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869" r:id="rId5"/>
    <p:sldId id="882" r:id="rId6"/>
    <p:sldId id="881" r:id="rId7"/>
    <p:sldId id="871" r:id="rId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rgan, Neil A" initials="MNA" lastIdx="1" clrIdx="0">
    <p:extLst>
      <p:ext uri="{19B8F6BF-5375-455C-9EA6-DF929625EA0E}">
        <p15:presenceInfo xmlns:p15="http://schemas.microsoft.com/office/powerpoint/2012/main" userId="S::neil.a.morgan@xoserve.com::6d8c68c2-074e-40cb-880a-f27a04c2b2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D6E8"/>
    <a:srgbClr val="CCFF99"/>
    <a:srgbClr val="9CCB3B"/>
    <a:srgbClr val="FFBF00"/>
    <a:srgbClr val="40D1F5"/>
    <a:srgbClr val="FFFFFF"/>
    <a:srgbClr val="84B8DA"/>
    <a:srgbClr val="9C4877"/>
    <a:srgbClr val="2B80B1"/>
    <a:srgbClr val="F58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671C9F-34A4-4CD6-839E-BF8462B9BF1D}" v="179" dt="2020-06-27T03:00:08.9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1" autoAdjust="0"/>
    <p:restoredTop sz="94660"/>
  </p:normalViewPr>
  <p:slideViewPr>
    <p:cSldViewPr>
      <p:cViewPr varScale="1">
        <p:scale>
          <a:sx n="94" d="100"/>
          <a:sy n="94" d="100"/>
        </p:scale>
        <p:origin x="96" y="6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29/06/2020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457200" y="39470"/>
            <a:ext cx="8229600" cy="637580"/>
          </a:xfrm>
        </p:spPr>
        <p:txBody>
          <a:bodyPr>
            <a:normAutofit fontScale="90000"/>
          </a:bodyPr>
          <a:lstStyle/>
          <a:p>
            <a:r>
              <a:rPr lang="en-GB" sz="2000" dirty="0"/>
              <a:t>XRN4996 - June 20 Release (Core </a:t>
            </a:r>
            <a:r>
              <a:rPr lang="en-GB" sz="2000" dirty="0" err="1"/>
              <a:t>UKLink</a:t>
            </a:r>
            <a:r>
              <a:rPr lang="en-GB" sz="2000" dirty="0"/>
              <a:t> Changes) -  Status Update</a:t>
            </a:r>
          </a:p>
        </p:txBody>
      </p:sp>
      <p:graphicFrame>
        <p:nvGraphicFramePr>
          <p:cNvPr id="4" name="Content Placeholder 3">
            <a:extLst>
              <a:ext uri="{FF2B5EF4-FFF2-40B4-BE49-F238E27FC236}">
                <a16:creationId xmlns:a16="http://schemas.microsoft.com/office/drawing/2014/main" id="{60E62DC6-3EBE-4901-B700-870330337CDA}"/>
              </a:ext>
            </a:extLst>
          </p:cNvPr>
          <p:cNvGraphicFramePr>
            <a:graphicFrameLocks/>
          </p:cNvGraphicFramePr>
          <p:nvPr>
            <p:extLst>
              <p:ext uri="{D42A27DB-BD31-4B8C-83A1-F6EECF244321}">
                <p14:modId xmlns:p14="http://schemas.microsoft.com/office/powerpoint/2010/main" val="891035222"/>
              </p:ext>
            </p:extLst>
          </p:nvPr>
        </p:nvGraphicFramePr>
        <p:xfrm>
          <a:off x="152618" y="677050"/>
          <a:ext cx="8838763" cy="3936551"/>
        </p:xfrm>
        <a:graphic>
          <a:graphicData uri="http://schemas.openxmlformats.org/drawingml/2006/table">
            <a:tbl>
              <a:tblPr firstRow="1" bandRow="1"/>
              <a:tblGrid>
                <a:gridCol w="1245068">
                  <a:extLst>
                    <a:ext uri="{9D8B030D-6E8A-4147-A177-3AD203B41FA5}">
                      <a16:colId xmlns:a16="http://schemas.microsoft.com/office/drawing/2014/main" val="20000"/>
                    </a:ext>
                  </a:extLst>
                </a:gridCol>
                <a:gridCol w="1934598">
                  <a:extLst>
                    <a:ext uri="{9D8B030D-6E8A-4147-A177-3AD203B41FA5}">
                      <a16:colId xmlns:a16="http://schemas.microsoft.com/office/drawing/2014/main" val="20001"/>
                    </a:ext>
                  </a:extLst>
                </a:gridCol>
                <a:gridCol w="1893003">
                  <a:extLst>
                    <a:ext uri="{9D8B030D-6E8A-4147-A177-3AD203B41FA5}">
                      <a16:colId xmlns:a16="http://schemas.microsoft.com/office/drawing/2014/main" val="20002"/>
                    </a:ext>
                  </a:extLst>
                </a:gridCol>
                <a:gridCol w="1925393">
                  <a:extLst>
                    <a:ext uri="{9D8B030D-6E8A-4147-A177-3AD203B41FA5}">
                      <a16:colId xmlns:a16="http://schemas.microsoft.com/office/drawing/2014/main" val="20003"/>
                    </a:ext>
                  </a:extLst>
                </a:gridCol>
                <a:gridCol w="1840701">
                  <a:extLst>
                    <a:ext uri="{9D8B030D-6E8A-4147-A177-3AD203B41FA5}">
                      <a16:colId xmlns:a16="http://schemas.microsoft.com/office/drawing/2014/main" val="20004"/>
                    </a:ext>
                  </a:extLst>
                </a:gridCol>
              </a:tblGrid>
              <a:tr h="400805">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050" kern="1200" baseline="0" dirty="0">
                          <a:solidFill>
                            <a:schemeClr val="bg1"/>
                          </a:solidFill>
                          <a:latin typeface="Arial" panose="020B0604020202020204" pitchFamily="34" charset="0"/>
                          <a:ea typeface="+mn-ea"/>
                          <a:cs typeface="Arial" panose="020B0604020202020204" pitchFamily="34" charset="0"/>
                        </a:rPr>
                        <a:t>8</a:t>
                      </a:r>
                      <a:r>
                        <a:rPr lang="en-GB" sz="1050" kern="1200" baseline="30000" dirty="0">
                          <a:solidFill>
                            <a:schemeClr val="bg1"/>
                          </a:solidFill>
                          <a:latin typeface="Arial" panose="020B0604020202020204" pitchFamily="34" charset="0"/>
                          <a:ea typeface="+mn-ea"/>
                          <a:cs typeface="Arial" panose="020B0604020202020204" pitchFamily="34" charset="0"/>
                        </a:rPr>
                        <a:t>th</a:t>
                      </a:r>
                      <a:r>
                        <a:rPr lang="en-GB" sz="1050" kern="1200" baseline="0" dirty="0">
                          <a:solidFill>
                            <a:schemeClr val="bg1"/>
                          </a:solidFill>
                          <a:latin typeface="Arial" panose="020B0604020202020204" pitchFamily="34" charset="0"/>
                          <a:ea typeface="+mn-ea"/>
                          <a:cs typeface="Arial" panose="020B0604020202020204" pitchFamily="34" charset="0"/>
                        </a:rPr>
                        <a:t> July 2020</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algn="ctr"/>
                      <a:r>
                        <a:rPr lang="en-GB" sz="1050" b="1" i="0" dirty="0">
                          <a:solidFill>
                            <a:schemeClr val="bg1"/>
                          </a:solidFill>
                          <a:latin typeface="Arial" panose="020B0604020202020204" pitchFamily="34" charset="0"/>
                          <a:cs typeface="Arial" panose="020B0604020202020204" pitchFamily="34" charset="0"/>
                        </a:rPr>
                        <a:t>Overall</a:t>
                      </a:r>
                      <a:r>
                        <a:rPr lang="en-GB" sz="1050" b="1" i="0" baseline="0" dirty="0">
                          <a:solidFill>
                            <a:schemeClr val="bg1"/>
                          </a:solidFill>
                          <a:latin typeface="Arial" panose="020B0604020202020204" pitchFamily="34" charset="0"/>
                          <a:cs typeface="Arial" panose="020B0604020202020204" pitchFamily="34" charset="0"/>
                        </a:rPr>
                        <a:t> Project RAG Status</a:t>
                      </a:r>
                      <a:r>
                        <a:rPr lang="en-GB" sz="1000" b="1" i="0" baseline="0" dirty="0">
                          <a:solidFill>
                            <a:schemeClr val="bg1"/>
                          </a:solidFill>
                          <a:latin typeface="Arial" panose="020B0604020202020204" pitchFamily="34" charset="0"/>
                          <a:cs typeface="Arial" panose="020B0604020202020204" pitchFamily="34" charset="0"/>
                        </a:rPr>
                        <a:t>: </a:t>
                      </a:r>
                      <a:endParaRPr lang="en-GB" sz="1000" b="1" i="0"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pPr algn="ctr"/>
                      <a:endParaRPr lang="en-GB" sz="1800" dirty="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pPr algn="ctr"/>
                      <a:endParaRPr lang="en-GB" sz="1600" dirty="0">
                        <a:solidFill>
                          <a:schemeClr val="tx1"/>
                        </a:solidFill>
                      </a:endParaRPr>
                    </a:p>
                  </a:txBody>
                  <a:tcPr marL="91435" marR="91435"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900" dirty="0">
                        <a:solidFill>
                          <a:schemeClr val="tx1"/>
                        </a:solidFill>
                        <a:latin typeface="+mn-lt"/>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0000"/>
                  </a:ext>
                </a:extLst>
              </a:tr>
              <a:tr h="350987">
                <a:tc vMerge="1">
                  <a:txBody>
                    <a:bodyPr/>
                    <a:lstStyle/>
                    <a:p>
                      <a:pPr algn="ctr"/>
                      <a:endParaRPr lang="en-GB" sz="1800" dirty="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50" b="1" dirty="0">
                          <a:solidFill>
                            <a:schemeClr val="bg1"/>
                          </a:solidFill>
                          <a:latin typeface="Arial" panose="020B0604020202020204" pitchFamily="34" charset="0"/>
                          <a:cs typeface="Arial" panose="020B0604020202020204" pitchFamily="34" charset="0"/>
                        </a:rPr>
                        <a:t>Schedule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0" hangingPunct="1"/>
                      <a:r>
                        <a:rPr lang="en-GB" sz="1050" b="1" kern="1200" dirty="0">
                          <a:solidFill>
                            <a:schemeClr val="bg1"/>
                          </a:solidFill>
                          <a:latin typeface="Arial" panose="020B0604020202020204" pitchFamily="34" charset="0"/>
                          <a:ea typeface="+mn-ea"/>
                          <a:cs typeface="Arial" panose="020B0604020202020204" pitchFamily="34" charset="0"/>
                        </a:rPr>
                        <a:t>Resources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10001"/>
                  </a:ext>
                </a:extLst>
              </a:tr>
              <a:tr h="37906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RAG</a:t>
                      </a:r>
                      <a:r>
                        <a:rPr lang="en-GB" sz="1050" b="1" baseline="0" dirty="0">
                          <a:solidFill>
                            <a:schemeClr val="bg1"/>
                          </a:solidFill>
                          <a:latin typeface="Arial" panose="020B0604020202020204" pitchFamily="34" charset="0"/>
                          <a:cs typeface="Arial" panose="020B0604020202020204" pitchFamily="34" charset="0"/>
                        </a:rPr>
                        <a:t> Status</a:t>
                      </a:r>
                      <a:endParaRPr lang="en-GB" sz="1050" b="1"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a:endParaRPr lang="en-GB" sz="900" b="1" dirty="0">
                        <a:solidFill>
                          <a:schemeClr val="bg1"/>
                        </a:solidFill>
                        <a:latin typeface="Arial" panose="020B0604020202020204" pitchFamily="34" charset="0"/>
                        <a:cs typeface="Arial" panose="020B0604020202020204" pitchFamily="34" charset="0"/>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chemeClr val="bg1"/>
                        </a:solidFill>
                        <a:latin typeface="Arial" panose="020B0604020202020204" pitchFamily="34" charset="0"/>
                        <a:ea typeface="+mn-ea"/>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chemeClr val="bg1"/>
                        </a:solidFill>
                        <a:latin typeface="Arial" panose="020B0604020202020204" pitchFamily="34" charset="0"/>
                        <a:ea typeface="+mn-ea"/>
                        <a:cs typeface="Arial" panose="020B0604020202020204" pitchFamily="34" charset="0"/>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chemeClr val="bg1"/>
                        </a:solidFill>
                        <a:latin typeface="+mn-lt"/>
                        <a:ea typeface="+mn-ea"/>
                        <a:cs typeface="+mn-cs"/>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47216">
                <a:tc gridSpan="5">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Status</a:t>
                      </a:r>
                      <a:r>
                        <a:rPr lang="en-GB" sz="1050" b="1" baseline="0" dirty="0">
                          <a:solidFill>
                            <a:schemeClr val="bg1"/>
                          </a:solidFill>
                          <a:latin typeface="Arial" panose="020B0604020202020204" pitchFamily="34" charset="0"/>
                          <a:cs typeface="Arial" panose="020B0604020202020204" pitchFamily="34" charset="0"/>
                        </a:rPr>
                        <a:t> Justification</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endParaRPr lang="en-GB"/>
                    </a:p>
                  </a:txBody>
                  <a:tcPr/>
                </a:tc>
                <a:tc hMerge="1">
                  <a:txBody>
                    <a:bodyPr/>
                    <a:lstStyle/>
                    <a:p>
                      <a:pPr algn="ctr"/>
                      <a:endParaRPr lang="en-GB" dirty="0"/>
                    </a:p>
                  </a:txBody>
                  <a:tcPr>
                    <a:solidFill>
                      <a:srgbClr val="FFC000"/>
                    </a:solidFill>
                  </a:tcPr>
                </a:tc>
                <a:tc hMerge="1">
                  <a:txBody>
                    <a:bodyPr/>
                    <a:lstStyle/>
                    <a:p>
                      <a:endParaRPr lang="en-GB"/>
                    </a:p>
                  </a:txBody>
                  <a:tcPr/>
                </a:tc>
                <a:tc hMerge="1">
                  <a:txBody>
                    <a:bodyPr/>
                    <a:lstStyle/>
                    <a:p>
                      <a:pPr marL="0" algn="ctr" defTabSz="457200" rtl="0" eaLnBrk="1" latinLnBrk="0" hangingPunct="1"/>
                      <a:endParaRPr lang="en-GB" sz="1800" kern="1200" dirty="0">
                        <a:solidFill>
                          <a:schemeClr val="dk1"/>
                        </a:solidFill>
                        <a:latin typeface="+mn-lt"/>
                        <a:ea typeface="+mn-ea"/>
                        <a:cs typeface="+mn-cs"/>
                      </a:endParaRPr>
                    </a:p>
                  </a:txBody>
                  <a:tcPr>
                    <a:solidFill>
                      <a:srgbClr val="92D050"/>
                    </a:solidFill>
                  </a:tcPr>
                </a:tc>
                <a:extLst>
                  <a:ext uri="{0D108BD9-81ED-4DB2-BD59-A6C34878D82A}">
                    <a16:rowId xmlns:a16="http://schemas.microsoft.com/office/drawing/2014/main" val="10003"/>
                  </a:ext>
                </a:extLst>
              </a:tr>
              <a:tr h="128577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b="1" kern="1200" baseline="0" dirty="0">
                          <a:solidFill>
                            <a:schemeClr val="bg1"/>
                          </a:solidFill>
                          <a:latin typeface="Arial" panose="020B0604020202020204" pitchFamily="34" charset="0"/>
                          <a:ea typeface="+mn-ea"/>
                          <a:cs typeface="Arial" panose="020B0604020202020204" pitchFamily="34" charset="0"/>
                        </a:rPr>
                        <a:t>Schedule</a:t>
                      </a:r>
                    </a:p>
                    <a:p>
                      <a:pPr algn="ctr"/>
                      <a:endParaRPr lang="en-GB" sz="1050" b="1" baseline="0"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lvl="0" indent="-171450">
                        <a:buFont typeface="Arial" panose="020B0604020202020204" pitchFamily="34" charset="0"/>
                        <a:buChar char="•"/>
                      </a:pPr>
                      <a:r>
                        <a:rPr kumimoji="0" lang="en-GB" sz="105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Delivery:</a:t>
                      </a:r>
                      <a:r>
                        <a:rPr kumimoji="0" lang="en-GB"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Implementation successful and Go Live confirmed on 27</a:t>
                      </a:r>
                      <a:r>
                        <a:rPr kumimoji="0" lang="en-GB" sz="1050" b="0" i="0" u="none" strike="noStrike" kern="1200" cap="none" normalizeH="0" baseline="30000" dirty="0">
                          <a:ln>
                            <a:noFill/>
                          </a:ln>
                          <a:solidFill>
                            <a:schemeClr val="tx1"/>
                          </a:solidFill>
                          <a:effectLst/>
                          <a:latin typeface="Arial" panose="020B0604020202020204" pitchFamily="34" charset="0"/>
                          <a:ea typeface="Verdana" pitchFamily="34" charset="0"/>
                          <a:cs typeface="Arial" panose="020B0604020202020204" pitchFamily="34" charset="0"/>
                        </a:rPr>
                        <a:t>th</a:t>
                      </a:r>
                      <a:r>
                        <a:rPr kumimoji="0" lang="en-GB"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June 5 UK Link XRN’s. O</a:t>
                      </a:r>
                      <a:r>
                        <a:rPr kumimoji="0" lang="en-US" sz="1050" b="0" i="0" u="none" strike="noStrike" kern="1200" cap="none" normalizeH="0" baseline="0" dirty="0" err="1">
                          <a:ln>
                            <a:noFill/>
                          </a:ln>
                          <a:solidFill>
                            <a:schemeClr val="tx1"/>
                          </a:solidFill>
                          <a:effectLst/>
                          <a:latin typeface="Arial" panose="020B0604020202020204" pitchFamily="34" charset="0"/>
                          <a:ea typeface="Verdana" pitchFamily="34" charset="0"/>
                          <a:cs typeface="Arial" panose="020B0604020202020204" pitchFamily="34" charset="0"/>
                        </a:rPr>
                        <a:t>nly</a:t>
                      </a:r>
                      <a:r>
                        <a:rPr kumimoji="0" lang="en-US"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the file format changes for xrn4850 (CNF/CNC) have been implemented. </a:t>
                      </a:r>
                      <a:endParaRPr kumimoji="0" lang="en-GB"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p>
                      <a:pPr marL="171450" lvl="0" indent="-171450">
                        <a:buFont typeface="Arial" panose="020B0604020202020204" pitchFamily="34" charset="0"/>
                        <a:buChar char="•"/>
                      </a:pPr>
                      <a:r>
                        <a:rPr kumimoji="0" lang="en-GB" sz="105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PIS: </a:t>
                      </a:r>
                      <a:r>
                        <a:rPr kumimoji="0" lang="en-GB"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Project has entered PIS phase, project team are monitoring first usage and any defects identified</a:t>
                      </a:r>
                      <a:endParaRPr kumimoji="0" lang="en-US"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p>
                      <a:pPr marL="171450" lvl="0" indent="-171450">
                        <a:buFont typeface="Arial" panose="020B0604020202020204" pitchFamily="34" charset="0"/>
                        <a:buChar char="•"/>
                      </a:pPr>
                      <a:r>
                        <a:rPr kumimoji="0" lang="en-US" sz="105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CNC file processing enhancement: </a:t>
                      </a:r>
                      <a:r>
                        <a:rPr kumimoji="0" lang="en-US"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Workstream established to increase system capacity from 30,000 per day to enable upload of Customer Contact details. We request shippers to liaise with their Customer Advocates prior to uploading customer Contact details into UK Link</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5"/>
                  </a:ext>
                </a:extLst>
              </a:tr>
              <a:tr h="43208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Arial" panose="020B0604020202020204" pitchFamily="34" charset="0"/>
                          <a:cs typeface="Arial" panose="020B0604020202020204" pitchFamily="34" charset="0"/>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5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Risk</a:t>
                      </a:r>
                      <a:r>
                        <a:rPr kumimoji="0" lang="en-US"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 There is a risk that Shippers will send in bulk files with customer information through the CNF/CNC files because of the implementation of xrn4850 functionality leading to increased pressure on Xoserve systems.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6"/>
                  </a:ext>
                </a:extLst>
              </a:tr>
              <a:tr h="42031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Arial" panose="020B0604020202020204" pitchFamily="34" charset="0"/>
                          <a:cs typeface="Arial" panose="020B0604020202020204" pitchFamily="34" charset="0"/>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lvl="0" indent="-171450">
                        <a:buFont typeface="Arial" panose="020B0604020202020204" pitchFamily="34" charset="0"/>
                        <a:buChar char="•"/>
                      </a:pPr>
                      <a:r>
                        <a:rPr kumimoji="0" lang="en-US"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Project Delivery costs are in line with approved BER</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7"/>
                  </a:ext>
                </a:extLst>
              </a:tr>
              <a:tr h="420310">
                <a:tc>
                  <a:txBody>
                    <a:bodyPr/>
                    <a:lstStyle/>
                    <a:p>
                      <a:pPr algn="ctr"/>
                      <a:r>
                        <a:rPr lang="en-GB" sz="1050" b="1" baseline="0" dirty="0">
                          <a:solidFill>
                            <a:schemeClr val="bg1"/>
                          </a:solidFill>
                          <a:latin typeface="Arial" panose="020B0604020202020204" pitchFamily="34" charset="0"/>
                          <a:cs typeface="Arial" panose="020B0604020202020204" pitchFamily="34" charset="0"/>
                        </a:rPr>
                        <a:t>Resources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Weekly monitoring of Xoserve SME resources supporting multiple demands (e.g. BAU defects, Future Releases, COVID19 priorities etc.) is ongoing</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8"/>
                  </a:ext>
                </a:extLst>
              </a:tr>
            </a:tbl>
          </a:graphicData>
        </a:graphic>
      </p:graphicFrame>
      <p:sp>
        <p:nvSpPr>
          <p:cNvPr id="8" name="Oval 7">
            <a:extLst>
              <a:ext uri="{FF2B5EF4-FFF2-40B4-BE49-F238E27FC236}">
                <a16:creationId xmlns:a16="http://schemas.microsoft.com/office/drawing/2014/main" id="{0932F9EA-D945-459F-8F00-091B3CFCAABE}"/>
              </a:ext>
            </a:extLst>
          </p:cNvPr>
          <p:cNvSpPr/>
          <p:nvPr/>
        </p:nvSpPr>
        <p:spPr>
          <a:xfrm>
            <a:off x="7965624" y="1512955"/>
            <a:ext cx="218894" cy="221663"/>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
        <p:nvSpPr>
          <p:cNvPr id="9" name="Oval 8">
            <a:extLst>
              <a:ext uri="{FF2B5EF4-FFF2-40B4-BE49-F238E27FC236}">
                <a16:creationId xmlns:a16="http://schemas.microsoft.com/office/drawing/2014/main" id="{1CD340F4-EC05-45B9-AB26-20BECCEF8858}"/>
              </a:ext>
            </a:extLst>
          </p:cNvPr>
          <p:cNvSpPr/>
          <p:nvPr/>
        </p:nvSpPr>
        <p:spPr>
          <a:xfrm>
            <a:off x="6193854" y="787350"/>
            <a:ext cx="211059" cy="197993"/>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
        <p:nvSpPr>
          <p:cNvPr id="11" name="Oval 10">
            <a:extLst>
              <a:ext uri="{FF2B5EF4-FFF2-40B4-BE49-F238E27FC236}">
                <a16:creationId xmlns:a16="http://schemas.microsoft.com/office/drawing/2014/main" id="{A0F57896-72F6-46F0-8DCF-1B43A706D61C}"/>
              </a:ext>
            </a:extLst>
          </p:cNvPr>
          <p:cNvSpPr/>
          <p:nvPr/>
        </p:nvSpPr>
        <p:spPr>
          <a:xfrm>
            <a:off x="6083894" y="1512955"/>
            <a:ext cx="215490" cy="21428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
        <p:nvSpPr>
          <p:cNvPr id="12" name="Oval 11">
            <a:extLst>
              <a:ext uri="{FF2B5EF4-FFF2-40B4-BE49-F238E27FC236}">
                <a16:creationId xmlns:a16="http://schemas.microsoft.com/office/drawing/2014/main" id="{07D341B2-AF9B-4E48-A146-835712CA3A8C}"/>
              </a:ext>
            </a:extLst>
          </p:cNvPr>
          <p:cNvSpPr/>
          <p:nvPr/>
        </p:nvSpPr>
        <p:spPr>
          <a:xfrm>
            <a:off x="4211960" y="1491630"/>
            <a:ext cx="215490" cy="21428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
        <p:nvSpPr>
          <p:cNvPr id="13" name="Oval 12">
            <a:extLst>
              <a:ext uri="{FF2B5EF4-FFF2-40B4-BE49-F238E27FC236}">
                <a16:creationId xmlns:a16="http://schemas.microsoft.com/office/drawing/2014/main" id="{B354495D-E22F-4490-B63B-9C96EEB69125}"/>
              </a:ext>
            </a:extLst>
          </p:cNvPr>
          <p:cNvSpPr/>
          <p:nvPr/>
        </p:nvSpPr>
        <p:spPr>
          <a:xfrm>
            <a:off x="2267744" y="1491630"/>
            <a:ext cx="215490" cy="21428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1668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0" y="39470"/>
            <a:ext cx="9144000" cy="637580"/>
          </a:xfrm>
        </p:spPr>
        <p:txBody>
          <a:bodyPr>
            <a:noAutofit/>
          </a:bodyPr>
          <a:lstStyle/>
          <a:p>
            <a:r>
              <a:rPr lang="en-GB" sz="1700" dirty="0"/>
              <a:t>xrn4850 New Service SMS/Email Broadcast Notification (</a:t>
            </a:r>
            <a:r>
              <a:rPr lang="en-US" sz="1700" dirty="0"/>
              <a:t>as part of the June 20 release)</a:t>
            </a:r>
            <a:endParaRPr lang="en-GB" sz="1700" dirty="0"/>
          </a:p>
        </p:txBody>
      </p:sp>
      <p:graphicFrame>
        <p:nvGraphicFramePr>
          <p:cNvPr id="4" name="Content Placeholder 3">
            <a:extLst>
              <a:ext uri="{FF2B5EF4-FFF2-40B4-BE49-F238E27FC236}">
                <a16:creationId xmlns:a16="http://schemas.microsoft.com/office/drawing/2014/main" id="{60E62DC6-3EBE-4901-B700-870330337CDA}"/>
              </a:ext>
            </a:extLst>
          </p:cNvPr>
          <p:cNvGraphicFramePr>
            <a:graphicFrameLocks/>
          </p:cNvGraphicFramePr>
          <p:nvPr>
            <p:extLst>
              <p:ext uri="{D42A27DB-BD31-4B8C-83A1-F6EECF244321}">
                <p14:modId xmlns:p14="http://schemas.microsoft.com/office/powerpoint/2010/main" val="3940734465"/>
              </p:ext>
            </p:extLst>
          </p:nvPr>
        </p:nvGraphicFramePr>
        <p:xfrm>
          <a:off x="152618" y="555527"/>
          <a:ext cx="8838763" cy="4486028"/>
        </p:xfrm>
        <a:graphic>
          <a:graphicData uri="http://schemas.openxmlformats.org/drawingml/2006/table">
            <a:tbl>
              <a:tblPr firstRow="1" bandRow="1"/>
              <a:tblGrid>
                <a:gridCol w="1245068">
                  <a:extLst>
                    <a:ext uri="{9D8B030D-6E8A-4147-A177-3AD203B41FA5}">
                      <a16:colId xmlns:a16="http://schemas.microsoft.com/office/drawing/2014/main" val="20000"/>
                    </a:ext>
                  </a:extLst>
                </a:gridCol>
                <a:gridCol w="1934598">
                  <a:extLst>
                    <a:ext uri="{9D8B030D-6E8A-4147-A177-3AD203B41FA5}">
                      <a16:colId xmlns:a16="http://schemas.microsoft.com/office/drawing/2014/main" val="20001"/>
                    </a:ext>
                  </a:extLst>
                </a:gridCol>
                <a:gridCol w="1893003">
                  <a:extLst>
                    <a:ext uri="{9D8B030D-6E8A-4147-A177-3AD203B41FA5}">
                      <a16:colId xmlns:a16="http://schemas.microsoft.com/office/drawing/2014/main" val="20002"/>
                    </a:ext>
                  </a:extLst>
                </a:gridCol>
                <a:gridCol w="1925393">
                  <a:extLst>
                    <a:ext uri="{9D8B030D-6E8A-4147-A177-3AD203B41FA5}">
                      <a16:colId xmlns:a16="http://schemas.microsoft.com/office/drawing/2014/main" val="20003"/>
                    </a:ext>
                  </a:extLst>
                </a:gridCol>
                <a:gridCol w="1840701">
                  <a:extLst>
                    <a:ext uri="{9D8B030D-6E8A-4147-A177-3AD203B41FA5}">
                      <a16:colId xmlns:a16="http://schemas.microsoft.com/office/drawing/2014/main" val="20004"/>
                    </a:ext>
                  </a:extLst>
                </a:gridCol>
              </a:tblGrid>
              <a:tr h="281926">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050" kern="1200" baseline="0" dirty="0">
                          <a:solidFill>
                            <a:schemeClr val="bg1"/>
                          </a:solidFill>
                          <a:latin typeface="Arial" panose="020B0604020202020204" pitchFamily="34" charset="0"/>
                          <a:ea typeface="+mn-ea"/>
                          <a:cs typeface="Arial" panose="020B0604020202020204" pitchFamily="34" charset="0"/>
                        </a:rPr>
                        <a:t>8</a:t>
                      </a:r>
                      <a:r>
                        <a:rPr lang="en-GB" sz="1050" kern="1200" baseline="30000" dirty="0">
                          <a:solidFill>
                            <a:schemeClr val="bg1"/>
                          </a:solidFill>
                          <a:latin typeface="Arial" panose="020B0604020202020204" pitchFamily="34" charset="0"/>
                          <a:ea typeface="+mn-ea"/>
                          <a:cs typeface="Arial" panose="020B0604020202020204" pitchFamily="34" charset="0"/>
                        </a:rPr>
                        <a:t>th</a:t>
                      </a:r>
                      <a:r>
                        <a:rPr lang="en-GB" sz="1050" kern="1200" baseline="0" dirty="0">
                          <a:solidFill>
                            <a:schemeClr val="bg1"/>
                          </a:solidFill>
                          <a:latin typeface="Arial" panose="020B0604020202020204" pitchFamily="34" charset="0"/>
                          <a:ea typeface="+mn-ea"/>
                          <a:cs typeface="Arial" panose="020B0604020202020204" pitchFamily="34" charset="0"/>
                        </a:rPr>
                        <a:t> July 2020</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algn="ctr"/>
                      <a:r>
                        <a:rPr lang="en-GB" sz="1050" b="1" i="0" dirty="0">
                          <a:solidFill>
                            <a:schemeClr val="bg1"/>
                          </a:solidFill>
                          <a:latin typeface="Arial" panose="020B0604020202020204" pitchFamily="34" charset="0"/>
                          <a:cs typeface="Arial" panose="020B0604020202020204" pitchFamily="34" charset="0"/>
                        </a:rPr>
                        <a:t>Overall</a:t>
                      </a:r>
                      <a:r>
                        <a:rPr lang="en-GB" sz="1050" b="1" i="0" baseline="0" dirty="0">
                          <a:solidFill>
                            <a:schemeClr val="bg1"/>
                          </a:solidFill>
                          <a:latin typeface="Arial" panose="020B0604020202020204" pitchFamily="34" charset="0"/>
                          <a:cs typeface="Arial" panose="020B0604020202020204" pitchFamily="34" charset="0"/>
                        </a:rPr>
                        <a:t> Project RAG Status</a:t>
                      </a:r>
                      <a:r>
                        <a:rPr lang="en-GB" sz="1000" b="1" i="0" baseline="0" dirty="0">
                          <a:solidFill>
                            <a:schemeClr val="bg1"/>
                          </a:solidFill>
                          <a:latin typeface="Arial" panose="020B0604020202020204" pitchFamily="34" charset="0"/>
                          <a:cs typeface="Arial" panose="020B0604020202020204" pitchFamily="34" charset="0"/>
                        </a:rPr>
                        <a:t>: </a:t>
                      </a:r>
                      <a:endParaRPr lang="en-GB" sz="1000" b="1" i="0"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pPr algn="ctr"/>
                      <a:endParaRPr lang="en-GB" sz="1800" dirty="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pPr algn="ctr"/>
                      <a:endParaRPr lang="en-GB" sz="1600" dirty="0">
                        <a:solidFill>
                          <a:schemeClr val="tx1"/>
                        </a:solidFill>
                      </a:endParaRPr>
                    </a:p>
                  </a:txBody>
                  <a:tcPr marL="91435" marR="91435"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900" dirty="0">
                        <a:solidFill>
                          <a:schemeClr val="tx1"/>
                        </a:solidFill>
                        <a:latin typeface="+mn-lt"/>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0000"/>
                  </a:ext>
                </a:extLst>
              </a:tr>
              <a:tr h="281926">
                <a:tc vMerge="1">
                  <a:txBody>
                    <a:bodyPr/>
                    <a:lstStyle/>
                    <a:p>
                      <a:pPr algn="ctr"/>
                      <a:endParaRPr lang="en-GB" sz="1800" dirty="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50" b="1" dirty="0">
                          <a:solidFill>
                            <a:schemeClr val="bg1"/>
                          </a:solidFill>
                          <a:latin typeface="Arial" panose="020B0604020202020204" pitchFamily="34" charset="0"/>
                          <a:cs typeface="Arial" panose="020B0604020202020204" pitchFamily="34" charset="0"/>
                        </a:rPr>
                        <a:t>Schedule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0" hangingPunct="1"/>
                      <a:r>
                        <a:rPr lang="en-GB" sz="1050" b="1" kern="1200" dirty="0">
                          <a:solidFill>
                            <a:schemeClr val="bg1"/>
                          </a:solidFill>
                          <a:latin typeface="Arial" panose="020B0604020202020204" pitchFamily="34" charset="0"/>
                          <a:ea typeface="+mn-ea"/>
                          <a:cs typeface="Arial" panose="020B0604020202020204" pitchFamily="34" charset="0"/>
                        </a:rPr>
                        <a:t>Resources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10001"/>
                  </a:ext>
                </a:extLst>
              </a:tr>
              <a:tr h="28192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RAG</a:t>
                      </a:r>
                      <a:r>
                        <a:rPr lang="en-GB" sz="1050" b="1" baseline="0" dirty="0">
                          <a:solidFill>
                            <a:schemeClr val="bg1"/>
                          </a:solidFill>
                          <a:latin typeface="Arial" panose="020B0604020202020204" pitchFamily="34" charset="0"/>
                          <a:cs typeface="Arial" panose="020B0604020202020204" pitchFamily="34" charset="0"/>
                        </a:rPr>
                        <a:t> Status</a:t>
                      </a:r>
                      <a:endParaRPr lang="en-GB" sz="1050" b="1"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a:endParaRPr lang="en-GB" sz="900" b="1" dirty="0">
                        <a:solidFill>
                          <a:schemeClr val="bg1"/>
                        </a:solidFill>
                        <a:latin typeface="Arial" panose="020B0604020202020204" pitchFamily="34" charset="0"/>
                        <a:cs typeface="Arial" panose="020B0604020202020204" pitchFamily="34" charset="0"/>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chemeClr val="bg1"/>
                        </a:solidFill>
                        <a:latin typeface="Arial" panose="020B0604020202020204" pitchFamily="34" charset="0"/>
                        <a:ea typeface="+mn-ea"/>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chemeClr val="bg1"/>
                        </a:solidFill>
                        <a:latin typeface="Arial" panose="020B0604020202020204" pitchFamily="34" charset="0"/>
                        <a:ea typeface="+mn-ea"/>
                        <a:cs typeface="Arial" panose="020B0604020202020204" pitchFamily="34" charset="0"/>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chemeClr val="bg1"/>
                        </a:solidFill>
                        <a:latin typeface="+mn-lt"/>
                        <a:ea typeface="+mn-ea"/>
                        <a:cs typeface="+mn-cs"/>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41976">
                <a:tc gridSpan="5">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Status</a:t>
                      </a:r>
                      <a:r>
                        <a:rPr lang="en-GB" sz="1050" b="1" baseline="0" dirty="0">
                          <a:solidFill>
                            <a:schemeClr val="bg1"/>
                          </a:solidFill>
                          <a:latin typeface="Arial" panose="020B0604020202020204" pitchFamily="34" charset="0"/>
                          <a:cs typeface="Arial" panose="020B0604020202020204" pitchFamily="34" charset="0"/>
                        </a:rPr>
                        <a:t> Justification</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endParaRPr lang="en-GB"/>
                    </a:p>
                  </a:txBody>
                  <a:tcPr/>
                </a:tc>
                <a:tc hMerge="1">
                  <a:txBody>
                    <a:bodyPr/>
                    <a:lstStyle/>
                    <a:p>
                      <a:pPr algn="ctr"/>
                      <a:endParaRPr lang="en-GB" dirty="0"/>
                    </a:p>
                  </a:txBody>
                  <a:tcPr>
                    <a:solidFill>
                      <a:srgbClr val="FFC000"/>
                    </a:solidFill>
                  </a:tcPr>
                </a:tc>
                <a:tc hMerge="1">
                  <a:txBody>
                    <a:bodyPr/>
                    <a:lstStyle/>
                    <a:p>
                      <a:endParaRPr lang="en-GB"/>
                    </a:p>
                  </a:txBody>
                  <a:tcPr/>
                </a:tc>
                <a:tc hMerge="1">
                  <a:txBody>
                    <a:bodyPr/>
                    <a:lstStyle/>
                    <a:p>
                      <a:pPr marL="0" algn="ctr" defTabSz="457200" rtl="0" eaLnBrk="1" latinLnBrk="0" hangingPunct="1"/>
                      <a:endParaRPr lang="en-GB" sz="1800" kern="1200" dirty="0">
                        <a:solidFill>
                          <a:schemeClr val="dk1"/>
                        </a:solidFill>
                        <a:latin typeface="+mn-lt"/>
                        <a:ea typeface="+mn-ea"/>
                        <a:cs typeface="+mn-cs"/>
                      </a:endParaRPr>
                    </a:p>
                  </a:txBody>
                  <a:tcPr>
                    <a:solidFill>
                      <a:srgbClr val="92D050"/>
                    </a:solidFill>
                  </a:tcPr>
                </a:tc>
                <a:extLst>
                  <a:ext uri="{0D108BD9-81ED-4DB2-BD59-A6C34878D82A}">
                    <a16:rowId xmlns:a16="http://schemas.microsoft.com/office/drawing/2014/main" val="10003"/>
                  </a:ext>
                </a:extLst>
              </a:tr>
              <a:tr h="181414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b="1" kern="1200" baseline="0" dirty="0">
                          <a:solidFill>
                            <a:schemeClr val="bg1"/>
                          </a:solidFill>
                          <a:latin typeface="Arial" panose="020B0604020202020204" pitchFamily="34" charset="0"/>
                          <a:ea typeface="+mn-ea"/>
                          <a:cs typeface="Arial" panose="020B0604020202020204" pitchFamily="34" charset="0"/>
                        </a:rPr>
                        <a:t>Schedule</a:t>
                      </a:r>
                    </a:p>
                    <a:p>
                      <a:pPr algn="ctr"/>
                      <a:endParaRPr lang="en-GB" sz="1050" b="1" baseline="0"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5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Xrn4850 Delivery:</a:t>
                      </a:r>
                      <a:r>
                        <a:rPr kumimoji="0" lang="en-GB"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F</a:t>
                      </a:r>
                      <a:r>
                        <a:rPr kumimoji="0" lang="en-US" sz="1050" b="0" i="0" u="none" strike="noStrike" kern="1200" cap="none" normalizeH="0" baseline="0" dirty="0" err="1">
                          <a:ln>
                            <a:noFill/>
                          </a:ln>
                          <a:solidFill>
                            <a:schemeClr val="tx1"/>
                          </a:solidFill>
                          <a:effectLst/>
                          <a:latin typeface="Arial" panose="020B0604020202020204" pitchFamily="34" charset="0"/>
                          <a:ea typeface="Verdana" pitchFamily="34" charset="0"/>
                          <a:cs typeface="Arial" panose="020B0604020202020204" pitchFamily="34" charset="0"/>
                        </a:rPr>
                        <a:t>ile</a:t>
                      </a:r>
                      <a:r>
                        <a:rPr kumimoji="0" lang="en-US"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format changes for xrn4850 (CNF/CNC) have been implemented and</a:t>
                      </a:r>
                      <a:r>
                        <a:rPr lang="en-GB" sz="1050" b="0" kern="1200" baseline="0" dirty="0">
                          <a:solidFill>
                            <a:schemeClr val="tx1"/>
                          </a:solidFill>
                          <a:latin typeface="+mn-lt"/>
                          <a:ea typeface="Verdana" panose="020B0604030504040204" pitchFamily="34" charset="0"/>
                          <a:cs typeface="+mn-cs"/>
                        </a:rPr>
                        <a:t> PO/EFT channels configured and disabled until Contract Management meeting on 15</a:t>
                      </a:r>
                      <a:r>
                        <a:rPr lang="en-GB" sz="1050" b="0" kern="1200" baseline="30000" dirty="0">
                          <a:solidFill>
                            <a:schemeClr val="tx1"/>
                          </a:solidFill>
                          <a:latin typeface="+mn-lt"/>
                          <a:ea typeface="Verdana" panose="020B0604030504040204" pitchFamily="34" charset="0"/>
                          <a:cs typeface="+mn-cs"/>
                        </a:rPr>
                        <a:t>th</a:t>
                      </a:r>
                      <a:r>
                        <a:rPr lang="en-GB" sz="1050" b="0" kern="1200" baseline="0" dirty="0">
                          <a:solidFill>
                            <a:schemeClr val="tx1"/>
                          </a:solidFill>
                          <a:latin typeface="+mn-lt"/>
                          <a:ea typeface="Verdana" panose="020B0604030504040204" pitchFamily="34" charset="0"/>
                          <a:cs typeface="+mn-cs"/>
                        </a:rPr>
                        <a:t> July.</a:t>
                      </a:r>
                      <a:endParaRPr kumimoji="0" lang="en-GB"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p>
                      <a:pPr marL="171450" lvl="0" indent="-171450">
                        <a:buFont typeface="Arial" panose="020B0604020202020204" pitchFamily="34" charset="0"/>
                        <a:buChar char="•"/>
                      </a:pPr>
                      <a:r>
                        <a:rPr kumimoji="0" lang="en-GB" sz="105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Contract Management: </a:t>
                      </a:r>
                      <a:r>
                        <a:rPr kumimoji="0" lang="en-US" sz="1050" b="0" i="0" u="none" strike="noStrike" kern="1200" cap="none" normalizeH="0" baseline="0" dirty="0">
                          <a:ln>
                            <a:noFill/>
                          </a:ln>
                          <a:solidFill>
                            <a:schemeClr val="tx1"/>
                          </a:solidFill>
                          <a:effectLst/>
                          <a:latin typeface="+mn-lt"/>
                          <a:ea typeface="Verdana" panose="020B0604030504040204" pitchFamily="34" charset="0"/>
                          <a:cs typeface="+mn-cs"/>
                        </a:rPr>
                        <a:t>P</a:t>
                      </a:r>
                      <a:r>
                        <a:rPr lang="en-US" sz="1050" b="0" kern="1200" baseline="0" dirty="0">
                          <a:solidFill>
                            <a:schemeClr val="tx1"/>
                          </a:solidFill>
                          <a:latin typeface="+mn-lt"/>
                          <a:ea typeface="Verdana" panose="020B0604030504040204" pitchFamily="34" charset="0"/>
                          <a:cs typeface="+mn-cs"/>
                        </a:rPr>
                        <a:t>aper being submitted to Contract Management for approval on 15</a:t>
                      </a:r>
                      <a:r>
                        <a:rPr lang="en-US" sz="1050" b="0" kern="1200" baseline="30000" dirty="0">
                          <a:solidFill>
                            <a:schemeClr val="tx1"/>
                          </a:solidFill>
                          <a:latin typeface="+mn-lt"/>
                          <a:ea typeface="Verdana" panose="020B0604030504040204" pitchFamily="34" charset="0"/>
                          <a:cs typeface="+mn-cs"/>
                        </a:rPr>
                        <a:t>th</a:t>
                      </a:r>
                      <a:r>
                        <a:rPr lang="en-US" sz="1050" b="0" kern="1200" baseline="0" dirty="0">
                          <a:solidFill>
                            <a:schemeClr val="tx1"/>
                          </a:solidFill>
                          <a:latin typeface="+mn-lt"/>
                          <a:ea typeface="Verdana" panose="020B0604030504040204" pitchFamily="34" charset="0"/>
                          <a:cs typeface="+mn-cs"/>
                        </a:rPr>
                        <a:t> July to seek authority from Data Controllers </a:t>
                      </a:r>
                      <a:r>
                        <a:rPr lang="en-US" sz="1050" b="0" kern="1200" baseline="0" dirty="0" err="1">
                          <a:solidFill>
                            <a:schemeClr val="tx1"/>
                          </a:solidFill>
                          <a:latin typeface="+mn-lt"/>
                          <a:ea typeface="Verdana" panose="020B0604030504040204" pitchFamily="34" charset="0"/>
                          <a:cs typeface="+mn-cs"/>
                        </a:rPr>
                        <a:t>authorising</a:t>
                      </a:r>
                      <a:r>
                        <a:rPr lang="en-US" sz="1050" b="0" kern="1200" baseline="0" dirty="0">
                          <a:solidFill>
                            <a:schemeClr val="tx1"/>
                          </a:solidFill>
                          <a:latin typeface="+mn-lt"/>
                          <a:ea typeface="Verdana" panose="020B0604030504040204" pitchFamily="34" charset="0"/>
                          <a:cs typeface="+mn-cs"/>
                        </a:rPr>
                        <a:t> transfer of data outside of EEA before we can commence the SMS service with Twilio</a:t>
                      </a:r>
                    </a:p>
                    <a:p>
                      <a:pPr marL="171450" lvl="0" indent="-171450">
                        <a:buFont typeface="Arial" panose="020B0604020202020204" pitchFamily="34" charset="0"/>
                        <a:buChar char="•"/>
                      </a:pPr>
                      <a:r>
                        <a:rPr kumimoji="0" lang="en-US" sz="1050" b="1" i="0" u="none" strike="noStrike" kern="1200" cap="none" normalizeH="0" baseline="0" dirty="0">
                          <a:ln>
                            <a:noFill/>
                          </a:ln>
                          <a:solidFill>
                            <a:schemeClr val="tx1"/>
                          </a:solidFill>
                          <a:effectLst/>
                          <a:latin typeface="+mn-lt"/>
                          <a:ea typeface="Verdana" panose="020B0604030504040204" pitchFamily="34" charset="0"/>
                          <a:cs typeface="+mn-cs"/>
                        </a:rPr>
                        <a:t>New Service Implementation: </a:t>
                      </a:r>
                      <a:r>
                        <a:rPr kumimoji="0" lang="en-US" sz="1050" b="0" i="0" u="none" strike="noStrike" kern="1200" cap="none" normalizeH="0" baseline="0" dirty="0">
                          <a:ln>
                            <a:noFill/>
                          </a:ln>
                          <a:solidFill>
                            <a:schemeClr val="tx1"/>
                          </a:solidFill>
                          <a:effectLst/>
                          <a:latin typeface="+mn-lt"/>
                          <a:ea typeface="Verdana" panose="020B0604030504040204" pitchFamily="34" charset="0"/>
                          <a:cs typeface="+mn-cs"/>
                        </a:rPr>
                        <a:t>Following approval from Contract Management, project team will implement the new service functionality to enable Networks to request Broadcast messages to be sent to end consumers, planned for late July/early August.</a:t>
                      </a:r>
                    </a:p>
                    <a:p>
                      <a:pPr marL="171450" lvl="0" indent="-171450">
                        <a:buFont typeface="Arial" panose="020B0604020202020204" pitchFamily="34" charset="0"/>
                        <a:buChar char="•"/>
                      </a:pPr>
                      <a:r>
                        <a:rPr kumimoji="0" lang="en-US" sz="1050" b="1" i="0" u="none" strike="noStrike" kern="1200" cap="none" normalizeH="0" baseline="0" dirty="0">
                          <a:ln>
                            <a:noFill/>
                          </a:ln>
                          <a:solidFill>
                            <a:schemeClr val="tx1"/>
                          </a:solidFill>
                          <a:effectLst/>
                          <a:latin typeface="+mn-lt"/>
                          <a:ea typeface="Verdana" panose="020B0604030504040204" pitchFamily="34" charset="0"/>
                          <a:cs typeface="+mn-cs"/>
                        </a:rPr>
                        <a:t>PIS:</a:t>
                      </a:r>
                      <a:r>
                        <a:rPr kumimoji="0" lang="en-US" sz="1050" b="0" i="0" u="none" strike="noStrike" kern="1200" cap="none" normalizeH="0" baseline="0" dirty="0">
                          <a:ln>
                            <a:noFill/>
                          </a:ln>
                          <a:solidFill>
                            <a:schemeClr val="tx1"/>
                          </a:solidFill>
                          <a:effectLst/>
                          <a:latin typeface="+mn-lt"/>
                          <a:ea typeface="Verdana" panose="020B0604030504040204" pitchFamily="34" charset="0"/>
                          <a:cs typeface="+mn-cs"/>
                        </a:rPr>
                        <a:t> PIS for the new service will commence following implementation. The original PIS duration, 3 months, will need to be extended as a result. Cost implications under analysis and will be shared.</a:t>
                      </a:r>
                    </a:p>
                    <a:p>
                      <a:pPr marL="171450" lvl="0" indent="-171450">
                        <a:buFont typeface="Arial" panose="020B0604020202020204" pitchFamily="34" charset="0"/>
                        <a:buChar char="•"/>
                      </a:pPr>
                      <a:r>
                        <a:rPr kumimoji="0" lang="en-US" sz="1050" b="1" i="0" u="none" strike="noStrike" kern="1200" cap="none" normalizeH="0" baseline="0" dirty="0">
                          <a:ln>
                            <a:noFill/>
                          </a:ln>
                          <a:solidFill>
                            <a:schemeClr val="tx1"/>
                          </a:solidFill>
                          <a:effectLst/>
                          <a:latin typeface="+mn-lt"/>
                          <a:ea typeface="Verdana" panose="020B0604030504040204" pitchFamily="34" charset="0"/>
                          <a:cs typeface="+mn-cs"/>
                        </a:rPr>
                        <a:t>Change Requests: </a:t>
                      </a:r>
                      <a:r>
                        <a:rPr kumimoji="0" lang="en-US" sz="1050" b="0" i="0" u="none" strike="noStrike" kern="1200" cap="none" normalizeH="0" baseline="0" dirty="0">
                          <a:ln>
                            <a:noFill/>
                          </a:ln>
                          <a:solidFill>
                            <a:schemeClr val="tx1"/>
                          </a:solidFill>
                          <a:effectLst/>
                          <a:latin typeface="+mn-lt"/>
                          <a:ea typeface="Verdana" panose="020B0604030504040204" pitchFamily="34" charset="0"/>
                          <a:cs typeface="+mn-cs"/>
                        </a:rPr>
                        <a:t>The CR’s from Market Trials have been captured and impact analysis is underway. Timings and costs will be shared at the next meeting for approval to be implemented during PIS/subsequent release. </a:t>
                      </a:r>
                      <a:endParaRPr kumimoji="0" lang="en-GB"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5"/>
                  </a:ext>
                </a:extLst>
              </a:tr>
              <a:tr h="86169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Arial" panose="020B0604020202020204" pitchFamily="34" charset="0"/>
                          <a:cs typeface="Arial" panose="020B0604020202020204" pitchFamily="34" charset="0"/>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5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Issue</a:t>
                      </a:r>
                      <a:r>
                        <a:rPr kumimoji="0" lang="en-US"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 The duration of PIS will need to be extended for the new service for xrn4850 due to the delay of this service going live meaning the service is not used within the original PIS window</a:t>
                      </a:r>
                    </a:p>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5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Risk</a:t>
                      </a:r>
                      <a:r>
                        <a:rPr kumimoji="0" lang="en-US"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 Contact Management committee do not approve the transfer of data outside of the EEA or there is a delay in them providing approval because of an unacceptable level of risk to them as data controllers leading to a delay to the implementation of the new service functionality and an extension to project timeline and costs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6"/>
                  </a:ext>
                </a:extLst>
              </a:tr>
              <a:tr h="28950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Arial" panose="020B0604020202020204" pitchFamily="34" charset="0"/>
                          <a:cs typeface="Arial" panose="020B0604020202020204" pitchFamily="34" charset="0"/>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lvl="0" indent="-171450">
                        <a:buFont typeface="Arial" panose="020B0604020202020204" pitchFamily="34" charset="0"/>
                        <a:buChar char="•"/>
                      </a:pPr>
                      <a:r>
                        <a:rPr kumimoji="0" lang="en-US"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Project Delivery costs are in line with approved BER</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7"/>
                  </a:ext>
                </a:extLst>
              </a:tr>
              <a:tr h="411400">
                <a:tc>
                  <a:txBody>
                    <a:bodyPr/>
                    <a:lstStyle/>
                    <a:p>
                      <a:pPr algn="ctr"/>
                      <a:r>
                        <a:rPr lang="en-GB" sz="1050" b="1" baseline="0" dirty="0">
                          <a:solidFill>
                            <a:schemeClr val="bg1"/>
                          </a:solidFill>
                          <a:latin typeface="Arial" panose="020B0604020202020204" pitchFamily="34" charset="0"/>
                          <a:cs typeface="Arial" panose="020B0604020202020204" pitchFamily="34" charset="0"/>
                        </a:rPr>
                        <a:t>Resources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Weekly monitoring of Xoserve SME resources supporting multiple demands (e.g. BAU defects, Future Releases, COVID19 priorities etc.) is ongoing</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8"/>
                  </a:ext>
                </a:extLst>
              </a:tr>
            </a:tbl>
          </a:graphicData>
        </a:graphic>
      </p:graphicFrame>
      <p:sp>
        <p:nvSpPr>
          <p:cNvPr id="8" name="Oval 7">
            <a:extLst>
              <a:ext uri="{FF2B5EF4-FFF2-40B4-BE49-F238E27FC236}">
                <a16:creationId xmlns:a16="http://schemas.microsoft.com/office/drawing/2014/main" id="{0932F9EA-D945-459F-8F00-091B3CFCAABE}"/>
              </a:ext>
            </a:extLst>
          </p:cNvPr>
          <p:cNvSpPr/>
          <p:nvPr/>
        </p:nvSpPr>
        <p:spPr>
          <a:xfrm>
            <a:off x="7940971" y="1166827"/>
            <a:ext cx="218894" cy="221663"/>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
        <p:nvSpPr>
          <p:cNvPr id="9" name="Oval 8">
            <a:extLst>
              <a:ext uri="{FF2B5EF4-FFF2-40B4-BE49-F238E27FC236}">
                <a16:creationId xmlns:a16="http://schemas.microsoft.com/office/drawing/2014/main" id="{1CD340F4-EC05-45B9-AB26-20BECCEF8858}"/>
              </a:ext>
            </a:extLst>
          </p:cNvPr>
          <p:cNvSpPr/>
          <p:nvPr/>
        </p:nvSpPr>
        <p:spPr>
          <a:xfrm>
            <a:off x="6183057" y="578053"/>
            <a:ext cx="211059" cy="197993"/>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
        <p:nvSpPr>
          <p:cNvPr id="11" name="Oval 10">
            <a:extLst>
              <a:ext uri="{FF2B5EF4-FFF2-40B4-BE49-F238E27FC236}">
                <a16:creationId xmlns:a16="http://schemas.microsoft.com/office/drawing/2014/main" id="{A0F57896-72F6-46F0-8DCF-1B43A706D61C}"/>
              </a:ext>
            </a:extLst>
          </p:cNvPr>
          <p:cNvSpPr/>
          <p:nvPr/>
        </p:nvSpPr>
        <p:spPr>
          <a:xfrm>
            <a:off x="6095185" y="1163634"/>
            <a:ext cx="215490" cy="21428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
        <p:nvSpPr>
          <p:cNvPr id="12" name="Oval 11">
            <a:extLst>
              <a:ext uri="{FF2B5EF4-FFF2-40B4-BE49-F238E27FC236}">
                <a16:creationId xmlns:a16="http://schemas.microsoft.com/office/drawing/2014/main" id="{07D341B2-AF9B-4E48-A146-835712CA3A8C}"/>
              </a:ext>
            </a:extLst>
          </p:cNvPr>
          <p:cNvSpPr/>
          <p:nvPr/>
        </p:nvSpPr>
        <p:spPr>
          <a:xfrm>
            <a:off x="4139952" y="1163634"/>
            <a:ext cx="215490" cy="21428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
        <p:nvSpPr>
          <p:cNvPr id="13" name="Oval 12">
            <a:extLst>
              <a:ext uri="{FF2B5EF4-FFF2-40B4-BE49-F238E27FC236}">
                <a16:creationId xmlns:a16="http://schemas.microsoft.com/office/drawing/2014/main" id="{B354495D-E22F-4490-B63B-9C96EEB69125}"/>
              </a:ext>
            </a:extLst>
          </p:cNvPr>
          <p:cNvSpPr/>
          <p:nvPr/>
        </p:nvSpPr>
        <p:spPr>
          <a:xfrm>
            <a:off x="2256778" y="1169405"/>
            <a:ext cx="215490" cy="21428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814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E92D8-FEBE-4DDD-AD8B-03957BD623C8}"/>
              </a:ext>
            </a:extLst>
          </p:cNvPr>
          <p:cNvSpPr>
            <a:spLocks noGrp="1"/>
          </p:cNvSpPr>
          <p:nvPr>
            <p:ph type="title"/>
          </p:nvPr>
        </p:nvSpPr>
        <p:spPr>
          <a:xfrm>
            <a:off x="457200" y="-10046"/>
            <a:ext cx="8229600" cy="637580"/>
          </a:xfrm>
        </p:spPr>
        <p:txBody>
          <a:bodyPr>
            <a:normAutofit/>
          </a:bodyPr>
          <a:lstStyle/>
          <a:p>
            <a:r>
              <a:rPr lang="en-GB" sz="2000" dirty="0"/>
              <a:t>XRN4996 - June 20 Release Timelines</a:t>
            </a:r>
          </a:p>
        </p:txBody>
      </p:sp>
      <p:sp>
        <p:nvSpPr>
          <p:cNvPr id="5" name="TextBox 4">
            <a:extLst>
              <a:ext uri="{FF2B5EF4-FFF2-40B4-BE49-F238E27FC236}">
                <a16:creationId xmlns:a16="http://schemas.microsoft.com/office/drawing/2014/main" id="{DFA77669-B323-43A7-AA90-FFEE9856EC44}"/>
              </a:ext>
            </a:extLst>
          </p:cNvPr>
          <p:cNvSpPr txBox="1"/>
          <p:nvPr/>
        </p:nvSpPr>
        <p:spPr>
          <a:xfrm>
            <a:off x="7164288" y="987574"/>
            <a:ext cx="2855871" cy="4262705"/>
          </a:xfrm>
          <a:prstGeom prst="rect">
            <a:avLst/>
          </a:prstGeom>
          <a:noFill/>
        </p:spPr>
        <p:txBody>
          <a:bodyPr wrap="square" rtlCol="0">
            <a:spAutoFit/>
          </a:bodyPr>
          <a:lstStyle/>
          <a:p>
            <a:r>
              <a:rPr lang="en-GB" sz="900" b="1" dirty="0">
                <a:solidFill>
                  <a:schemeClr val="tx2"/>
                </a:solidFill>
                <a:latin typeface="Arial" panose="020B0604020202020204" pitchFamily="34" charset="0"/>
                <a:cs typeface="Arial" panose="020B0604020202020204" pitchFamily="34" charset="0"/>
              </a:rPr>
              <a:t>Key Milestone Dates:</a:t>
            </a:r>
          </a:p>
          <a:p>
            <a:r>
              <a:rPr lang="en-GB" sz="900" b="1" dirty="0">
                <a:solidFill>
                  <a:schemeClr val="tx2"/>
                </a:solidFill>
                <a:latin typeface="Arial" panose="020B0604020202020204" pitchFamily="34" charset="0"/>
                <a:cs typeface="Arial" panose="020B0604020202020204" pitchFamily="34" charset="0"/>
              </a:rPr>
              <a:t>Capture completion</a:t>
            </a:r>
          </a:p>
          <a:p>
            <a:r>
              <a:rPr lang="en-GB" sz="900" b="1" dirty="0">
                <a:solidFill>
                  <a:schemeClr val="tx2"/>
                </a:solidFill>
                <a:latin typeface="Arial" panose="020B0604020202020204" pitchFamily="34" charset="0"/>
                <a:cs typeface="Arial" panose="020B0604020202020204" pitchFamily="34" charset="0"/>
              </a:rPr>
              <a:t>- 19/09/19</a:t>
            </a:r>
          </a:p>
          <a:p>
            <a:endParaRPr lang="en-GB" sz="900" b="1" dirty="0">
              <a:solidFill>
                <a:srgbClr val="1D3E61"/>
              </a:solidFill>
            </a:endParaRPr>
          </a:p>
          <a:p>
            <a:r>
              <a:rPr lang="en-GB" sz="900" b="1" dirty="0">
                <a:solidFill>
                  <a:srgbClr val="1D3E61"/>
                </a:solidFill>
              </a:rPr>
              <a:t>Design completion</a:t>
            </a:r>
          </a:p>
          <a:p>
            <a:r>
              <a:rPr lang="en-GB" sz="900" b="1" dirty="0">
                <a:solidFill>
                  <a:srgbClr val="1D3E61"/>
                </a:solidFill>
              </a:rPr>
              <a:t>- 13/12/19</a:t>
            </a:r>
          </a:p>
          <a:p>
            <a:endParaRPr lang="en-GB" sz="900" b="1" dirty="0">
              <a:solidFill>
                <a:srgbClr val="1D3E61"/>
              </a:solidFill>
            </a:endParaRPr>
          </a:p>
          <a:p>
            <a:r>
              <a:rPr lang="en-GB" sz="900" b="1" dirty="0">
                <a:solidFill>
                  <a:srgbClr val="1D3E61"/>
                </a:solidFill>
              </a:rPr>
              <a:t>Build &amp; Unit Test completion</a:t>
            </a:r>
          </a:p>
          <a:p>
            <a:r>
              <a:rPr lang="en-GB" sz="900" b="1" dirty="0">
                <a:solidFill>
                  <a:srgbClr val="1D3E61"/>
                </a:solidFill>
              </a:rPr>
              <a:t>- 31/01/20</a:t>
            </a:r>
          </a:p>
          <a:p>
            <a:endParaRPr lang="en-GB" sz="900" b="1" dirty="0">
              <a:solidFill>
                <a:srgbClr val="1D3E61"/>
              </a:solidFill>
            </a:endParaRPr>
          </a:p>
          <a:p>
            <a:r>
              <a:rPr lang="en-GB" sz="900" b="1" dirty="0">
                <a:solidFill>
                  <a:srgbClr val="1D3E61"/>
                </a:solidFill>
              </a:rPr>
              <a:t>System Testing completion </a:t>
            </a:r>
          </a:p>
          <a:p>
            <a:r>
              <a:rPr lang="en-GB" sz="900" b="1" dirty="0">
                <a:solidFill>
                  <a:srgbClr val="1D3E61"/>
                </a:solidFill>
              </a:rPr>
              <a:t>- 03/04/20</a:t>
            </a:r>
          </a:p>
          <a:p>
            <a:endParaRPr lang="en-GB" sz="900" b="1" dirty="0">
              <a:solidFill>
                <a:srgbClr val="1D3E61"/>
              </a:solidFill>
            </a:endParaRPr>
          </a:p>
          <a:p>
            <a:r>
              <a:rPr lang="en-GB" sz="900" b="1" dirty="0">
                <a:solidFill>
                  <a:srgbClr val="1D3E61"/>
                </a:solidFill>
              </a:rPr>
              <a:t>UAT completion</a:t>
            </a:r>
          </a:p>
          <a:p>
            <a:r>
              <a:rPr lang="en-GB" sz="900" b="1" dirty="0">
                <a:solidFill>
                  <a:srgbClr val="1D3E61"/>
                </a:solidFill>
              </a:rPr>
              <a:t>- 05/06/20</a:t>
            </a:r>
          </a:p>
          <a:p>
            <a:endParaRPr lang="en-GB" sz="900" b="1" dirty="0">
              <a:solidFill>
                <a:srgbClr val="1D3E61"/>
              </a:solidFill>
            </a:endParaRPr>
          </a:p>
          <a:p>
            <a:r>
              <a:rPr lang="en-GB" sz="900" b="1" dirty="0">
                <a:solidFill>
                  <a:srgbClr val="1D3E61"/>
                </a:solidFill>
              </a:rPr>
              <a:t>Regression Test completion</a:t>
            </a:r>
          </a:p>
          <a:p>
            <a:r>
              <a:rPr lang="en-GB" sz="900" b="1" dirty="0">
                <a:solidFill>
                  <a:srgbClr val="1D3E61"/>
                </a:solidFill>
              </a:rPr>
              <a:t>- 12/06/20</a:t>
            </a:r>
          </a:p>
          <a:p>
            <a:endParaRPr lang="en-GB" sz="900" b="1" dirty="0">
              <a:solidFill>
                <a:srgbClr val="1D3E61"/>
              </a:solidFill>
            </a:endParaRPr>
          </a:p>
          <a:p>
            <a:r>
              <a:rPr lang="en-GB" sz="900" b="1" dirty="0">
                <a:solidFill>
                  <a:srgbClr val="1D3E61"/>
                </a:solidFill>
              </a:rPr>
              <a:t>Market Trials completion</a:t>
            </a:r>
          </a:p>
          <a:p>
            <a:r>
              <a:rPr lang="en-GB" sz="900" b="1" dirty="0">
                <a:solidFill>
                  <a:srgbClr val="1D3E61"/>
                </a:solidFill>
              </a:rPr>
              <a:t>- 19/06/20</a:t>
            </a:r>
          </a:p>
          <a:p>
            <a:endParaRPr lang="en-GB" sz="900" b="1" dirty="0">
              <a:solidFill>
                <a:srgbClr val="1D3E61"/>
              </a:solidFill>
            </a:endParaRPr>
          </a:p>
          <a:p>
            <a:r>
              <a:rPr lang="en-GB" sz="900" b="1" dirty="0">
                <a:solidFill>
                  <a:srgbClr val="1D3E61"/>
                </a:solidFill>
              </a:rPr>
              <a:t>Implementation</a:t>
            </a:r>
          </a:p>
          <a:p>
            <a:r>
              <a:rPr lang="en-GB" sz="900" b="1" dirty="0">
                <a:solidFill>
                  <a:srgbClr val="1D3E61"/>
                </a:solidFill>
              </a:rPr>
              <a:t>- 27/06/20</a:t>
            </a:r>
          </a:p>
          <a:p>
            <a:endParaRPr lang="en-GB" sz="900" b="1" dirty="0">
              <a:solidFill>
                <a:srgbClr val="1D3E61"/>
              </a:solidFill>
            </a:endParaRPr>
          </a:p>
          <a:p>
            <a:r>
              <a:rPr lang="en-GB" sz="900" b="1" dirty="0">
                <a:solidFill>
                  <a:srgbClr val="1D3E61"/>
                </a:solidFill>
              </a:rPr>
              <a:t>PIS Completion</a:t>
            </a:r>
          </a:p>
          <a:p>
            <a:r>
              <a:rPr lang="en-GB" sz="900" b="1" dirty="0">
                <a:solidFill>
                  <a:srgbClr val="1D3E61"/>
                </a:solidFill>
              </a:rPr>
              <a:t>- 25/09/20 (provisional)</a:t>
            </a:r>
          </a:p>
          <a:p>
            <a:pPr marL="285750" indent="-285750">
              <a:buFont typeface="Arial" panose="020B0604020202020204" pitchFamily="34" charset="0"/>
              <a:buChar char="•"/>
            </a:pPr>
            <a:endParaRPr lang="en-GB" sz="1400" dirty="0">
              <a:solidFill>
                <a:schemeClr val="tx2"/>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dirty="0">
              <a:solidFill>
                <a:schemeClr val="tx2"/>
              </a:solidFill>
              <a:latin typeface="Arial" panose="020B0604020202020204" pitchFamily="34" charset="0"/>
              <a:cs typeface="Arial" panose="020B0604020202020204" pitchFamily="34" charset="0"/>
            </a:endParaRPr>
          </a:p>
        </p:txBody>
      </p:sp>
      <p:pic>
        <p:nvPicPr>
          <p:cNvPr id="1026" name="Picture 1" descr="image001">
            <a:extLst>
              <a:ext uri="{FF2B5EF4-FFF2-40B4-BE49-F238E27FC236}">
                <a16:creationId xmlns:a16="http://schemas.microsoft.com/office/drawing/2014/main" id="{917DC844-DB57-4991-9AD2-49345C2005C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27829" y="555526"/>
            <a:ext cx="5400600" cy="4377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4532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7"/>
            <a:ext cx="8229600" cy="637580"/>
          </a:xfrm>
        </p:spPr>
        <p:txBody>
          <a:bodyPr>
            <a:normAutofit/>
          </a:bodyPr>
          <a:lstStyle/>
          <a:p>
            <a:r>
              <a:rPr lang="en-GB" sz="2000" dirty="0"/>
              <a:t>June 20 Release Summary</a:t>
            </a:r>
          </a:p>
        </p:txBody>
      </p:sp>
      <p:sp>
        <p:nvSpPr>
          <p:cNvPr id="3" name="TextBox 2"/>
          <p:cNvSpPr txBox="1"/>
          <p:nvPr/>
        </p:nvSpPr>
        <p:spPr>
          <a:xfrm>
            <a:off x="107504" y="699542"/>
            <a:ext cx="9144000" cy="3877985"/>
          </a:xfrm>
          <a:prstGeom prst="rect">
            <a:avLst/>
          </a:prstGeom>
          <a:noFill/>
        </p:spPr>
        <p:txBody>
          <a:bodyPr wrap="square" rtlCol="0">
            <a:spAutoFit/>
          </a:bodyPr>
          <a:lstStyle/>
          <a:p>
            <a:r>
              <a:rPr lang="en-GB" sz="1100" dirty="0"/>
              <a:t>June 20 Release consists of 7 changes, Implementation is planned for June 2020:</a:t>
            </a:r>
          </a:p>
          <a:p>
            <a:endParaRPr lang="en-GB" sz="1200" dirty="0"/>
          </a:p>
          <a:p>
            <a:r>
              <a:rPr lang="en-GB" sz="1100" b="1" u="sng" dirty="0"/>
              <a:t>In Scope</a:t>
            </a:r>
          </a:p>
          <a:p>
            <a:pPr marL="285750" indent="-285750">
              <a:buFont typeface="Arial" panose="020B0604020202020204" pitchFamily="34" charset="0"/>
              <a:buChar char="•"/>
            </a:pPr>
            <a:r>
              <a:rPr lang="en-GB" sz="1100" b="1" dirty="0"/>
              <a:t>XRN4772</a:t>
            </a:r>
            <a:r>
              <a:rPr lang="en-GB" sz="1100" dirty="0"/>
              <a:t> - </a:t>
            </a:r>
            <a:r>
              <a:rPr lang="en-US" sz="1100" dirty="0"/>
              <a:t>Composite Weather Variable (CWV) Improvements</a:t>
            </a:r>
          </a:p>
          <a:p>
            <a:pPr marL="285750" indent="-285750">
              <a:buFont typeface="Arial" panose="020B0604020202020204" pitchFamily="34" charset="0"/>
              <a:buChar char="•"/>
            </a:pPr>
            <a:r>
              <a:rPr lang="en-US" sz="1100" b="1" dirty="0"/>
              <a:t>XRN4888</a:t>
            </a:r>
            <a:r>
              <a:rPr lang="en-US" sz="1100" dirty="0"/>
              <a:t> - Removing Duplicate Address Update Validation for IGT Supply Meter Points via Contact Management Service (CMS)</a:t>
            </a:r>
          </a:p>
          <a:p>
            <a:pPr marL="285750" indent="-285750">
              <a:buFont typeface="Arial" panose="020B0604020202020204" pitchFamily="34" charset="0"/>
              <a:buChar char="•"/>
            </a:pPr>
            <a:r>
              <a:rPr lang="en-US" sz="1100" b="1" dirty="0"/>
              <a:t>XRN4930</a:t>
            </a:r>
            <a:r>
              <a:rPr lang="en-US" sz="1100" dirty="0"/>
              <a:t> – Requirement to Inform Shipper of Meter Link Code Change</a:t>
            </a:r>
          </a:p>
          <a:p>
            <a:pPr marL="285750" indent="-285750">
              <a:buFont typeface="Arial" panose="020B0604020202020204" pitchFamily="34" charset="0"/>
              <a:buChar char="•"/>
            </a:pPr>
            <a:r>
              <a:rPr lang="en-US" sz="1100" b="1" dirty="0"/>
              <a:t>XRN4850</a:t>
            </a:r>
            <a:r>
              <a:rPr lang="en-US" sz="1100" dirty="0"/>
              <a:t> - Notification of Customer Contact Details to Transporters</a:t>
            </a:r>
          </a:p>
          <a:p>
            <a:pPr marL="285750" indent="-285750">
              <a:buFont typeface="Arial" panose="020B0604020202020204" pitchFamily="34" charset="0"/>
              <a:buChar char="•"/>
            </a:pPr>
            <a:r>
              <a:rPr lang="en-US" sz="1100" b="1" dirty="0"/>
              <a:t>XRN4865</a:t>
            </a:r>
            <a:r>
              <a:rPr lang="en-US" sz="1100" dirty="0"/>
              <a:t> - Amendment to Treatment and Reporting  of CYCL Reads</a:t>
            </a:r>
          </a:p>
          <a:p>
            <a:pPr marL="285750" indent="-285750">
              <a:buFont typeface="Arial" panose="020B0604020202020204" pitchFamily="34" charset="0"/>
              <a:buChar char="•"/>
            </a:pPr>
            <a:r>
              <a:rPr lang="en-US" sz="1100" b="1" dirty="0"/>
              <a:t>XRN4932</a:t>
            </a:r>
            <a:r>
              <a:rPr lang="en-US" sz="1100" dirty="0"/>
              <a:t> - Improvements to the quality of the Conversion Factor values held on the Supply Point Register (MOD0681S)</a:t>
            </a:r>
          </a:p>
          <a:p>
            <a:pPr marL="285750" indent="-285750">
              <a:buFont typeface="Arial" panose="020B0604020202020204" pitchFamily="34" charset="0"/>
              <a:buChar char="•"/>
            </a:pPr>
            <a:endParaRPr lang="en-US" sz="1100" b="1" u="sng" dirty="0"/>
          </a:p>
          <a:p>
            <a:pPr marL="285750" indent="-285750">
              <a:buFont typeface="Arial" panose="020B0604020202020204" pitchFamily="34" charset="0"/>
              <a:buChar char="•"/>
            </a:pPr>
            <a:r>
              <a:rPr lang="en-US" sz="1100" b="1" dirty="0"/>
              <a:t>XRN4780 (B)***</a:t>
            </a:r>
            <a:r>
              <a:rPr lang="en-US" sz="1100" dirty="0"/>
              <a:t> – Inclusion of Meter Asset Provider Identity (MAP Id) in the UK Link system (</a:t>
            </a:r>
            <a:r>
              <a:rPr lang="en-US" sz="1100" b="1" dirty="0"/>
              <a:t>CSS Consequential Change</a:t>
            </a:r>
            <a:r>
              <a:rPr lang="en-US" sz="1100" dirty="0"/>
              <a:t>)</a:t>
            </a:r>
          </a:p>
          <a:p>
            <a:pPr marL="285750" indent="-285750">
              <a:buFont typeface="Arial" panose="020B0604020202020204" pitchFamily="34" charset="0"/>
              <a:buChar char="•"/>
            </a:pPr>
            <a:endParaRPr lang="en-US" sz="1100" dirty="0"/>
          </a:p>
          <a:p>
            <a:r>
              <a:rPr lang="en-US" sz="1100" b="1" u="sng" dirty="0"/>
              <a:t>Descoped</a:t>
            </a:r>
          </a:p>
          <a:p>
            <a:pPr marL="285750" indent="-285750">
              <a:buFont typeface="Arial" panose="020B0604020202020204" pitchFamily="34" charset="0"/>
              <a:buChar char="•"/>
            </a:pPr>
            <a:r>
              <a:rPr lang="en-GB" sz="1100" b="1" strike="sngStrike" dirty="0"/>
              <a:t>XRN4691**</a:t>
            </a:r>
            <a:r>
              <a:rPr lang="en-GB" sz="1100" strike="sngStrike" dirty="0"/>
              <a:t> - </a:t>
            </a:r>
            <a:r>
              <a:rPr lang="en-US" sz="1100" strike="sngStrike" dirty="0"/>
              <a:t>CSEPs: IGT and GT File Formats (CGI Files)</a:t>
            </a:r>
            <a:endParaRPr lang="en-GB" sz="1100" strike="sngStrike" dirty="0"/>
          </a:p>
          <a:p>
            <a:pPr marL="285750" indent="-285750">
              <a:buFont typeface="Arial" panose="020B0604020202020204" pitchFamily="34" charset="0"/>
              <a:buChar char="•"/>
            </a:pPr>
            <a:r>
              <a:rPr lang="en-GB" sz="1100" b="1" strike="sngStrike" dirty="0"/>
              <a:t>XRN4692**</a:t>
            </a:r>
            <a:r>
              <a:rPr lang="en-GB" sz="1100" strike="sngStrike" dirty="0"/>
              <a:t> - </a:t>
            </a:r>
            <a:r>
              <a:rPr lang="en-US" sz="1100" strike="sngStrike" dirty="0"/>
              <a:t>CSEPs: IGT and GT File Formats (CIN Files)</a:t>
            </a:r>
          </a:p>
          <a:p>
            <a:pPr marL="285750" indent="-285750">
              <a:buFont typeface="Arial" panose="020B0604020202020204" pitchFamily="34" charset="0"/>
              <a:buChar char="•"/>
            </a:pPr>
            <a:r>
              <a:rPr lang="en-GB" sz="1100" b="1" strike="sngStrike" dirty="0"/>
              <a:t>XRN4780 (B) </a:t>
            </a:r>
            <a:r>
              <a:rPr lang="en-GB" sz="1100" strike="sngStrike" dirty="0"/>
              <a:t>- </a:t>
            </a:r>
            <a:r>
              <a:rPr lang="en-US" sz="1100" strike="sngStrike" dirty="0"/>
              <a:t>Inclusion of Meter Asset Provider Identity (MAP Id) in the UK Link system (CSS Consequential Change)</a:t>
            </a:r>
          </a:p>
          <a:p>
            <a:pPr marL="285750" indent="-285750">
              <a:buFont typeface="Arial" panose="020B0604020202020204" pitchFamily="34" charset="0"/>
              <a:buChar char="•"/>
            </a:pPr>
            <a:r>
              <a:rPr lang="en-US" sz="1100" b="1" strike="sngStrike" dirty="0"/>
              <a:t>XRN4871 (B)** </a:t>
            </a:r>
            <a:r>
              <a:rPr lang="en-US" sz="1100" strike="sngStrike" dirty="0"/>
              <a:t>- Changes to Ratchet Regime (MOD0665)</a:t>
            </a:r>
          </a:p>
          <a:p>
            <a:pPr marL="285750" indent="-285750">
              <a:buFont typeface="Arial" panose="020B0604020202020204" pitchFamily="34" charset="0"/>
              <a:buChar char="•"/>
            </a:pPr>
            <a:r>
              <a:rPr lang="en-US" sz="1100" b="1" strike="sngStrike" dirty="0"/>
              <a:t>XRN4941*</a:t>
            </a:r>
            <a:r>
              <a:rPr lang="en-GB" sz="1100" strike="sngStrike" dirty="0"/>
              <a:t> - </a:t>
            </a:r>
            <a:r>
              <a:rPr lang="en-US" sz="1100" strike="sngStrike" dirty="0"/>
              <a:t>Auto updates to meter read frequency (MOD0692)</a:t>
            </a:r>
            <a:endParaRPr lang="en-GB" sz="1100" strike="sngStrike" dirty="0"/>
          </a:p>
          <a:p>
            <a:endParaRPr lang="en-GB" sz="1400" dirty="0"/>
          </a:p>
          <a:p>
            <a:pPr lvl="0"/>
            <a:r>
              <a:rPr lang="en-GB" sz="800" dirty="0"/>
              <a:t>* Pending Solution/MOD </a:t>
            </a:r>
            <a:r>
              <a:rPr lang="en-GB" sz="800" dirty="0">
                <a:cs typeface="Arial" panose="020B0604020202020204" pitchFamily="34" charset="0"/>
              </a:rPr>
              <a:t>approval by ChMC/DSG for remaining CRs. Descoped at ChMC on 08/01/20</a:t>
            </a:r>
          </a:p>
          <a:p>
            <a:pPr lvl="0"/>
            <a:r>
              <a:rPr lang="en-GB" sz="800" dirty="0">
                <a:cs typeface="Arial" panose="020B0604020202020204" pitchFamily="34" charset="0"/>
              </a:rPr>
              <a:t>** Descoped at </a:t>
            </a:r>
            <a:r>
              <a:rPr lang="en-GB" sz="800" dirty="0" err="1">
                <a:cs typeface="Arial" panose="020B0604020202020204" pitchFamily="34" charset="0"/>
              </a:rPr>
              <a:t>eChMC</a:t>
            </a:r>
            <a:r>
              <a:rPr lang="en-GB" sz="800" dirty="0">
                <a:cs typeface="Arial" panose="020B0604020202020204" pitchFamily="34" charset="0"/>
              </a:rPr>
              <a:t> on 22/11/19</a:t>
            </a:r>
          </a:p>
          <a:p>
            <a:pPr lvl="0"/>
            <a:r>
              <a:rPr lang="en-GB" sz="800" dirty="0">
                <a:cs typeface="Arial" panose="020B0604020202020204" pitchFamily="34" charset="0"/>
              </a:rPr>
              <a:t>*** Added to scope (revised scope from original)</a:t>
            </a:r>
          </a:p>
          <a:p>
            <a:endParaRPr lang="en-GB" sz="900" dirty="0"/>
          </a:p>
        </p:txBody>
      </p:sp>
    </p:spTree>
    <p:extLst>
      <p:ext uri="{BB962C8B-B14F-4D97-AF65-F5344CB8AC3E}">
        <p14:creationId xmlns:p14="http://schemas.microsoft.com/office/powerpoint/2010/main" val="3150741820"/>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71171669D13A449897730F616A930F0" ma:contentTypeVersion="7" ma:contentTypeDescription="Create a new document." ma:contentTypeScope="" ma:versionID="68476714418525ea9e846ef0c81a8cdd">
  <xsd:schema xmlns:xsd="http://www.w3.org/2001/XMLSchema" xmlns:xs="http://www.w3.org/2001/XMLSchema" xmlns:p="http://schemas.microsoft.com/office/2006/metadata/properties" xmlns:ns3="9f57134b-da23-4bbd-b454-c89c373aaf83" targetNamespace="http://schemas.microsoft.com/office/2006/metadata/properties" ma:root="true" ma:fieldsID="b9205632237b153511c846a484eb345d" ns3:_="">
    <xsd:import namespace="9f57134b-da23-4bbd-b454-c89c373aaf8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57134b-da23-4bbd-b454-c89c373aaf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A513DF9-3E74-488E-B239-1C5C999E5CA9}">
  <ds:schemaRefs>
    <ds:schemaRef ds:uri="http://schemas.microsoft.com/sharepoint/v3/contenttype/forms"/>
  </ds:schemaRefs>
</ds:datastoreItem>
</file>

<file path=customXml/itemProps2.xml><?xml version="1.0" encoding="utf-8"?>
<ds:datastoreItem xmlns:ds="http://schemas.openxmlformats.org/officeDocument/2006/customXml" ds:itemID="{EE966AA5-3D01-4B81-BAE0-8020A2E16EFF}">
  <ds:schemaRefs>
    <ds:schemaRef ds:uri="http://schemas.microsoft.com/office/2006/documentManagement/types"/>
    <ds:schemaRef ds:uri="http://purl.org/dc/dcmitype/"/>
    <ds:schemaRef ds:uri="http://schemas.openxmlformats.org/package/2006/metadata/core-properties"/>
    <ds:schemaRef ds:uri="http://www.w3.org/XML/1998/namespace"/>
    <ds:schemaRef ds:uri="http://schemas.microsoft.com/office/2006/metadata/properties"/>
    <ds:schemaRef ds:uri="http://purl.org/dc/elements/1.1/"/>
    <ds:schemaRef ds:uri="http://purl.org/dc/terms/"/>
    <ds:schemaRef ds:uri="http://schemas.microsoft.com/office/infopath/2007/PartnerControls"/>
    <ds:schemaRef ds:uri="9f57134b-da23-4bbd-b454-c89c373aaf83"/>
  </ds:schemaRefs>
</ds:datastoreItem>
</file>

<file path=customXml/itemProps3.xml><?xml version="1.0" encoding="utf-8"?>
<ds:datastoreItem xmlns:ds="http://schemas.openxmlformats.org/officeDocument/2006/customXml" ds:itemID="{06DFC7D6-E10D-4CF0-9444-B630001AA0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f57134b-da23-4bbd-b454-c89c373aaf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24925</TotalTime>
  <Words>847</Words>
  <Application>Microsoft Office PowerPoint</Application>
  <PresentationFormat>On-screen Show (16:9)</PresentationFormat>
  <Paragraphs>92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Verdana</vt:lpstr>
      <vt:lpstr>Office Theme</vt:lpstr>
      <vt:lpstr>XRN4996 - June 20 Release (Core UKLink Changes) -  Status Update</vt:lpstr>
      <vt:lpstr>xrn4850 New Service SMS/Email Broadcast Notification (as part of the June 20 release)</vt:lpstr>
      <vt:lpstr>XRN4996 - June 20 Release Timelines</vt:lpstr>
      <vt:lpstr>June 20 Release Summary</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Taggart, Rachel</cp:lastModifiedBy>
  <cp:revision>563</cp:revision>
  <dcterms:created xsi:type="dcterms:W3CDTF">2018-09-02T17:12:15Z</dcterms:created>
  <dcterms:modified xsi:type="dcterms:W3CDTF">2020-06-29T16:01:22Z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0x010100271171669D13A449897730F616A930F0</vt:lpwstr>
  </property>
</Properties>
</file>