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4"/>
  </p:notesMasterIdLst>
  <p:sldIdLst>
    <p:sldId id="288" r:id="rId5"/>
    <p:sldId id="289" r:id="rId6"/>
    <p:sldId id="295" r:id="rId7"/>
    <p:sldId id="1638" r:id="rId8"/>
    <p:sldId id="1657" r:id="rId9"/>
    <p:sldId id="1658" r:id="rId10"/>
    <p:sldId id="1659" r:id="rId11"/>
    <p:sldId id="1664" r:id="rId12"/>
    <p:sldId id="1665" r:id="rId13"/>
    <p:sldId id="1666" r:id="rId14"/>
    <p:sldId id="1670" r:id="rId15"/>
    <p:sldId id="1671" r:id="rId16"/>
    <p:sldId id="291" r:id="rId17"/>
    <p:sldId id="293" r:id="rId18"/>
    <p:sldId id="306" r:id="rId19"/>
    <p:sldId id="1619" r:id="rId20"/>
    <p:sldId id="1663" r:id="rId21"/>
    <p:sldId id="959" r:id="rId22"/>
    <p:sldId id="1653" r:id="rId23"/>
    <p:sldId id="1654" r:id="rId24"/>
    <p:sldId id="1661" r:id="rId25"/>
    <p:sldId id="971" r:id="rId26"/>
    <p:sldId id="304" r:id="rId27"/>
    <p:sldId id="1672" r:id="rId28"/>
    <p:sldId id="1673" r:id="rId29"/>
    <p:sldId id="1674" r:id="rId30"/>
    <p:sldId id="1675" r:id="rId31"/>
    <p:sldId id="869" r:id="rId32"/>
    <p:sldId id="882" r:id="rId33"/>
    <p:sldId id="883" r:id="rId34"/>
    <p:sldId id="884" r:id="rId35"/>
    <p:sldId id="881" r:id="rId36"/>
    <p:sldId id="871" r:id="rId37"/>
    <p:sldId id="1505" r:id="rId38"/>
    <p:sldId id="1496" r:id="rId39"/>
    <p:sldId id="1587" r:id="rId40"/>
    <p:sldId id="1669" r:id="rId41"/>
    <p:sldId id="375" r:id="rId42"/>
    <p:sldId id="1676" r:id="rId43"/>
    <p:sldId id="1677" r:id="rId44"/>
    <p:sldId id="1678" r:id="rId45"/>
    <p:sldId id="1679" r:id="rId46"/>
    <p:sldId id="1680" r:id="rId47"/>
    <p:sldId id="1681" r:id="rId48"/>
    <p:sldId id="1682" r:id="rId49"/>
    <p:sldId id="1683" r:id="rId50"/>
    <p:sldId id="1684" r:id="rId51"/>
    <p:sldId id="892" r:id="rId52"/>
    <p:sldId id="1644" r:id="rId53"/>
    <p:sldId id="352" r:id="rId54"/>
    <p:sldId id="896" r:id="rId55"/>
    <p:sldId id="897" r:id="rId56"/>
    <p:sldId id="898" r:id="rId57"/>
    <p:sldId id="1660" r:id="rId58"/>
    <p:sldId id="909" r:id="rId59"/>
    <p:sldId id="526" r:id="rId60"/>
    <p:sldId id="532" r:id="rId61"/>
    <p:sldId id="533" r:id="rId62"/>
    <p:sldId id="1645" r:id="rId6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gan, Neil A" initials="MNA" lastIdx="1" clrIdx="0">
    <p:extLst>
      <p:ext uri="{19B8F6BF-5375-455C-9EA6-DF929625EA0E}">
        <p15:presenceInfo xmlns:p15="http://schemas.microsoft.com/office/powerpoint/2012/main" userId="S::neil.a.morgan@xoserve.com::6d8c68c2-074e-40cb-880a-f27a04c2b2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6E8"/>
    <a:srgbClr val="CCFF99"/>
    <a:srgbClr val="9CCB3B"/>
    <a:srgbClr val="FFBF00"/>
    <a:srgbClr val="40D1F5"/>
    <a:srgbClr val="FFFFFF"/>
    <a:srgbClr val="84B8DA"/>
    <a:srgbClr val="9C4877"/>
    <a:srgbClr val="2B80B1"/>
    <a:srgbClr val="F58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94660"/>
  </p:normalViewPr>
  <p:slideViewPr>
    <p:cSldViewPr>
      <p:cViewPr varScale="1">
        <p:scale>
          <a:sx n="92" d="100"/>
          <a:sy n="92" d="100"/>
        </p:scale>
        <p:origin x="1434"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[June 20.xlsx]Graph!November 20 Release</c:name>
    <c:fmtId val="38"/>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rgbClr val="FF8585"/>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6">
              <a:lumMod val="50000"/>
            </a:schemeClr>
          </a:solidFill>
          <a:ln>
            <a:noFill/>
          </a:ln>
          <a:effectLst/>
        </c:spPr>
        <c:marker>
          <c:symbol val="none"/>
        </c:marker>
      </c:pivotFmt>
      <c:pivotFmt>
        <c:idx val="10"/>
        <c:spPr>
          <a:solidFill>
            <a:schemeClr val="accent4"/>
          </a:solidFill>
          <a:ln>
            <a:noFill/>
          </a:ln>
          <a:effectLst/>
        </c:spPr>
        <c:marker>
          <c:symbol val="none"/>
        </c:marker>
      </c:pivotFmt>
      <c:pivotFmt>
        <c:idx val="11"/>
        <c:spPr>
          <a:solidFill>
            <a:srgbClr val="FF0000"/>
          </a:solidFill>
          <a:ln>
            <a:noFill/>
          </a:ln>
          <a:effectLst/>
        </c:spPr>
        <c:marker>
          <c:symbol val="none"/>
        </c:marker>
      </c:pivotFmt>
      <c:pivotFmt>
        <c:idx val="12"/>
        <c:spPr>
          <a:solidFill>
            <a:schemeClr val="accent6">
              <a:lumMod val="60000"/>
              <a:lumOff val="40000"/>
            </a:schemeClr>
          </a:solidFill>
          <a:ln>
            <a:noFill/>
          </a:ln>
          <a:effectLst/>
        </c:spPr>
        <c:marker>
          <c:symbol val="none"/>
        </c:marker>
      </c:pivotFmt>
      <c:pivotFmt>
        <c:idx val="13"/>
        <c:spPr>
          <a:pattFill prst="dkHorz">
            <a:fgClr>
              <a:schemeClr val="accent6">
                <a:lumMod val="60000"/>
                <a:lumOff val="40000"/>
              </a:schemeClr>
            </a:fgClr>
            <a:bgClr>
              <a:srgbClr val="FF0000"/>
            </a:bgClr>
          </a:pattFill>
          <a:ln>
            <a:noFill/>
          </a:ln>
          <a:effectLst/>
        </c:spPr>
        <c:marker>
          <c:symbol val="none"/>
        </c:marker>
      </c:pivotFmt>
      <c:pivotFmt>
        <c:idx val="14"/>
        <c:spPr>
          <a:solidFill>
            <a:schemeClr val="accent6"/>
          </a:solidFill>
          <a:ln>
            <a:noFill/>
          </a:ln>
          <a:effectLst/>
        </c:spPr>
        <c:marker>
          <c:symbol val="none"/>
        </c:marker>
      </c:pivotFmt>
      <c:pivotFmt>
        <c:idx val="15"/>
        <c:spPr>
          <a:solidFill>
            <a:schemeClr val="bg2">
              <a:lumMod val="50000"/>
            </a:schemeClr>
          </a:solidFill>
          <a:ln>
            <a:noFill/>
          </a:ln>
          <a:effectLst/>
        </c:spPr>
        <c:marker>
          <c:symbol val="none"/>
        </c:marker>
      </c:pivotFmt>
      <c:pivotFmt>
        <c:idx val="16"/>
      </c:pivotFmt>
      <c:pivotFmt>
        <c:idx val="17"/>
        <c:spPr>
          <a:solidFill>
            <a:schemeClr val="accent6">
              <a:lumMod val="60000"/>
              <a:lumOff val="40000"/>
            </a:schemeClr>
          </a:solidFill>
          <a:ln>
            <a:noFill/>
          </a:ln>
          <a:effectLst/>
        </c:spPr>
        <c:marker>
          <c:symbol val="none"/>
        </c:marker>
      </c:pivotFmt>
      <c:pivotFmt>
        <c:idx val="18"/>
        <c:spPr>
          <a:solidFill>
            <a:schemeClr val="accent6">
              <a:lumMod val="50000"/>
            </a:schemeClr>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rgbClr val="00B050"/>
          </a:solidFill>
          <a:ln>
            <a:noFill/>
          </a:ln>
          <a:effectLst/>
        </c:spPr>
        <c:marker>
          <c:symbol val="none"/>
        </c:marker>
      </c:pivotFmt>
      <c:pivotFmt>
        <c:idx val="22"/>
        <c:spPr>
          <a:solidFill>
            <a:schemeClr val="accent1"/>
          </a:solidFill>
          <a:ln>
            <a:noFill/>
          </a:ln>
          <a:effectLst/>
        </c:spPr>
        <c:marker>
          <c:symbol val="none"/>
        </c:marker>
      </c:pivotFmt>
      <c:pivotFmt>
        <c:idx val="23"/>
        <c:spPr>
          <a:solidFill>
            <a:schemeClr val="accent6"/>
          </a:solidFill>
          <a:ln>
            <a:noFill/>
          </a:ln>
          <a:effectLst/>
        </c:spPr>
        <c:marker>
          <c:symbol val="none"/>
        </c:marker>
      </c:pivotFmt>
      <c:pivotFmt>
        <c:idx val="24"/>
        <c:spPr>
          <a:solidFill>
            <a:schemeClr val="accent6">
              <a:lumMod val="60000"/>
              <a:lumOff val="40000"/>
            </a:schemeClr>
          </a:solidFill>
          <a:ln>
            <a:noFill/>
          </a:ln>
          <a:effectLst/>
        </c:spPr>
        <c:marker>
          <c:symbol val="none"/>
        </c:marker>
      </c:pivotFmt>
      <c:pivotFmt>
        <c:idx val="25"/>
        <c:spPr>
          <a:solidFill>
            <a:schemeClr val="accent1"/>
          </a:solidFill>
          <a:ln>
            <a:noFill/>
          </a:ln>
          <a:effectLst/>
        </c:spPr>
        <c:marker>
          <c:symbol val="none"/>
        </c:marker>
      </c:pivotFmt>
      <c:pivotFmt>
        <c:idx val="26"/>
        <c:spPr>
          <a:solidFill>
            <a:schemeClr val="accent1"/>
          </a:solidFill>
          <a:ln>
            <a:noFill/>
          </a:ln>
          <a:effectLst/>
        </c:spPr>
        <c:marker>
          <c:symbol val="none"/>
        </c:marker>
      </c:pivotFmt>
      <c:pivotFmt>
        <c:idx val="27"/>
        <c:spPr>
          <a:solidFill>
            <a:schemeClr val="accent6"/>
          </a:solidFill>
          <a:ln>
            <a:noFill/>
          </a:ln>
          <a:effectLst/>
        </c:spPr>
        <c:marker>
          <c:symbol val="none"/>
        </c:marker>
      </c:pivotFmt>
      <c:pivotFmt>
        <c:idx val="28"/>
        <c:spPr>
          <a:solidFill>
            <a:schemeClr val="accent6">
              <a:lumMod val="60000"/>
              <a:lumOff val="40000"/>
            </a:schemeClr>
          </a:solidFill>
          <a:ln>
            <a:noFill/>
          </a:ln>
          <a:effectLst/>
        </c:spPr>
        <c:marker>
          <c:symbol val="none"/>
        </c:marker>
      </c:pivotFmt>
      <c:pivotFmt>
        <c:idx val="29"/>
        <c:spPr>
          <a:solidFill>
            <a:schemeClr val="accent1"/>
          </a:solidFill>
          <a:ln>
            <a:noFill/>
          </a:ln>
          <a:effectLst/>
        </c:spPr>
        <c:marker>
          <c:symbol val="none"/>
        </c:marker>
      </c:pivotFmt>
      <c:pivotFmt>
        <c:idx val="30"/>
        <c:spPr>
          <a:solidFill>
            <a:schemeClr val="accent1"/>
          </a:solidFill>
          <a:ln>
            <a:noFill/>
          </a:ln>
          <a:effectLst/>
        </c:spPr>
        <c:marker>
          <c:symbol val="none"/>
        </c:marker>
      </c:pivotFmt>
    </c:pivotFmts>
    <c:plotArea>
      <c:layout/>
      <c:barChart>
        <c:barDir val="bar"/>
        <c:grouping val="stacked"/>
        <c:varyColors val="0"/>
        <c:ser>
          <c:idx val="0"/>
          <c:order val="0"/>
          <c:tx>
            <c:strRef>
              <c:f>Graph!$B$23:$B$24</c:f>
              <c:strCache>
                <c:ptCount val="1"/>
                <c:pt idx="0">
                  <c:v>Approve</c:v>
                </c:pt>
              </c:strCache>
            </c:strRef>
          </c:tx>
          <c:spPr>
            <a:solidFill>
              <a:schemeClr val="accent6"/>
            </a:solidFill>
            <a:ln>
              <a:noFill/>
            </a:ln>
            <a:effectLst/>
          </c:spPr>
          <c:invertIfNegative val="0"/>
          <c:cat>
            <c:multiLvlStrRef>
              <c:f>Graph!$A$25:$A$35</c:f>
              <c:multiLvlStrCache>
                <c:ptCount val="7"/>
                <c:lvl>
                  <c:pt idx="0">
                    <c:v>XRN4376 Gas Charging Regime – update on UNC0678</c:v>
                  </c:pt>
                  <c:pt idx="1">
                    <c:v>XRN5116 Domestic Report - Must Read Prenotification</c:v>
                  </c:pt>
                  <c:pt idx="2">
                    <c:v>XRN4989 Online End to End Credit Interest Process </c:v>
                  </c:pt>
                  <c:pt idx="3">
                    <c:v>XRN4922 Shipper BRD</c:v>
                  </c:pt>
                  <c:pt idx="4">
                    <c:v>UK Link File Formats CSS</c:v>
                  </c:pt>
                  <c:pt idx="5">
                    <c:v>CSSC Code of Connections </c:v>
                  </c:pt>
                  <c:pt idx="6">
                    <c:v>Query APIs Technical Specification Secondary API Error Handling Strategy</c:v>
                  </c:pt>
                </c:lvl>
                <c:lvl>
                  <c:pt idx="0">
                    <c:v>Adhoc</c:v>
                  </c:pt>
                  <c:pt idx="2">
                    <c:v>MiR 8</c:v>
                  </c:pt>
                  <c:pt idx="3">
                    <c:v>CSSC</c:v>
                  </c:pt>
                </c:lvl>
              </c:multiLvlStrCache>
            </c:multiLvlStrRef>
          </c:cat>
          <c:val>
            <c:numRef>
              <c:f>Graph!$B$25:$B$35</c:f>
              <c:numCache>
                <c:formatCode>General</c:formatCode>
                <c:ptCount val="7"/>
                <c:pt idx="0">
                  <c:v>1</c:v>
                </c:pt>
                <c:pt idx="1">
                  <c:v>2</c:v>
                </c:pt>
              </c:numCache>
            </c:numRef>
          </c:val>
          <c:extLst>
            <c:ext xmlns:c16="http://schemas.microsoft.com/office/drawing/2014/chart" uri="{C3380CC4-5D6E-409C-BE32-E72D297353CC}">
              <c16:uniqueId val="{00000000-E759-483D-B780-B30F3F50D3F6}"/>
            </c:ext>
          </c:extLst>
        </c:ser>
        <c:ser>
          <c:idx val="1"/>
          <c:order val="1"/>
          <c:tx>
            <c:strRef>
              <c:f>Graph!$C$23:$C$24</c:f>
              <c:strCache>
                <c:ptCount val="1"/>
                <c:pt idx="0">
                  <c:v>Approve Option 1</c:v>
                </c:pt>
              </c:strCache>
            </c:strRef>
          </c:tx>
          <c:spPr>
            <a:solidFill>
              <a:schemeClr val="accent6">
                <a:lumMod val="60000"/>
                <a:lumOff val="40000"/>
              </a:schemeClr>
            </a:solidFill>
            <a:ln>
              <a:noFill/>
            </a:ln>
            <a:effectLst/>
          </c:spPr>
          <c:invertIfNegative val="0"/>
          <c:cat>
            <c:multiLvlStrRef>
              <c:f>Graph!$A$25:$A$35</c:f>
              <c:multiLvlStrCache>
                <c:ptCount val="7"/>
                <c:lvl>
                  <c:pt idx="0">
                    <c:v>XRN4376 Gas Charging Regime – update on UNC0678</c:v>
                  </c:pt>
                  <c:pt idx="1">
                    <c:v>XRN5116 Domestic Report - Must Read Prenotification</c:v>
                  </c:pt>
                  <c:pt idx="2">
                    <c:v>XRN4989 Online End to End Credit Interest Process </c:v>
                  </c:pt>
                  <c:pt idx="3">
                    <c:v>XRN4922 Shipper BRD</c:v>
                  </c:pt>
                  <c:pt idx="4">
                    <c:v>UK Link File Formats CSS</c:v>
                  </c:pt>
                  <c:pt idx="5">
                    <c:v>CSSC Code of Connections </c:v>
                  </c:pt>
                  <c:pt idx="6">
                    <c:v>Query APIs Technical Specification Secondary API Error Handling Strategy</c:v>
                  </c:pt>
                </c:lvl>
                <c:lvl>
                  <c:pt idx="0">
                    <c:v>Adhoc</c:v>
                  </c:pt>
                  <c:pt idx="2">
                    <c:v>MiR 8</c:v>
                  </c:pt>
                  <c:pt idx="3">
                    <c:v>CSSC</c:v>
                  </c:pt>
                </c:lvl>
              </c:multiLvlStrCache>
            </c:multiLvlStrRef>
          </c:cat>
          <c:val>
            <c:numRef>
              <c:f>Graph!$C$25:$C$35</c:f>
              <c:numCache>
                <c:formatCode>General</c:formatCode>
                <c:ptCount val="7"/>
                <c:pt idx="2">
                  <c:v>2</c:v>
                </c:pt>
              </c:numCache>
            </c:numRef>
          </c:val>
          <c:extLst>
            <c:ext xmlns:c16="http://schemas.microsoft.com/office/drawing/2014/chart" uri="{C3380CC4-5D6E-409C-BE32-E72D297353CC}">
              <c16:uniqueId val="{00000001-E759-483D-B780-B30F3F50D3F6}"/>
            </c:ext>
          </c:extLst>
        </c:ser>
        <c:ser>
          <c:idx val="2"/>
          <c:order val="2"/>
          <c:tx>
            <c:strRef>
              <c:f>Graph!$D$23:$D$24</c:f>
              <c:strCache>
                <c:ptCount val="1"/>
                <c:pt idx="0">
                  <c:v>(blank)</c:v>
                </c:pt>
              </c:strCache>
            </c:strRef>
          </c:tx>
          <c:spPr>
            <a:solidFill>
              <a:schemeClr val="accent3"/>
            </a:solidFill>
            <a:ln>
              <a:noFill/>
            </a:ln>
            <a:effectLst/>
          </c:spPr>
          <c:invertIfNegative val="0"/>
          <c:cat>
            <c:multiLvlStrRef>
              <c:f>Graph!$A$25:$A$35</c:f>
              <c:multiLvlStrCache>
                <c:ptCount val="7"/>
                <c:lvl>
                  <c:pt idx="0">
                    <c:v>XRN4376 Gas Charging Regime – update on UNC0678</c:v>
                  </c:pt>
                  <c:pt idx="1">
                    <c:v>XRN5116 Domestic Report - Must Read Prenotification</c:v>
                  </c:pt>
                  <c:pt idx="2">
                    <c:v>XRN4989 Online End to End Credit Interest Process </c:v>
                  </c:pt>
                  <c:pt idx="3">
                    <c:v>XRN4922 Shipper BRD</c:v>
                  </c:pt>
                  <c:pt idx="4">
                    <c:v>UK Link File Formats CSS</c:v>
                  </c:pt>
                  <c:pt idx="5">
                    <c:v>CSSC Code of Connections </c:v>
                  </c:pt>
                  <c:pt idx="6">
                    <c:v>Query APIs Technical Specification Secondary API Error Handling Strategy</c:v>
                  </c:pt>
                </c:lvl>
                <c:lvl>
                  <c:pt idx="0">
                    <c:v>Adhoc</c:v>
                  </c:pt>
                  <c:pt idx="2">
                    <c:v>MiR 8</c:v>
                  </c:pt>
                  <c:pt idx="3">
                    <c:v>CSSC</c:v>
                  </c:pt>
                </c:lvl>
              </c:multiLvlStrCache>
            </c:multiLvlStrRef>
          </c:cat>
          <c:val>
            <c:numRef>
              <c:f>Graph!$D$25:$D$35</c:f>
              <c:numCache>
                <c:formatCode>General</c:formatCode>
                <c:ptCount val="7"/>
              </c:numCache>
            </c:numRef>
          </c:val>
          <c:extLst>
            <c:ext xmlns:c16="http://schemas.microsoft.com/office/drawing/2014/chart" uri="{C3380CC4-5D6E-409C-BE32-E72D297353CC}">
              <c16:uniqueId val="{00000002-E759-483D-B780-B30F3F50D3F6}"/>
            </c:ext>
          </c:extLst>
        </c:ser>
        <c:ser>
          <c:idx val="3"/>
          <c:order val="3"/>
          <c:tx>
            <c:strRef>
              <c:f>Graph!$E$23:$E$24</c:f>
              <c:strCache>
                <c:ptCount val="1"/>
                <c:pt idx="0">
                  <c:v>Comments only</c:v>
                </c:pt>
              </c:strCache>
            </c:strRef>
          </c:tx>
          <c:spPr>
            <a:solidFill>
              <a:schemeClr val="accent4"/>
            </a:solidFill>
            <a:ln>
              <a:noFill/>
            </a:ln>
            <a:effectLst/>
          </c:spPr>
          <c:invertIfNegative val="0"/>
          <c:cat>
            <c:multiLvlStrRef>
              <c:f>Graph!$A$25:$A$35</c:f>
              <c:multiLvlStrCache>
                <c:ptCount val="7"/>
                <c:lvl>
                  <c:pt idx="0">
                    <c:v>XRN4376 Gas Charging Regime – update on UNC0678</c:v>
                  </c:pt>
                  <c:pt idx="1">
                    <c:v>XRN5116 Domestic Report - Must Read Prenotification</c:v>
                  </c:pt>
                  <c:pt idx="2">
                    <c:v>XRN4989 Online End to End Credit Interest Process </c:v>
                  </c:pt>
                  <c:pt idx="3">
                    <c:v>XRN4922 Shipper BRD</c:v>
                  </c:pt>
                  <c:pt idx="4">
                    <c:v>UK Link File Formats CSS</c:v>
                  </c:pt>
                  <c:pt idx="5">
                    <c:v>CSSC Code of Connections </c:v>
                  </c:pt>
                  <c:pt idx="6">
                    <c:v>Query APIs Technical Specification Secondary API Error Handling Strategy</c:v>
                  </c:pt>
                </c:lvl>
                <c:lvl>
                  <c:pt idx="0">
                    <c:v>Adhoc</c:v>
                  </c:pt>
                  <c:pt idx="2">
                    <c:v>MiR 8</c:v>
                  </c:pt>
                  <c:pt idx="3">
                    <c:v>CSSC</c:v>
                  </c:pt>
                </c:lvl>
              </c:multiLvlStrCache>
            </c:multiLvlStrRef>
          </c:cat>
          <c:val>
            <c:numRef>
              <c:f>Graph!$E$25:$E$35</c:f>
              <c:numCache>
                <c:formatCode>General</c:formatCode>
                <c:ptCount val="7"/>
                <c:pt idx="3">
                  <c:v>2</c:v>
                </c:pt>
              </c:numCache>
            </c:numRef>
          </c:val>
          <c:extLst>
            <c:ext xmlns:c16="http://schemas.microsoft.com/office/drawing/2014/chart" uri="{C3380CC4-5D6E-409C-BE32-E72D297353CC}">
              <c16:uniqueId val="{00000003-E759-483D-B780-B30F3F50D3F6}"/>
            </c:ext>
          </c:extLst>
        </c:ser>
        <c:dLbls>
          <c:showLegendKey val="0"/>
          <c:showVal val="0"/>
          <c:showCatName val="0"/>
          <c:showSerName val="0"/>
          <c:showPercent val="0"/>
          <c:showBubbleSize val="0"/>
        </c:dLbls>
        <c:gapWidth val="150"/>
        <c:overlap val="100"/>
        <c:axId val="1749073136"/>
        <c:axId val="1665730000"/>
      </c:barChart>
      <c:catAx>
        <c:axId val="1749073136"/>
        <c:scaling>
          <c:orientation val="maxMin"/>
        </c:scaling>
        <c:delete val="0"/>
        <c:axPos val="l"/>
        <c:numFmt formatCode="General" sourceLinked="1"/>
        <c:majorTickMark val="out"/>
        <c:minorTickMark val="none"/>
        <c:tickLblPos val="nextTo"/>
        <c:spPr>
          <a:noFill/>
          <a:ln w="9525" cap="flat" cmpd="sng" algn="ctr">
            <a:solidFill>
              <a:srgbClr val="3E5AA8"/>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5730000"/>
        <c:crosses val="autoZero"/>
        <c:auto val="1"/>
        <c:lblAlgn val="ctr"/>
        <c:lblOffset val="100"/>
        <c:noMultiLvlLbl val="0"/>
      </c:catAx>
      <c:valAx>
        <c:axId val="1665730000"/>
        <c:scaling>
          <c:orientation val="minMax"/>
          <c:max val="2"/>
        </c:scaling>
        <c:delete val="0"/>
        <c:axPos val="t"/>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9073136"/>
        <c:crosses val="autoZero"/>
        <c:crossBetween val="between"/>
        <c:majorUnit val="1"/>
      </c:valAx>
      <c:spPr>
        <a:noFill/>
        <a:ln>
          <a:noFill/>
        </a:ln>
        <a:effectLst/>
      </c:spPr>
    </c:plotArea>
    <c:legend>
      <c:legendPos val="r"/>
      <c:legendEntry>
        <c:idx val="2"/>
        <c:delete val="1"/>
      </c:legendEntry>
      <c:layout>
        <c:manualLayout>
          <c:xMode val="edge"/>
          <c:yMode val="edge"/>
          <c:x val="0.86663361524253901"/>
          <c:y val="0.16012596458983414"/>
          <c:w val="0.12619616992320404"/>
          <c:h val="0.6444843325103702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07/07/2020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3</a:t>
            </a:fld>
            <a:endParaRPr lang="en-GB"/>
          </a:p>
        </p:txBody>
      </p:sp>
    </p:spTree>
    <p:extLst>
      <p:ext uri="{BB962C8B-B14F-4D97-AF65-F5344CB8AC3E}">
        <p14:creationId xmlns:p14="http://schemas.microsoft.com/office/powerpoint/2010/main" val="802946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24</a:t>
            </a:fld>
            <a:endParaRPr lang="en-GB" dirty="0"/>
          </a:p>
        </p:txBody>
      </p:sp>
    </p:spTree>
    <p:extLst>
      <p:ext uri="{BB962C8B-B14F-4D97-AF65-F5344CB8AC3E}">
        <p14:creationId xmlns:p14="http://schemas.microsoft.com/office/powerpoint/2010/main" val="3523842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35</a:t>
            </a:fld>
            <a:endParaRPr lang="en-GB" dirty="0"/>
          </a:p>
        </p:txBody>
      </p:sp>
    </p:spTree>
    <p:extLst>
      <p:ext uri="{BB962C8B-B14F-4D97-AF65-F5344CB8AC3E}">
        <p14:creationId xmlns:p14="http://schemas.microsoft.com/office/powerpoint/2010/main" val="3523842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14288">
              <a:defRPr/>
            </a:pPr>
            <a:fld id="{2A2357B9-A31F-4FC7-A38A-70DF36F645F3}" type="slidenum">
              <a:rPr lang="en-GB">
                <a:solidFill>
                  <a:prstClr val="black"/>
                </a:solidFill>
                <a:latin typeface="Calibri"/>
              </a:rPr>
              <a:pPr defTabSz="914288">
                <a:defRPr/>
              </a:pPr>
              <a:t>41</a:t>
            </a:fld>
            <a:endParaRPr lang="en-GB" dirty="0">
              <a:solidFill>
                <a:prstClr val="black"/>
              </a:solidFill>
              <a:latin typeface="Calibri"/>
            </a:endParaRPr>
          </a:p>
        </p:txBody>
      </p:sp>
    </p:spTree>
    <p:extLst>
      <p:ext uri="{BB962C8B-B14F-4D97-AF65-F5344CB8AC3E}">
        <p14:creationId xmlns:p14="http://schemas.microsoft.com/office/powerpoint/2010/main" val="2093555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5DF76F-2569-4657-A107-046DAC4CC716}" type="slidenum">
              <a:rPr lang="en-GB" smtClean="0"/>
              <a:t>42</a:t>
            </a:fld>
            <a:endParaRPr lang="en-GB" dirty="0"/>
          </a:p>
        </p:txBody>
      </p:sp>
    </p:spTree>
    <p:extLst>
      <p:ext uri="{BB962C8B-B14F-4D97-AF65-F5344CB8AC3E}">
        <p14:creationId xmlns:p14="http://schemas.microsoft.com/office/powerpoint/2010/main" val="3903533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5DF76F-2569-4657-A107-046DAC4CC716}" type="slidenum">
              <a:rPr lang="en-GB" smtClean="0"/>
              <a:t>43</a:t>
            </a:fld>
            <a:endParaRPr lang="en-GB" dirty="0"/>
          </a:p>
        </p:txBody>
      </p:sp>
    </p:spTree>
    <p:extLst>
      <p:ext uri="{BB962C8B-B14F-4D97-AF65-F5344CB8AC3E}">
        <p14:creationId xmlns:p14="http://schemas.microsoft.com/office/powerpoint/2010/main" val="4206129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50</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2357B9-A31F-4FC7-A38A-70DF36F645F3}" type="slidenum">
              <a:rPr lang="en-GB" smtClean="0"/>
              <a:t>55</a:t>
            </a:fld>
            <a:endParaRPr lang="en-GB"/>
          </a:p>
        </p:txBody>
      </p:sp>
    </p:spTree>
    <p:extLst>
      <p:ext uri="{BB962C8B-B14F-4D97-AF65-F5344CB8AC3E}">
        <p14:creationId xmlns:p14="http://schemas.microsoft.com/office/powerpoint/2010/main" val="11100026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313039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xoserve.com/change/change-proposals/xrn-5197-qmp-file-validation-in-cms-current-address-fiel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xoserve.com/change/change-proposals/xrn-5199-amendments-to-v12-of-the-sdt-service-description-tabl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xoserve.com/change/change-proposals/xrn-5200-shipper-pack-transition-to-data-discovery-platfor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xoserve.com/change/change-packs/2601-mt-po-extraordinary-change-pack-june-2020/"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www.xoserve.com/change/change-packs/2605-mt-jr-change-pack-june-2020/"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xoserve.com/change/change-packs/2605-mt-jr-change-pack-june-2020/"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xoserve.com/change/change-packs/2606-mt-jr-css-change-pack-june-2020/"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www.xoserve.com/change/change-packs/2606-mt-jr-css-change-pack-june-2020/"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package" Target="../embeddings/Microsoft_Word_Document.docx"/><Relationship Id="rId7" Type="http://schemas.openxmlformats.org/officeDocument/2006/relationships/package" Target="../embeddings/Microsoft_Word_Document3.doc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package" Target="../embeddings/Microsoft_Word_Document2.docx"/><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package" Target="../embeddings/Microsoft_Word_Document4.docx"/></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www.xoserve.com/change/change-proposals/xrn-5007-correction-in-the-reconciliation-process-when-volume-is-zero/"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14.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www.xoserve.com/change/change-proposals/xrn-5188-interim-data-loads-of-map-id-into-uk-link/"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16.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17.wmf"/></Relationships>
</file>

<file path=ppt/slides/_rels/slide53.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18.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hyperlink" Target="mailto:box.xoserve.IXEnquiries@xoserve.com"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xoserve.com/change/change-proposals/xrn-5192-cms-reference-number-in-amendment-invoice-supporting-dat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xoserve.com/change/change-proposals/xrn-5193-stop-mur-generation-of-gt-smp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xoserve.com/change/change-proposals/xrn-5195-ceased-responsibility-date-following-shipper-withdrawal-id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xoserve.com/change/change-proposals/xrn-5196-address-amendments-valida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Change Management Committee  </a:t>
            </a:r>
          </a:p>
        </p:txBody>
      </p:sp>
      <p:sp>
        <p:nvSpPr>
          <p:cNvPr id="3" name="Subtitle 2"/>
          <p:cNvSpPr>
            <a:spLocks noGrp="1"/>
          </p:cNvSpPr>
          <p:nvPr>
            <p:ph type="subTitle" idx="1"/>
          </p:nvPr>
        </p:nvSpPr>
        <p:spPr/>
        <p:txBody>
          <a:bodyPr/>
          <a:lstStyle/>
          <a:p>
            <a:r>
              <a:rPr lang="en-GB" dirty="0"/>
              <a:t> 8</a:t>
            </a:r>
            <a:r>
              <a:rPr lang="en-GB" baseline="30000" dirty="0"/>
              <a:t>th</a:t>
            </a:r>
            <a:r>
              <a:rPr lang="en-GB" dirty="0"/>
              <a:t> July 2020</a:t>
            </a:r>
          </a:p>
        </p:txBody>
      </p:sp>
    </p:spTree>
    <p:extLst>
      <p:ext uri="{BB962C8B-B14F-4D97-AF65-F5344CB8AC3E}">
        <p14:creationId xmlns:p14="http://schemas.microsoft.com/office/powerpoint/2010/main" val="3653749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00" y="149300"/>
            <a:ext cx="8856984" cy="369332"/>
          </a:xfrm>
        </p:spPr>
        <p:txBody>
          <a:bodyPr>
            <a:noAutofit/>
          </a:bodyPr>
          <a:lstStyle/>
          <a:p>
            <a:r>
              <a:rPr lang="en-GB" sz="1600" dirty="0"/>
              <a:t>2.7 </a:t>
            </a:r>
            <a:r>
              <a:rPr lang="en-US" sz="1600" dirty="0"/>
              <a:t>XRN5197 QMP File Validation in CMS – Current Address field </a:t>
            </a:r>
            <a:endParaRPr lang="en-GB" sz="2000" dirty="0"/>
          </a:p>
        </p:txBody>
      </p:sp>
      <p:graphicFrame>
        <p:nvGraphicFramePr>
          <p:cNvPr id="5" name="Table 4"/>
          <p:cNvGraphicFramePr>
            <a:graphicFrameLocks noGrp="1"/>
          </p:cNvGraphicFramePr>
          <p:nvPr>
            <p:extLst>
              <p:ext uri="{D42A27DB-BD31-4B8C-83A1-F6EECF244321}">
                <p14:modId xmlns:p14="http://schemas.microsoft.com/office/powerpoint/2010/main" val="1873065844"/>
              </p:ext>
            </p:extLst>
          </p:nvPr>
        </p:nvGraphicFramePr>
        <p:xfrm>
          <a:off x="71497" y="860859"/>
          <a:ext cx="3528387" cy="1965031"/>
        </p:xfrm>
        <a:graphic>
          <a:graphicData uri="http://schemas.openxmlformats.org/drawingml/2006/table">
            <a:tbl>
              <a:tblPr firstRow="1" bandRow="1">
                <a:tableStyleId>{E8B1032C-EA38-4F05-BA0D-38AFFFC7BED3}</a:tableStyleId>
              </a:tblPr>
              <a:tblGrid>
                <a:gridCol w="2503461">
                  <a:extLst>
                    <a:ext uri="{9D8B030D-6E8A-4147-A177-3AD203B41FA5}">
                      <a16:colId xmlns:a16="http://schemas.microsoft.com/office/drawing/2014/main" val="20000"/>
                    </a:ext>
                  </a:extLst>
                </a:gridCol>
                <a:gridCol w="1024926">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2201">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77326">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2201">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2201">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72451">
                <a:tc gridSpan="2">
                  <a:txBody>
                    <a:bodyPr/>
                    <a:lstStyle/>
                    <a:p>
                      <a:pPr algn="l"/>
                      <a:r>
                        <a:rPr lang="en-GB" sz="1050" b="1" kern="1200" baseline="0" dirty="0">
                          <a:solidFill>
                            <a:schemeClr val="tx1"/>
                          </a:solidFill>
                          <a:latin typeface="Arial" panose="020B0604020202020204" pitchFamily="34" charset="0"/>
                          <a:ea typeface="+mn-ea"/>
                          <a:cs typeface="Arial" panose="020B0604020202020204" pitchFamily="34" charset="0"/>
                        </a:rPr>
                        <a:t>Impacted Parties:- Shipper &amp; IGT</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122016" y="544238"/>
            <a:ext cx="3024336" cy="307777"/>
          </a:xfrm>
          <a:prstGeom prst="rect">
            <a:avLst/>
          </a:prstGeom>
          <a:noFill/>
        </p:spPr>
        <p:txBody>
          <a:bodyPr wrap="square" rtlCol="0">
            <a:spAutoFit/>
          </a:bodyPr>
          <a:lstStyle/>
          <a:p>
            <a:r>
              <a:rPr lang="en-GB" sz="1400" u="sng" dirty="0"/>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3830984467"/>
              </p:ext>
            </p:extLst>
          </p:nvPr>
        </p:nvGraphicFramePr>
        <p:xfrm>
          <a:off x="71498" y="2950522"/>
          <a:ext cx="3528389" cy="1251407"/>
        </p:xfrm>
        <a:graphic>
          <a:graphicData uri="http://schemas.openxmlformats.org/drawingml/2006/table">
            <a:tbl>
              <a:tblPr firstRow="1" bandRow="1">
                <a:tableStyleId>{E8B1032C-EA38-4F05-BA0D-38AFFFC7BED3}</a:tableStyleId>
              </a:tblPr>
              <a:tblGrid>
                <a:gridCol w="1674489">
                  <a:extLst>
                    <a:ext uri="{9D8B030D-6E8A-4147-A177-3AD203B41FA5}">
                      <a16:colId xmlns:a16="http://schemas.microsoft.com/office/drawing/2014/main" val="20000"/>
                    </a:ext>
                  </a:extLst>
                </a:gridCol>
                <a:gridCol w="1853900">
                  <a:extLst>
                    <a:ext uri="{9D8B030D-6E8A-4147-A177-3AD203B41FA5}">
                      <a16:colId xmlns:a16="http://schemas.microsoft.com/office/drawing/2014/main" val="20001"/>
                    </a:ext>
                  </a:extLst>
                </a:gridCol>
              </a:tblGrid>
              <a:tr h="8549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rgbClr val="000000"/>
                          </a:solidFill>
                          <a:effectLst/>
                          <a:latin typeface="Arial" panose="020B0604020202020204" pitchFamily="34" charset="0"/>
                          <a:cs typeface="Arial" panose="020B0604020202020204" pitchFamily="34" charset="0"/>
                        </a:rPr>
                        <a:t>Service Area 21: Data flows and services to Network Operators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tx1"/>
                          </a:solidFill>
                          <a:latin typeface="+mn-lt"/>
                          <a:ea typeface="+mn-ea"/>
                          <a:cs typeface="+mn-cs"/>
                          <a:hlinkClick r:id="rId2"/>
                        </a:rPr>
                        <a:t>Link to CP</a:t>
                      </a:r>
                      <a:endParaRPr lang="en-GB" sz="1050" b="0" kern="1200" dirty="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67091" y="553082"/>
            <a:ext cx="3024336" cy="307777"/>
          </a:xfrm>
          <a:prstGeom prst="rect">
            <a:avLst/>
          </a:prstGeom>
          <a:noFill/>
        </p:spPr>
        <p:txBody>
          <a:bodyPr wrap="square" rtlCol="0">
            <a:spAutoFit/>
          </a:bodyPr>
          <a:lstStyle/>
          <a:p>
            <a:r>
              <a:rPr lang="en-GB" sz="1400" u="sng" dirty="0"/>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2864900178"/>
              </p:ext>
            </p:extLst>
          </p:nvPr>
        </p:nvGraphicFramePr>
        <p:xfrm>
          <a:off x="4156676" y="860860"/>
          <a:ext cx="4868402" cy="1965030"/>
        </p:xfrm>
        <a:graphic>
          <a:graphicData uri="http://schemas.openxmlformats.org/drawingml/2006/table">
            <a:tbl>
              <a:tblPr firstRow="1" bandRow="1">
                <a:tableStyleId>{E8B1032C-EA38-4F05-BA0D-38AFFFC7BED3}</a:tableStyleId>
              </a:tblPr>
              <a:tblGrid>
                <a:gridCol w="4868402">
                  <a:extLst>
                    <a:ext uri="{9D8B030D-6E8A-4147-A177-3AD203B41FA5}">
                      <a16:colId xmlns:a16="http://schemas.microsoft.com/office/drawing/2014/main" val="20000"/>
                    </a:ext>
                  </a:extLst>
                </a:gridCol>
              </a:tblGrid>
              <a:tr h="3310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633975">
                <a:tc>
                  <a:txBody>
                    <a:bodyPr/>
                    <a:lstStyle/>
                    <a:p>
                      <a:pPr algn="l"/>
                      <a:r>
                        <a:rPr lang="en-US" sz="1050" b="0" kern="1200" baseline="0" dirty="0">
                          <a:solidFill>
                            <a:schemeClr val="tx1"/>
                          </a:solidFill>
                          <a:latin typeface="Arial" panose="020B0604020202020204" pitchFamily="34" charset="0"/>
                          <a:ea typeface="+mn-ea"/>
                          <a:cs typeface="Arial" panose="020B0604020202020204" pitchFamily="34" charset="0"/>
                        </a:rPr>
                        <a:t>Current validation of the QMP file in CMS causes the system to reject QMP files and so prevents plot to postal address updates.  In addition there is no notification sent to IGT’s to inform them that the file has been rejected, it just sits in a pending state which impacts process and adds additional work for IGTs to track the progress of site amendments.</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3359364482"/>
              </p:ext>
            </p:extLst>
          </p:nvPr>
        </p:nvGraphicFramePr>
        <p:xfrm>
          <a:off x="71499" y="4392734"/>
          <a:ext cx="3528392" cy="367827"/>
        </p:xfrm>
        <a:graphic>
          <a:graphicData uri="http://schemas.openxmlformats.org/drawingml/2006/table">
            <a:tbl>
              <a:tblPr firstRow="1" bandRow="1">
                <a:tableStyleId>{FABFCF23-3B69-468F-B69F-88F6DE6A72F2}</a:tableStyleId>
              </a:tblPr>
              <a:tblGrid>
                <a:gridCol w="1692189">
                  <a:extLst>
                    <a:ext uri="{9D8B030D-6E8A-4147-A177-3AD203B41FA5}">
                      <a16:colId xmlns:a16="http://schemas.microsoft.com/office/drawing/2014/main" val="3477608926"/>
                    </a:ext>
                  </a:extLst>
                </a:gridCol>
                <a:gridCol w="1836203">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t>Sponsor Representative </a:t>
                      </a:r>
                      <a:endParaRPr lang="en-GB" sz="1100" b="1" kern="1200" dirty="0">
                        <a:solidFill>
                          <a:schemeClr val="bg1"/>
                        </a:solidFill>
                        <a:latin typeface="+mn-lt"/>
                        <a:ea typeface="+mn-ea"/>
                        <a:cs typeface="+mn-cs"/>
                      </a:endParaRPr>
                    </a:p>
                  </a:txBody>
                  <a:tcPr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Arial" panose="020B0604020202020204" pitchFamily="34" charset="0"/>
                          <a:cs typeface="Arial" panose="020B0604020202020204" pitchFamily="34" charset="0"/>
                        </a:rPr>
                        <a:t>Indigo Pipelines</a:t>
                      </a:r>
                    </a:p>
                  </a:txBody>
                  <a:tcPr anchor="ctr">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2670514418"/>
              </p:ext>
            </p:extLst>
          </p:nvPr>
        </p:nvGraphicFramePr>
        <p:xfrm>
          <a:off x="4156676" y="3237466"/>
          <a:ext cx="4875741" cy="1400349"/>
        </p:xfrm>
        <a:graphic>
          <a:graphicData uri="http://schemas.openxmlformats.org/drawingml/2006/table">
            <a:tbl>
              <a:tblPr firstRow="1" bandRow="1">
                <a:tableStyleId>{E8B1032C-EA38-4F05-BA0D-38AFFFC7BED3}</a:tableStyleId>
              </a:tblPr>
              <a:tblGrid>
                <a:gridCol w="4875741">
                  <a:extLst>
                    <a:ext uri="{9D8B030D-6E8A-4147-A177-3AD203B41FA5}">
                      <a16:colId xmlns:a16="http://schemas.microsoft.com/office/drawing/2014/main" val="20000"/>
                    </a:ext>
                  </a:extLst>
                </a:gridCol>
              </a:tblGrid>
              <a:tr h="2260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174344">
                <a:tc>
                  <a:txBody>
                    <a:bodyPr/>
                    <a:lstStyle/>
                    <a:p>
                      <a:pPr marL="0" indent="0" algn="l">
                        <a:buFont typeface="Arial" panose="020B0604020202020204" pitchFamily="34" charset="0"/>
                        <a:buNone/>
                      </a:pPr>
                      <a:r>
                        <a:rPr lang="en-US" sz="1050" b="0" kern="1200" baseline="0" dirty="0">
                          <a:solidFill>
                            <a:schemeClr val="tx1"/>
                          </a:solidFill>
                          <a:latin typeface="Arial" panose="020B0604020202020204" pitchFamily="34" charset="0"/>
                          <a:ea typeface="+mn-ea"/>
                          <a:cs typeface="Arial" panose="020B0604020202020204" pitchFamily="34" charset="0"/>
                        </a:rPr>
                        <a:t>‘Switch off’ the validation of current address in CMS to prevent the rejection of plot to postal address updates. </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40519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00" y="149300"/>
            <a:ext cx="8856984" cy="369332"/>
          </a:xfrm>
        </p:spPr>
        <p:txBody>
          <a:bodyPr>
            <a:noAutofit/>
          </a:bodyPr>
          <a:lstStyle/>
          <a:p>
            <a:r>
              <a:rPr lang="en-GB" sz="1600" dirty="0"/>
              <a:t>2.8 </a:t>
            </a:r>
            <a:r>
              <a:rPr lang="en-US" sz="1600" dirty="0"/>
              <a:t>XRN5199 Amendments to V12 of the SDT Service Description Table </a:t>
            </a:r>
            <a:endParaRPr lang="en-GB" sz="2000" dirty="0"/>
          </a:p>
        </p:txBody>
      </p:sp>
      <p:graphicFrame>
        <p:nvGraphicFramePr>
          <p:cNvPr id="5" name="Table 4"/>
          <p:cNvGraphicFramePr>
            <a:graphicFrameLocks noGrp="1"/>
          </p:cNvGraphicFramePr>
          <p:nvPr>
            <p:extLst>
              <p:ext uri="{D42A27DB-BD31-4B8C-83A1-F6EECF244321}">
                <p14:modId xmlns:p14="http://schemas.microsoft.com/office/powerpoint/2010/main" val="3260375963"/>
              </p:ext>
            </p:extLst>
          </p:nvPr>
        </p:nvGraphicFramePr>
        <p:xfrm>
          <a:off x="71497" y="860859"/>
          <a:ext cx="3528387" cy="1965031"/>
        </p:xfrm>
        <a:graphic>
          <a:graphicData uri="http://schemas.openxmlformats.org/drawingml/2006/table">
            <a:tbl>
              <a:tblPr firstRow="1" bandRow="1">
                <a:tableStyleId>{E8B1032C-EA38-4F05-BA0D-38AFFFC7BED3}</a:tableStyleId>
              </a:tblPr>
              <a:tblGrid>
                <a:gridCol w="2503461">
                  <a:extLst>
                    <a:ext uri="{9D8B030D-6E8A-4147-A177-3AD203B41FA5}">
                      <a16:colId xmlns:a16="http://schemas.microsoft.com/office/drawing/2014/main" val="20000"/>
                    </a:ext>
                  </a:extLst>
                </a:gridCol>
                <a:gridCol w="1024926">
                  <a:extLst>
                    <a:ext uri="{9D8B030D-6E8A-4147-A177-3AD203B41FA5}">
                      <a16:colId xmlns:a16="http://schemas.microsoft.com/office/drawing/2014/main" val="20001"/>
                    </a:ext>
                  </a:extLst>
                </a:gridCol>
              </a:tblGrid>
              <a:tr h="2760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2201">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a:t>
                      </a:r>
                      <a:endPar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77326">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a:t>
                      </a:r>
                      <a:endPar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2201">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a:t>
                      </a:r>
                      <a:endPar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2201">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72451">
                <a:tc gridSpan="2">
                  <a:txBody>
                    <a:bodyPr/>
                    <a:lstStyle/>
                    <a:p>
                      <a:pPr algn="l"/>
                      <a:r>
                        <a:rPr lang="en-GB" sz="1050" b="1" kern="1200" baseline="0" dirty="0">
                          <a:solidFill>
                            <a:schemeClr val="tx1"/>
                          </a:solidFill>
                          <a:latin typeface="Arial" panose="020B0604020202020204" pitchFamily="34" charset="0"/>
                          <a:ea typeface="+mn-ea"/>
                          <a:cs typeface="Arial" panose="020B0604020202020204" pitchFamily="34" charset="0"/>
                        </a:rPr>
                        <a:t>Impacted Parties:- All</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122016" y="544238"/>
            <a:ext cx="3024336" cy="307777"/>
          </a:xfrm>
          <a:prstGeom prst="rect">
            <a:avLst/>
          </a:prstGeom>
          <a:noFill/>
        </p:spPr>
        <p:txBody>
          <a:bodyPr wrap="square" rtlCol="0">
            <a:spAutoFit/>
          </a:bodyPr>
          <a:lstStyle/>
          <a:p>
            <a:r>
              <a:rPr lang="en-GB" sz="1400" u="sng" dirty="0"/>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3942158318"/>
              </p:ext>
            </p:extLst>
          </p:nvPr>
        </p:nvGraphicFramePr>
        <p:xfrm>
          <a:off x="71498" y="2950522"/>
          <a:ext cx="3528389" cy="1251407"/>
        </p:xfrm>
        <a:graphic>
          <a:graphicData uri="http://schemas.openxmlformats.org/drawingml/2006/table">
            <a:tbl>
              <a:tblPr firstRow="1" bandRow="1">
                <a:tableStyleId>{E8B1032C-EA38-4F05-BA0D-38AFFFC7BED3}</a:tableStyleId>
              </a:tblPr>
              <a:tblGrid>
                <a:gridCol w="1674489">
                  <a:extLst>
                    <a:ext uri="{9D8B030D-6E8A-4147-A177-3AD203B41FA5}">
                      <a16:colId xmlns:a16="http://schemas.microsoft.com/office/drawing/2014/main" val="20000"/>
                    </a:ext>
                  </a:extLst>
                </a:gridCol>
                <a:gridCol w="1853900">
                  <a:extLst>
                    <a:ext uri="{9D8B030D-6E8A-4147-A177-3AD203B41FA5}">
                      <a16:colId xmlns:a16="http://schemas.microsoft.com/office/drawing/2014/main" val="20001"/>
                    </a:ext>
                  </a:extLst>
                </a:gridCol>
              </a:tblGrid>
              <a:tr h="8549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rgbClr val="000000"/>
                          </a:solidFill>
                          <a:effectLst/>
                          <a:latin typeface="Arial" panose="020B0604020202020204" pitchFamily="34" charset="0"/>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tx1"/>
                          </a:solidFill>
                          <a:latin typeface="+mn-lt"/>
                          <a:ea typeface="+mn-ea"/>
                          <a:cs typeface="+mn-cs"/>
                          <a:hlinkClick r:id="rId2"/>
                        </a:rPr>
                        <a:t>Link to CP</a:t>
                      </a:r>
                      <a:endParaRPr lang="en-GB" sz="1050" b="0" kern="1200" dirty="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67091" y="553082"/>
            <a:ext cx="3024336" cy="307777"/>
          </a:xfrm>
          <a:prstGeom prst="rect">
            <a:avLst/>
          </a:prstGeom>
          <a:noFill/>
        </p:spPr>
        <p:txBody>
          <a:bodyPr wrap="square" rtlCol="0">
            <a:spAutoFit/>
          </a:bodyPr>
          <a:lstStyle/>
          <a:p>
            <a:r>
              <a:rPr lang="en-GB" sz="1400" u="sng" dirty="0"/>
              <a:t>Change Details </a:t>
            </a:r>
          </a:p>
        </p:txBody>
      </p: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3366036506"/>
              </p:ext>
            </p:extLst>
          </p:nvPr>
        </p:nvGraphicFramePr>
        <p:xfrm>
          <a:off x="71499" y="4392734"/>
          <a:ext cx="3528392" cy="367827"/>
        </p:xfrm>
        <a:graphic>
          <a:graphicData uri="http://schemas.openxmlformats.org/drawingml/2006/table">
            <a:tbl>
              <a:tblPr firstRow="1" bandRow="1">
                <a:tableStyleId>{FABFCF23-3B69-468F-B69F-88F6DE6A72F2}</a:tableStyleId>
              </a:tblPr>
              <a:tblGrid>
                <a:gridCol w="1692189">
                  <a:extLst>
                    <a:ext uri="{9D8B030D-6E8A-4147-A177-3AD203B41FA5}">
                      <a16:colId xmlns:a16="http://schemas.microsoft.com/office/drawing/2014/main" val="3477608926"/>
                    </a:ext>
                  </a:extLst>
                </a:gridCol>
                <a:gridCol w="1836203">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t>Sponsor Representative </a:t>
                      </a:r>
                      <a:endParaRPr lang="en-GB" sz="1100" b="1" kern="1200" dirty="0">
                        <a:solidFill>
                          <a:schemeClr val="bg1"/>
                        </a:solidFill>
                        <a:latin typeface="+mn-lt"/>
                        <a:ea typeface="+mn-ea"/>
                        <a:cs typeface="+mn-cs"/>
                      </a:endParaRPr>
                    </a:p>
                  </a:txBody>
                  <a:tcPr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Arial" panose="020B0604020202020204" pitchFamily="34" charset="0"/>
                          <a:cs typeface="Arial" panose="020B0604020202020204" pitchFamily="34" charset="0"/>
                        </a:rPr>
                        <a:t>Xoserve</a:t>
                      </a:r>
                    </a:p>
                  </a:txBody>
                  <a:tcPr anchor="ctr">
                    <a:noFill/>
                  </a:tcPr>
                </a:tc>
                <a:extLst>
                  <a:ext uri="{0D108BD9-81ED-4DB2-BD59-A6C34878D82A}">
                    <a16:rowId xmlns:a16="http://schemas.microsoft.com/office/drawing/2014/main" val="3474371713"/>
                  </a:ext>
                </a:extLst>
              </a:tr>
            </a:tbl>
          </a:graphicData>
        </a:graphic>
      </p:graphicFrame>
      <p:graphicFrame>
        <p:nvGraphicFramePr>
          <p:cNvPr id="7" name="Table 6">
            <a:extLst>
              <a:ext uri="{FF2B5EF4-FFF2-40B4-BE49-F238E27FC236}">
                <a16:creationId xmlns:a16="http://schemas.microsoft.com/office/drawing/2014/main" id="{70D14558-60B1-4AEF-827A-346860699FB3}"/>
              </a:ext>
            </a:extLst>
          </p:cNvPr>
          <p:cNvGraphicFramePr>
            <a:graphicFrameLocks noGrp="1"/>
          </p:cNvGraphicFramePr>
          <p:nvPr>
            <p:extLst>
              <p:ext uri="{D42A27DB-BD31-4B8C-83A1-F6EECF244321}">
                <p14:modId xmlns:p14="http://schemas.microsoft.com/office/powerpoint/2010/main" val="3275587942"/>
              </p:ext>
            </p:extLst>
          </p:nvPr>
        </p:nvGraphicFramePr>
        <p:xfrm>
          <a:off x="4133423" y="1979359"/>
          <a:ext cx="4694526" cy="2241207"/>
        </p:xfrm>
        <a:graphic>
          <a:graphicData uri="http://schemas.openxmlformats.org/drawingml/2006/table">
            <a:tbl>
              <a:tblPr firstRow="1" bandRow="1">
                <a:tableStyleId>{E8B1032C-EA38-4F05-BA0D-38AFFFC7BED3}</a:tableStyleId>
              </a:tblPr>
              <a:tblGrid>
                <a:gridCol w="1564842">
                  <a:extLst>
                    <a:ext uri="{9D8B030D-6E8A-4147-A177-3AD203B41FA5}">
                      <a16:colId xmlns:a16="http://schemas.microsoft.com/office/drawing/2014/main" val="2616150165"/>
                    </a:ext>
                  </a:extLst>
                </a:gridCol>
                <a:gridCol w="1564842">
                  <a:extLst>
                    <a:ext uri="{9D8B030D-6E8A-4147-A177-3AD203B41FA5}">
                      <a16:colId xmlns:a16="http://schemas.microsoft.com/office/drawing/2014/main" val="1606239930"/>
                    </a:ext>
                  </a:extLst>
                </a:gridCol>
                <a:gridCol w="1564842">
                  <a:extLst>
                    <a:ext uri="{9D8B030D-6E8A-4147-A177-3AD203B41FA5}">
                      <a16:colId xmlns:a16="http://schemas.microsoft.com/office/drawing/2014/main" val="2688406469"/>
                    </a:ext>
                  </a:extLst>
                </a:gridCol>
              </a:tblGrid>
              <a:tr h="39028">
                <a:tc>
                  <a:txBody>
                    <a:bodyPr/>
                    <a:lstStyle/>
                    <a:p>
                      <a:pPr>
                        <a:lnSpc>
                          <a:spcPct val="115000"/>
                        </a:lnSpc>
                        <a:spcAft>
                          <a:spcPts val="0"/>
                        </a:spcAft>
                      </a:pPr>
                      <a:r>
                        <a:rPr lang="en-GB" sz="600" dirty="0">
                          <a:effectLst/>
                          <a:latin typeface="Arial" panose="020B0604020202020204" pitchFamily="34" charset="0"/>
                          <a:ea typeface="Times New Roman" panose="02020603050405020304" pitchFamily="18" charset="0"/>
                          <a:cs typeface="Arial" panose="020B0604020202020204" pitchFamily="34" charset="0"/>
                        </a:rPr>
                        <a:t>Reference</a:t>
                      </a:r>
                      <a:endParaRPr lang="en-GB" sz="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nSpc>
                          <a:spcPct val="115000"/>
                        </a:lnSpc>
                        <a:spcAft>
                          <a:spcPts val="0"/>
                        </a:spcAft>
                      </a:pPr>
                      <a:r>
                        <a:rPr lang="en-GB" sz="600" dirty="0">
                          <a:effectLst/>
                          <a:latin typeface="Arial" panose="020B0604020202020204" pitchFamily="34" charset="0"/>
                          <a:ea typeface="Times New Roman" panose="02020603050405020304" pitchFamily="18" charset="0"/>
                          <a:cs typeface="Arial" panose="020B0604020202020204" pitchFamily="34" charset="0"/>
                        </a:rPr>
                        <a:t>Description</a:t>
                      </a:r>
                      <a:endParaRPr lang="en-GB" sz="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nSpc>
                          <a:spcPct val="115000"/>
                        </a:lnSpc>
                        <a:spcAft>
                          <a:spcPts val="0"/>
                        </a:spcAft>
                      </a:pPr>
                      <a:r>
                        <a:rPr lang="en-GB" sz="600">
                          <a:effectLst/>
                          <a:latin typeface="Arial" panose="020B0604020202020204" pitchFamily="34" charset="0"/>
                          <a:ea typeface="Times New Roman" panose="02020603050405020304" pitchFamily="18" charset="0"/>
                          <a:cs typeface="Arial" panose="020B0604020202020204" pitchFamily="34" charset="0"/>
                        </a:rPr>
                        <a:t>Reason for removal</a:t>
                      </a:r>
                      <a:endParaRPr lang="en-GB" sz="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360050604"/>
                  </a:ext>
                </a:extLst>
              </a:tr>
              <a:tr h="360040">
                <a:tc>
                  <a:txBody>
                    <a:bodyPr/>
                    <a:lstStyle/>
                    <a:p>
                      <a:pPr>
                        <a:lnSpc>
                          <a:spcPct val="115000"/>
                        </a:lnSpc>
                        <a:spcAft>
                          <a:spcPts val="0"/>
                        </a:spcAft>
                      </a:pPr>
                      <a:r>
                        <a:rPr lang="en-GB" sz="600" dirty="0">
                          <a:effectLst/>
                          <a:latin typeface="Arial" panose="020B0604020202020204" pitchFamily="34" charset="0"/>
                          <a:ea typeface="Times New Roman" panose="02020603050405020304" pitchFamily="18" charset="0"/>
                          <a:cs typeface="Times New Roman" panose="02020603050405020304" pitchFamily="18" charset="0"/>
                        </a:rPr>
                        <a:t>DS-CS SA3 - 17</a:t>
                      </a:r>
                    </a:p>
                  </a:txBody>
                  <a:tcPr marL="68580" marR="68580" marT="0" marB="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nSpc>
                          <a:spcPct val="115000"/>
                        </a:lnSpc>
                        <a:spcAft>
                          <a:spcPts val="0"/>
                        </a:spcAft>
                      </a:pPr>
                      <a:r>
                        <a:rPr lang="en-GB" sz="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Shipper Verification of meter and address details </a:t>
                      </a:r>
                      <a:endParaRPr lang="en-GB" sz="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nSpc>
                          <a:spcPct val="115000"/>
                        </a:lnSpc>
                        <a:spcAft>
                          <a:spcPts val="0"/>
                        </a:spcAft>
                      </a:pPr>
                      <a:r>
                        <a:rPr lang="en-GB" sz="600" dirty="0">
                          <a:effectLst/>
                          <a:latin typeface="Arial" panose="020B0604020202020204" pitchFamily="34" charset="0"/>
                          <a:ea typeface="Times New Roman" panose="02020603050405020304" pitchFamily="18" charset="0"/>
                          <a:cs typeface="Arial" panose="020B0604020202020204" pitchFamily="34" charset="0"/>
                        </a:rPr>
                        <a:t>This was a service that was operated for 3 months post nexus go live (1</a:t>
                      </a:r>
                      <a:r>
                        <a:rPr lang="en-GB" sz="600" baseline="30000" dirty="0">
                          <a:effectLst/>
                          <a:latin typeface="Arial" panose="020B0604020202020204" pitchFamily="34" charset="0"/>
                          <a:ea typeface="Times New Roman" panose="02020603050405020304" pitchFamily="18" charset="0"/>
                          <a:cs typeface="Arial" panose="020B0604020202020204" pitchFamily="34" charset="0"/>
                        </a:rPr>
                        <a:t>st</a:t>
                      </a:r>
                      <a:r>
                        <a:rPr lang="en-GB" sz="600" dirty="0">
                          <a:effectLst/>
                          <a:latin typeface="Arial" panose="020B0604020202020204" pitchFamily="34" charset="0"/>
                          <a:ea typeface="Times New Roman" panose="02020603050405020304" pitchFamily="18" charset="0"/>
                          <a:cs typeface="Arial" panose="020B0604020202020204" pitchFamily="34" charset="0"/>
                        </a:rPr>
                        <a:t> June 2017) and the service line is now redundant q</a:t>
                      </a:r>
                      <a:endParaRPr lang="en-GB" sz="6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600"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 </a:t>
                      </a:r>
                      <a:endParaRPr lang="en-GB" sz="6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947828852"/>
                  </a:ext>
                </a:extLst>
              </a:tr>
              <a:tr h="241107">
                <a:tc>
                  <a:txBody>
                    <a:bodyPr/>
                    <a:lstStyle/>
                    <a:p>
                      <a:pPr>
                        <a:lnSpc>
                          <a:spcPct val="115000"/>
                        </a:lnSpc>
                        <a:spcAft>
                          <a:spcPts val="0"/>
                        </a:spcAft>
                      </a:pPr>
                      <a:r>
                        <a:rPr lang="en-GB" sz="600">
                          <a:effectLst/>
                          <a:latin typeface="Calibri" panose="020F0502020204030204" pitchFamily="34" charset="0"/>
                          <a:ea typeface="Times New Roman" panose="02020603050405020304" pitchFamily="18" charset="0"/>
                          <a:cs typeface="Times New Roman" panose="02020603050405020304" pitchFamily="18" charset="0"/>
                        </a:rPr>
                        <a:t>DS-NCS SA23-01</a:t>
                      </a:r>
                      <a:endParaRPr lang="en-GB" sz="60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600">
                          <a:effectLst/>
                          <a:latin typeface="Arial" panose="020B0604020202020204" pitchFamily="34" charset="0"/>
                          <a:ea typeface="Times New Roman" panose="02020603050405020304" pitchFamily="18" charset="0"/>
                          <a:cs typeface="Arial" panose="020B0604020202020204" pitchFamily="34" charset="0"/>
                        </a:rPr>
                        <a:t> </a:t>
                      </a:r>
                      <a:endParaRPr lang="en-GB" sz="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nSpc>
                          <a:spcPct val="115000"/>
                        </a:lnSpc>
                        <a:spcAft>
                          <a:spcPts val="0"/>
                        </a:spcAft>
                      </a:pPr>
                      <a:r>
                        <a:rPr lang="en-GB" sz="600" dirty="0">
                          <a:effectLst/>
                          <a:latin typeface="Calibri" panose="020F0502020204030204" pitchFamily="34" charset="0"/>
                          <a:ea typeface="Times New Roman" panose="02020603050405020304" pitchFamily="18" charset="0"/>
                          <a:cs typeface="Times New Roman" panose="02020603050405020304" pitchFamily="18" charset="0"/>
                        </a:rPr>
                        <a:t>Arrangements for the CDSP to discuss CSS bid matters with Shipper Users.</a:t>
                      </a:r>
                      <a:endParaRPr lang="en-GB" sz="6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600" dirty="0">
                          <a:effectLst/>
                          <a:latin typeface="Arial" panose="020B0604020202020204" pitchFamily="34" charset="0"/>
                          <a:ea typeface="Times New Roman" panose="02020603050405020304" pitchFamily="18" charset="0"/>
                          <a:cs typeface="Arial" panose="020B0604020202020204" pitchFamily="34" charset="0"/>
                        </a:rPr>
                        <a:t> </a:t>
                      </a:r>
                      <a:endParaRPr lang="en-GB" sz="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nSpc>
                          <a:spcPct val="115000"/>
                        </a:lnSpc>
                        <a:spcAft>
                          <a:spcPts val="0"/>
                        </a:spcAft>
                      </a:pPr>
                      <a:r>
                        <a:rPr lang="en-GB" sz="600" dirty="0">
                          <a:effectLst/>
                          <a:latin typeface="Arial" panose="020B0604020202020204" pitchFamily="34" charset="0"/>
                          <a:ea typeface="Times New Roman" panose="02020603050405020304" pitchFamily="18" charset="0"/>
                          <a:cs typeface="Arial" panose="020B0604020202020204" pitchFamily="34" charset="0"/>
                        </a:rPr>
                        <a:t>No longer relevant </a:t>
                      </a:r>
                      <a:endParaRPr lang="en-GB" sz="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4265695491"/>
                  </a:ext>
                </a:extLst>
              </a:tr>
              <a:tr h="595018">
                <a:tc>
                  <a:txBody>
                    <a:bodyPr/>
                    <a:lstStyle/>
                    <a:p>
                      <a:pPr>
                        <a:lnSpc>
                          <a:spcPct val="115000"/>
                        </a:lnSpc>
                        <a:spcAft>
                          <a:spcPts val="0"/>
                        </a:spcAft>
                      </a:pPr>
                      <a:r>
                        <a:rPr lang="en-GB"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DS-CS SA1 - 46</a:t>
                      </a:r>
                      <a:endParaRPr lang="en-GB" sz="60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600">
                          <a:effectLst/>
                          <a:latin typeface="Arial" panose="020B0604020202020204" pitchFamily="34" charset="0"/>
                          <a:ea typeface="Times New Roman" panose="02020603050405020304" pitchFamily="18" charset="0"/>
                          <a:cs typeface="Arial" panose="020B0604020202020204" pitchFamily="34" charset="0"/>
                        </a:rPr>
                        <a:t> </a:t>
                      </a:r>
                      <a:endParaRPr lang="en-GB" sz="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nSpc>
                          <a:spcPct val="115000"/>
                        </a:lnSpc>
                        <a:spcAft>
                          <a:spcPts val="0"/>
                        </a:spcAft>
                      </a:pPr>
                      <a:r>
                        <a:rPr lang="en-GB"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Provision of supply point data</a:t>
                      </a:r>
                      <a:endParaRPr lang="en-GB" sz="60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600">
                          <a:effectLst/>
                          <a:latin typeface="Arial" panose="020B0604020202020204" pitchFamily="34" charset="0"/>
                          <a:ea typeface="Times New Roman" panose="02020603050405020304" pitchFamily="18" charset="0"/>
                          <a:cs typeface="Arial" panose="020B0604020202020204" pitchFamily="34" charset="0"/>
                        </a:rPr>
                        <a:t> </a:t>
                      </a:r>
                      <a:endParaRPr lang="en-GB" sz="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nSpc>
                          <a:spcPct val="115000"/>
                        </a:lnSpc>
                        <a:spcAft>
                          <a:spcPts val="0"/>
                        </a:spcAft>
                      </a:pPr>
                      <a:r>
                        <a:rPr lang="en-GB" sz="600" dirty="0">
                          <a:effectLst/>
                          <a:latin typeface="Arial" panose="020B0604020202020204" pitchFamily="34" charset="0"/>
                          <a:ea typeface="Times New Roman" panose="02020603050405020304" pitchFamily="18" charset="0"/>
                          <a:cs typeface="Times New Roman" panose="02020603050405020304" pitchFamily="18" charset="0"/>
                        </a:rPr>
                        <a:t>This service requirement output is covered under the Data Enquiry service which is provided under reference: SS SA22 63  also information can be found using the Find My Supplier Service </a:t>
                      </a:r>
                    </a:p>
                  </a:txBody>
                  <a:tcPr marL="68580" marR="68580" marT="0" marB="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747967750"/>
                  </a:ext>
                </a:extLst>
              </a:tr>
              <a:tr h="235602">
                <a:tc>
                  <a:txBody>
                    <a:bodyPr/>
                    <a:lstStyle/>
                    <a:p>
                      <a:pPr>
                        <a:lnSpc>
                          <a:spcPct val="115000"/>
                        </a:lnSpc>
                        <a:spcAft>
                          <a:spcPts val="0"/>
                        </a:spcAft>
                      </a:pPr>
                      <a:r>
                        <a:rPr lang="en-GB" sz="600">
                          <a:effectLst/>
                          <a:latin typeface="Calibri" panose="020F0502020204030204" pitchFamily="34" charset="0"/>
                          <a:ea typeface="Times New Roman" panose="02020603050405020304" pitchFamily="18" charset="0"/>
                          <a:cs typeface="Times New Roman" panose="02020603050405020304" pitchFamily="18" charset="0"/>
                        </a:rPr>
                        <a:t>ASGT-NC SA21-02</a:t>
                      </a:r>
                      <a:endParaRPr lang="en-GB" sz="60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600">
                          <a:effectLst/>
                          <a:latin typeface="Arial" panose="020B0604020202020204" pitchFamily="34" charset="0"/>
                          <a:ea typeface="Times New Roman" panose="02020603050405020304" pitchFamily="18" charset="0"/>
                          <a:cs typeface="Arial" panose="020B0604020202020204" pitchFamily="34" charset="0"/>
                        </a:rPr>
                        <a:t> </a:t>
                      </a:r>
                      <a:endParaRPr lang="en-GB" sz="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nSpc>
                          <a:spcPct val="115000"/>
                        </a:lnSpc>
                        <a:spcAft>
                          <a:spcPts val="0"/>
                        </a:spcAft>
                      </a:pPr>
                      <a:r>
                        <a:rPr lang="en-GB" sz="600">
                          <a:effectLst/>
                          <a:latin typeface="Calibri" panose="020F0502020204030204" pitchFamily="34" charset="0"/>
                          <a:ea typeface="Times New Roman" panose="02020603050405020304" pitchFamily="18" charset="0"/>
                          <a:cs typeface="Times New Roman" panose="02020603050405020304" pitchFamily="18" charset="0"/>
                        </a:rPr>
                        <a:t>Provision of interruption information to UK Transmission</a:t>
                      </a:r>
                      <a:endParaRPr lang="en-GB" sz="60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600">
                          <a:effectLst/>
                          <a:latin typeface="Arial" panose="020B0604020202020204" pitchFamily="34" charset="0"/>
                          <a:ea typeface="Times New Roman" panose="02020603050405020304" pitchFamily="18" charset="0"/>
                          <a:cs typeface="Arial" panose="020B0604020202020204" pitchFamily="34" charset="0"/>
                        </a:rPr>
                        <a:t> </a:t>
                      </a:r>
                      <a:endParaRPr lang="en-GB" sz="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nSpc>
                          <a:spcPct val="115000"/>
                        </a:lnSpc>
                        <a:spcAft>
                          <a:spcPts val="0"/>
                        </a:spcAft>
                      </a:pPr>
                      <a:r>
                        <a:rPr lang="en-GB" sz="600" dirty="0">
                          <a:effectLst/>
                          <a:latin typeface="Arial" panose="020B0604020202020204" pitchFamily="34" charset="0"/>
                          <a:ea typeface="Times New Roman" panose="02020603050405020304" pitchFamily="18" charset="0"/>
                          <a:cs typeface="Arial" panose="020B0604020202020204" pitchFamily="34" charset="0"/>
                        </a:rPr>
                        <a:t>Report no longer required</a:t>
                      </a:r>
                      <a:endParaRPr lang="en-GB" sz="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480382844"/>
                  </a:ext>
                </a:extLst>
              </a:tr>
              <a:tr h="312751">
                <a:tc>
                  <a:txBody>
                    <a:bodyPr/>
                    <a:lstStyle/>
                    <a:p>
                      <a:pPr>
                        <a:lnSpc>
                          <a:spcPct val="115000"/>
                        </a:lnSpc>
                        <a:spcAft>
                          <a:spcPts val="0"/>
                        </a:spcAft>
                      </a:pPr>
                      <a:r>
                        <a:rPr lang="en-GB" sz="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ASGT-NC SA21-06</a:t>
                      </a:r>
                    </a:p>
                    <a:p>
                      <a:pPr>
                        <a:lnSpc>
                          <a:spcPct val="115000"/>
                        </a:lnSpc>
                        <a:spcAft>
                          <a:spcPts val="0"/>
                        </a:spcAft>
                      </a:pPr>
                      <a:r>
                        <a:rPr lang="en-GB" sz="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nSpc>
                          <a:spcPct val="115000"/>
                        </a:lnSpc>
                        <a:spcAft>
                          <a:spcPts val="0"/>
                        </a:spcAft>
                      </a:pPr>
                      <a:r>
                        <a:rPr lang="en-GB" sz="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Provision of NDM meter exchange details to UK Transmission.</a:t>
                      </a:r>
                    </a:p>
                    <a:p>
                      <a:pPr>
                        <a:lnSpc>
                          <a:spcPct val="115000"/>
                        </a:lnSpc>
                        <a:spcAft>
                          <a:spcPts val="0"/>
                        </a:spcAft>
                      </a:pPr>
                      <a:r>
                        <a:rPr lang="en-GB" sz="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nSpc>
                          <a:spcPct val="115000"/>
                        </a:lnSpc>
                        <a:spcAft>
                          <a:spcPts val="0"/>
                        </a:spcAft>
                      </a:pPr>
                      <a:r>
                        <a:rPr lang="en-GB" sz="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Report no longer required</a:t>
                      </a:r>
                    </a:p>
                  </a:txBody>
                  <a:tcPr marL="68580" marR="68580" marT="0" marB="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3597528010"/>
                  </a:ext>
                </a:extLst>
              </a:tr>
            </a:tbl>
          </a:graphicData>
        </a:graphic>
      </p:graphicFrame>
      <p:graphicFrame>
        <p:nvGraphicFramePr>
          <p:cNvPr id="13" name="Table 12">
            <a:extLst>
              <a:ext uri="{FF2B5EF4-FFF2-40B4-BE49-F238E27FC236}">
                <a16:creationId xmlns:a16="http://schemas.microsoft.com/office/drawing/2014/main" id="{118E20E0-9B07-4E67-AA37-3F2B6423715F}"/>
              </a:ext>
            </a:extLst>
          </p:cNvPr>
          <p:cNvGraphicFramePr>
            <a:graphicFrameLocks noGrp="1"/>
          </p:cNvGraphicFramePr>
          <p:nvPr>
            <p:extLst>
              <p:ext uri="{D42A27DB-BD31-4B8C-83A1-F6EECF244321}">
                <p14:modId xmlns:p14="http://schemas.microsoft.com/office/powerpoint/2010/main" val="572001674"/>
              </p:ext>
            </p:extLst>
          </p:nvPr>
        </p:nvGraphicFramePr>
        <p:xfrm>
          <a:off x="4047089" y="852014"/>
          <a:ext cx="4875741" cy="4134708"/>
        </p:xfrm>
        <a:graphic>
          <a:graphicData uri="http://schemas.openxmlformats.org/drawingml/2006/table">
            <a:tbl>
              <a:tblPr firstRow="1" bandRow="1">
                <a:tableStyleId>{E8B1032C-EA38-4F05-BA0D-38AFFFC7BED3}</a:tableStyleId>
              </a:tblPr>
              <a:tblGrid>
                <a:gridCol w="4875741">
                  <a:extLst>
                    <a:ext uri="{9D8B030D-6E8A-4147-A177-3AD203B41FA5}">
                      <a16:colId xmlns:a16="http://schemas.microsoft.com/office/drawing/2014/main" val="20000"/>
                    </a:ext>
                  </a:extLst>
                </a:gridCol>
              </a:tblGrid>
              <a:tr h="23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819713">
                <a:tc>
                  <a:txBody>
                    <a:bodyPr/>
                    <a:lstStyle/>
                    <a:p>
                      <a:pPr marL="0" indent="0" algn="l">
                        <a:buFont typeface="Arial" panose="020B0604020202020204" pitchFamily="34" charset="0"/>
                        <a:buNone/>
                      </a:pPr>
                      <a:r>
                        <a:rPr lang="en-US" sz="900" b="0" kern="1200" baseline="0" dirty="0">
                          <a:solidFill>
                            <a:schemeClr val="tx1"/>
                          </a:solidFill>
                          <a:latin typeface="Arial" panose="020B0604020202020204" pitchFamily="34" charset="0"/>
                          <a:ea typeface="+mn-ea"/>
                          <a:cs typeface="Arial" panose="020B0604020202020204" pitchFamily="34" charset="0"/>
                        </a:rPr>
                        <a:t>The DSC Service Description Table has been updated with a number of minor amendments resulting from an internal review The changes are either minor amendments to wording to add clarity or updates to show the correct UNC reference </a:t>
                      </a:r>
                    </a:p>
                    <a:p>
                      <a:pPr marL="0" indent="0" algn="l">
                        <a:buFont typeface="Arial" panose="020B0604020202020204" pitchFamily="34" charset="0"/>
                        <a:buNone/>
                      </a:pPr>
                      <a:endParaRPr lang="en-US" sz="900" b="0" kern="1200" baseline="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r>
                        <a:rPr lang="en-US" sz="900" b="0" kern="1200" baseline="0" dirty="0">
                          <a:solidFill>
                            <a:schemeClr val="tx1"/>
                          </a:solidFill>
                          <a:latin typeface="Arial" panose="020B0604020202020204" pitchFamily="34" charset="0"/>
                          <a:ea typeface="+mn-ea"/>
                          <a:cs typeface="Arial" panose="020B0604020202020204" pitchFamily="34" charset="0"/>
                        </a:rPr>
                        <a:t>In addition, we propose to remove the following service lines:</a:t>
                      </a:r>
                    </a:p>
                    <a:p>
                      <a:pPr marL="0" indent="0" algn="l">
                        <a:buFont typeface="Arial" panose="020B0604020202020204" pitchFamily="34" charset="0"/>
                        <a:buNone/>
                      </a:pPr>
                      <a:endParaRPr lang="en-US" sz="1000" b="0" kern="1200" baseline="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US" sz="1000" b="0" kern="1200" baseline="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US" sz="1000" b="0" kern="1200" baseline="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US" sz="1000" b="0" kern="1200" baseline="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US" sz="1000" b="0" kern="1200" baseline="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US" sz="1000" b="0" kern="1200" baseline="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US" sz="1000" b="0" kern="1200" baseline="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US" sz="1000" b="0" kern="1200" baseline="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US" sz="1000" b="0" kern="1200" baseline="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US" sz="1000" b="0" kern="1200" baseline="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US" sz="1000" b="0" kern="1200" baseline="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US" sz="1000" b="0" kern="1200" baseline="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US" sz="1000" b="0" kern="1200" baseline="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US" sz="1000" b="0" kern="1200" baseline="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US" sz="1000" b="0" kern="1200" baseline="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US" sz="1000" b="0" kern="1200" baseline="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r>
                        <a:rPr lang="en-US" sz="900" b="0" kern="1200" baseline="0" dirty="0">
                          <a:solidFill>
                            <a:schemeClr val="tx1"/>
                          </a:solidFill>
                          <a:latin typeface="Arial" panose="020B0604020202020204" pitchFamily="34" charset="0"/>
                          <a:ea typeface="+mn-ea"/>
                          <a:cs typeface="Arial" panose="020B0604020202020204" pitchFamily="34" charset="0"/>
                        </a:rPr>
                        <a:t>Service line ASGT-CS SA15-08 has been confirmed as a direct service as opposed to an agency service (as per UNC V 1.15.1 and V2.5.3) therefore we have removed it as a line under the Agency Services tab and have created new line for it under the Direct service Tab so it has now become  </a:t>
                      </a:r>
                    </a:p>
                    <a:p>
                      <a:pPr marL="0" indent="0" algn="l">
                        <a:buFont typeface="Arial" panose="020B0604020202020204" pitchFamily="34" charset="0"/>
                        <a:buNone/>
                      </a:pPr>
                      <a:r>
                        <a:rPr lang="en-US" sz="900" b="0" kern="1200" baseline="0" dirty="0">
                          <a:solidFill>
                            <a:schemeClr val="tx1"/>
                          </a:solidFill>
                          <a:latin typeface="Arial" panose="020B0604020202020204" pitchFamily="34" charset="0"/>
                          <a:ea typeface="+mn-ea"/>
                          <a:cs typeface="Arial" panose="020B0604020202020204" pitchFamily="34" charset="0"/>
                        </a:rPr>
                        <a:t>DS-CS SA15 – 12 </a:t>
                      </a:r>
                      <a:endParaRPr lang="en-US" sz="1000" b="0" kern="1200" baseline="0" dirty="0">
                        <a:solidFill>
                          <a:schemeClr val="tx1"/>
                        </a:solidFill>
                        <a:latin typeface="Arial" panose="020B0604020202020204" pitchFamily="34" charset="0"/>
                        <a:ea typeface="+mn-ea"/>
                        <a:cs typeface="Arial" panose="020B0604020202020204" pitchFamily="34" charset="0"/>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93218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00" y="149300"/>
            <a:ext cx="8856984" cy="369332"/>
          </a:xfrm>
        </p:spPr>
        <p:txBody>
          <a:bodyPr>
            <a:noAutofit/>
          </a:bodyPr>
          <a:lstStyle/>
          <a:p>
            <a:r>
              <a:rPr lang="en-GB" sz="1600" dirty="0"/>
              <a:t>2.9 </a:t>
            </a:r>
            <a:r>
              <a:rPr lang="en-US" sz="1600" dirty="0"/>
              <a:t>XRN5200 Shipper Pack Transition to Data Discovery Platform</a:t>
            </a:r>
            <a:endParaRPr lang="en-GB" sz="2000" dirty="0"/>
          </a:p>
        </p:txBody>
      </p:sp>
      <p:graphicFrame>
        <p:nvGraphicFramePr>
          <p:cNvPr id="5" name="Table 4"/>
          <p:cNvGraphicFramePr>
            <a:graphicFrameLocks noGrp="1"/>
          </p:cNvGraphicFramePr>
          <p:nvPr>
            <p:extLst>
              <p:ext uri="{D42A27DB-BD31-4B8C-83A1-F6EECF244321}">
                <p14:modId xmlns:p14="http://schemas.microsoft.com/office/powerpoint/2010/main" val="2767673247"/>
              </p:ext>
            </p:extLst>
          </p:nvPr>
        </p:nvGraphicFramePr>
        <p:xfrm>
          <a:off x="69038" y="760476"/>
          <a:ext cx="3528387" cy="1965031"/>
        </p:xfrm>
        <a:graphic>
          <a:graphicData uri="http://schemas.openxmlformats.org/drawingml/2006/table">
            <a:tbl>
              <a:tblPr firstRow="1" bandRow="1">
                <a:tableStyleId>{E8B1032C-EA38-4F05-BA0D-38AFFFC7BED3}</a:tableStyleId>
              </a:tblPr>
              <a:tblGrid>
                <a:gridCol w="2503461">
                  <a:extLst>
                    <a:ext uri="{9D8B030D-6E8A-4147-A177-3AD203B41FA5}">
                      <a16:colId xmlns:a16="http://schemas.microsoft.com/office/drawing/2014/main" val="20000"/>
                    </a:ext>
                  </a:extLst>
                </a:gridCol>
                <a:gridCol w="1024926">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2201">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77326">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2201">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2201">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72451">
                <a:tc gridSpan="2">
                  <a:txBody>
                    <a:bodyPr/>
                    <a:lstStyle/>
                    <a:p>
                      <a:pPr algn="l"/>
                      <a:r>
                        <a:rPr lang="en-GB" sz="1050" b="1" kern="1200" baseline="0" dirty="0">
                          <a:solidFill>
                            <a:schemeClr val="tx1"/>
                          </a:solidFill>
                          <a:latin typeface="Arial" panose="020B0604020202020204" pitchFamily="34" charset="0"/>
                          <a:ea typeface="+mn-ea"/>
                          <a:cs typeface="Arial" panose="020B0604020202020204" pitchFamily="34" charset="0"/>
                        </a:rPr>
                        <a:t>Impacted Parties:- 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112900" y="428450"/>
            <a:ext cx="3024336" cy="307777"/>
          </a:xfrm>
          <a:prstGeom prst="rect">
            <a:avLst/>
          </a:prstGeom>
          <a:noFill/>
        </p:spPr>
        <p:txBody>
          <a:bodyPr wrap="square" rtlCol="0">
            <a:spAutoFit/>
          </a:bodyPr>
          <a:lstStyle/>
          <a:p>
            <a:r>
              <a:rPr lang="en-GB" sz="1400" u="sng" dirty="0"/>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639938969"/>
              </p:ext>
            </p:extLst>
          </p:nvPr>
        </p:nvGraphicFramePr>
        <p:xfrm>
          <a:off x="69036" y="2870808"/>
          <a:ext cx="3528389" cy="1389572"/>
        </p:xfrm>
        <a:graphic>
          <a:graphicData uri="http://schemas.openxmlformats.org/drawingml/2006/table">
            <a:tbl>
              <a:tblPr firstRow="1" bandRow="1">
                <a:tableStyleId>{E8B1032C-EA38-4F05-BA0D-38AFFFC7BED3}</a:tableStyleId>
              </a:tblPr>
              <a:tblGrid>
                <a:gridCol w="1622644">
                  <a:extLst>
                    <a:ext uri="{9D8B030D-6E8A-4147-A177-3AD203B41FA5}">
                      <a16:colId xmlns:a16="http://schemas.microsoft.com/office/drawing/2014/main" val="20000"/>
                    </a:ext>
                  </a:extLst>
                </a:gridCol>
                <a:gridCol w="1905745">
                  <a:extLst>
                    <a:ext uri="{9D8B030D-6E8A-4147-A177-3AD203B41FA5}">
                      <a16:colId xmlns:a16="http://schemas.microsoft.com/office/drawing/2014/main" val="20001"/>
                    </a:ext>
                  </a:extLst>
                </a:gridCol>
              </a:tblGrid>
              <a:tr h="706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rgbClr val="000000"/>
                          </a:solidFill>
                          <a:effectLst/>
                          <a:latin typeface="Arial" panose="020B0604020202020204" pitchFamily="34" charset="0"/>
                          <a:cs typeface="Arial" panose="020B0604020202020204" pitchFamily="34" charset="0"/>
                        </a:rPr>
                        <a:t>Service Area 18: Provision of user reports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rgbClr val="000000"/>
                          </a:solidFill>
                          <a:effectLst/>
                          <a:latin typeface="Arial" panose="020B0604020202020204" pitchFamily="34" charset="0"/>
                          <a:cs typeface="Arial" panose="020B0604020202020204" pitchFamily="34" charset="0"/>
                        </a:rPr>
                        <a:t>and information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6826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tx1"/>
                          </a:solidFill>
                          <a:latin typeface="+mn-lt"/>
                          <a:ea typeface="+mn-ea"/>
                          <a:cs typeface="+mn-cs"/>
                          <a:hlinkClick r:id="rId2"/>
                        </a:rPr>
                        <a:t>Link to CP</a:t>
                      </a:r>
                      <a:endParaRPr lang="en-GB" sz="1050" b="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0" kern="1200" dirty="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56676" y="428449"/>
            <a:ext cx="3024336" cy="307777"/>
          </a:xfrm>
          <a:prstGeom prst="rect">
            <a:avLst/>
          </a:prstGeom>
          <a:noFill/>
        </p:spPr>
        <p:txBody>
          <a:bodyPr wrap="square" rtlCol="0">
            <a:spAutoFit/>
          </a:bodyPr>
          <a:lstStyle/>
          <a:p>
            <a:r>
              <a:rPr lang="en-GB" sz="1400" u="sng" dirty="0"/>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1798518157"/>
              </p:ext>
            </p:extLst>
          </p:nvPr>
        </p:nvGraphicFramePr>
        <p:xfrm>
          <a:off x="4162698" y="736226"/>
          <a:ext cx="4868402" cy="2053860"/>
        </p:xfrm>
        <a:graphic>
          <a:graphicData uri="http://schemas.openxmlformats.org/drawingml/2006/table">
            <a:tbl>
              <a:tblPr firstRow="1" bandRow="1">
                <a:tableStyleId>{E8B1032C-EA38-4F05-BA0D-38AFFFC7BED3}</a:tableStyleId>
              </a:tblPr>
              <a:tblGrid>
                <a:gridCol w="4868402">
                  <a:extLst>
                    <a:ext uri="{9D8B030D-6E8A-4147-A177-3AD203B41FA5}">
                      <a16:colId xmlns:a16="http://schemas.microsoft.com/office/drawing/2014/main" val="20000"/>
                    </a:ext>
                  </a:extLst>
                </a:gridCol>
              </a:tblGrid>
              <a:tr h="1793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633975">
                <a:tc>
                  <a:txBody>
                    <a:bodyPr/>
                    <a:lstStyle/>
                    <a:p>
                      <a:pPr algn="l"/>
                      <a:r>
                        <a:rPr lang="en-US" sz="900" b="0" kern="1200" baseline="0" dirty="0">
                          <a:solidFill>
                            <a:schemeClr val="tx1"/>
                          </a:solidFill>
                          <a:latin typeface="Arial" panose="020B0604020202020204" pitchFamily="34" charset="0"/>
                          <a:ea typeface="+mn-ea"/>
                          <a:cs typeface="Arial" panose="020B0604020202020204" pitchFamily="34" charset="0"/>
                        </a:rPr>
                        <a:t>A series of MI reports collectively known as ‘Shipper Packs’ have been produced by Xoserve for several years, with content ranging from operational / settlement summary reporting through to MPRN level information.  The content has evolved over time to include statistical industry performance reporting, such as the suite of reporting produced for / used by the Performance Assurance Committee (PAC).   </a:t>
                      </a:r>
                    </a:p>
                    <a:p>
                      <a:pPr algn="l"/>
                      <a:endParaRPr lang="en-US" sz="900" b="0" kern="1200" baseline="0" dirty="0">
                        <a:solidFill>
                          <a:schemeClr val="tx1"/>
                        </a:solidFill>
                        <a:latin typeface="Arial" panose="020B0604020202020204" pitchFamily="34" charset="0"/>
                        <a:ea typeface="+mn-ea"/>
                        <a:cs typeface="Arial" panose="020B0604020202020204" pitchFamily="34" charset="0"/>
                      </a:endParaRPr>
                    </a:p>
                    <a:p>
                      <a:pPr algn="l"/>
                      <a:r>
                        <a:rPr lang="en-US" sz="900" b="0" kern="1200" baseline="0" dirty="0">
                          <a:solidFill>
                            <a:schemeClr val="tx1"/>
                          </a:solidFill>
                          <a:latin typeface="Arial" panose="020B0604020202020204" pitchFamily="34" charset="0"/>
                          <a:ea typeface="+mn-ea"/>
                          <a:cs typeface="Arial" panose="020B0604020202020204" pitchFamily="34" charset="0"/>
                        </a:rPr>
                        <a:t>As the Data Discover Platform (DDP) has evolved, its data content has expanded to include several metrics which are reported in both the Shipper Packs and DDP, an example of this is the Performance Assurance Report Register (PARR).  </a:t>
                      </a:r>
                    </a:p>
                    <a:p>
                      <a:pPr algn="l"/>
                      <a:endParaRPr lang="en-US" sz="900" b="0" kern="1200" baseline="0" dirty="0">
                        <a:solidFill>
                          <a:schemeClr val="tx1"/>
                        </a:solidFill>
                        <a:latin typeface="Arial" panose="020B0604020202020204" pitchFamily="34" charset="0"/>
                        <a:ea typeface="+mn-ea"/>
                        <a:cs typeface="Arial" panose="020B0604020202020204" pitchFamily="34" charset="0"/>
                      </a:endParaRPr>
                    </a:p>
                    <a:p>
                      <a:pPr algn="l"/>
                      <a:r>
                        <a:rPr lang="en-US" sz="900" b="0" kern="1200" baseline="0" dirty="0">
                          <a:solidFill>
                            <a:schemeClr val="tx1"/>
                          </a:solidFill>
                          <a:latin typeface="Arial" panose="020B0604020202020204" pitchFamily="34" charset="0"/>
                          <a:ea typeface="+mn-ea"/>
                          <a:cs typeface="Arial" panose="020B0604020202020204" pitchFamily="34" charset="0"/>
                        </a:rPr>
                        <a:t>The joint production of Shipper Packs and DDP data is resulting in duplicated reporting statistics, which is inefficient and poses potential risk of ‘regret spend’ when changes to either platforms are requested by Shippers to enhance any reporting. </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1955385057"/>
              </p:ext>
            </p:extLst>
          </p:nvPr>
        </p:nvGraphicFramePr>
        <p:xfrm>
          <a:off x="69033" y="4443958"/>
          <a:ext cx="3528392" cy="500335"/>
        </p:xfrm>
        <a:graphic>
          <a:graphicData uri="http://schemas.openxmlformats.org/drawingml/2006/table">
            <a:tbl>
              <a:tblPr firstRow="1" bandRow="1">
                <a:tableStyleId>{FABFCF23-3B69-468F-B69F-88F6DE6A72F2}</a:tableStyleId>
              </a:tblPr>
              <a:tblGrid>
                <a:gridCol w="1692189">
                  <a:extLst>
                    <a:ext uri="{9D8B030D-6E8A-4147-A177-3AD203B41FA5}">
                      <a16:colId xmlns:a16="http://schemas.microsoft.com/office/drawing/2014/main" val="3477608926"/>
                    </a:ext>
                  </a:extLst>
                </a:gridCol>
                <a:gridCol w="1836203">
                  <a:extLst>
                    <a:ext uri="{9D8B030D-6E8A-4147-A177-3AD203B41FA5}">
                      <a16:colId xmlns:a16="http://schemas.microsoft.com/office/drawing/2014/main" val="2478473174"/>
                    </a:ext>
                  </a:extLst>
                </a:gridCol>
              </a:tblGrid>
              <a:tr h="5003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t>Sponsor Representative </a:t>
                      </a:r>
                      <a:endParaRPr lang="en-GB" sz="1100" b="1" kern="1200" dirty="0">
                        <a:solidFill>
                          <a:schemeClr val="bg1"/>
                        </a:solidFill>
                        <a:latin typeface="+mn-lt"/>
                        <a:ea typeface="+mn-ea"/>
                        <a:cs typeface="+mn-cs"/>
                      </a:endParaRPr>
                    </a:p>
                  </a:txBody>
                  <a:tcPr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Arial" panose="020B0604020202020204" pitchFamily="34" charset="0"/>
                          <a:cs typeface="Arial" panose="020B0604020202020204" pitchFamily="34" charset="0"/>
                        </a:rPr>
                        <a:t>EON</a:t>
                      </a:r>
                    </a:p>
                  </a:txBody>
                  <a:tcPr anchor="ctr">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2906027809"/>
              </p:ext>
            </p:extLst>
          </p:nvPr>
        </p:nvGraphicFramePr>
        <p:xfrm>
          <a:off x="4156676" y="2838362"/>
          <a:ext cx="4875741" cy="2200903"/>
        </p:xfrm>
        <a:graphic>
          <a:graphicData uri="http://schemas.openxmlformats.org/drawingml/2006/table">
            <a:tbl>
              <a:tblPr firstRow="1" bandRow="1">
                <a:tableStyleId>{E8B1032C-EA38-4F05-BA0D-38AFFFC7BED3}</a:tableStyleId>
              </a:tblPr>
              <a:tblGrid>
                <a:gridCol w="4875741">
                  <a:extLst>
                    <a:ext uri="{9D8B030D-6E8A-4147-A177-3AD203B41FA5}">
                      <a16:colId xmlns:a16="http://schemas.microsoft.com/office/drawing/2014/main" val="20000"/>
                    </a:ext>
                  </a:extLst>
                </a:gridCol>
              </a:tblGrid>
              <a:tr h="1892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174344">
                <a:tc>
                  <a:txBody>
                    <a:bodyPr/>
                    <a:lstStyle/>
                    <a:p>
                      <a:pPr marL="0" indent="0" algn="l">
                        <a:buFont typeface="Arial" panose="020B0604020202020204" pitchFamily="34" charset="0"/>
                        <a:buNone/>
                      </a:pPr>
                      <a:r>
                        <a:rPr lang="en-US" sz="900" b="0" kern="1200" baseline="0" dirty="0">
                          <a:solidFill>
                            <a:schemeClr val="tx1"/>
                          </a:solidFill>
                          <a:latin typeface="Arial" panose="020B0604020202020204" pitchFamily="34" charset="0"/>
                          <a:ea typeface="+mn-ea"/>
                          <a:cs typeface="Arial" panose="020B0604020202020204" pitchFamily="34" charset="0"/>
                        </a:rPr>
                        <a:t>This change seeks to establish a framework and timescale for the de-commissioning of Shipper Packs content and ensure all related data and topics are delivered via reporting in DDP.  </a:t>
                      </a:r>
                    </a:p>
                    <a:p>
                      <a:pPr marL="0" indent="0" algn="l">
                        <a:buFont typeface="Arial" panose="020B0604020202020204" pitchFamily="34" charset="0"/>
                        <a:buNone/>
                      </a:pPr>
                      <a:endParaRPr lang="en-US" sz="900" b="0" kern="1200" baseline="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r>
                        <a:rPr lang="en-US" sz="900" b="0" kern="1200" baseline="0" dirty="0">
                          <a:solidFill>
                            <a:schemeClr val="tx1"/>
                          </a:solidFill>
                          <a:latin typeface="Arial" panose="020B0604020202020204" pitchFamily="34" charset="0"/>
                          <a:ea typeface="+mn-ea"/>
                          <a:cs typeface="Arial" panose="020B0604020202020204" pitchFamily="34" charset="0"/>
                        </a:rPr>
                        <a:t>It is expected that this transition away from ‘legacy’ spreadsheet iterations of reporting, will move towards integrated DDP reporting and will begin with the </a:t>
                      </a:r>
                      <a:r>
                        <a:rPr lang="en-US" sz="900" b="0" kern="1200" baseline="0" dirty="0" err="1">
                          <a:solidFill>
                            <a:schemeClr val="tx1"/>
                          </a:solidFill>
                          <a:latin typeface="Arial" panose="020B0604020202020204" pitchFamily="34" charset="0"/>
                          <a:ea typeface="+mn-ea"/>
                          <a:cs typeface="Arial" panose="020B0604020202020204" pitchFamily="34" charset="0"/>
                        </a:rPr>
                        <a:t>prioritisation</a:t>
                      </a:r>
                      <a:r>
                        <a:rPr lang="en-US" sz="900" b="0" kern="1200" baseline="0" dirty="0">
                          <a:solidFill>
                            <a:schemeClr val="tx1"/>
                          </a:solidFill>
                          <a:latin typeface="Arial" panose="020B0604020202020204" pitchFamily="34" charset="0"/>
                          <a:ea typeface="+mn-ea"/>
                          <a:cs typeface="Arial" panose="020B0604020202020204" pitchFamily="34" charset="0"/>
                        </a:rPr>
                        <a:t> of PARR reports already in DDP.  </a:t>
                      </a:r>
                    </a:p>
                    <a:p>
                      <a:pPr marL="0" indent="0" algn="l">
                        <a:buFont typeface="Arial" panose="020B0604020202020204" pitchFamily="34" charset="0"/>
                        <a:buNone/>
                      </a:pPr>
                      <a:endParaRPr lang="en-US" sz="900" b="0" kern="1200" baseline="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r>
                        <a:rPr lang="en-US" sz="900" b="0" kern="1200" baseline="0" dirty="0">
                          <a:solidFill>
                            <a:schemeClr val="tx1"/>
                          </a:solidFill>
                          <a:latin typeface="Arial" panose="020B0604020202020204" pitchFamily="34" charset="0"/>
                          <a:ea typeface="+mn-ea"/>
                          <a:cs typeface="Arial" panose="020B0604020202020204" pitchFamily="34" charset="0"/>
                        </a:rPr>
                        <a:t>The remaining Shipper Pack topics being </a:t>
                      </a:r>
                      <a:r>
                        <a:rPr lang="en-US" sz="900" b="0" kern="1200" baseline="0" dirty="0" err="1">
                          <a:solidFill>
                            <a:schemeClr val="tx1"/>
                          </a:solidFill>
                          <a:latin typeface="Arial" panose="020B0604020202020204" pitchFamily="34" charset="0"/>
                          <a:ea typeface="+mn-ea"/>
                          <a:cs typeface="Arial" panose="020B0604020202020204" pitchFamily="34" charset="0"/>
                        </a:rPr>
                        <a:t>prioritised</a:t>
                      </a:r>
                      <a:r>
                        <a:rPr lang="en-US" sz="900" b="0" kern="1200" baseline="0" dirty="0">
                          <a:solidFill>
                            <a:schemeClr val="tx1"/>
                          </a:solidFill>
                          <a:latin typeface="Arial" panose="020B0604020202020204" pitchFamily="34" charset="0"/>
                          <a:ea typeface="+mn-ea"/>
                          <a:cs typeface="Arial" panose="020B0604020202020204" pitchFamily="34" charset="0"/>
                        </a:rPr>
                        <a:t> in the DDP roadmap deliverables with this change providing an opportunity for Shippers to review Shipper Pack content at topic level and create ‘user stories’ for insertion into future DDP delivery </a:t>
                      </a:r>
                      <a:r>
                        <a:rPr lang="en-US" sz="900" b="0" kern="1200" baseline="0" dirty="0" err="1">
                          <a:solidFill>
                            <a:schemeClr val="tx1"/>
                          </a:solidFill>
                          <a:latin typeface="Arial" panose="020B0604020202020204" pitchFamily="34" charset="0"/>
                          <a:ea typeface="+mn-ea"/>
                          <a:cs typeface="Arial" panose="020B0604020202020204" pitchFamily="34" charset="0"/>
                        </a:rPr>
                        <a:t>prioritisation</a:t>
                      </a:r>
                      <a:r>
                        <a:rPr lang="en-US" sz="900" b="0" kern="1200" baseline="0" dirty="0">
                          <a:solidFill>
                            <a:schemeClr val="tx1"/>
                          </a:solidFill>
                          <a:latin typeface="Arial" panose="020B0604020202020204" pitchFamily="34" charset="0"/>
                          <a:ea typeface="+mn-ea"/>
                          <a:cs typeface="Arial" panose="020B0604020202020204" pitchFamily="34" charset="0"/>
                        </a:rPr>
                        <a:t> discussions and drop/sprint deliverables. </a:t>
                      </a:r>
                    </a:p>
                    <a:p>
                      <a:pPr marL="0" indent="0" algn="l">
                        <a:buFont typeface="Arial" panose="020B0604020202020204" pitchFamily="34" charset="0"/>
                        <a:buNone/>
                      </a:pPr>
                      <a:endParaRPr lang="en-US" sz="900" b="0" kern="1200" baseline="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r>
                        <a:rPr lang="en-US" sz="900" b="0" kern="1200" baseline="0" dirty="0">
                          <a:solidFill>
                            <a:schemeClr val="tx1"/>
                          </a:solidFill>
                          <a:latin typeface="Arial" panose="020B0604020202020204" pitchFamily="34" charset="0"/>
                          <a:ea typeface="+mn-ea"/>
                          <a:cs typeface="Arial" panose="020B0604020202020204" pitchFamily="34" charset="0"/>
                        </a:rPr>
                        <a:t>Please see the CP for full description</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82039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p:txBody>
          <a:bodyPr>
            <a:normAutofit/>
          </a:bodyPr>
          <a:lstStyle/>
          <a:p>
            <a:pPr algn="l"/>
            <a:r>
              <a:rPr lang="en-GB" dirty="0"/>
              <a:t>3. New Change Proposals – Post Initial Review</a:t>
            </a:r>
            <a:endParaRPr lang="en-GB" dirty="0">
              <a:solidFill>
                <a:schemeClr val="tx1"/>
              </a:solidFill>
            </a:endParaRPr>
          </a:p>
        </p:txBody>
      </p:sp>
      <p:sp>
        <p:nvSpPr>
          <p:cNvPr id="2" name="Subtitle 1">
            <a:extLst>
              <a:ext uri="{FF2B5EF4-FFF2-40B4-BE49-F238E27FC236}">
                <a16:creationId xmlns:a16="http://schemas.microsoft.com/office/drawing/2014/main" id="{2C273805-1FAD-4C84-8583-A201635F42B9}"/>
              </a:ext>
            </a:extLst>
          </p:cNvPr>
          <p:cNvSpPr>
            <a:spLocks noGrp="1"/>
          </p:cNvSpPr>
          <p:nvPr>
            <p:ph type="subTitle" idx="1"/>
          </p:nvPr>
        </p:nvSpPr>
        <p:spPr>
          <a:xfrm>
            <a:off x="685800" y="2914650"/>
            <a:ext cx="7086600" cy="1314450"/>
          </a:xfrm>
        </p:spPr>
        <p:txBody>
          <a:bodyPr/>
          <a:lstStyle/>
          <a:p>
            <a:pPr algn="l"/>
            <a:r>
              <a:rPr lang="en-GB" dirty="0"/>
              <a:t>None or this meeting</a:t>
            </a:r>
          </a:p>
        </p:txBody>
      </p:sp>
    </p:spTree>
    <p:extLst>
      <p:ext uri="{BB962C8B-B14F-4D97-AF65-F5344CB8AC3E}">
        <p14:creationId xmlns:p14="http://schemas.microsoft.com/office/powerpoint/2010/main" val="3166717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p:txBody>
          <a:bodyPr>
            <a:normAutofit fontScale="90000"/>
          </a:bodyPr>
          <a:lstStyle/>
          <a:p>
            <a:pPr algn="l"/>
            <a:r>
              <a:rPr lang="en-GB" dirty="0"/>
              <a:t>4. New Change Proposals – Post Solution Review</a:t>
            </a:r>
            <a:br>
              <a:rPr lang="en-GB" dirty="0"/>
            </a:br>
            <a:br>
              <a:rPr lang="en-GB" dirty="0"/>
            </a:br>
            <a:endParaRPr lang="en-GB" sz="2000" dirty="0">
              <a:solidFill>
                <a:schemeClr val="tx1"/>
              </a:solidFill>
            </a:endParaRPr>
          </a:p>
        </p:txBody>
      </p:sp>
      <p:sp>
        <p:nvSpPr>
          <p:cNvPr id="2" name="Subtitle 1">
            <a:extLst>
              <a:ext uri="{FF2B5EF4-FFF2-40B4-BE49-F238E27FC236}">
                <a16:creationId xmlns:a16="http://schemas.microsoft.com/office/drawing/2014/main" id="{44211389-9121-41C1-86A9-6DAF44F876C7}"/>
              </a:ext>
            </a:extLst>
          </p:cNvPr>
          <p:cNvSpPr>
            <a:spLocks noGrp="1"/>
          </p:cNvSpPr>
          <p:nvPr>
            <p:ph type="subTitle" idx="1"/>
          </p:nvPr>
        </p:nvSpPr>
        <p:spPr>
          <a:xfrm>
            <a:off x="685800" y="2914650"/>
            <a:ext cx="7086600" cy="1314450"/>
          </a:xfrm>
        </p:spPr>
        <p:txBody>
          <a:bodyPr/>
          <a:lstStyle/>
          <a:p>
            <a:pPr algn="l"/>
            <a:r>
              <a:rPr lang="en-GB" dirty="0"/>
              <a:t>None for this meeting</a:t>
            </a:r>
          </a:p>
        </p:txBody>
      </p:sp>
    </p:spTree>
    <p:extLst>
      <p:ext uri="{BB962C8B-B14F-4D97-AF65-F5344CB8AC3E}">
        <p14:creationId xmlns:p14="http://schemas.microsoft.com/office/powerpoint/2010/main" val="852926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60AD12-684D-4CF6-A84F-796E3404F567}"/>
              </a:ext>
            </a:extLst>
          </p:cNvPr>
          <p:cNvSpPr>
            <a:spLocks noGrp="1"/>
          </p:cNvSpPr>
          <p:nvPr>
            <p:ph type="title"/>
          </p:nvPr>
        </p:nvSpPr>
        <p:spPr/>
        <p:txBody>
          <a:bodyPr/>
          <a:lstStyle/>
          <a:p>
            <a:r>
              <a:rPr lang="en-GB" dirty="0"/>
              <a:t>5. Implementation Plan</a:t>
            </a:r>
          </a:p>
        </p:txBody>
      </p:sp>
      <p:sp>
        <p:nvSpPr>
          <p:cNvPr id="8" name="Content Placeholder 7">
            <a:extLst>
              <a:ext uri="{FF2B5EF4-FFF2-40B4-BE49-F238E27FC236}">
                <a16:creationId xmlns:a16="http://schemas.microsoft.com/office/drawing/2014/main" id="{FE0FDACF-A59F-4C8E-B2AD-BB549AE22CA5}"/>
              </a:ext>
            </a:extLst>
          </p:cNvPr>
          <p:cNvSpPr>
            <a:spLocks noGrp="1"/>
          </p:cNvSpPr>
          <p:nvPr>
            <p:ph idx="1"/>
          </p:nvPr>
        </p:nvSpPr>
        <p:spPr>
          <a:xfrm>
            <a:off x="251520" y="915566"/>
            <a:ext cx="8229600" cy="4032448"/>
          </a:xfrm>
        </p:spPr>
        <p:txBody>
          <a:bodyPr>
            <a:normAutofit/>
          </a:bodyPr>
          <a:lstStyle/>
          <a:p>
            <a:pPr marL="0" indent="0">
              <a:buNone/>
            </a:pPr>
            <a:r>
              <a:rPr lang="en-US" sz="1200" dirty="0"/>
              <a:t>Please see the following slides for an overview of:</a:t>
            </a:r>
          </a:p>
          <a:p>
            <a:pPr marL="0" indent="0">
              <a:buNone/>
            </a:pPr>
            <a:endParaRPr lang="en-US" sz="1200" dirty="0"/>
          </a:p>
          <a:p>
            <a:r>
              <a:rPr lang="en-US" sz="1200" dirty="0"/>
              <a:t>Detail Design Changes for approval</a:t>
            </a:r>
          </a:p>
          <a:p>
            <a:pPr marL="971550" lvl="2" indent="-171450"/>
            <a:r>
              <a:rPr lang="en-US" sz="1000" dirty="0"/>
              <a:t>XRN4989 - Online End to End Credit Interest Process</a:t>
            </a:r>
          </a:p>
          <a:p>
            <a:pPr marL="971550" lvl="2" indent="-171450"/>
            <a:r>
              <a:rPr lang="en-US" sz="1000" dirty="0"/>
              <a:t>XRN5116 - Domestic Report - Must Read Prenotification</a:t>
            </a:r>
          </a:p>
          <a:p>
            <a:pPr marL="971550" lvl="2" indent="-171450"/>
            <a:r>
              <a:rPr lang="en-US" sz="1000" dirty="0"/>
              <a:t>XRN4922 CSSC Shipper BRD </a:t>
            </a:r>
          </a:p>
          <a:p>
            <a:pPr marL="971550" lvl="2" indent="-171450"/>
            <a:r>
              <a:rPr lang="en-US" sz="1000" dirty="0"/>
              <a:t>UK Link File Formats CSS Consequential Change</a:t>
            </a:r>
          </a:p>
          <a:p>
            <a:pPr marL="971550" lvl="2" indent="-171450"/>
            <a:r>
              <a:rPr lang="en-US" sz="1000" dirty="0"/>
              <a:t>Settlement Data</a:t>
            </a:r>
          </a:p>
          <a:p>
            <a:pPr marL="971550" lvl="2" indent="-171450"/>
            <a:r>
              <a:rPr lang="en-US" sz="1000" dirty="0"/>
              <a:t>CSSC Code of Connections </a:t>
            </a:r>
          </a:p>
          <a:p>
            <a:pPr marL="971550" lvl="2" indent="-171450"/>
            <a:r>
              <a:rPr lang="en-US" sz="1000" dirty="0"/>
              <a:t>Query APIs Technical Specification Secondary API Error Handling Strategy </a:t>
            </a:r>
          </a:p>
          <a:p>
            <a:pPr marL="800100" lvl="2" indent="0">
              <a:buNone/>
            </a:pPr>
            <a:endParaRPr lang="en-US" sz="1200" dirty="0"/>
          </a:p>
          <a:p>
            <a:r>
              <a:rPr lang="en-US" sz="1200" dirty="0"/>
              <a:t>Outages </a:t>
            </a:r>
          </a:p>
          <a:p>
            <a:pPr marL="0" indent="0">
              <a:buNone/>
            </a:pPr>
            <a:endParaRPr lang="en-US" sz="1200" dirty="0"/>
          </a:p>
          <a:p>
            <a:pPr marL="0" indent="0">
              <a:buNone/>
            </a:pPr>
            <a:r>
              <a:rPr lang="en-US" sz="1200" dirty="0"/>
              <a:t>Attached is the full Implementation Plan document.</a:t>
            </a:r>
          </a:p>
          <a:p>
            <a:pPr marL="0" indent="0">
              <a:buNone/>
            </a:pPr>
            <a:endParaRPr lang="en-US" sz="1200" dirty="0"/>
          </a:p>
        </p:txBody>
      </p:sp>
      <p:graphicFrame>
        <p:nvGraphicFramePr>
          <p:cNvPr id="2" name="Object 1">
            <a:extLst>
              <a:ext uri="{FF2B5EF4-FFF2-40B4-BE49-F238E27FC236}">
                <a16:creationId xmlns:a16="http://schemas.microsoft.com/office/drawing/2014/main" id="{32ED4EE7-61CB-4ED7-86FA-DE8030A7DB65}"/>
              </a:ext>
            </a:extLst>
          </p:cNvPr>
          <p:cNvGraphicFramePr>
            <a:graphicFrameLocks noChangeAspect="1"/>
          </p:cNvGraphicFramePr>
          <p:nvPr>
            <p:extLst>
              <p:ext uri="{D42A27DB-BD31-4B8C-83A1-F6EECF244321}">
                <p14:modId xmlns:p14="http://schemas.microsoft.com/office/powerpoint/2010/main" val="4099410487"/>
              </p:ext>
            </p:extLst>
          </p:nvPr>
        </p:nvGraphicFramePr>
        <p:xfrm>
          <a:off x="755576" y="3939902"/>
          <a:ext cx="914400" cy="806450"/>
        </p:xfrm>
        <a:graphic>
          <a:graphicData uri="http://schemas.openxmlformats.org/presentationml/2006/ole">
            <mc:AlternateContent xmlns:mc="http://schemas.openxmlformats.org/markup-compatibility/2006">
              <mc:Choice xmlns:v="urn:schemas-microsoft-com:vml" Requires="v">
                <p:oleObj spid="_x0000_s7171" name="Worksheet" showAsIcon="1" r:id="rId3" imgW="914400" imgH="806400" progId="Excel.Sheet.12">
                  <p:embed/>
                </p:oleObj>
              </mc:Choice>
              <mc:Fallback>
                <p:oleObj name="Worksheet" showAsIcon="1" r:id="rId3" imgW="914400" imgH="806400" progId="Excel.Sheet.12">
                  <p:embed/>
                  <p:pic>
                    <p:nvPicPr>
                      <p:cNvPr id="0" name=""/>
                      <p:cNvPicPr/>
                      <p:nvPr/>
                    </p:nvPicPr>
                    <p:blipFill>
                      <a:blip r:embed="rId4"/>
                      <a:stretch>
                        <a:fillRect/>
                      </a:stretch>
                    </p:blipFill>
                    <p:spPr>
                      <a:xfrm>
                        <a:off x="755576" y="3939902"/>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431544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60AD12-684D-4CF6-A84F-796E3404F567}"/>
              </a:ext>
            </a:extLst>
          </p:cNvPr>
          <p:cNvSpPr>
            <a:spLocks noGrp="1"/>
          </p:cNvSpPr>
          <p:nvPr>
            <p:ph type="title"/>
          </p:nvPr>
        </p:nvSpPr>
        <p:spPr/>
        <p:txBody>
          <a:bodyPr/>
          <a:lstStyle/>
          <a:p>
            <a:r>
              <a:rPr lang="en-GB" dirty="0"/>
              <a:t>Detailed Design Summary of Responses</a:t>
            </a:r>
          </a:p>
        </p:txBody>
      </p:sp>
      <p:graphicFrame>
        <p:nvGraphicFramePr>
          <p:cNvPr id="5" name="Content Placeholder 4">
            <a:extLst>
              <a:ext uri="{FF2B5EF4-FFF2-40B4-BE49-F238E27FC236}">
                <a16:creationId xmlns:a16="http://schemas.microsoft.com/office/drawing/2014/main" id="{60BF56F0-A4D6-4775-904B-1864496475D7}"/>
              </a:ext>
            </a:extLst>
          </p:cNvPr>
          <p:cNvGraphicFramePr>
            <a:graphicFrameLocks noGrp="1"/>
          </p:cNvGraphicFramePr>
          <p:nvPr>
            <p:ph idx="1"/>
            <p:extLst>
              <p:ext uri="{D42A27DB-BD31-4B8C-83A1-F6EECF244321}">
                <p14:modId xmlns:p14="http://schemas.microsoft.com/office/powerpoint/2010/main" val="1866573106"/>
              </p:ext>
            </p:extLst>
          </p:nvPr>
        </p:nvGraphicFramePr>
        <p:xfrm>
          <a:off x="179512" y="1058863"/>
          <a:ext cx="8507288" cy="36734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1949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12960561"/>
              </p:ext>
            </p:extLst>
          </p:nvPr>
        </p:nvGraphicFramePr>
        <p:xfrm>
          <a:off x="251520" y="987575"/>
          <a:ext cx="8712969" cy="3419108"/>
        </p:xfrm>
        <a:graphic>
          <a:graphicData uri="http://schemas.openxmlformats.org/drawingml/2006/table">
            <a:tbl>
              <a:tblPr firstRow="1" firstCol="1" bandRow="1">
                <a:tableStyleId>{5940675A-B579-460E-94D1-54222C63F5DA}</a:tableStyleId>
              </a:tblPr>
              <a:tblGrid>
                <a:gridCol w="1725340">
                  <a:extLst>
                    <a:ext uri="{9D8B030D-6E8A-4147-A177-3AD203B41FA5}">
                      <a16:colId xmlns:a16="http://schemas.microsoft.com/office/drawing/2014/main" val="20001"/>
                    </a:ext>
                  </a:extLst>
                </a:gridCol>
                <a:gridCol w="948938">
                  <a:extLst>
                    <a:ext uri="{9D8B030D-6E8A-4147-A177-3AD203B41FA5}">
                      <a16:colId xmlns:a16="http://schemas.microsoft.com/office/drawing/2014/main" val="20006"/>
                    </a:ext>
                  </a:extLst>
                </a:gridCol>
                <a:gridCol w="690136">
                  <a:extLst>
                    <a:ext uri="{9D8B030D-6E8A-4147-A177-3AD203B41FA5}">
                      <a16:colId xmlns:a16="http://schemas.microsoft.com/office/drawing/2014/main" val="1990762972"/>
                    </a:ext>
                  </a:extLst>
                </a:gridCol>
                <a:gridCol w="690136">
                  <a:extLst>
                    <a:ext uri="{9D8B030D-6E8A-4147-A177-3AD203B41FA5}">
                      <a16:colId xmlns:a16="http://schemas.microsoft.com/office/drawing/2014/main" val="20007"/>
                    </a:ext>
                  </a:extLst>
                </a:gridCol>
                <a:gridCol w="517602">
                  <a:extLst>
                    <a:ext uri="{9D8B030D-6E8A-4147-A177-3AD203B41FA5}">
                      <a16:colId xmlns:a16="http://schemas.microsoft.com/office/drawing/2014/main" val="20008"/>
                    </a:ext>
                  </a:extLst>
                </a:gridCol>
                <a:gridCol w="4140817">
                  <a:extLst>
                    <a:ext uri="{9D8B030D-6E8A-4147-A177-3AD203B41FA5}">
                      <a16:colId xmlns:a16="http://schemas.microsoft.com/office/drawing/2014/main" val="20009"/>
                    </a:ext>
                  </a:extLst>
                </a:gridCol>
              </a:tblGrid>
              <a:tr h="296912">
                <a:tc gridSpan="6">
                  <a:txBody>
                    <a:bodyPr/>
                    <a:lstStyle/>
                    <a:p>
                      <a:pPr algn="l">
                        <a:lnSpc>
                          <a:spcPct val="115000"/>
                        </a:lnSpc>
                        <a:spcAft>
                          <a:spcPts val="0"/>
                        </a:spcAft>
                      </a:pPr>
                      <a:r>
                        <a:rPr lang="en-GB" sz="8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dirty="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dirty="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291161">
                <a:tc rowSpan="3">
                  <a:txBody>
                    <a:bodyPr/>
                    <a:lstStyle/>
                    <a:p>
                      <a:pPr>
                        <a:lnSpc>
                          <a:spcPct val="115000"/>
                        </a:lnSpc>
                        <a:spcAft>
                          <a:spcPts val="0"/>
                        </a:spcAft>
                      </a:pPr>
                      <a:endParaRPr lang="en-US" sz="1050" kern="1200" dirty="0">
                        <a:solidFill>
                          <a:schemeClr val="tx1"/>
                        </a:solidFill>
                        <a:effectLst/>
                        <a:latin typeface="+mn-lt"/>
                        <a:ea typeface="+mn-ea"/>
                        <a:cs typeface="+mn-cs"/>
                      </a:endParaRPr>
                    </a:p>
                    <a:p>
                      <a:pPr>
                        <a:lnSpc>
                          <a:spcPct val="115000"/>
                        </a:lnSpc>
                        <a:spcAft>
                          <a:spcPts val="0"/>
                        </a:spcAft>
                      </a:pPr>
                      <a:endParaRPr lang="en-GB" sz="1050" kern="1200" dirty="0">
                        <a:solidFill>
                          <a:schemeClr val="tx1"/>
                        </a:solidFill>
                        <a:effectLst/>
                        <a:latin typeface="+mn-lt"/>
                        <a:ea typeface="+mn-ea"/>
                        <a:cs typeface="+mn-cs"/>
                      </a:endParaRPr>
                    </a:p>
                    <a:p>
                      <a:pPr>
                        <a:lnSpc>
                          <a:spcPct val="115000"/>
                        </a:lnSpc>
                        <a:spcAft>
                          <a:spcPts val="0"/>
                        </a:spcAft>
                      </a:pPr>
                      <a:r>
                        <a:rPr lang="en-GB" sz="1050" kern="1200" dirty="0">
                          <a:solidFill>
                            <a:schemeClr val="tx1"/>
                          </a:solidFill>
                          <a:effectLst/>
                          <a:latin typeface="+mn-lt"/>
                          <a:ea typeface="+mn-ea"/>
                          <a:cs typeface="+mn-cs"/>
                        </a:rPr>
                        <a:t>Change Pack ref: </a:t>
                      </a:r>
                    </a:p>
                    <a:p>
                      <a:pPr>
                        <a:lnSpc>
                          <a:spcPct val="115000"/>
                        </a:lnSpc>
                        <a:spcAft>
                          <a:spcPts val="0"/>
                        </a:spcAft>
                      </a:pPr>
                      <a:r>
                        <a:rPr lang="en-GB" sz="1050" kern="1200" dirty="0">
                          <a:solidFill>
                            <a:schemeClr val="tx1"/>
                          </a:solidFill>
                          <a:effectLst/>
                          <a:latin typeface="+mn-lt"/>
                          <a:ea typeface="+mn-ea"/>
                          <a:cs typeface="+mn-cs"/>
                          <a:hlinkClick r:id="rId2"/>
                        </a:rPr>
                        <a:t>2601.1 - MT - PO</a:t>
                      </a:r>
                      <a:endParaRPr lang="en-GB" sz="1050" kern="1200" dirty="0">
                        <a:solidFill>
                          <a:schemeClr val="tx1"/>
                        </a:solidFill>
                        <a:effectLst/>
                        <a:latin typeface="+mn-lt"/>
                        <a:ea typeface="+mn-ea"/>
                        <a:cs typeface="+mn-cs"/>
                      </a:endParaRPr>
                    </a:p>
                    <a:p>
                      <a:pPr>
                        <a:lnSpc>
                          <a:spcPct val="115000"/>
                        </a:lnSpc>
                        <a:spcAft>
                          <a:spcPts val="0"/>
                        </a:spcAft>
                      </a:pPr>
                      <a:endParaRPr lang="en-GB" sz="1050" kern="1200" dirty="0">
                        <a:solidFill>
                          <a:schemeClr val="tx1"/>
                        </a:solidFill>
                        <a:effectLst/>
                        <a:latin typeface="+mn-lt"/>
                        <a:ea typeface="+mn-ea"/>
                        <a:cs typeface="+mn-cs"/>
                      </a:endParaRPr>
                    </a:p>
                    <a:p>
                      <a:pPr>
                        <a:lnSpc>
                          <a:spcPct val="115000"/>
                        </a:lnSpc>
                        <a:spcAft>
                          <a:spcPts val="0"/>
                        </a:spcAft>
                      </a:pPr>
                      <a:r>
                        <a:rPr lang="en-GB" sz="1050" kern="1200" dirty="0">
                          <a:solidFill>
                            <a:schemeClr val="tx1"/>
                          </a:solidFill>
                          <a:effectLst/>
                          <a:latin typeface="+mn-lt"/>
                          <a:ea typeface="+mn-ea"/>
                          <a:cs typeface="+mn-cs"/>
                        </a:rPr>
                        <a:t>Release: </a:t>
                      </a:r>
                      <a:r>
                        <a:rPr lang="en-GB" sz="1050" kern="1200" dirty="0" err="1">
                          <a:solidFill>
                            <a:schemeClr val="tx1"/>
                          </a:solidFill>
                          <a:effectLst/>
                          <a:latin typeface="+mn-lt"/>
                          <a:ea typeface="+mn-ea"/>
                          <a:cs typeface="+mn-cs"/>
                        </a:rPr>
                        <a:t>Adhoc</a:t>
                      </a:r>
                      <a:endParaRPr lang="en-GB" sz="1050" kern="1200" dirty="0">
                        <a:solidFill>
                          <a:schemeClr val="tx1"/>
                        </a:solidFill>
                        <a:effectLst/>
                        <a:latin typeface="+mn-lt"/>
                        <a:ea typeface="+mn-ea"/>
                        <a:cs typeface="+mn-cs"/>
                      </a:endParaRPr>
                    </a:p>
                    <a:p>
                      <a:pPr>
                        <a:lnSpc>
                          <a:spcPct val="115000"/>
                        </a:lnSpc>
                        <a:spcAft>
                          <a:spcPts val="0"/>
                        </a:spcAft>
                      </a:pPr>
                      <a:endParaRPr lang="en-GB" sz="1050" kern="1200" dirty="0">
                        <a:solidFill>
                          <a:schemeClr val="tx1"/>
                        </a:solidFill>
                        <a:effectLst/>
                        <a:latin typeface="+mn-lt"/>
                        <a:ea typeface="+mn-ea"/>
                        <a:cs typeface="+mn-cs"/>
                      </a:endParaRPr>
                    </a:p>
                    <a:p>
                      <a:pPr>
                        <a:lnSpc>
                          <a:spcPct val="115000"/>
                        </a:lnSpc>
                        <a:spcAft>
                          <a:spcPts val="0"/>
                        </a:spcAft>
                      </a:pPr>
                      <a:r>
                        <a:rPr lang="en-GB" sz="1050" kern="1200" dirty="0">
                          <a:solidFill>
                            <a:schemeClr val="tx1"/>
                          </a:solidFill>
                          <a:effectLst/>
                          <a:latin typeface="+mn-lt"/>
                          <a:ea typeface="+mn-ea"/>
                          <a:cs typeface="+mn-cs"/>
                        </a:rPr>
                        <a:t>Voting: Shippers &amp; NTS</a:t>
                      </a:r>
                    </a:p>
                    <a:p>
                      <a:pPr>
                        <a:lnSpc>
                          <a:spcPct val="115000"/>
                        </a:lnSpc>
                        <a:spcAft>
                          <a:spcPts val="0"/>
                        </a:spcAft>
                      </a:pPr>
                      <a:endParaRPr lang="en-GB" sz="1050" kern="1200" dirty="0">
                        <a:solidFill>
                          <a:schemeClr val="tx1"/>
                        </a:solidFill>
                        <a:effectLst/>
                        <a:latin typeface="+mn-lt"/>
                        <a:ea typeface="+mn-ea"/>
                        <a:cs typeface="+mn-cs"/>
                      </a:endParaRPr>
                    </a:p>
                    <a:p>
                      <a:pPr>
                        <a:lnSpc>
                          <a:spcPct val="115000"/>
                        </a:lnSpc>
                        <a:spcAft>
                          <a:spcPts val="0"/>
                        </a:spcAft>
                      </a:pPr>
                      <a:endParaRPr lang="en-GB" sz="1050" kern="1200" dirty="0">
                        <a:solidFill>
                          <a:schemeClr val="tx1"/>
                        </a:solidFill>
                        <a:effectLst/>
                        <a:latin typeface="+mn-lt"/>
                        <a:ea typeface="+mn-ea"/>
                        <a:cs typeface="+mn-cs"/>
                      </a:endParaRPr>
                    </a:p>
                  </a:txBody>
                  <a:tcPr marL="59044" marR="59044" marT="0" marB="0">
                    <a:noFill/>
                  </a:tcPr>
                </a:tc>
                <a:tc gridSpan="4">
                  <a:txBody>
                    <a:bodyPr/>
                    <a:lstStyle/>
                    <a:p>
                      <a:pPr>
                        <a:lnSpc>
                          <a:spcPct val="115000"/>
                        </a:lnSpc>
                        <a:spcAft>
                          <a:spcPts val="0"/>
                        </a:spcAft>
                      </a:pPr>
                      <a:r>
                        <a:rPr lang="en-GB" sz="800" kern="1200" dirty="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800" kern="1200" dirty="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233885">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800" kern="1200" dirty="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kern="1200" dirty="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800" kern="1200" dirty="0">
                          <a:solidFill>
                            <a:schemeClr val="tx1"/>
                          </a:solidFill>
                          <a:effectLst/>
                          <a:latin typeface="+mn-lt"/>
                          <a:ea typeface="+mn-ea"/>
                          <a:cs typeface="+mn-cs"/>
                        </a:rPr>
                        <a:t>Deferred </a:t>
                      </a:r>
                    </a:p>
                  </a:txBody>
                  <a:tcPr marL="6350" marR="6350" marT="6350" marB="0">
                    <a:solidFill>
                      <a:srgbClr val="FFBF00"/>
                    </a:solidFill>
                  </a:tcPr>
                </a:tc>
                <a:tc>
                  <a:txBody>
                    <a:bodyPr/>
                    <a:lstStyle/>
                    <a:p>
                      <a:pPr>
                        <a:lnSpc>
                          <a:spcPct val="115000"/>
                        </a:lnSpc>
                        <a:spcAft>
                          <a:spcPts val="0"/>
                        </a:spcAft>
                      </a:pPr>
                      <a:r>
                        <a:rPr lang="en-GB" sz="800" kern="1200" dirty="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1194266">
                <a:tc vMerge="1">
                  <a:txBody>
                    <a:bodyPr/>
                    <a:lstStyle/>
                    <a:p>
                      <a:pPr>
                        <a:lnSpc>
                          <a:spcPct val="115000"/>
                        </a:lnSpc>
                        <a:spcAft>
                          <a:spcPts val="0"/>
                        </a:spcAft>
                      </a:pPr>
                      <a:endParaRPr lang="en-GB" sz="1050" kern="1200" dirty="0">
                        <a:solidFill>
                          <a:schemeClr val="tx1"/>
                        </a:solidFill>
                        <a:effectLst/>
                        <a:latin typeface="+mn-lt"/>
                        <a:ea typeface="+mn-ea"/>
                        <a:cs typeface="+mn-cs"/>
                      </a:endParaRPr>
                    </a:p>
                  </a:txBody>
                  <a:tcPr marL="59044" marR="59044" marT="0" marB="0"/>
                </a:tc>
                <a:tc>
                  <a:txBody>
                    <a:bodyPr/>
                    <a:lstStyle/>
                    <a:p>
                      <a:pPr algn="l" fontAlgn="ctr"/>
                      <a:r>
                        <a:rPr lang="en-GB" sz="1000" b="0" i="0" u="none" strike="noStrike" dirty="0">
                          <a:solidFill>
                            <a:srgbClr val="000000"/>
                          </a:solidFill>
                          <a:effectLst/>
                          <a:latin typeface="Arial" panose="020B0604020202020204" pitchFamily="34" charset="0"/>
                        </a:rPr>
                        <a:t>Cadent </a:t>
                      </a:r>
                    </a:p>
                  </a:txBody>
                  <a:tcPr marL="6350" marR="6350" marT="6350" marB="0" anchor="ctr"/>
                </a:tc>
                <a:tc>
                  <a:txBody>
                    <a:bodyPr/>
                    <a:lstStyle/>
                    <a:p>
                      <a:pPr algn="ctr" fontAlgn="ctr"/>
                      <a:r>
                        <a:rPr lang="en-GB" sz="100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10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000" kern="1200" dirty="0">
                        <a:solidFill>
                          <a:schemeClr val="tx1"/>
                        </a:solidFill>
                        <a:effectLst/>
                        <a:latin typeface="+mn-lt"/>
                        <a:ea typeface="+mn-ea"/>
                        <a:cs typeface="+mn-cs"/>
                      </a:endParaRPr>
                    </a:p>
                  </a:txBody>
                  <a:tcPr marL="59044" marR="59044" marT="0" marB="0" anchor="ctr"/>
                </a:tc>
                <a:tc>
                  <a:txBody>
                    <a:bodyPr/>
                    <a:lstStyle/>
                    <a:p>
                      <a:pPr algn="l" fontAlgn="ctr"/>
                      <a:r>
                        <a:rPr lang="en-US" sz="1000" b="0" i="0" u="none" strike="noStrike" dirty="0">
                          <a:solidFill>
                            <a:srgbClr val="000000"/>
                          </a:solidFill>
                          <a:effectLst/>
                          <a:latin typeface="Arial" panose="020B0604020202020204" pitchFamily="34" charset="0"/>
                        </a:rPr>
                        <a:t>We have some comments from DNCC (our Control Room) that </a:t>
                      </a:r>
                      <a:r>
                        <a:rPr lang="en-US" sz="1000" b="0" i="0" u="none" strike="noStrike" dirty="0" err="1">
                          <a:solidFill>
                            <a:srgbClr val="000000"/>
                          </a:solidFill>
                          <a:effectLst/>
                          <a:latin typeface="Arial" panose="020B0604020202020204" pitchFamily="34" charset="0"/>
                        </a:rPr>
                        <a:t>i</a:t>
                      </a:r>
                      <a:r>
                        <a:rPr lang="en-US" sz="1000" b="0" i="0" u="none" strike="noStrike" dirty="0">
                          <a:solidFill>
                            <a:srgbClr val="000000"/>
                          </a:solidFill>
                          <a:effectLst/>
                          <a:latin typeface="Arial" panose="020B0604020202020204" pitchFamily="34" charset="0"/>
                        </a:rPr>
                        <a:t> am hoping that you can respond to: 1. New charge codes from the change pack – Although the change pack says there’s 4 for the NXC invoice, I think it’s a typo and there’s only 2, RRX and ARX (Transmission Service Revenue Recovery Charge &amp; the ARX is the same but for an adjustment it seems). Can you possibly run through what these charges are for and how we would replicate the calculations? I need someone to explain what the Exit Revenue Recovery Charge is, how it is applied and how we would validate it. I think possibly that it might not apply to DNs based on a small sentence in the Ofgem impact assessment, but I need this confirming, and if so whether it will appear as a record on the invoice or not? 2. There are 2 New Exit Capacity reports in Gemini, can you just run through what these are for and why they are new? Any help with the above would be much appreciated.</a:t>
                      </a:r>
                    </a:p>
                    <a:p>
                      <a:pPr algn="l" fontAlgn="ctr"/>
                      <a:endParaRPr lang="en-US" sz="1000" b="0" i="0" u="none" strike="noStrike" dirty="0">
                        <a:solidFill>
                          <a:srgbClr val="000000"/>
                        </a:solidFill>
                        <a:effectLst/>
                        <a:latin typeface="Arial" panose="020B0604020202020204" pitchFamily="34" charset="0"/>
                      </a:endParaRPr>
                    </a:p>
                    <a:p>
                      <a:pPr algn="l" fontAlgn="ctr"/>
                      <a:r>
                        <a:rPr lang="en-US" sz="1000" b="0" i="0" u="none" strike="noStrike" dirty="0">
                          <a:solidFill>
                            <a:srgbClr val="000000"/>
                          </a:solidFill>
                          <a:effectLst/>
                          <a:latin typeface="Arial" panose="020B0604020202020204" pitchFamily="34" charset="0"/>
                        </a:rPr>
                        <a:t>Note: Xoserve addressed the above comments</a:t>
                      </a:r>
                    </a:p>
                    <a:p>
                      <a:pPr algn="l" fontAlgn="ctr"/>
                      <a:endParaRPr lang="en-GB" sz="10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941584291"/>
                  </a:ext>
                </a:extLst>
              </a:tr>
            </a:tbl>
          </a:graphicData>
        </a:graphic>
      </p:graphicFrame>
      <p:sp>
        <p:nvSpPr>
          <p:cNvPr id="4" name="Title 6">
            <a:extLst>
              <a:ext uri="{FF2B5EF4-FFF2-40B4-BE49-F238E27FC236}">
                <a16:creationId xmlns:a16="http://schemas.microsoft.com/office/drawing/2014/main" id="{93ECD1CD-6691-466B-9B64-36AF3FE72699}"/>
              </a:ext>
            </a:extLst>
          </p:cNvPr>
          <p:cNvSpPr txBox="1">
            <a:spLocks/>
          </p:cNvSpPr>
          <p:nvPr/>
        </p:nvSpPr>
        <p:spPr>
          <a:xfrm>
            <a:off x="457200" y="123478"/>
            <a:ext cx="8229600" cy="637580"/>
          </a:xfrm>
          <a:prstGeom prst="rect">
            <a:avLst/>
          </a:prstGeom>
        </p:spPr>
        <p:txBody>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US" sz="2400" dirty="0"/>
              <a:t>XRN4376 - Gas Transmission Charging Regime</a:t>
            </a:r>
          </a:p>
        </p:txBody>
      </p:sp>
    </p:spTree>
    <p:extLst>
      <p:ext uri="{BB962C8B-B14F-4D97-AF65-F5344CB8AC3E}">
        <p14:creationId xmlns:p14="http://schemas.microsoft.com/office/powerpoint/2010/main" val="173698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614770373"/>
              </p:ext>
            </p:extLst>
          </p:nvPr>
        </p:nvGraphicFramePr>
        <p:xfrm>
          <a:off x="251520" y="987574"/>
          <a:ext cx="8712969" cy="2139705"/>
        </p:xfrm>
        <a:graphic>
          <a:graphicData uri="http://schemas.openxmlformats.org/drawingml/2006/table">
            <a:tbl>
              <a:tblPr firstRow="1" firstCol="1" bandRow="1">
                <a:tableStyleId>{5940675A-B579-460E-94D1-54222C63F5DA}</a:tableStyleId>
              </a:tblPr>
              <a:tblGrid>
                <a:gridCol w="1725340">
                  <a:extLst>
                    <a:ext uri="{9D8B030D-6E8A-4147-A177-3AD203B41FA5}">
                      <a16:colId xmlns:a16="http://schemas.microsoft.com/office/drawing/2014/main" val="20001"/>
                    </a:ext>
                  </a:extLst>
                </a:gridCol>
                <a:gridCol w="948938">
                  <a:extLst>
                    <a:ext uri="{9D8B030D-6E8A-4147-A177-3AD203B41FA5}">
                      <a16:colId xmlns:a16="http://schemas.microsoft.com/office/drawing/2014/main" val="20006"/>
                    </a:ext>
                  </a:extLst>
                </a:gridCol>
                <a:gridCol w="690136">
                  <a:extLst>
                    <a:ext uri="{9D8B030D-6E8A-4147-A177-3AD203B41FA5}">
                      <a16:colId xmlns:a16="http://schemas.microsoft.com/office/drawing/2014/main" val="1990762972"/>
                    </a:ext>
                  </a:extLst>
                </a:gridCol>
                <a:gridCol w="690136">
                  <a:extLst>
                    <a:ext uri="{9D8B030D-6E8A-4147-A177-3AD203B41FA5}">
                      <a16:colId xmlns:a16="http://schemas.microsoft.com/office/drawing/2014/main" val="20007"/>
                    </a:ext>
                  </a:extLst>
                </a:gridCol>
                <a:gridCol w="517602">
                  <a:extLst>
                    <a:ext uri="{9D8B030D-6E8A-4147-A177-3AD203B41FA5}">
                      <a16:colId xmlns:a16="http://schemas.microsoft.com/office/drawing/2014/main" val="20008"/>
                    </a:ext>
                  </a:extLst>
                </a:gridCol>
                <a:gridCol w="4140817">
                  <a:extLst>
                    <a:ext uri="{9D8B030D-6E8A-4147-A177-3AD203B41FA5}">
                      <a16:colId xmlns:a16="http://schemas.microsoft.com/office/drawing/2014/main" val="20009"/>
                    </a:ext>
                  </a:extLst>
                </a:gridCol>
              </a:tblGrid>
              <a:tr h="315096">
                <a:tc gridSpan="6">
                  <a:txBody>
                    <a:bodyPr/>
                    <a:lstStyle/>
                    <a:p>
                      <a:pPr algn="l">
                        <a:lnSpc>
                          <a:spcPct val="115000"/>
                        </a:lnSpc>
                        <a:spcAft>
                          <a:spcPts val="0"/>
                        </a:spcAft>
                      </a:pPr>
                      <a:r>
                        <a:rPr lang="en-GB" sz="8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dirty="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dirty="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308993">
                <a:tc rowSpan="4">
                  <a:txBody>
                    <a:bodyPr/>
                    <a:lstStyle/>
                    <a:p>
                      <a:pPr>
                        <a:lnSpc>
                          <a:spcPct val="115000"/>
                        </a:lnSpc>
                        <a:spcAft>
                          <a:spcPts val="0"/>
                        </a:spcAft>
                      </a:pPr>
                      <a:endParaRPr lang="en-US" sz="1050" kern="1200" dirty="0">
                        <a:solidFill>
                          <a:schemeClr val="tx1"/>
                        </a:solidFill>
                        <a:effectLst/>
                        <a:latin typeface="+mn-lt"/>
                        <a:ea typeface="+mn-ea"/>
                        <a:cs typeface="+mn-cs"/>
                      </a:endParaRPr>
                    </a:p>
                    <a:p>
                      <a:pPr>
                        <a:lnSpc>
                          <a:spcPct val="115000"/>
                        </a:lnSpc>
                        <a:spcAft>
                          <a:spcPts val="0"/>
                        </a:spcAft>
                      </a:pPr>
                      <a:endParaRPr lang="en-GB" sz="1050" kern="1200" dirty="0">
                        <a:solidFill>
                          <a:schemeClr val="tx1"/>
                        </a:solidFill>
                        <a:effectLst/>
                        <a:latin typeface="+mn-lt"/>
                        <a:ea typeface="+mn-ea"/>
                        <a:cs typeface="+mn-cs"/>
                      </a:endParaRPr>
                    </a:p>
                    <a:p>
                      <a:pPr>
                        <a:lnSpc>
                          <a:spcPct val="115000"/>
                        </a:lnSpc>
                        <a:spcAft>
                          <a:spcPts val="0"/>
                        </a:spcAft>
                      </a:pPr>
                      <a:r>
                        <a:rPr lang="en-GB" sz="1050" kern="1200" dirty="0">
                          <a:solidFill>
                            <a:schemeClr val="tx1"/>
                          </a:solidFill>
                          <a:effectLst/>
                          <a:latin typeface="+mn-lt"/>
                          <a:ea typeface="+mn-ea"/>
                          <a:cs typeface="+mn-cs"/>
                        </a:rPr>
                        <a:t>Change Pack ref: </a:t>
                      </a:r>
                    </a:p>
                    <a:p>
                      <a:pPr>
                        <a:lnSpc>
                          <a:spcPct val="115000"/>
                        </a:lnSpc>
                        <a:spcAft>
                          <a:spcPts val="0"/>
                        </a:spcAft>
                      </a:pPr>
                      <a:r>
                        <a:rPr lang="en-GB" sz="1050" kern="1200" dirty="0">
                          <a:solidFill>
                            <a:schemeClr val="tx1"/>
                          </a:solidFill>
                          <a:effectLst/>
                          <a:latin typeface="+mn-lt"/>
                          <a:ea typeface="+mn-ea"/>
                          <a:cs typeface="+mn-cs"/>
                          <a:hlinkClick r:id="rId2"/>
                        </a:rPr>
                        <a:t>2605.1 - MT - JR</a:t>
                      </a:r>
                      <a:endParaRPr lang="en-GB" sz="1050" kern="1200" dirty="0">
                        <a:solidFill>
                          <a:schemeClr val="tx1"/>
                        </a:solidFill>
                        <a:effectLst/>
                        <a:latin typeface="+mn-lt"/>
                        <a:ea typeface="+mn-ea"/>
                        <a:cs typeface="+mn-cs"/>
                      </a:endParaRPr>
                    </a:p>
                    <a:p>
                      <a:pPr>
                        <a:lnSpc>
                          <a:spcPct val="115000"/>
                        </a:lnSpc>
                        <a:spcAft>
                          <a:spcPts val="0"/>
                        </a:spcAft>
                      </a:pPr>
                      <a:endParaRPr lang="en-GB" sz="1050" kern="1200" dirty="0">
                        <a:solidFill>
                          <a:schemeClr val="tx1"/>
                        </a:solidFill>
                        <a:effectLst/>
                        <a:latin typeface="+mn-lt"/>
                        <a:ea typeface="+mn-ea"/>
                        <a:cs typeface="+mn-cs"/>
                      </a:endParaRPr>
                    </a:p>
                    <a:p>
                      <a:pPr>
                        <a:lnSpc>
                          <a:spcPct val="115000"/>
                        </a:lnSpc>
                        <a:spcAft>
                          <a:spcPts val="0"/>
                        </a:spcAft>
                      </a:pPr>
                      <a:r>
                        <a:rPr lang="en-GB" sz="1050" kern="1200" dirty="0">
                          <a:solidFill>
                            <a:schemeClr val="tx1"/>
                          </a:solidFill>
                          <a:effectLst/>
                          <a:latin typeface="+mn-lt"/>
                          <a:ea typeface="+mn-ea"/>
                          <a:cs typeface="+mn-cs"/>
                        </a:rPr>
                        <a:t>Release</a:t>
                      </a:r>
                    </a:p>
                    <a:p>
                      <a:pPr>
                        <a:lnSpc>
                          <a:spcPct val="115000"/>
                        </a:lnSpc>
                        <a:spcAft>
                          <a:spcPts val="0"/>
                        </a:spcAft>
                      </a:pPr>
                      <a:endParaRPr lang="en-GB" sz="1050" kern="1200" dirty="0">
                        <a:solidFill>
                          <a:schemeClr val="tx1"/>
                        </a:solidFill>
                        <a:effectLst/>
                        <a:latin typeface="+mn-lt"/>
                        <a:ea typeface="+mn-ea"/>
                        <a:cs typeface="+mn-cs"/>
                      </a:endParaRPr>
                    </a:p>
                    <a:p>
                      <a:pPr>
                        <a:lnSpc>
                          <a:spcPct val="115000"/>
                        </a:lnSpc>
                        <a:spcAft>
                          <a:spcPts val="0"/>
                        </a:spcAft>
                      </a:pPr>
                      <a:r>
                        <a:rPr lang="en-GB" sz="1050" kern="1200" dirty="0">
                          <a:solidFill>
                            <a:schemeClr val="tx1"/>
                          </a:solidFill>
                          <a:effectLst/>
                          <a:latin typeface="+mn-lt"/>
                          <a:ea typeface="+mn-ea"/>
                          <a:cs typeface="+mn-cs"/>
                        </a:rPr>
                        <a:t>Voting: Shipper</a:t>
                      </a:r>
                    </a:p>
                    <a:p>
                      <a:pPr>
                        <a:lnSpc>
                          <a:spcPct val="115000"/>
                        </a:lnSpc>
                        <a:spcAft>
                          <a:spcPts val="0"/>
                        </a:spcAft>
                      </a:pPr>
                      <a:endParaRPr lang="en-GB" sz="1050" kern="1200" dirty="0">
                        <a:solidFill>
                          <a:schemeClr val="tx1"/>
                        </a:solidFill>
                        <a:effectLst/>
                        <a:latin typeface="+mn-lt"/>
                        <a:ea typeface="+mn-ea"/>
                        <a:cs typeface="+mn-cs"/>
                      </a:endParaRPr>
                    </a:p>
                    <a:p>
                      <a:pPr>
                        <a:lnSpc>
                          <a:spcPct val="115000"/>
                        </a:lnSpc>
                        <a:spcAft>
                          <a:spcPts val="0"/>
                        </a:spcAft>
                      </a:pPr>
                      <a:endParaRPr lang="en-GB" sz="1050" kern="1200" dirty="0">
                        <a:solidFill>
                          <a:schemeClr val="tx1"/>
                        </a:solidFill>
                        <a:effectLst/>
                        <a:latin typeface="+mn-lt"/>
                        <a:ea typeface="+mn-ea"/>
                        <a:cs typeface="+mn-cs"/>
                      </a:endParaRPr>
                    </a:p>
                  </a:txBody>
                  <a:tcPr marL="59044" marR="59044" marT="0" marB="0">
                    <a:noFill/>
                  </a:tcPr>
                </a:tc>
                <a:tc gridSpan="4">
                  <a:txBody>
                    <a:bodyPr/>
                    <a:lstStyle/>
                    <a:p>
                      <a:pPr>
                        <a:lnSpc>
                          <a:spcPct val="115000"/>
                        </a:lnSpc>
                        <a:spcAft>
                          <a:spcPts val="0"/>
                        </a:spcAft>
                      </a:pPr>
                      <a:r>
                        <a:rPr lang="en-GB" sz="800" kern="1200" dirty="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800" kern="1200" dirty="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248209">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800" kern="1200" dirty="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kern="1200" dirty="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800" kern="1200" dirty="0">
                          <a:solidFill>
                            <a:schemeClr val="tx1"/>
                          </a:solidFill>
                          <a:effectLst/>
                          <a:latin typeface="+mn-lt"/>
                          <a:ea typeface="+mn-ea"/>
                          <a:cs typeface="+mn-cs"/>
                        </a:rPr>
                        <a:t>Deferred </a:t>
                      </a:r>
                    </a:p>
                  </a:txBody>
                  <a:tcPr marL="6350" marR="6350" marT="6350" marB="0">
                    <a:solidFill>
                      <a:srgbClr val="FFBF00"/>
                    </a:solidFill>
                  </a:tcPr>
                </a:tc>
                <a:tc>
                  <a:txBody>
                    <a:bodyPr/>
                    <a:lstStyle/>
                    <a:p>
                      <a:pPr>
                        <a:lnSpc>
                          <a:spcPct val="115000"/>
                        </a:lnSpc>
                        <a:spcAft>
                          <a:spcPts val="0"/>
                        </a:spcAft>
                      </a:pPr>
                      <a:r>
                        <a:rPr lang="en-GB" sz="800" kern="1200" dirty="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592277">
                <a:tc vMerge="1">
                  <a:txBody>
                    <a:bodyPr/>
                    <a:lstStyle/>
                    <a:p>
                      <a:pPr>
                        <a:lnSpc>
                          <a:spcPct val="115000"/>
                        </a:lnSpc>
                        <a:spcAft>
                          <a:spcPts val="0"/>
                        </a:spcAft>
                      </a:pPr>
                      <a:endParaRPr lang="en-GB" sz="1050" kern="1200" dirty="0">
                        <a:solidFill>
                          <a:schemeClr val="tx1"/>
                        </a:solidFill>
                        <a:effectLst/>
                        <a:latin typeface="+mn-lt"/>
                        <a:ea typeface="+mn-ea"/>
                        <a:cs typeface="+mn-cs"/>
                      </a:endParaRPr>
                    </a:p>
                  </a:txBody>
                  <a:tcPr marL="59044" marR="59044" marT="0" marB="0"/>
                </a:tc>
                <a:tc>
                  <a:txBody>
                    <a:bodyPr/>
                    <a:lstStyle/>
                    <a:p>
                      <a:pPr algn="l" fontAlgn="ctr"/>
                      <a:r>
                        <a:rPr lang="en-GB" sz="1000" b="0" i="0" u="none" strike="noStrike" dirty="0">
                          <a:solidFill>
                            <a:srgbClr val="000000"/>
                          </a:solidFill>
                          <a:effectLst/>
                          <a:latin typeface="Arial" panose="020B0604020202020204" pitchFamily="34" charset="0"/>
                        </a:rPr>
                        <a:t>SSE</a:t>
                      </a:r>
                    </a:p>
                  </a:txBody>
                  <a:tcPr marL="6350" marR="6350" marT="6350" marB="0" anchor="ctr"/>
                </a:tc>
                <a:tc>
                  <a:txBody>
                    <a:bodyPr/>
                    <a:lstStyle/>
                    <a:p>
                      <a:pPr algn="ctr" fontAlgn="ctr"/>
                      <a:r>
                        <a:rPr lang="en-GB" sz="100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10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000" kern="1200" dirty="0">
                        <a:solidFill>
                          <a:schemeClr val="tx1"/>
                        </a:solidFill>
                        <a:effectLst/>
                        <a:latin typeface="+mn-lt"/>
                        <a:ea typeface="+mn-ea"/>
                        <a:cs typeface="+mn-cs"/>
                      </a:endParaRPr>
                    </a:p>
                  </a:txBody>
                  <a:tcPr marL="59044" marR="59044" marT="0" marB="0" anchor="ctr"/>
                </a:tc>
                <a:tc>
                  <a:txBody>
                    <a:bodyPr/>
                    <a:lstStyle/>
                    <a:p>
                      <a:pPr algn="l" fontAlgn="ctr"/>
                      <a:r>
                        <a:rPr lang="en-US" sz="1000" b="0" i="0" u="none" strike="noStrike" dirty="0">
                          <a:solidFill>
                            <a:srgbClr val="000000"/>
                          </a:solidFill>
                          <a:effectLst/>
                          <a:latin typeface="Arial" panose="020B0604020202020204" pitchFamily="34" charset="0"/>
                        </a:rPr>
                        <a:t>We support implementation of the additional changes in MiR8 (October 2020).</a:t>
                      </a:r>
                    </a:p>
                    <a:p>
                      <a:pPr algn="l" fontAlgn="ctr"/>
                      <a:r>
                        <a:rPr lang="en-US" sz="1000" b="0" i="0" u="none" strike="noStrike" dirty="0">
                          <a:solidFill>
                            <a:srgbClr val="000000"/>
                          </a:solidFill>
                          <a:effectLst/>
                          <a:latin typeface="Arial" panose="020B0604020202020204" pitchFamily="34" charset="0"/>
                        </a:rPr>
                        <a:t>Option 1</a:t>
                      </a:r>
                      <a:endParaRPr lang="en-GB" sz="10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941584291"/>
                  </a:ext>
                </a:extLst>
              </a:tr>
              <a:tr h="592277">
                <a:tc vMerge="1">
                  <a:txBody>
                    <a:bodyPr/>
                    <a:lstStyle/>
                    <a:p>
                      <a:pPr>
                        <a:lnSpc>
                          <a:spcPct val="115000"/>
                        </a:lnSpc>
                        <a:spcAft>
                          <a:spcPts val="0"/>
                        </a:spcAft>
                      </a:pPr>
                      <a:endParaRPr lang="en-GB" sz="1050" kern="1200" dirty="0">
                        <a:solidFill>
                          <a:schemeClr val="tx1"/>
                        </a:solidFill>
                        <a:effectLst/>
                        <a:latin typeface="+mn-lt"/>
                        <a:ea typeface="+mn-ea"/>
                        <a:cs typeface="+mn-cs"/>
                      </a:endParaRPr>
                    </a:p>
                  </a:txBody>
                  <a:tcPr marL="59044" marR="59044" marT="0" marB="0">
                    <a:noFill/>
                  </a:tcPr>
                </a:tc>
                <a:tc>
                  <a:txBody>
                    <a:bodyPr/>
                    <a:lstStyle/>
                    <a:p>
                      <a:pPr algn="l" fontAlgn="ctr"/>
                      <a:r>
                        <a:rPr lang="en-GB" sz="1000" b="0" i="0" u="none" strike="noStrike" dirty="0">
                          <a:solidFill>
                            <a:srgbClr val="000000"/>
                          </a:solidFill>
                          <a:effectLst/>
                          <a:latin typeface="Arial" panose="020B0604020202020204" pitchFamily="34" charset="0"/>
                        </a:rPr>
                        <a:t>Scottish Power</a:t>
                      </a:r>
                    </a:p>
                  </a:txBody>
                  <a:tcPr marL="6350" marR="6350" marT="6350" marB="0" anchor="ctr"/>
                </a:tc>
                <a:tc>
                  <a:txBody>
                    <a:bodyPr/>
                    <a:lstStyle/>
                    <a:p>
                      <a:pPr algn="ctr" fontAlgn="ctr"/>
                      <a:r>
                        <a:rPr lang="en-GB" sz="100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10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000" kern="1200" dirty="0">
                        <a:solidFill>
                          <a:schemeClr val="tx1"/>
                        </a:solidFill>
                        <a:effectLst/>
                        <a:latin typeface="+mn-lt"/>
                        <a:ea typeface="+mn-ea"/>
                        <a:cs typeface="+mn-cs"/>
                      </a:endParaRPr>
                    </a:p>
                  </a:txBody>
                  <a:tcPr marL="59044" marR="59044" marT="0" marB="0" anchor="ctr"/>
                </a:tc>
                <a:tc>
                  <a:txBody>
                    <a:bodyPr/>
                    <a:lstStyle/>
                    <a:p>
                      <a:pPr algn="l" fontAlgn="ctr"/>
                      <a:r>
                        <a:rPr lang="en-US" sz="1000" b="0" i="0" u="none" strike="noStrike" dirty="0">
                          <a:solidFill>
                            <a:srgbClr val="000000"/>
                          </a:solidFill>
                          <a:effectLst/>
                          <a:latin typeface="Arial" panose="020B0604020202020204" pitchFamily="34" charset="0"/>
                        </a:rPr>
                        <a:t>We support implementation of the additional changes in MiR8 (Option 1) </a:t>
                      </a:r>
                      <a:endParaRPr lang="en-GB" sz="10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97902065"/>
                  </a:ext>
                </a:extLst>
              </a:tr>
            </a:tbl>
          </a:graphicData>
        </a:graphic>
      </p:graphicFrame>
      <p:sp>
        <p:nvSpPr>
          <p:cNvPr id="4" name="Title 6">
            <a:extLst>
              <a:ext uri="{FF2B5EF4-FFF2-40B4-BE49-F238E27FC236}">
                <a16:creationId xmlns:a16="http://schemas.microsoft.com/office/drawing/2014/main" id="{93ECD1CD-6691-466B-9B64-36AF3FE72699}"/>
              </a:ext>
            </a:extLst>
          </p:cNvPr>
          <p:cNvSpPr txBox="1">
            <a:spLocks/>
          </p:cNvSpPr>
          <p:nvPr/>
        </p:nvSpPr>
        <p:spPr>
          <a:xfrm>
            <a:off x="457200" y="123478"/>
            <a:ext cx="8229600" cy="637580"/>
          </a:xfrm>
          <a:prstGeom prst="rect">
            <a:avLst/>
          </a:prstGeom>
        </p:spPr>
        <p:txBody>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US" sz="2400" dirty="0"/>
              <a:t>XRN4989 Online End to End Credit Interest Process </a:t>
            </a:r>
          </a:p>
        </p:txBody>
      </p:sp>
    </p:spTree>
    <p:extLst>
      <p:ext uri="{BB962C8B-B14F-4D97-AF65-F5344CB8AC3E}">
        <p14:creationId xmlns:p14="http://schemas.microsoft.com/office/powerpoint/2010/main" val="3095190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88229013"/>
              </p:ext>
            </p:extLst>
          </p:nvPr>
        </p:nvGraphicFramePr>
        <p:xfrm>
          <a:off x="179512" y="761058"/>
          <a:ext cx="8644500" cy="2149944"/>
        </p:xfrm>
        <a:graphic>
          <a:graphicData uri="http://schemas.openxmlformats.org/drawingml/2006/table">
            <a:tbl>
              <a:tblPr firstRow="1" firstCol="1" bandRow="1">
                <a:tableStyleId>{5940675A-B579-460E-94D1-54222C63F5DA}</a:tableStyleId>
              </a:tblPr>
              <a:tblGrid>
                <a:gridCol w="1512168">
                  <a:extLst>
                    <a:ext uri="{9D8B030D-6E8A-4147-A177-3AD203B41FA5}">
                      <a16:colId xmlns:a16="http://schemas.microsoft.com/office/drawing/2014/main" val="20001"/>
                    </a:ext>
                  </a:extLst>
                </a:gridCol>
                <a:gridCol w="864096">
                  <a:extLst>
                    <a:ext uri="{9D8B030D-6E8A-4147-A177-3AD203B41FA5}">
                      <a16:colId xmlns:a16="http://schemas.microsoft.com/office/drawing/2014/main" val="20006"/>
                    </a:ext>
                  </a:extLst>
                </a:gridCol>
                <a:gridCol w="648072">
                  <a:extLst>
                    <a:ext uri="{9D8B030D-6E8A-4147-A177-3AD203B41FA5}">
                      <a16:colId xmlns:a16="http://schemas.microsoft.com/office/drawing/2014/main" val="1990762972"/>
                    </a:ext>
                  </a:extLst>
                </a:gridCol>
                <a:gridCol w="720080">
                  <a:extLst>
                    <a:ext uri="{9D8B030D-6E8A-4147-A177-3AD203B41FA5}">
                      <a16:colId xmlns:a16="http://schemas.microsoft.com/office/drawing/2014/main" val="20007"/>
                    </a:ext>
                  </a:extLst>
                </a:gridCol>
                <a:gridCol w="720080">
                  <a:extLst>
                    <a:ext uri="{9D8B030D-6E8A-4147-A177-3AD203B41FA5}">
                      <a16:colId xmlns:a16="http://schemas.microsoft.com/office/drawing/2014/main" val="20008"/>
                    </a:ext>
                  </a:extLst>
                </a:gridCol>
                <a:gridCol w="4180004">
                  <a:extLst>
                    <a:ext uri="{9D8B030D-6E8A-4147-A177-3AD203B41FA5}">
                      <a16:colId xmlns:a16="http://schemas.microsoft.com/office/drawing/2014/main" val="20009"/>
                    </a:ext>
                  </a:extLst>
                </a:gridCol>
              </a:tblGrid>
              <a:tr h="325335">
                <a:tc gridSpan="6">
                  <a:txBody>
                    <a:bodyPr/>
                    <a:lstStyle/>
                    <a:p>
                      <a:pPr algn="l">
                        <a:lnSpc>
                          <a:spcPct val="115000"/>
                        </a:lnSpc>
                        <a:spcAft>
                          <a:spcPts val="0"/>
                        </a:spcAft>
                      </a:pPr>
                      <a:r>
                        <a:rPr lang="en-GB" sz="8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dirty="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dirty="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319034">
                <a:tc rowSpan="4">
                  <a:txBody>
                    <a:bodyPr/>
                    <a:lstStyle/>
                    <a:p>
                      <a:pPr>
                        <a:lnSpc>
                          <a:spcPct val="115000"/>
                        </a:lnSpc>
                        <a:spcAft>
                          <a:spcPts val="0"/>
                        </a:spcAft>
                      </a:pPr>
                      <a:endParaRPr lang="en-US" sz="1050" kern="1200" dirty="0">
                        <a:solidFill>
                          <a:schemeClr val="tx1"/>
                        </a:solidFill>
                        <a:effectLst/>
                        <a:latin typeface="+mn-lt"/>
                        <a:ea typeface="+mn-ea"/>
                        <a:cs typeface="+mn-cs"/>
                      </a:endParaRPr>
                    </a:p>
                    <a:p>
                      <a:pPr>
                        <a:lnSpc>
                          <a:spcPct val="115000"/>
                        </a:lnSpc>
                        <a:spcAft>
                          <a:spcPts val="0"/>
                        </a:spcAft>
                      </a:pPr>
                      <a:endParaRPr lang="en-GB" sz="1050" kern="1200" dirty="0">
                        <a:solidFill>
                          <a:schemeClr val="tx1"/>
                        </a:solidFill>
                        <a:effectLst/>
                        <a:latin typeface="+mn-lt"/>
                        <a:ea typeface="+mn-ea"/>
                        <a:cs typeface="+mn-cs"/>
                      </a:endParaRPr>
                    </a:p>
                    <a:p>
                      <a:pPr>
                        <a:lnSpc>
                          <a:spcPct val="115000"/>
                        </a:lnSpc>
                        <a:spcAft>
                          <a:spcPts val="0"/>
                        </a:spcAft>
                      </a:pPr>
                      <a:r>
                        <a:rPr lang="en-GB" sz="1050" kern="1200" dirty="0">
                          <a:solidFill>
                            <a:schemeClr val="tx1"/>
                          </a:solidFill>
                          <a:effectLst/>
                          <a:latin typeface="+mn-lt"/>
                          <a:ea typeface="+mn-ea"/>
                          <a:cs typeface="+mn-cs"/>
                        </a:rPr>
                        <a:t>Change Pack ref: </a:t>
                      </a:r>
                    </a:p>
                    <a:p>
                      <a:pPr>
                        <a:lnSpc>
                          <a:spcPct val="115000"/>
                        </a:lnSpc>
                        <a:spcAft>
                          <a:spcPts val="0"/>
                        </a:spcAft>
                      </a:pPr>
                      <a:r>
                        <a:rPr lang="en-GB" sz="1050" kern="1200" dirty="0">
                          <a:solidFill>
                            <a:schemeClr val="tx1"/>
                          </a:solidFill>
                          <a:effectLst/>
                          <a:latin typeface="+mn-lt"/>
                          <a:ea typeface="+mn-ea"/>
                          <a:cs typeface="+mn-cs"/>
                          <a:hlinkClick r:id="rId2"/>
                        </a:rPr>
                        <a:t>2605.2 - MT - JR</a:t>
                      </a:r>
                      <a:endParaRPr lang="en-GB" sz="1050" kern="1200" dirty="0">
                        <a:solidFill>
                          <a:schemeClr val="tx1"/>
                        </a:solidFill>
                        <a:effectLst/>
                        <a:latin typeface="+mn-lt"/>
                        <a:ea typeface="+mn-ea"/>
                        <a:cs typeface="+mn-cs"/>
                      </a:endParaRPr>
                    </a:p>
                    <a:p>
                      <a:pPr>
                        <a:lnSpc>
                          <a:spcPct val="115000"/>
                        </a:lnSpc>
                        <a:spcAft>
                          <a:spcPts val="0"/>
                        </a:spcAft>
                      </a:pPr>
                      <a:endParaRPr lang="en-GB" sz="1050" kern="1200" dirty="0">
                        <a:solidFill>
                          <a:schemeClr val="tx1"/>
                        </a:solidFill>
                        <a:effectLst/>
                        <a:latin typeface="+mn-lt"/>
                        <a:ea typeface="+mn-ea"/>
                        <a:cs typeface="+mn-cs"/>
                      </a:endParaRPr>
                    </a:p>
                    <a:p>
                      <a:pPr>
                        <a:lnSpc>
                          <a:spcPct val="115000"/>
                        </a:lnSpc>
                        <a:spcAft>
                          <a:spcPts val="0"/>
                        </a:spcAft>
                      </a:pPr>
                      <a:r>
                        <a:rPr lang="en-GB" sz="1050" kern="1200" dirty="0">
                          <a:solidFill>
                            <a:schemeClr val="tx1"/>
                          </a:solidFill>
                          <a:effectLst/>
                          <a:latin typeface="+mn-lt"/>
                          <a:ea typeface="+mn-ea"/>
                          <a:cs typeface="+mn-cs"/>
                        </a:rPr>
                        <a:t>Release</a:t>
                      </a:r>
                    </a:p>
                    <a:p>
                      <a:pPr>
                        <a:lnSpc>
                          <a:spcPct val="115000"/>
                        </a:lnSpc>
                        <a:spcAft>
                          <a:spcPts val="0"/>
                        </a:spcAft>
                      </a:pPr>
                      <a:endParaRPr lang="en-GB" sz="1050" kern="1200" dirty="0">
                        <a:solidFill>
                          <a:schemeClr val="tx1"/>
                        </a:solidFill>
                        <a:effectLst/>
                        <a:latin typeface="+mn-lt"/>
                        <a:ea typeface="+mn-ea"/>
                        <a:cs typeface="+mn-cs"/>
                      </a:endParaRPr>
                    </a:p>
                    <a:p>
                      <a:pPr>
                        <a:lnSpc>
                          <a:spcPct val="115000"/>
                        </a:lnSpc>
                        <a:spcAft>
                          <a:spcPts val="0"/>
                        </a:spcAft>
                      </a:pPr>
                      <a:r>
                        <a:rPr lang="en-GB" sz="1050" kern="1200" dirty="0">
                          <a:solidFill>
                            <a:schemeClr val="tx1"/>
                          </a:solidFill>
                          <a:effectLst/>
                          <a:latin typeface="+mn-lt"/>
                          <a:ea typeface="+mn-ea"/>
                          <a:cs typeface="+mn-cs"/>
                        </a:rPr>
                        <a:t>Voting: Shipper</a:t>
                      </a:r>
                    </a:p>
                    <a:p>
                      <a:pPr>
                        <a:lnSpc>
                          <a:spcPct val="115000"/>
                        </a:lnSpc>
                        <a:spcAft>
                          <a:spcPts val="0"/>
                        </a:spcAft>
                      </a:pPr>
                      <a:endParaRPr lang="en-GB" sz="1050" kern="1200" dirty="0">
                        <a:solidFill>
                          <a:schemeClr val="tx1"/>
                        </a:solidFill>
                        <a:effectLst/>
                        <a:latin typeface="+mn-lt"/>
                        <a:ea typeface="+mn-ea"/>
                        <a:cs typeface="+mn-cs"/>
                      </a:endParaRPr>
                    </a:p>
                    <a:p>
                      <a:pPr>
                        <a:lnSpc>
                          <a:spcPct val="115000"/>
                        </a:lnSpc>
                        <a:spcAft>
                          <a:spcPts val="0"/>
                        </a:spcAft>
                      </a:pPr>
                      <a:endParaRPr lang="en-GB" sz="1050" kern="1200" dirty="0">
                        <a:solidFill>
                          <a:schemeClr val="tx1"/>
                        </a:solidFill>
                        <a:effectLst/>
                        <a:latin typeface="+mn-lt"/>
                        <a:ea typeface="+mn-ea"/>
                        <a:cs typeface="+mn-cs"/>
                      </a:endParaRPr>
                    </a:p>
                  </a:txBody>
                  <a:tcPr marL="59044" marR="59044" marT="0" marB="0">
                    <a:noFill/>
                  </a:tcPr>
                </a:tc>
                <a:tc gridSpan="4">
                  <a:txBody>
                    <a:bodyPr/>
                    <a:lstStyle/>
                    <a:p>
                      <a:pPr>
                        <a:lnSpc>
                          <a:spcPct val="115000"/>
                        </a:lnSpc>
                        <a:spcAft>
                          <a:spcPts val="0"/>
                        </a:spcAft>
                      </a:pPr>
                      <a:r>
                        <a:rPr lang="en-GB" sz="800" kern="1200" dirty="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800" kern="1200" dirty="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256275">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800" kern="1200" dirty="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kern="1200" dirty="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800" kern="1200" dirty="0">
                          <a:solidFill>
                            <a:schemeClr val="tx1"/>
                          </a:solidFill>
                          <a:effectLst/>
                          <a:latin typeface="+mn-lt"/>
                          <a:ea typeface="+mn-ea"/>
                          <a:cs typeface="+mn-cs"/>
                        </a:rPr>
                        <a:t>Deferred </a:t>
                      </a:r>
                    </a:p>
                  </a:txBody>
                  <a:tcPr marL="6350" marR="6350" marT="6350" marB="0">
                    <a:solidFill>
                      <a:srgbClr val="FFBF00"/>
                    </a:solidFill>
                  </a:tcPr>
                </a:tc>
                <a:tc>
                  <a:txBody>
                    <a:bodyPr/>
                    <a:lstStyle/>
                    <a:p>
                      <a:pPr>
                        <a:lnSpc>
                          <a:spcPct val="115000"/>
                        </a:lnSpc>
                        <a:spcAft>
                          <a:spcPts val="0"/>
                        </a:spcAft>
                      </a:pPr>
                      <a:r>
                        <a:rPr lang="en-GB" sz="800" kern="1200" dirty="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405992">
                <a:tc vMerge="1">
                  <a:txBody>
                    <a:bodyPr/>
                    <a:lstStyle/>
                    <a:p>
                      <a:pPr>
                        <a:lnSpc>
                          <a:spcPct val="115000"/>
                        </a:lnSpc>
                        <a:spcAft>
                          <a:spcPts val="0"/>
                        </a:spcAft>
                      </a:pPr>
                      <a:endParaRPr lang="en-GB" sz="1050" kern="1200" dirty="0">
                        <a:solidFill>
                          <a:schemeClr val="tx1"/>
                        </a:solidFill>
                        <a:effectLst/>
                        <a:latin typeface="+mn-lt"/>
                        <a:ea typeface="+mn-ea"/>
                        <a:cs typeface="+mn-cs"/>
                      </a:endParaRPr>
                    </a:p>
                  </a:txBody>
                  <a:tcPr marL="59044" marR="59044" marT="0" marB="0"/>
                </a:tc>
                <a:tc>
                  <a:txBody>
                    <a:bodyPr/>
                    <a:lstStyle/>
                    <a:p>
                      <a:pPr algn="l" fontAlgn="ctr"/>
                      <a:r>
                        <a:rPr lang="en-GB" sz="1000" b="0" i="0" u="none" strike="noStrike" dirty="0">
                          <a:solidFill>
                            <a:srgbClr val="000000"/>
                          </a:solidFill>
                          <a:effectLst/>
                          <a:latin typeface="Arial" panose="020B0604020202020204" pitchFamily="34" charset="0"/>
                        </a:rPr>
                        <a:t>EDF</a:t>
                      </a:r>
                    </a:p>
                  </a:txBody>
                  <a:tcPr marL="6350" marR="6350" marT="6350" marB="0" anchor="ctr"/>
                </a:tc>
                <a:tc>
                  <a:txBody>
                    <a:bodyPr/>
                    <a:lstStyle/>
                    <a:p>
                      <a:pPr algn="ctr" fontAlgn="ctr"/>
                      <a:r>
                        <a:rPr lang="en-GB" sz="100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10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000" kern="1200" dirty="0">
                        <a:solidFill>
                          <a:schemeClr val="tx1"/>
                        </a:solidFill>
                        <a:effectLst/>
                        <a:latin typeface="+mn-lt"/>
                        <a:ea typeface="+mn-ea"/>
                        <a:cs typeface="+mn-cs"/>
                      </a:endParaRPr>
                    </a:p>
                  </a:txBody>
                  <a:tcPr marL="59044" marR="59044" marT="0" marB="0" anchor="ctr"/>
                </a:tc>
                <a:tc>
                  <a:txBody>
                    <a:bodyPr/>
                    <a:lstStyle/>
                    <a:p>
                      <a:pPr algn="l" fontAlgn="ctr"/>
                      <a:endParaRPr lang="en-GB" sz="10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941584291"/>
                  </a:ext>
                </a:extLst>
              </a:tr>
              <a:tr h="432048">
                <a:tc vMerge="1">
                  <a:txBody>
                    <a:bodyPr/>
                    <a:lstStyle/>
                    <a:p>
                      <a:endParaRPr lang="en-GB"/>
                    </a:p>
                  </a:txBody>
                  <a:tcPr/>
                </a:tc>
                <a:tc>
                  <a:txBody>
                    <a:bodyPr/>
                    <a:lstStyle/>
                    <a:p>
                      <a:pPr algn="l" fontAlgn="ctr"/>
                      <a:r>
                        <a:rPr lang="en-GB" sz="1050" b="0" i="0" u="none" strike="noStrike" dirty="0">
                          <a:solidFill>
                            <a:srgbClr val="000000"/>
                          </a:solidFill>
                          <a:effectLst/>
                          <a:latin typeface="Arial" panose="020B0604020202020204" pitchFamily="34" charset="0"/>
                        </a:rPr>
                        <a:t>Scottish Power</a:t>
                      </a:r>
                    </a:p>
                  </a:txBody>
                  <a:tcPr marL="6350" marR="6350" marT="6350" marB="0" anchor="ctr"/>
                </a:tc>
                <a:tc>
                  <a:txBody>
                    <a:bodyPr/>
                    <a:lstStyle/>
                    <a:p>
                      <a:pPr algn="ctr" fontAlgn="ctr"/>
                      <a:r>
                        <a:rPr lang="en-GB" sz="105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105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050" kern="1200" dirty="0">
                        <a:solidFill>
                          <a:schemeClr val="tx1"/>
                        </a:solidFill>
                        <a:effectLst/>
                        <a:latin typeface="+mn-lt"/>
                        <a:ea typeface="+mn-ea"/>
                        <a:cs typeface="+mn-cs"/>
                      </a:endParaRPr>
                    </a:p>
                  </a:txBody>
                  <a:tcPr marL="59044" marR="59044" marT="0" marB="0" anchor="ctr"/>
                </a:tc>
                <a:tc>
                  <a:txBody>
                    <a:bodyPr/>
                    <a:lstStyle/>
                    <a:p>
                      <a:pPr algn="l" fontAlgn="ctr"/>
                      <a:r>
                        <a:rPr lang="en-US" sz="1050" b="0" i="0" u="none" strike="noStrike" dirty="0">
                          <a:solidFill>
                            <a:srgbClr val="000000"/>
                          </a:solidFill>
                          <a:effectLst/>
                          <a:latin typeface="Arial" panose="020B0604020202020204" pitchFamily="34" charset="0"/>
                        </a:rPr>
                        <a:t>We support the change in reporting frequency from quarterly to monthly for the Must Read Pre Notification</a:t>
                      </a:r>
                    </a:p>
                  </a:txBody>
                  <a:tcPr marL="6350" marR="6350" marT="6350" marB="0" anchor="ctr"/>
                </a:tc>
                <a:extLst>
                  <a:ext uri="{0D108BD9-81ED-4DB2-BD59-A6C34878D82A}">
                    <a16:rowId xmlns:a16="http://schemas.microsoft.com/office/drawing/2014/main" val="399249979"/>
                  </a:ext>
                </a:extLst>
              </a:tr>
            </a:tbl>
          </a:graphicData>
        </a:graphic>
      </p:graphicFrame>
      <p:sp>
        <p:nvSpPr>
          <p:cNvPr id="4" name="Title 6">
            <a:extLst>
              <a:ext uri="{FF2B5EF4-FFF2-40B4-BE49-F238E27FC236}">
                <a16:creationId xmlns:a16="http://schemas.microsoft.com/office/drawing/2014/main" id="{A114A797-EFAB-4E90-9765-00CAA55D7D3C}"/>
              </a:ext>
            </a:extLst>
          </p:cNvPr>
          <p:cNvSpPr txBox="1">
            <a:spLocks/>
          </p:cNvSpPr>
          <p:nvPr/>
        </p:nvSpPr>
        <p:spPr>
          <a:xfrm>
            <a:off x="457200" y="123478"/>
            <a:ext cx="8229600" cy="637580"/>
          </a:xfrm>
          <a:prstGeom prst="rect">
            <a:avLst/>
          </a:prstGeom>
        </p:spPr>
        <p:txBody>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US" sz="2400" dirty="0"/>
              <a:t>XRN5116 - Domestic Report - Must Read Prenotification </a:t>
            </a:r>
          </a:p>
        </p:txBody>
      </p:sp>
    </p:spTree>
    <p:extLst>
      <p:ext uri="{BB962C8B-B14F-4D97-AF65-F5344CB8AC3E}">
        <p14:creationId xmlns:p14="http://schemas.microsoft.com/office/powerpoint/2010/main" val="3896358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139702"/>
            <a:ext cx="8229600" cy="637580"/>
          </a:xfrm>
        </p:spPr>
        <p:txBody>
          <a:bodyPr/>
          <a:lstStyle/>
          <a:p>
            <a:r>
              <a:rPr lang="en-GB" dirty="0"/>
              <a:t>2. New Change Proposals – Initial Review</a:t>
            </a:r>
          </a:p>
        </p:txBody>
      </p:sp>
    </p:spTree>
    <p:extLst>
      <p:ext uri="{BB962C8B-B14F-4D97-AF65-F5344CB8AC3E}">
        <p14:creationId xmlns:p14="http://schemas.microsoft.com/office/powerpoint/2010/main" val="2072178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487616811"/>
              </p:ext>
            </p:extLst>
          </p:nvPr>
        </p:nvGraphicFramePr>
        <p:xfrm>
          <a:off x="107504" y="571486"/>
          <a:ext cx="8868054" cy="4471134"/>
        </p:xfrm>
        <a:graphic>
          <a:graphicData uri="http://schemas.openxmlformats.org/drawingml/2006/table">
            <a:tbl>
              <a:tblPr firstRow="1" firstCol="1" bandRow="1">
                <a:tableStyleId>{5940675A-B579-460E-94D1-54222C63F5DA}</a:tableStyleId>
              </a:tblPr>
              <a:tblGrid>
                <a:gridCol w="1756050">
                  <a:extLst>
                    <a:ext uri="{9D8B030D-6E8A-4147-A177-3AD203B41FA5}">
                      <a16:colId xmlns:a16="http://schemas.microsoft.com/office/drawing/2014/main" val="20001"/>
                    </a:ext>
                  </a:extLst>
                </a:gridCol>
                <a:gridCol w="965828">
                  <a:extLst>
                    <a:ext uri="{9D8B030D-6E8A-4147-A177-3AD203B41FA5}">
                      <a16:colId xmlns:a16="http://schemas.microsoft.com/office/drawing/2014/main" val="20006"/>
                    </a:ext>
                  </a:extLst>
                </a:gridCol>
                <a:gridCol w="702420">
                  <a:extLst>
                    <a:ext uri="{9D8B030D-6E8A-4147-A177-3AD203B41FA5}">
                      <a16:colId xmlns:a16="http://schemas.microsoft.com/office/drawing/2014/main" val="1990762972"/>
                    </a:ext>
                  </a:extLst>
                </a:gridCol>
                <a:gridCol w="702420">
                  <a:extLst>
                    <a:ext uri="{9D8B030D-6E8A-4147-A177-3AD203B41FA5}">
                      <a16:colId xmlns:a16="http://schemas.microsoft.com/office/drawing/2014/main" val="20007"/>
                    </a:ext>
                  </a:extLst>
                </a:gridCol>
                <a:gridCol w="526815">
                  <a:extLst>
                    <a:ext uri="{9D8B030D-6E8A-4147-A177-3AD203B41FA5}">
                      <a16:colId xmlns:a16="http://schemas.microsoft.com/office/drawing/2014/main" val="20008"/>
                    </a:ext>
                  </a:extLst>
                </a:gridCol>
                <a:gridCol w="4214521">
                  <a:extLst>
                    <a:ext uri="{9D8B030D-6E8A-4147-A177-3AD203B41FA5}">
                      <a16:colId xmlns:a16="http://schemas.microsoft.com/office/drawing/2014/main" val="20009"/>
                    </a:ext>
                  </a:extLst>
                </a:gridCol>
              </a:tblGrid>
              <a:tr h="322806">
                <a:tc gridSpan="6">
                  <a:txBody>
                    <a:bodyPr/>
                    <a:lstStyle/>
                    <a:p>
                      <a:pPr algn="l">
                        <a:lnSpc>
                          <a:spcPct val="115000"/>
                        </a:lnSpc>
                        <a:spcAft>
                          <a:spcPts val="0"/>
                        </a:spcAft>
                      </a:pPr>
                      <a:r>
                        <a:rPr lang="en-GB" sz="10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dirty="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dirty="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165290">
                <a:tc rowSpan="4">
                  <a:txBody>
                    <a:bodyPr/>
                    <a:lstStyle/>
                    <a:p>
                      <a:pPr>
                        <a:lnSpc>
                          <a:spcPct val="115000"/>
                        </a:lnSpc>
                        <a:spcAft>
                          <a:spcPts val="0"/>
                        </a:spcAft>
                      </a:pPr>
                      <a:endParaRPr lang="en-US" sz="1100" kern="1200" dirty="0">
                        <a:solidFill>
                          <a:schemeClr val="tx1"/>
                        </a:solidFill>
                        <a:effectLst/>
                        <a:latin typeface="+mn-lt"/>
                        <a:ea typeface="+mn-ea"/>
                        <a:cs typeface="+mn-cs"/>
                      </a:endParaRP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kern="1200" dirty="0">
                          <a:solidFill>
                            <a:schemeClr val="tx1"/>
                          </a:solidFill>
                          <a:effectLst/>
                          <a:latin typeface="+mn-lt"/>
                          <a:ea typeface="+mn-ea"/>
                          <a:cs typeface="+mn-cs"/>
                        </a:rPr>
                        <a:t>Change Pack ref: </a:t>
                      </a:r>
                    </a:p>
                    <a:p>
                      <a:pPr>
                        <a:lnSpc>
                          <a:spcPct val="115000"/>
                        </a:lnSpc>
                        <a:spcAft>
                          <a:spcPts val="0"/>
                        </a:spcAft>
                      </a:pPr>
                      <a:r>
                        <a:rPr lang="en-GB" sz="1100" kern="1200" dirty="0">
                          <a:solidFill>
                            <a:schemeClr val="tx1"/>
                          </a:solidFill>
                          <a:effectLst/>
                          <a:latin typeface="+mn-lt"/>
                          <a:ea typeface="+mn-ea"/>
                          <a:cs typeface="+mn-cs"/>
                          <a:hlinkClick r:id="rId2"/>
                        </a:rPr>
                        <a:t>2606.1 - MT - JR</a:t>
                      </a:r>
                      <a:endParaRPr lang="en-GB" sz="1100" kern="1200" dirty="0">
                        <a:solidFill>
                          <a:schemeClr val="tx1"/>
                        </a:solidFill>
                        <a:effectLst/>
                        <a:latin typeface="+mn-lt"/>
                        <a:ea typeface="+mn-ea"/>
                        <a:cs typeface="+mn-cs"/>
                      </a:endParaRP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kern="1200" dirty="0">
                          <a:solidFill>
                            <a:schemeClr val="tx1"/>
                          </a:solidFill>
                          <a:effectLst/>
                          <a:latin typeface="+mn-lt"/>
                          <a:ea typeface="+mn-ea"/>
                          <a:cs typeface="+mn-cs"/>
                        </a:rPr>
                        <a:t>Release </a:t>
                      </a: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kern="1200" dirty="0">
                          <a:solidFill>
                            <a:schemeClr val="tx1"/>
                          </a:solidFill>
                          <a:effectLst/>
                          <a:latin typeface="+mn-lt"/>
                          <a:ea typeface="+mn-ea"/>
                          <a:cs typeface="+mn-cs"/>
                        </a:rPr>
                        <a:t>Voting: Shipper</a:t>
                      </a: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oFill/>
                  </a:tcPr>
                </a:tc>
                <a:tc gridSpan="4">
                  <a:txBody>
                    <a:bodyPr/>
                    <a:lstStyle/>
                    <a:p>
                      <a:pPr>
                        <a:lnSpc>
                          <a:spcPct val="115000"/>
                        </a:lnSpc>
                        <a:spcAft>
                          <a:spcPts val="0"/>
                        </a:spcAft>
                      </a:pPr>
                      <a:r>
                        <a:rPr lang="en-GB" sz="1000" kern="1200" dirty="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000" kern="1200" dirty="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136768">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kern="1200" dirty="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kern="1200" dirty="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1000" kern="1200" dirty="0">
                          <a:solidFill>
                            <a:schemeClr val="tx1"/>
                          </a:solidFill>
                          <a:effectLst/>
                          <a:latin typeface="+mn-lt"/>
                          <a:ea typeface="+mn-ea"/>
                          <a:cs typeface="+mn-cs"/>
                        </a:rPr>
                        <a:t>Deferred </a:t>
                      </a:r>
                    </a:p>
                  </a:txBody>
                  <a:tcPr marL="6350" marR="6350" marT="6350" marB="0">
                    <a:solidFill>
                      <a:srgbClr val="FFBF00"/>
                    </a:solidFill>
                  </a:tcPr>
                </a:tc>
                <a:tc>
                  <a:txBody>
                    <a:bodyPr/>
                    <a:lstStyle/>
                    <a:p>
                      <a:pPr>
                        <a:lnSpc>
                          <a:spcPct val="115000"/>
                        </a:lnSpc>
                        <a:spcAft>
                          <a:spcPts val="0"/>
                        </a:spcAft>
                      </a:pPr>
                      <a:r>
                        <a:rPr lang="en-GB" sz="1000" kern="1200" dirty="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710119">
                <a:tc vMerge="1">
                  <a:txBody>
                    <a:bodyPr/>
                    <a:lstStyle/>
                    <a:p>
                      <a:pPr>
                        <a:lnSpc>
                          <a:spcPct val="115000"/>
                        </a:lnSpc>
                        <a:spcAft>
                          <a:spcPts val="0"/>
                        </a:spcAft>
                      </a:pPr>
                      <a:endParaRPr lang="en-GB" sz="1050" kern="1200" dirty="0">
                        <a:solidFill>
                          <a:schemeClr val="tx1"/>
                        </a:solidFill>
                        <a:effectLst/>
                        <a:latin typeface="+mn-lt"/>
                        <a:ea typeface="+mn-ea"/>
                        <a:cs typeface="+mn-cs"/>
                      </a:endParaRPr>
                    </a:p>
                  </a:txBody>
                  <a:tcPr marL="59044" marR="59044" marT="0" marB="0"/>
                </a:tc>
                <a:tc>
                  <a:txBody>
                    <a:bodyPr/>
                    <a:lstStyle/>
                    <a:p>
                      <a:pPr algn="l" fontAlgn="ctr"/>
                      <a:r>
                        <a:rPr lang="en-GB" sz="1000" b="0" i="0" u="none" strike="noStrike" dirty="0">
                          <a:solidFill>
                            <a:srgbClr val="000000"/>
                          </a:solidFill>
                          <a:effectLst/>
                          <a:latin typeface="Arial" panose="020B0604020202020204" pitchFamily="34" charset="0"/>
                        </a:rPr>
                        <a:t>OVO</a:t>
                      </a:r>
                    </a:p>
                  </a:txBody>
                  <a:tcPr marL="6350" marR="6350" marT="6350" marB="0" anchor="ctr"/>
                </a:tc>
                <a:tc>
                  <a:txBody>
                    <a:bodyPr/>
                    <a:lstStyle/>
                    <a:p>
                      <a:pPr algn="ctr" fontAlgn="ctr"/>
                      <a:endParaRPr lang="en-GB" sz="1000" kern="1200" dirty="0">
                        <a:solidFill>
                          <a:schemeClr val="tx1"/>
                        </a:solidFill>
                        <a:effectLst/>
                        <a:latin typeface="+mn-lt"/>
                        <a:ea typeface="+mn-ea"/>
                        <a:cs typeface="+mn-cs"/>
                      </a:endParaRPr>
                    </a:p>
                  </a:txBody>
                  <a:tcPr marL="6350" marR="6350" marT="6350" marB="0" anchor="ctr">
                    <a:noFill/>
                  </a:tcPr>
                </a:tc>
                <a:tc>
                  <a:txBody>
                    <a:bodyPr/>
                    <a:lstStyle/>
                    <a:p>
                      <a:pPr algn="ctr" fontAlgn="ctr"/>
                      <a:endParaRPr lang="en-GB" sz="10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000" kern="1200" dirty="0">
                        <a:solidFill>
                          <a:schemeClr val="tx1"/>
                        </a:solidFill>
                        <a:effectLst/>
                        <a:latin typeface="+mn-lt"/>
                        <a:ea typeface="+mn-ea"/>
                        <a:cs typeface="+mn-cs"/>
                      </a:endParaRPr>
                    </a:p>
                  </a:txBody>
                  <a:tcPr marL="59044" marR="59044" marT="0" marB="0" anchor="ctr"/>
                </a:tc>
                <a:tc>
                  <a:txBody>
                    <a:bodyPr/>
                    <a:lstStyle/>
                    <a:p>
                      <a:pPr marL="0" indent="0" algn="l" fontAlgn="ctr">
                        <a:buFont typeface="Arial" panose="020B0604020202020204" pitchFamily="34" charset="0"/>
                        <a:buNone/>
                      </a:pPr>
                      <a:r>
                        <a:rPr lang="en-US" sz="1000" b="0" i="0" u="none" strike="noStrike" dirty="0">
                          <a:solidFill>
                            <a:srgbClr val="000000"/>
                          </a:solidFill>
                          <a:effectLst/>
                          <a:latin typeface="Arial" panose="020B0604020202020204" pitchFamily="34" charset="0"/>
                        </a:rPr>
                        <a:t>We have the following comments on the latest version of the BRD:</a:t>
                      </a:r>
                    </a:p>
                    <a:p>
                      <a:pPr marL="171450" indent="-171450" algn="l" fontAlgn="ctr">
                        <a:buFont typeface="Arial" panose="020B0604020202020204" pitchFamily="34" charset="0"/>
                        <a:buChar char="•"/>
                      </a:pPr>
                      <a:endParaRPr lang="en-US" sz="1000" b="0" i="0" u="none" strike="noStrike" dirty="0">
                        <a:solidFill>
                          <a:srgbClr val="000000"/>
                        </a:solidFill>
                        <a:effectLst/>
                        <a:latin typeface="Arial" panose="020B0604020202020204" pitchFamily="34" charset="0"/>
                      </a:endParaRPr>
                    </a:p>
                    <a:p>
                      <a:pPr marL="171450" indent="-171450" algn="l" fontAlgn="ctr">
                        <a:buFont typeface="Arial" panose="020B0604020202020204" pitchFamily="34" charset="0"/>
                        <a:buChar char="•"/>
                      </a:pPr>
                      <a:r>
                        <a:rPr lang="en-US" sz="1000" b="0" i="0" u="none" strike="noStrike" dirty="0">
                          <a:solidFill>
                            <a:srgbClr val="000000"/>
                          </a:solidFill>
                          <a:effectLst/>
                          <a:latin typeface="Arial" panose="020B0604020202020204" pitchFamily="34" charset="0"/>
                        </a:rPr>
                        <a:t>Section 5.2.4 – Please can you clarify your daily update timing/schedule with CSS?  Depending on those timings, there may be some risk of misalignment between CSS and UK Link; therefore, potential for failed related activity attempts (e.g. Registration Deactivation Requests, </a:t>
                      </a:r>
                      <a:r>
                        <a:rPr lang="en-US" sz="1000" b="0" i="0" u="none" strike="noStrike" dirty="0" err="1">
                          <a:solidFill>
                            <a:srgbClr val="000000"/>
                          </a:solidFill>
                          <a:effectLst/>
                          <a:latin typeface="Arial" panose="020B0604020202020204" pitchFamily="34" charset="0"/>
                        </a:rPr>
                        <a:t>etc</a:t>
                      </a:r>
                      <a:r>
                        <a:rPr lang="en-US" sz="1000" b="0" i="0" u="none" strike="noStrike" dirty="0">
                          <a:solidFill>
                            <a:srgbClr val="000000"/>
                          </a:solidFill>
                          <a:effectLst/>
                          <a:latin typeface="Arial" panose="020B0604020202020204" pitchFamily="34" charset="0"/>
                        </a:rPr>
                        <a:t>).</a:t>
                      </a:r>
                    </a:p>
                    <a:p>
                      <a:pPr marL="171450" indent="-171450" algn="l" fontAlgn="ctr">
                        <a:buFont typeface="Arial" panose="020B0604020202020204" pitchFamily="34" charset="0"/>
                        <a:buChar char="•"/>
                      </a:pPr>
                      <a:endParaRPr lang="en-US" sz="1000" b="0" i="0" u="none" strike="noStrike" dirty="0">
                        <a:solidFill>
                          <a:srgbClr val="000000"/>
                        </a:solidFill>
                        <a:effectLst/>
                        <a:latin typeface="Arial" panose="020B0604020202020204" pitchFamily="34" charset="0"/>
                      </a:endParaRPr>
                    </a:p>
                    <a:p>
                      <a:pPr marL="171450" indent="-171450" algn="l" fontAlgn="ctr">
                        <a:buFont typeface="Arial" panose="020B0604020202020204" pitchFamily="34" charset="0"/>
                        <a:buChar char="•"/>
                      </a:pPr>
                      <a:r>
                        <a:rPr lang="en-US" sz="1000" b="0" i="0" u="none" strike="noStrike" dirty="0">
                          <a:solidFill>
                            <a:srgbClr val="000000"/>
                          </a:solidFill>
                          <a:effectLst/>
                          <a:latin typeface="Arial" panose="020B0604020202020204" pitchFamily="34" charset="0"/>
                        </a:rPr>
                        <a:t>Sections 5.6.9 and 5.6.10 – Due to the dependency of the data within the TMC message to support other ‘Switch’ Business Processes, it is important we receive this information in good time ahead of the switch over.  Otherwise, this could impede our ability to process the switch over effectively.  We would recommend alternative solutions are found, so that any issues between UK Link and CSS message receipt are resolved ahead of the switch over so that TMC message can then be sent accordingly; to avoid any Participant and Consumer issues.</a:t>
                      </a:r>
                    </a:p>
                    <a:p>
                      <a:pPr marL="171450" indent="-171450" algn="l" fontAlgn="ctr">
                        <a:buFont typeface="Arial" panose="020B0604020202020204" pitchFamily="34" charset="0"/>
                        <a:buChar char="•"/>
                      </a:pPr>
                      <a:endParaRPr lang="en-US" sz="1000" b="0" i="0" u="none" strike="noStrike" dirty="0">
                        <a:solidFill>
                          <a:srgbClr val="000000"/>
                        </a:solidFill>
                        <a:effectLst/>
                        <a:latin typeface="Arial" panose="020B0604020202020204" pitchFamily="34" charset="0"/>
                      </a:endParaRPr>
                    </a:p>
                    <a:p>
                      <a:pPr marL="0" indent="0" algn="l" fontAlgn="ctr">
                        <a:buFont typeface="Arial" panose="020B0604020202020204" pitchFamily="34" charset="0"/>
                        <a:buNone/>
                      </a:pPr>
                      <a:r>
                        <a:rPr lang="en-US" sz="1000" b="0" i="0" u="none" strike="noStrike" dirty="0">
                          <a:solidFill>
                            <a:srgbClr val="000000"/>
                          </a:solidFill>
                          <a:effectLst/>
                          <a:latin typeface="Arial" panose="020B0604020202020204" pitchFamily="34" charset="0"/>
                        </a:rPr>
                        <a:t>Comment Only</a:t>
                      </a:r>
                    </a:p>
                    <a:p>
                      <a:pPr marL="0" indent="0" algn="l" fontAlgn="ctr">
                        <a:buFont typeface="Arial" panose="020B0604020202020204" pitchFamily="34" charset="0"/>
                        <a:buNone/>
                      </a:pPr>
                      <a:endParaRPr lang="en-US" sz="10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941584291"/>
                  </a:ext>
                </a:extLst>
              </a:tr>
              <a:tr h="710119">
                <a:tc vMerge="1">
                  <a:txBody>
                    <a:bodyPr/>
                    <a:lstStyle/>
                    <a:p>
                      <a:pPr>
                        <a:lnSpc>
                          <a:spcPct val="115000"/>
                        </a:lnSpc>
                        <a:spcAft>
                          <a:spcPts val="0"/>
                        </a:spcAft>
                      </a:pPr>
                      <a:endParaRPr lang="en-GB" sz="1050" kern="1200" dirty="0">
                        <a:solidFill>
                          <a:schemeClr val="tx1"/>
                        </a:solidFill>
                        <a:effectLst/>
                        <a:latin typeface="+mn-lt"/>
                        <a:ea typeface="+mn-ea"/>
                        <a:cs typeface="+mn-cs"/>
                      </a:endParaRPr>
                    </a:p>
                  </a:txBody>
                  <a:tcPr marL="59044" marR="59044" marT="0" marB="0">
                    <a:noFill/>
                  </a:tcPr>
                </a:tc>
                <a:tc>
                  <a:txBody>
                    <a:bodyPr/>
                    <a:lstStyle/>
                    <a:p>
                      <a:pPr algn="l" fontAlgn="ctr"/>
                      <a:r>
                        <a:rPr lang="en-GB" sz="1000" b="0" i="0" u="none" strike="noStrike" dirty="0">
                          <a:solidFill>
                            <a:srgbClr val="000000"/>
                          </a:solidFill>
                          <a:effectLst/>
                          <a:latin typeface="Arial" panose="020B0604020202020204" pitchFamily="34" charset="0"/>
                        </a:rPr>
                        <a:t>EDF</a:t>
                      </a:r>
                    </a:p>
                  </a:txBody>
                  <a:tcPr marL="6350" marR="6350" marT="6350" marB="0" anchor="ctr"/>
                </a:tc>
                <a:tc>
                  <a:txBody>
                    <a:bodyPr/>
                    <a:lstStyle/>
                    <a:p>
                      <a:pPr algn="ctr" fontAlgn="ctr"/>
                      <a:endParaRPr lang="en-GB" sz="1000" kern="1200" dirty="0">
                        <a:solidFill>
                          <a:schemeClr val="tx1"/>
                        </a:solidFill>
                        <a:effectLst/>
                        <a:latin typeface="+mn-lt"/>
                        <a:ea typeface="+mn-ea"/>
                        <a:cs typeface="+mn-cs"/>
                      </a:endParaRPr>
                    </a:p>
                  </a:txBody>
                  <a:tcPr marL="6350" marR="6350" marT="6350" marB="0" anchor="ctr">
                    <a:noFill/>
                  </a:tcPr>
                </a:tc>
                <a:tc>
                  <a:txBody>
                    <a:bodyPr/>
                    <a:lstStyle/>
                    <a:p>
                      <a:pPr algn="ctr" fontAlgn="ctr"/>
                      <a:endParaRPr lang="en-GB" sz="10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000" kern="1200" dirty="0">
                        <a:solidFill>
                          <a:schemeClr val="tx1"/>
                        </a:solidFill>
                        <a:effectLst/>
                        <a:latin typeface="+mn-lt"/>
                        <a:ea typeface="+mn-ea"/>
                        <a:cs typeface="+mn-cs"/>
                      </a:endParaRPr>
                    </a:p>
                  </a:txBody>
                  <a:tcPr marL="59044" marR="59044" marT="0" marB="0" anchor="ctr"/>
                </a:tc>
                <a:tc>
                  <a:txBody>
                    <a:bodyPr/>
                    <a:lstStyle/>
                    <a:p>
                      <a:pPr marL="0" indent="0" algn="l" fontAlgn="ctr">
                        <a:buFont typeface="Arial" panose="020B0604020202020204" pitchFamily="34" charset="0"/>
                        <a:buNone/>
                      </a:pPr>
                      <a:r>
                        <a:rPr lang="en-US" sz="1000" b="0" i="0" u="none" strike="noStrike" dirty="0">
                          <a:solidFill>
                            <a:srgbClr val="000000"/>
                          </a:solidFill>
                          <a:effectLst/>
                          <a:latin typeface="Arial" panose="020B0604020202020204" pitchFamily="34" charset="0"/>
                        </a:rPr>
                        <a:t>In section 5.6.9 - We agree that an exception should be created in the case of the secured notification being received prior to the pending notification from CSS, however we do mot feel that the TMC should be held back in this scenario.</a:t>
                      </a:r>
                    </a:p>
                    <a:p>
                      <a:pPr marL="0" indent="0" algn="l" fontAlgn="ctr">
                        <a:buFont typeface="Arial" panose="020B0604020202020204" pitchFamily="34" charset="0"/>
                        <a:buNone/>
                      </a:pPr>
                      <a:endParaRPr lang="en-US" sz="1000" b="0" i="0" u="none" strike="noStrike" dirty="0">
                        <a:solidFill>
                          <a:srgbClr val="000000"/>
                        </a:solidFill>
                        <a:effectLst/>
                        <a:latin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000" b="0" i="0" u="none" strike="noStrike" dirty="0">
                          <a:solidFill>
                            <a:srgbClr val="000000"/>
                          </a:solidFill>
                          <a:effectLst/>
                          <a:latin typeface="Arial" panose="020B0604020202020204" pitchFamily="34" charset="0"/>
                        </a:rPr>
                        <a:t>Comment Only</a:t>
                      </a:r>
                    </a:p>
                    <a:p>
                      <a:pPr marL="0" indent="0" algn="l" fontAlgn="ctr">
                        <a:buFont typeface="Arial" panose="020B0604020202020204" pitchFamily="34" charset="0"/>
                        <a:buNone/>
                      </a:pPr>
                      <a:endParaRPr lang="en-US" sz="10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4038686182"/>
                  </a:ext>
                </a:extLst>
              </a:tr>
            </a:tbl>
          </a:graphicData>
        </a:graphic>
      </p:graphicFrame>
      <p:sp>
        <p:nvSpPr>
          <p:cNvPr id="4" name="Title 6">
            <a:extLst>
              <a:ext uri="{FF2B5EF4-FFF2-40B4-BE49-F238E27FC236}">
                <a16:creationId xmlns:a16="http://schemas.microsoft.com/office/drawing/2014/main" id="{2EDC8410-42EC-4630-9D8B-017CDE1FE39C}"/>
              </a:ext>
            </a:extLst>
          </p:cNvPr>
          <p:cNvSpPr txBox="1">
            <a:spLocks/>
          </p:cNvSpPr>
          <p:nvPr/>
        </p:nvSpPr>
        <p:spPr>
          <a:xfrm>
            <a:off x="457200" y="123478"/>
            <a:ext cx="8229600" cy="637580"/>
          </a:xfrm>
          <a:prstGeom prst="rect">
            <a:avLst/>
          </a:prstGeom>
        </p:spPr>
        <p:txBody>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US" sz="2400" dirty="0"/>
              <a:t>XRN4922 CSSC Shipper BRD </a:t>
            </a:r>
          </a:p>
        </p:txBody>
      </p:sp>
    </p:spTree>
    <p:extLst>
      <p:ext uri="{BB962C8B-B14F-4D97-AF65-F5344CB8AC3E}">
        <p14:creationId xmlns:p14="http://schemas.microsoft.com/office/powerpoint/2010/main" val="1864249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05351675"/>
              </p:ext>
            </p:extLst>
          </p:nvPr>
        </p:nvGraphicFramePr>
        <p:xfrm>
          <a:off x="317106" y="378802"/>
          <a:ext cx="8640959" cy="1290123"/>
        </p:xfrm>
        <a:graphic>
          <a:graphicData uri="http://schemas.openxmlformats.org/drawingml/2006/table">
            <a:tbl>
              <a:tblPr firstRow="1" firstCol="1" bandRow="1">
                <a:tableStyleId>{5940675A-B579-460E-94D1-54222C63F5DA}</a:tableStyleId>
              </a:tblPr>
              <a:tblGrid>
                <a:gridCol w="1878630">
                  <a:extLst>
                    <a:ext uri="{9D8B030D-6E8A-4147-A177-3AD203B41FA5}">
                      <a16:colId xmlns:a16="http://schemas.microsoft.com/office/drawing/2014/main" val="20001"/>
                    </a:ext>
                  </a:extLst>
                </a:gridCol>
                <a:gridCol w="773546">
                  <a:extLst>
                    <a:ext uri="{9D8B030D-6E8A-4147-A177-3AD203B41FA5}">
                      <a16:colId xmlns:a16="http://schemas.microsoft.com/office/drawing/2014/main" val="20006"/>
                    </a:ext>
                  </a:extLst>
                </a:gridCol>
                <a:gridCol w="684432">
                  <a:extLst>
                    <a:ext uri="{9D8B030D-6E8A-4147-A177-3AD203B41FA5}">
                      <a16:colId xmlns:a16="http://schemas.microsoft.com/office/drawing/2014/main" val="1990762972"/>
                    </a:ext>
                  </a:extLst>
                </a:gridCol>
                <a:gridCol w="684432">
                  <a:extLst>
                    <a:ext uri="{9D8B030D-6E8A-4147-A177-3AD203B41FA5}">
                      <a16:colId xmlns:a16="http://schemas.microsoft.com/office/drawing/2014/main" val="20007"/>
                    </a:ext>
                  </a:extLst>
                </a:gridCol>
                <a:gridCol w="513324">
                  <a:extLst>
                    <a:ext uri="{9D8B030D-6E8A-4147-A177-3AD203B41FA5}">
                      <a16:colId xmlns:a16="http://schemas.microsoft.com/office/drawing/2014/main" val="20008"/>
                    </a:ext>
                  </a:extLst>
                </a:gridCol>
                <a:gridCol w="4106595">
                  <a:extLst>
                    <a:ext uri="{9D8B030D-6E8A-4147-A177-3AD203B41FA5}">
                      <a16:colId xmlns:a16="http://schemas.microsoft.com/office/drawing/2014/main" val="20009"/>
                    </a:ext>
                  </a:extLst>
                </a:gridCol>
              </a:tblGrid>
              <a:tr h="201606">
                <a:tc gridSpan="6">
                  <a:txBody>
                    <a:bodyPr/>
                    <a:lstStyle/>
                    <a:p>
                      <a:pPr algn="l">
                        <a:lnSpc>
                          <a:spcPct val="115000"/>
                        </a:lnSpc>
                        <a:spcAft>
                          <a:spcPts val="0"/>
                        </a:spcAft>
                      </a:pPr>
                      <a:r>
                        <a:rPr lang="en-GB" sz="8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dirty="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dirty="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316554">
                <a:tc rowSpan="3">
                  <a:txBody>
                    <a:bodyPr/>
                    <a:lstStyle/>
                    <a:p>
                      <a:pPr>
                        <a:lnSpc>
                          <a:spcPct val="115000"/>
                        </a:lnSpc>
                        <a:spcAft>
                          <a:spcPts val="0"/>
                        </a:spcAft>
                      </a:pPr>
                      <a:r>
                        <a:rPr lang="en-GB" sz="1050" kern="1200" dirty="0">
                          <a:solidFill>
                            <a:schemeClr val="tx1"/>
                          </a:solidFill>
                          <a:effectLst/>
                          <a:latin typeface="+mn-lt"/>
                          <a:ea typeface="+mn-ea"/>
                          <a:cs typeface="+mn-cs"/>
                        </a:rPr>
                        <a:t>Change Pack ref: </a:t>
                      </a:r>
                    </a:p>
                    <a:p>
                      <a:pPr>
                        <a:lnSpc>
                          <a:spcPct val="115000"/>
                        </a:lnSpc>
                        <a:spcAft>
                          <a:spcPts val="0"/>
                        </a:spcAft>
                      </a:pPr>
                      <a:r>
                        <a:rPr lang="en-GB" sz="1050" kern="1200" dirty="0">
                          <a:solidFill>
                            <a:schemeClr val="tx1"/>
                          </a:solidFill>
                          <a:effectLst/>
                          <a:latin typeface="+mn-lt"/>
                          <a:ea typeface="+mn-ea"/>
                          <a:cs typeface="+mn-cs"/>
                          <a:hlinkClick r:id="rId2"/>
                        </a:rPr>
                        <a:t>2606.2 - MT - JR</a:t>
                      </a:r>
                      <a:endParaRPr lang="en-GB" sz="1050" kern="1200" dirty="0">
                        <a:solidFill>
                          <a:schemeClr val="tx1"/>
                        </a:solidFill>
                        <a:effectLst/>
                        <a:latin typeface="+mn-lt"/>
                        <a:ea typeface="+mn-ea"/>
                        <a:cs typeface="+mn-cs"/>
                      </a:endParaRPr>
                    </a:p>
                    <a:p>
                      <a:pPr>
                        <a:lnSpc>
                          <a:spcPct val="115000"/>
                        </a:lnSpc>
                        <a:spcAft>
                          <a:spcPts val="0"/>
                        </a:spcAft>
                      </a:pPr>
                      <a:endParaRPr lang="en-GB" sz="1050" kern="1200" dirty="0">
                        <a:solidFill>
                          <a:schemeClr val="tx1"/>
                        </a:solidFill>
                        <a:effectLst/>
                        <a:latin typeface="+mn-lt"/>
                        <a:ea typeface="+mn-ea"/>
                        <a:cs typeface="+mn-cs"/>
                      </a:endParaRPr>
                    </a:p>
                    <a:p>
                      <a:pPr>
                        <a:lnSpc>
                          <a:spcPct val="115000"/>
                        </a:lnSpc>
                        <a:spcAft>
                          <a:spcPts val="0"/>
                        </a:spcAft>
                      </a:pPr>
                      <a:r>
                        <a:rPr lang="en-GB" sz="1050" kern="1200" dirty="0">
                          <a:solidFill>
                            <a:schemeClr val="tx1"/>
                          </a:solidFill>
                          <a:effectLst/>
                          <a:latin typeface="+mn-lt"/>
                          <a:ea typeface="+mn-ea"/>
                          <a:cs typeface="+mn-cs"/>
                        </a:rPr>
                        <a:t>Release: CSSC</a:t>
                      </a:r>
                    </a:p>
                    <a:p>
                      <a:pPr>
                        <a:lnSpc>
                          <a:spcPct val="115000"/>
                        </a:lnSpc>
                        <a:spcAft>
                          <a:spcPts val="0"/>
                        </a:spcAft>
                      </a:pPr>
                      <a:endParaRPr lang="en-GB" sz="1050" kern="1200" dirty="0">
                        <a:solidFill>
                          <a:schemeClr val="tx1"/>
                        </a:solidFill>
                        <a:effectLst/>
                        <a:latin typeface="+mn-lt"/>
                        <a:ea typeface="+mn-ea"/>
                        <a:cs typeface="+mn-cs"/>
                      </a:endParaRPr>
                    </a:p>
                    <a:p>
                      <a:pPr>
                        <a:lnSpc>
                          <a:spcPct val="115000"/>
                        </a:lnSpc>
                        <a:spcAft>
                          <a:spcPts val="0"/>
                        </a:spcAft>
                      </a:pPr>
                      <a:r>
                        <a:rPr lang="en-GB" sz="1050" kern="1200" dirty="0">
                          <a:solidFill>
                            <a:schemeClr val="tx1"/>
                          </a:solidFill>
                          <a:effectLst/>
                          <a:latin typeface="+mn-lt"/>
                          <a:ea typeface="+mn-ea"/>
                          <a:cs typeface="+mn-cs"/>
                        </a:rPr>
                        <a:t>Voting: Shipper</a:t>
                      </a:r>
                    </a:p>
                  </a:txBody>
                  <a:tcPr marL="59044" marR="59044" marT="0" marB="0">
                    <a:noFill/>
                  </a:tcPr>
                </a:tc>
                <a:tc gridSpan="4">
                  <a:txBody>
                    <a:bodyPr/>
                    <a:lstStyle/>
                    <a:p>
                      <a:pPr>
                        <a:lnSpc>
                          <a:spcPct val="115000"/>
                        </a:lnSpc>
                        <a:spcAft>
                          <a:spcPts val="0"/>
                        </a:spcAft>
                      </a:pPr>
                      <a:r>
                        <a:rPr lang="en-GB" sz="800" kern="1200" dirty="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800" kern="1200" dirty="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254283">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800" kern="1200" dirty="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kern="1200" dirty="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800" kern="1200" dirty="0">
                          <a:solidFill>
                            <a:schemeClr val="tx1"/>
                          </a:solidFill>
                          <a:effectLst/>
                          <a:latin typeface="+mn-lt"/>
                          <a:ea typeface="+mn-ea"/>
                          <a:cs typeface="+mn-cs"/>
                        </a:rPr>
                        <a:t>Deferred </a:t>
                      </a:r>
                    </a:p>
                  </a:txBody>
                  <a:tcPr marL="6350" marR="6350" marT="6350" marB="0">
                    <a:solidFill>
                      <a:srgbClr val="FFBF00"/>
                    </a:solidFill>
                  </a:tcPr>
                </a:tc>
                <a:tc>
                  <a:txBody>
                    <a:bodyPr/>
                    <a:lstStyle/>
                    <a:p>
                      <a:pPr>
                        <a:lnSpc>
                          <a:spcPct val="115000"/>
                        </a:lnSpc>
                        <a:spcAft>
                          <a:spcPts val="0"/>
                        </a:spcAft>
                      </a:pPr>
                      <a:r>
                        <a:rPr lang="en-GB" sz="800" kern="1200" dirty="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146880">
                <a:tc vMerge="1">
                  <a:txBody>
                    <a:bodyPr/>
                    <a:lstStyle/>
                    <a:p>
                      <a:pPr>
                        <a:lnSpc>
                          <a:spcPct val="115000"/>
                        </a:lnSpc>
                        <a:spcAft>
                          <a:spcPts val="0"/>
                        </a:spcAft>
                      </a:pPr>
                      <a:endParaRPr lang="en-GB" sz="1050" kern="1200" dirty="0">
                        <a:solidFill>
                          <a:schemeClr val="tx1"/>
                        </a:solidFill>
                        <a:effectLst/>
                        <a:latin typeface="+mn-lt"/>
                        <a:ea typeface="+mn-ea"/>
                        <a:cs typeface="+mn-cs"/>
                      </a:endParaRPr>
                    </a:p>
                  </a:txBody>
                  <a:tcPr marL="59044" marR="59044" marT="0" marB="0"/>
                </a:tc>
                <a:tc>
                  <a:txBody>
                    <a:bodyPr/>
                    <a:lstStyle/>
                    <a:p>
                      <a:pPr algn="l" fontAlgn="ctr"/>
                      <a:endParaRPr lang="en-GB"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endParaRPr lang="en-GB" sz="1000" kern="1200" dirty="0">
                        <a:solidFill>
                          <a:schemeClr val="tx1"/>
                        </a:solidFill>
                        <a:effectLst/>
                        <a:latin typeface="+mn-lt"/>
                        <a:ea typeface="+mn-ea"/>
                        <a:cs typeface="+mn-cs"/>
                      </a:endParaRPr>
                    </a:p>
                  </a:txBody>
                  <a:tcPr marL="6350" marR="6350" marT="6350" marB="0" anchor="ctr">
                    <a:noFill/>
                  </a:tcPr>
                </a:tc>
                <a:tc>
                  <a:txBody>
                    <a:bodyPr/>
                    <a:lstStyle/>
                    <a:p>
                      <a:pPr algn="ctr" fontAlgn="ctr"/>
                      <a:endParaRPr lang="en-GB" sz="10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000" kern="1200" dirty="0">
                        <a:solidFill>
                          <a:schemeClr val="tx1"/>
                        </a:solidFill>
                        <a:effectLst/>
                        <a:latin typeface="+mn-lt"/>
                        <a:ea typeface="+mn-ea"/>
                        <a:cs typeface="+mn-cs"/>
                      </a:endParaRPr>
                    </a:p>
                  </a:txBody>
                  <a:tcPr marL="59044" marR="59044" marT="0" marB="0" anchor="ctr"/>
                </a:tc>
                <a:tc>
                  <a:txBody>
                    <a:bodyPr/>
                    <a:lstStyle/>
                    <a:p>
                      <a:pPr algn="l" fontAlgn="ctr"/>
                      <a:r>
                        <a:rPr lang="en-GB" sz="1000" b="0" i="0" u="none" strike="noStrike" dirty="0">
                          <a:solidFill>
                            <a:srgbClr val="000000"/>
                          </a:solidFill>
                          <a:effectLst/>
                          <a:latin typeface="Arial" panose="020B0604020202020204" pitchFamily="34" charset="0"/>
                        </a:rPr>
                        <a:t>No reps received</a:t>
                      </a:r>
                    </a:p>
                  </a:txBody>
                  <a:tcPr marL="6350" marR="6350" marT="6350" marB="0" anchor="ctr"/>
                </a:tc>
                <a:extLst>
                  <a:ext uri="{0D108BD9-81ED-4DB2-BD59-A6C34878D82A}">
                    <a16:rowId xmlns:a16="http://schemas.microsoft.com/office/drawing/2014/main" val="941584291"/>
                  </a:ext>
                </a:extLst>
              </a:tr>
            </a:tbl>
          </a:graphicData>
        </a:graphic>
      </p:graphicFrame>
      <p:sp>
        <p:nvSpPr>
          <p:cNvPr id="4" name="Title 6">
            <a:extLst>
              <a:ext uri="{FF2B5EF4-FFF2-40B4-BE49-F238E27FC236}">
                <a16:creationId xmlns:a16="http://schemas.microsoft.com/office/drawing/2014/main" id="{2EDC8410-42EC-4630-9D8B-017CDE1FE39C}"/>
              </a:ext>
            </a:extLst>
          </p:cNvPr>
          <p:cNvSpPr txBox="1">
            <a:spLocks/>
          </p:cNvSpPr>
          <p:nvPr/>
        </p:nvSpPr>
        <p:spPr>
          <a:xfrm>
            <a:off x="518965" y="60012"/>
            <a:ext cx="8229600" cy="318790"/>
          </a:xfrm>
          <a:prstGeom prst="rect">
            <a:avLst/>
          </a:prstGeom>
        </p:spPr>
        <p:txBody>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US" sz="2000" dirty="0"/>
              <a:t>UK Link File Formats CSS Consequential Change </a:t>
            </a:r>
          </a:p>
        </p:txBody>
      </p:sp>
      <p:sp>
        <p:nvSpPr>
          <p:cNvPr id="6" name="Title 6">
            <a:extLst>
              <a:ext uri="{FF2B5EF4-FFF2-40B4-BE49-F238E27FC236}">
                <a16:creationId xmlns:a16="http://schemas.microsoft.com/office/drawing/2014/main" id="{B1F4BF27-33AD-4DB8-ADD3-38627D67F6FA}"/>
              </a:ext>
            </a:extLst>
          </p:cNvPr>
          <p:cNvSpPr txBox="1">
            <a:spLocks/>
          </p:cNvSpPr>
          <p:nvPr/>
        </p:nvSpPr>
        <p:spPr>
          <a:xfrm>
            <a:off x="185935" y="1635027"/>
            <a:ext cx="8229600" cy="361044"/>
          </a:xfrm>
          <a:prstGeom prst="rect">
            <a:avLst/>
          </a:prstGeom>
        </p:spPr>
        <p:txBody>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US" sz="2000" dirty="0"/>
              <a:t>CSSC Code of Connections </a:t>
            </a:r>
          </a:p>
        </p:txBody>
      </p:sp>
      <p:graphicFrame>
        <p:nvGraphicFramePr>
          <p:cNvPr id="7" name="Table 6">
            <a:extLst>
              <a:ext uri="{FF2B5EF4-FFF2-40B4-BE49-F238E27FC236}">
                <a16:creationId xmlns:a16="http://schemas.microsoft.com/office/drawing/2014/main" id="{AFA4CDD9-E202-4708-9686-A9065308BC85}"/>
              </a:ext>
            </a:extLst>
          </p:cNvPr>
          <p:cNvGraphicFramePr>
            <a:graphicFrameLocks noGrp="1"/>
          </p:cNvGraphicFramePr>
          <p:nvPr>
            <p:extLst>
              <p:ext uri="{D42A27DB-BD31-4B8C-83A1-F6EECF244321}">
                <p14:modId xmlns:p14="http://schemas.microsoft.com/office/powerpoint/2010/main" val="3422276131"/>
              </p:ext>
            </p:extLst>
          </p:nvPr>
        </p:nvGraphicFramePr>
        <p:xfrm>
          <a:off x="283590" y="1987715"/>
          <a:ext cx="8640959" cy="1298479"/>
        </p:xfrm>
        <a:graphic>
          <a:graphicData uri="http://schemas.openxmlformats.org/drawingml/2006/table">
            <a:tbl>
              <a:tblPr firstRow="1" firstCol="1" bandRow="1">
                <a:tableStyleId>{5940675A-B579-460E-94D1-54222C63F5DA}</a:tableStyleId>
              </a:tblPr>
              <a:tblGrid>
                <a:gridCol w="1912146">
                  <a:extLst>
                    <a:ext uri="{9D8B030D-6E8A-4147-A177-3AD203B41FA5}">
                      <a16:colId xmlns:a16="http://schemas.microsoft.com/office/drawing/2014/main" val="20001"/>
                    </a:ext>
                  </a:extLst>
                </a:gridCol>
                <a:gridCol w="740030">
                  <a:extLst>
                    <a:ext uri="{9D8B030D-6E8A-4147-A177-3AD203B41FA5}">
                      <a16:colId xmlns:a16="http://schemas.microsoft.com/office/drawing/2014/main" val="20006"/>
                    </a:ext>
                  </a:extLst>
                </a:gridCol>
                <a:gridCol w="684432">
                  <a:extLst>
                    <a:ext uri="{9D8B030D-6E8A-4147-A177-3AD203B41FA5}">
                      <a16:colId xmlns:a16="http://schemas.microsoft.com/office/drawing/2014/main" val="1990762972"/>
                    </a:ext>
                  </a:extLst>
                </a:gridCol>
                <a:gridCol w="684432">
                  <a:extLst>
                    <a:ext uri="{9D8B030D-6E8A-4147-A177-3AD203B41FA5}">
                      <a16:colId xmlns:a16="http://schemas.microsoft.com/office/drawing/2014/main" val="20007"/>
                    </a:ext>
                  </a:extLst>
                </a:gridCol>
                <a:gridCol w="513324">
                  <a:extLst>
                    <a:ext uri="{9D8B030D-6E8A-4147-A177-3AD203B41FA5}">
                      <a16:colId xmlns:a16="http://schemas.microsoft.com/office/drawing/2014/main" val="20008"/>
                    </a:ext>
                  </a:extLst>
                </a:gridCol>
                <a:gridCol w="4106595">
                  <a:extLst>
                    <a:ext uri="{9D8B030D-6E8A-4147-A177-3AD203B41FA5}">
                      <a16:colId xmlns:a16="http://schemas.microsoft.com/office/drawing/2014/main" val="20009"/>
                    </a:ext>
                  </a:extLst>
                </a:gridCol>
              </a:tblGrid>
              <a:tr h="171228">
                <a:tc gridSpan="6">
                  <a:txBody>
                    <a:bodyPr/>
                    <a:lstStyle/>
                    <a:p>
                      <a:pPr algn="l">
                        <a:lnSpc>
                          <a:spcPct val="115000"/>
                        </a:lnSpc>
                        <a:spcAft>
                          <a:spcPts val="0"/>
                        </a:spcAft>
                      </a:pPr>
                      <a:r>
                        <a:rPr lang="en-GB" sz="8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dirty="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dirty="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278570">
                <a:tc rowSpan="3">
                  <a:txBody>
                    <a:bodyPr/>
                    <a:lstStyle/>
                    <a:p>
                      <a:pPr>
                        <a:lnSpc>
                          <a:spcPct val="115000"/>
                        </a:lnSpc>
                        <a:spcAft>
                          <a:spcPts val="0"/>
                        </a:spcAft>
                      </a:pPr>
                      <a:r>
                        <a:rPr lang="en-GB" sz="1050" kern="1200" dirty="0">
                          <a:solidFill>
                            <a:schemeClr val="tx1"/>
                          </a:solidFill>
                          <a:effectLst/>
                          <a:latin typeface="+mn-lt"/>
                          <a:ea typeface="+mn-ea"/>
                          <a:cs typeface="+mn-cs"/>
                        </a:rPr>
                        <a:t>Change Pack ref: </a:t>
                      </a:r>
                    </a:p>
                    <a:p>
                      <a:pPr>
                        <a:lnSpc>
                          <a:spcPct val="115000"/>
                        </a:lnSpc>
                        <a:spcAft>
                          <a:spcPts val="0"/>
                        </a:spcAft>
                      </a:pPr>
                      <a:r>
                        <a:rPr lang="en-GB" sz="1050" kern="1200" dirty="0">
                          <a:solidFill>
                            <a:schemeClr val="tx1"/>
                          </a:solidFill>
                          <a:effectLst/>
                          <a:latin typeface="+mn-lt"/>
                          <a:ea typeface="+mn-ea"/>
                          <a:cs typeface="+mn-cs"/>
                          <a:hlinkClick r:id="rId2"/>
                        </a:rPr>
                        <a:t>2606.3 - MT - JR</a:t>
                      </a:r>
                      <a:endParaRPr lang="en-GB" sz="1050" kern="1200" dirty="0">
                        <a:solidFill>
                          <a:schemeClr val="tx1"/>
                        </a:solidFill>
                        <a:effectLst/>
                        <a:latin typeface="+mn-lt"/>
                        <a:ea typeface="+mn-ea"/>
                        <a:cs typeface="+mn-cs"/>
                      </a:endParaRPr>
                    </a:p>
                    <a:p>
                      <a:pPr>
                        <a:lnSpc>
                          <a:spcPct val="115000"/>
                        </a:lnSpc>
                        <a:spcAft>
                          <a:spcPts val="0"/>
                        </a:spcAft>
                      </a:pPr>
                      <a:endParaRPr lang="en-GB" sz="1050" kern="1200" dirty="0">
                        <a:solidFill>
                          <a:schemeClr val="tx1"/>
                        </a:solidFill>
                        <a:effectLst/>
                        <a:latin typeface="+mn-lt"/>
                        <a:ea typeface="+mn-ea"/>
                        <a:cs typeface="+mn-cs"/>
                      </a:endParaRPr>
                    </a:p>
                    <a:p>
                      <a:pPr>
                        <a:lnSpc>
                          <a:spcPct val="115000"/>
                        </a:lnSpc>
                        <a:spcAft>
                          <a:spcPts val="0"/>
                        </a:spcAft>
                      </a:pPr>
                      <a:r>
                        <a:rPr lang="en-GB" sz="1050" kern="1200" dirty="0">
                          <a:solidFill>
                            <a:schemeClr val="tx1"/>
                          </a:solidFill>
                          <a:effectLst/>
                          <a:latin typeface="+mn-lt"/>
                          <a:ea typeface="+mn-ea"/>
                          <a:cs typeface="+mn-cs"/>
                        </a:rPr>
                        <a:t>Release : CSSC</a:t>
                      </a:r>
                    </a:p>
                    <a:p>
                      <a:pPr>
                        <a:lnSpc>
                          <a:spcPct val="115000"/>
                        </a:lnSpc>
                        <a:spcAft>
                          <a:spcPts val="0"/>
                        </a:spcAft>
                      </a:pPr>
                      <a:endParaRPr lang="en-GB" sz="1050" kern="1200" dirty="0">
                        <a:solidFill>
                          <a:schemeClr val="tx1"/>
                        </a:solidFill>
                        <a:effectLst/>
                        <a:latin typeface="+mn-lt"/>
                        <a:ea typeface="+mn-ea"/>
                        <a:cs typeface="+mn-cs"/>
                      </a:endParaRPr>
                    </a:p>
                    <a:p>
                      <a:pPr>
                        <a:lnSpc>
                          <a:spcPct val="115000"/>
                        </a:lnSpc>
                        <a:spcAft>
                          <a:spcPts val="0"/>
                        </a:spcAft>
                      </a:pPr>
                      <a:r>
                        <a:rPr lang="en-GB" sz="1050" kern="1200" dirty="0">
                          <a:solidFill>
                            <a:schemeClr val="tx1"/>
                          </a:solidFill>
                          <a:effectLst/>
                          <a:latin typeface="+mn-lt"/>
                          <a:ea typeface="+mn-ea"/>
                          <a:cs typeface="+mn-cs"/>
                        </a:rPr>
                        <a:t>Voting: Shippers and DNO</a:t>
                      </a:r>
                    </a:p>
                  </a:txBody>
                  <a:tcPr marL="59044" marR="59044" marT="0" marB="0">
                    <a:noFill/>
                  </a:tcPr>
                </a:tc>
                <a:tc gridSpan="4">
                  <a:txBody>
                    <a:bodyPr/>
                    <a:lstStyle/>
                    <a:p>
                      <a:pPr>
                        <a:lnSpc>
                          <a:spcPct val="115000"/>
                        </a:lnSpc>
                        <a:spcAft>
                          <a:spcPts val="0"/>
                        </a:spcAft>
                      </a:pPr>
                      <a:r>
                        <a:rPr lang="en-GB" sz="800" kern="1200" dirty="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800" kern="1200" dirty="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223771">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800" kern="1200" dirty="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kern="1200" dirty="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800" kern="1200" dirty="0">
                          <a:solidFill>
                            <a:schemeClr val="tx1"/>
                          </a:solidFill>
                          <a:effectLst/>
                          <a:latin typeface="+mn-lt"/>
                          <a:ea typeface="+mn-ea"/>
                          <a:cs typeface="+mn-cs"/>
                        </a:rPr>
                        <a:t>Deferred </a:t>
                      </a:r>
                    </a:p>
                  </a:txBody>
                  <a:tcPr marL="6350" marR="6350" marT="6350" marB="0">
                    <a:solidFill>
                      <a:srgbClr val="FFBF00"/>
                    </a:solidFill>
                  </a:tcPr>
                </a:tc>
                <a:tc>
                  <a:txBody>
                    <a:bodyPr/>
                    <a:lstStyle/>
                    <a:p>
                      <a:pPr>
                        <a:lnSpc>
                          <a:spcPct val="115000"/>
                        </a:lnSpc>
                        <a:spcAft>
                          <a:spcPts val="0"/>
                        </a:spcAft>
                      </a:pPr>
                      <a:r>
                        <a:rPr lang="en-GB" sz="800" kern="1200" dirty="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624910">
                <a:tc vMerge="1">
                  <a:txBody>
                    <a:bodyPr/>
                    <a:lstStyle/>
                    <a:p>
                      <a:pPr>
                        <a:lnSpc>
                          <a:spcPct val="115000"/>
                        </a:lnSpc>
                        <a:spcAft>
                          <a:spcPts val="0"/>
                        </a:spcAft>
                      </a:pPr>
                      <a:endParaRPr lang="en-GB" sz="1050" kern="1200" dirty="0">
                        <a:solidFill>
                          <a:schemeClr val="tx1"/>
                        </a:solidFill>
                        <a:effectLst/>
                        <a:latin typeface="+mn-lt"/>
                        <a:ea typeface="+mn-ea"/>
                        <a:cs typeface="+mn-cs"/>
                      </a:endParaRPr>
                    </a:p>
                  </a:txBody>
                  <a:tcPr marL="59044" marR="59044" marT="0" marB="0"/>
                </a:tc>
                <a:tc>
                  <a:txBody>
                    <a:bodyPr/>
                    <a:lstStyle/>
                    <a:p>
                      <a:pPr algn="l" fontAlgn="ctr"/>
                      <a:endParaRPr lang="en-GB"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endParaRPr lang="en-GB" sz="1000" kern="1200" dirty="0">
                        <a:solidFill>
                          <a:schemeClr val="tx1"/>
                        </a:solidFill>
                        <a:effectLst/>
                        <a:latin typeface="+mn-lt"/>
                        <a:ea typeface="+mn-ea"/>
                        <a:cs typeface="+mn-cs"/>
                      </a:endParaRPr>
                    </a:p>
                  </a:txBody>
                  <a:tcPr marL="6350" marR="6350" marT="6350" marB="0" anchor="ctr">
                    <a:noFill/>
                  </a:tcPr>
                </a:tc>
                <a:tc>
                  <a:txBody>
                    <a:bodyPr/>
                    <a:lstStyle/>
                    <a:p>
                      <a:pPr algn="ctr" fontAlgn="ctr"/>
                      <a:endParaRPr lang="en-GB" sz="10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000" kern="1200" dirty="0">
                        <a:solidFill>
                          <a:schemeClr val="tx1"/>
                        </a:solidFill>
                        <a:effectLst/>
                        <a:latin typeface="+mn-lt"/>
                        <a:ea typeface="+mn-ea"/>
                        <a:cs typeface="+mn-cs"/>
                      </a:endParaRPr>
                    </a:p>
                  </a:txBody>
                  <a:tcPr marL="59044" marR="59044" marT="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Arial" panose="020B0604020202020204" pitchFamily="34" charset="0"/>
                        </a:rPr>
                        <a:t>No reps received</a:t>
                      </a:r>
                    </a:p>
                  </a:txBody>
                  <a:tcPr marL="6350" marR="6350" marT="6350" marB="0" anchor="ctr"/>
                </a:tc>
                <a:extLst>
                  <a:ext uri="{0D108BD9-81ED-4DB2-BD59-A6C34878D82A}">
                    <a16:rowId xmlns:a16="http://schemas.microsoft.com/office/drawing/2014/main" val="941584291"/>
                  </a:ext>
                </a:extLst>
              </a:tr>
            </a:tbl>
          </a:graphicData>
        </a:graphic>
      </p:graphicFrame>
      <p:sp>
        <p:nvSpPr>
          <p:cNvPr id="8" name="Title 6">
            <a:extLst>
              <a:ext uri="{FF2B5EF4-FFF2-40B4-BE49-F238E27FC236}">
                <a16:creationId xmlns:a16="http://schemas.microsoft.com/office/drawing/2014/main" id="{B10CC667-C40C-4807-97CB-18540ED17EA5}"/>
              </a:ext>
            </a:extLst>
          </p:cNvPr>
          <p:cNvSpPr txBox="1">
            <a:spLocks/>
          </p:cNvSpPr>
          <p:nvPr/>
        </p:nvSpPr>
        <p:spPr>
          <a:xfrm>
            <a:off x="273346" y="3286194"/>
            <a:ext cx="8928992" cy="352688"/>
          </a:xfrm>
          <a:prstGeom prst="rect">
            <a:avLst/>
          </a:prstGeom>
        </p:spPr>
        <p:txBody>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US" sz="1800" dirty="0"/>
              <a:t>Query APIs Technical Specification Secondary API Error Handling Strategy</a:t>
            </a:r>
          </a:p>
        </p:txBody>
      </p:sp>
      <p:graphicFrame>
        <p:nvGraphicFramePr>
          <p:cNvPr id="9" name="Table 8">
            <a:extLst>
              <a:ext uri="{FF2B5EF4-FFF2-40B4-BE49-F238E27FC236}">
                <a16:creationId xmlns:a16="http://schemas.microsoft.com/office/drawing/2014/main" id="{8FFC45D0-BBAC-4FEB-9E17-AA30856A6FDB}"/>
              </a:ext>
            </a:extLst>
          </p:cNvPr>
          <p:cNvGraphicFramePr>
            <a:graphicFrameLocks noGrp="1"/>
          </p:cNvGraphicFramePr>
          <p:nvPr>
            <p:extLst>
              <p:ext uri="{D42A27DB-BD31-4B8C-83A1-F6EECF244321}">
                <p14:modId xmlns:p14="http://schemas.microsoft.com/office/powerpoint/2010/main" val="3152038034"/>
              </p:ext>
            </p:extLst>
          </p:nvPr>
        </p:nvGraphicFramePr>
        <p:xfrm>
          <a:off x="283590" y="3638882"/>
          <a:ext cx="8640959" cy="1307449"/>
        </p:xfrm>
        <a:graphic>
          <a:graphicData uri="http://schemas.openxmlformats.org/drawingml/2006/table">
            <a:tbl>
              <a:tblPr firstRow="1" firstCol="1" bandRow="1">
                <a:tableStyleId>{5940675A-B579-460E-94D1-54222C63F5DA}</a:tableStyleId>
              </a:tblPr>
              <a:tblGrid>
                <a:gridCol w="1951184">
                  <a:extLst>
                    <a:ext uri="{9D8B030D-6E8A-4147-A177-3AD203B41FA5}">
                      <a16:colId xmlns:a16="http://schemas.microsoft.com/office/drawing/2014/main" val="20001"/>
                    </a:ext>
                  </a:extLst>
                </a:gridCol>
                <a:gridCol w="700992">
                  <a:extLst>
                    <a:ext uri="{9D8B030D-6E8A-4147-A177-3AD203B41FA5}">
                      <a16:colId xmlns:a16="http://schemas.microsoft.com/office/drawing/2014/main" val="20006"/>
                    </a:ext>
                  </a:extLst>
                </a:gridCol>
                <a:gridCol w="684432">
                  <a:extLst>
                    <a:ext uri="{9D8B030D-6E8A-4147-A177-3AD203B41FA5}">
                      <a16:colId xmlns:a16="http://schemas.microsoft.com/office/drawing/2014/main" val="1990762972"/>
                    </a:ext>
                  </a:extLst>
                </a:gridCol>
                <a:gridCol w="684432">
                  <a:extLst>
                    <a:ext uri="{9D8B030D-6E8A-4147-A177-3AD203B41FA5}">
                      <a16:colId xmlns:a16="http://schemas.microsoft.com/office/drawing/2014/main" val="20007"/>
                    </a:ext>
                  </a:extLst>
                </a:gridCol>
                <a:gridCol w="513323">
                  <a:extLst>
                    <a:ext uri="{9D8B030D-6E8A-4147-A177-3AD203B41FA5}">
                      <a16:colId xmlns:a16="http://schemas.microsoft.com/office/drawing/2014/main" val="20008"/>
                    </a:ext>
                  </a:extLst>
                </a:gridCol>
                <a:gridCol w="4106596">
                  <a:extLst>
                    <a:ext uri="{9D8B030D-6E8A-4147-A177-3AD203B41FA5}">
                      <a16:colId xmlns:a16="http://schemas.microsoft.com/office/drawing/2014/main" val="20009"/>
                    </a:ext>
                  </a:extLst>
                </a:gridCol>
              </a:tblGrid>
              <a:tr h="142117">
                <a:tc gridSpan="6">
                  <a:txBody>
                    <a:bodyPr/>
                    <a:lstStyle/>
                    <a:p>
                      <a:pPr algn="l">
                        <a:lnSpc>
                          <a:spcPct val="115000"/>
                        </a:lnSpc>
                        <a:spcAft>
                          <a:spcPts val="0"/>
                        </a:spcAft>
                      </a:pPr>
                      <a:r>
                        <a:rPr lang="en-GB" sz="8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dirty="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dirty="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139364">
                <a:tc rowSpan="3">
                  <a:txBody>
                    <a:bodyPr/>
                    <a:lstStyle/>
                    <a:p>
                      <a:pPr>
                        <a:lnSpc>
                          <a:spcPct val="115000"/>
                        </a:lnSpc>
                        <a:spcAft>
                          <a:spcPts val="0"/>
                        </a:spcAft>
                      </a:pPr>
                      <a:r>
                        <a:rPr lang="en-GB" sz="1050" kern="1200" dirty="0">
                          <a:solidFill>
                            <a:schemeClr val="tx1"/>
                          </a:solidFill>
                          <a:effectLst/>
                          <a:latin typeface="+mn-lt"/>
                          <a:ea typeface="+mn-ea"/>
                          <a:cs typeface="+mn-cs"/>
                        </a:rPr>
                        <a:t>Change Pack ref: </a:t>
                      </a:r>
                    </a:p>
                    <a:p>
                      <a:pPr>
                        <a:lnSpc>
                          <a:spcPct val="115000"/>
                        </a:lnSpc>
                        <a:spcAft>
                          <a:spcPts val="0"/>
                        </a:spcAft>
                      </a:pPr>
                      <a:r>
                        <a:rPr lang="en-GB" sz="1050" kern="1200" dirty="0">
                          <a:solidFill>
                            <a:schemeClr val="tx1"/>
                          </a:solidFill>
                          <a:effectLst/>
                          <a:latin typeface="+mn-lt"/>
                          <a:ea typeface="+mn-ea"/>
                          <a:cs typeface="+mn-cs"/>
                          <a:hlinkClick r:id="rId2"/>
                        </a:rPr>
                        <a:t>2606.4 - MT - JR</a:t>
                      </a:r>
                      <a:endParaRPr lang="en-GB" sz="1050" kern="1200" dirty="0">
                        <a:solidFill>
                          <a:schemeClr val="tx1"/>
                        </a:solidFill>
                        <a:effectLst/>
                        <a:latin typeface="+mn-lt"/>
                        <a:ea typeface="+mn-ea"/>
                        <a:cs typeface="+mn-cs"/>
                      </a:endParaRPr>
                    </a:p>
                    <a:p>
                      <a:pPr>
                        <a:lnSpc>
                          <a:spcPct val="115000"/>
                        </a:lnSpc>
                        <a:spcAft>
                          <a:spcPts val="0"/>
                        </a:spcAft>
                      </a:pPr>
                      <a:endParaRPr lang="en-GB" sz="1050" kern="1200" dirty="0">
                        <a:solidFill>
                          <a:schemeClr val="tx1"/>
                        </a:solidFill>
                        <a:effectLst/>
                        <a:latin typeface="+mn-lt"/>
                        <a:ea typeface="+mn-ea"/>
                        <a:cs typeface="+mn-cs"/>
                      </a:endParaRPr>
                    </a:p>
                    <a:p>
                      <a:pPr>
                        <a:lnSpc>
                          <a:spcPct val="115000"/>
                        </a:lnSpc>
                        <a:spcAft>
                          <a:spcPts val="0"/>
                        </a:spcAft>
                      </a:pPr>
                      <a:r>
                        <a:rPr lang="en-GB" sz="1050" kern="1200" dirty="0">
                          <a:solidFill>
                            <a:schemeClr val="tx1"/>
                          </a:solidFill>
                          <a:effectLst/>
                          <a:latin typeface="+mn-lt"/>
                          <a:ea typeface="+mn-ea"/>
                          <a:cs typeface="+mn-cs"/>
                        </a:rPr>
                        <a:t>Release: CSSC</a:t>
                      </a:r>
                    </a:p>
                    <a:p>
                      <a:pPr>
                        <a:lnSpc>
                          <a:spcPct val="115000"/>
                        </a:lnSpc>
                        <a:spcAft>
                          <a:spcPts val="0"/>
                        </a:spcAft>
                      </a:pPr>
                      <a:endParaRPr lang="en-GB" sz="1050" kern="1200" dirty="0">
                        <a:solidFill>
                          <a:schemeClr val="tx1"/>
                        </a:solidFill>
                        <a:effectLst/>
                        <a:latin typeface="+mn-lt"/>
                        <a:ea typeface="+mn-ea"/>
                        <a:cs typeface="+mn-cs"/>
                      </a:endParaRPr>
                    </a:p>
                    <a:p>
                      <a:pPr>
                        <a:lnSpc>
                          <a:spcPct val="115000"/>
                        </a:lnSpc>
                        <a:spcAft>
                          <a:spcPts val="0"/>
                        </a:spcAft>
                      </a:pPr>
                      <a:r>
                        <a:rPr lang="en-GB" sz="1050" kern="1200" dirty="0">
                          <a:solidFill>
                            <a:schemeClr val="tx1"/>
                          </a:solidFill>
                          <a:effectLst/>
                          <a:latin typeface="+mn-lt"/>
                          <a:ea typeface="+mn-ea"/>
                          <a:cs typeface="+mn-cs"/>
                        </a:rPr>
                        <a:t>Voting: Shipper, DNO &amp; IGT</a:t>
                      </a:r>
                    </a:p>
                  </a:txBody>
                  <a:tcPr marL="59044" marR="59044" marT="0" marB="0">
                    <a:noFill/>
                  </a:tcPr>
                </a:tc>
                <a:tc gridSpan="4">
                  <a:txBody>
                    <a:bodyPr/>
                    <a:lstStyle/>
                    <a:p>
                      <a:pPr>
                        <a:lnSpc>
                          <a:spcPct val="115000"/>
                        </a:lnSpc>
                        <a:spcAft>
                          <a:spcPts val="0"/>
                        </a:spcAft>
                      </a:pPr>
                      <a:r>
                        <a:rPr lang="en-GB" sz="800" kern="1200" dirty="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800" kern="1200" dirty="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110945">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800" kern="1200" dirty="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kern="1200" dirty="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800" kern="1200" dirty="0">
                          <a:solidFill>
                            <a:schemeClr val="tx1"/>
                          </a:solidFill>
                          <a:effectLst/>
                          <a:latin typeface="+mn-lt"/>
                          <a:ea typeface="+mn-ea"/>
                          <a:cs typeface="+mn-cs"/>
                        </a:rPr>
                        <a:t>Deferred </a:t>
                      </a:r>
                    </a:p>
                  </a:txBody>
                  <a:tcPr marL="6350" marR="6350" marT="6350" marB="0">
                    <a:solidFill>
                      <a:srgbClr val="FFBF00"/>
                    </a:solidFill>
                  </a:tcPr>
                </a:tc>
                <a:tc>
                  <a:txBody>
                    <a:bodyPr/>
                    <a:lstStyle/>
                    <a:p>
                      <a:pPr>
                        <a:lnSpc>
                          <a:spcPct val="115000"/>
                        </a:lnSpc>
                        <a:spcAft>
                          <a:spcPts val="0"/>
                        </a:spcAft>
                      </a:pPr>
                      <a:r>
                        <a:rPr lang="en-GB" sz="800" kern="1200" dirty="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897698">
                <a:tc vMerge="1">
                  <a:txBody>
                    <a:bodyPr/>
                    <a:lstStyle/>
                    <a:p>
                      <a:pPr>
                        <a:lnSpc>
                          <a:spcPct val="115000"/>
                        </a:lnSpc>
                        <a:spcAft>
                          <a:spcPts val="0"/>
                        </a:spcAft>
                      </a:pPr>
                      <a:endParaRPr lang="en-GB" sz="1050" kern="1200" dirty="0">
                        <a:solidFill>
                          <a:schemeClr val="tx1"/>
                        </a:solidFill>
                        <a:effectLst/>
                        <a:latin typeface="+mn-lt"/>
                        <a:ea typeface="+mn-ea"/>
                        <a:cs typeface="+mn-cs"/>
                      </a:endParaRPr>
                    </a:p>
                  </a:txBody>
                  <a:tcPr marL="59044" marR="59044" marT="0" marB="0"/>
                </a:tc>
                <a:tc>
                  <a:txBody>
                    <a:bodyPr/>
                    <a:lstStyle/>
                    <a:p>
                      <a:pPr algn="l" fontAlgn="ctr"/>
                      <a:endParaRPr lang="en-GB"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endParaRPr lang="en-GB" sz="1000" kern="1200" dirty="0">
                        <a:solidFill>
                          <a:schemeClr val="tx1"/>
                        </a:solidFill>
                        <a:effectLst/>
                        <a:latin typeface="+mn-lt"/>
                        <a:ea typeface="+mn-ea"/>
                        <a:cs typeface="+mn-cs"/>
                      </a:endParaRPr>
                    </a:p>
                  </a:txBody>
                  <a:tcPr marL="6350" marR="6350" marT="6350" marB="0" anchor="ctr">
                    <a:noFill/>
                  </a:tcPr>
                </a:tc>
                <a:tc>
                  <a:txBody>
                    <a:bodyPr/>
                    <a:lstStyle/>
                    <a:p>
                      <a:pPr algn="ctr" fontAlgn="ctr"/>
                      <a:endParaRPr lang="en-GB" sz="10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000" kern="1200" dirty="0">
                        <a:solidFill>
                          <a:schemeClr val="tx1"/>
                        </a:solidFill>
                        <a:effectLst/>
                        <a:latin typeface="+mn-lt"/>
                        <a:ea typeface="+mn-ea"/>
                        <a:cs typeface="+mn-cs"/>
                      </a:endParaRPr>
                    </a:p>
                  </a:txBody>
                  <a:tcPr marL="59044" marR="59044" marT="0" marB="0" anchor="ctr"/>
                </a:tc>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dirty="0">
                          <a:solidFill>
                            <a:srgbClr val="000000"/>
                          </a:solidFill>
                          <a:effectLst/>
                          <a:latin typeface="Arial" panose="020B0604020202020204" pitchFamily="34" charset="0"/>
                        </a:rPr>
                        <a:t>No reps received</a:t>
                      </a:r>
                    </a:p>
                  </a:txBody>
                  <a:tcPr marL="6350" marR="6350" marT="635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3878745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B2E1364-2D59-4D0C-907B-9347BD675FB3}"/>
              </a:ext>
            </a:extLst>
          </p:cNvPr>
          <p:cNvGraphicFramePr>
            <a:graphicFrameLocks noGrp="1"/>
          </p:cNvGraphicFramePr>
          <p:nvPr>
            <p:extLst>
              <p:ext uri="{D42A27DB-BD31-4B8C-83A1-F6EECF244321}">
                <p14:modId xmlns:p14="http://schemas.microsoft.com/office/powerpoint/2010/main" val="1195929743"/>
              </p:ext>
            </p:extLst>
          </p:nvPr>
        </p:nvGraphicFramePr>
        <p:xfrm>
          <a:off x="64519" y="195486"/>
          <a:ext cx="9014961" cy="4681836"/>
        </p:xfrm>
        <a:graphic>
          <a:graphicData uri="http://schemas.openxmlformats.org/drawingml/2006/table">
            <a:tbl>
              <a:tblPr/>
              <a:tblGrid>
                <a:gridCol w="441028">
                  <a:extLst>
                    <a:ext uri="{9D8B030D-6E8A-4147-A177-3AD203B41FA5}">
                      <a16:colId xmlns:a16="http://schemas.microsoft.com/office/drawing/2014/main" val="3581103778"/>
                    </a:ext>
                  </a:extLst>
                </a:gridCol>
                <a:gridCol w="459576">
                  <a:extLst>
                    <a:ext uri="{9D8B030D-6E8A-4147-A177-3AD203B41FA5}">
                      <a16:colId xmlns:a16="http://schemas.microsoft.com/office/drawing/2014/main" val="959346868"/>
                    </a:ext>
                  </a:extLst>
                </a:gridCol>
                <a:gridCol w="495478">
                  <a:extLst>
                    <a:ext uri="{9D8B030D-6E8A-4147-A177-3AD203B41FA5}">
                      <a16:colId xmlns:a16="http://schemas.microsoft.com/office/drawing/2014/main" val="3447465652"/>
                    </a:ext>
                  </a:extLst>
                </a:gridCol>
                <a:gridCol w="382981">
                  <a:extLst>
                    <a:ext uri="{9D8B030D-6E8A-4147-A177-3AD203B41FA5}">
                      <a16:colId xmlns:a16="http://schemas.microsoft.com/office/drawing/2014/main" val="2711564436"/>
                    </a:ext>
                  </a:extLst>
                </a:gridCol>
                <a:gridCol w="462140">
                  <a:extLst>
                    <a:ext uri="{9D8B030D-6E8A-4147-A177-3AD203B41FA5}">
                      <a16:colId xmlns:a16="http://schemas.microsoft.com/office/drawing/2014/main" val="3476765804"/>
                    </a:ext>
                  </a:extLst>
                </a:gridCol>
                <a:gridCol w="471666">
                  <a:extLst>
                    <a:ext uri="{9D8B030D-6E8A-4147-A177-3AD203B41FA5}">
                      <a16:colId xmlns:a16="http://schemas.microsoft.com/office/drawing/2014/main" val="4044463244"/>
                    </a:ext>
                  </a:extLst>
                </a:gridCol>
                <a:gridCol w="5507741">
                  <a:extLst>
                    <a:ext uri="{9D8B030D-6E8A-4147-A177-3AD203B41FA5}">
                      <a16:colId xmlns:a16="http://schemas.microsoft.com/office/drawing/2014/main" val="2270217336"/>
                    </a:ext>
                  </a:extLst>
                </a:gridCol>
                <a:gridCol w="794351">
                  <a:extLst>
                    <a:ext uri="{9D8B030D-6E8A-4147-A177-3AD203B41FA5}">
                      <a16:colId xmlns:a16="http://schemas.microsoft.com/office/drawing/2014/main" val="1234416637"/>
                    </a:ext>
                  </a:extLst>
                </a:gridCol>
              </a:tblGrid>
              <a:tr h="163067">
                <a:tc gridSpan="8">
                  <a:txBody>
                    <a:bodyPr/>
                    <a:lstStyle/>
                    <a:p>
                      <a:pPr algn="ctr" fontAlgn="ctr"/>
                      <a:r>
                        <a:rPr lang="en-GB" sz="1000" b="1" i="0" u="none" strike="noStrike">
                          <a:solidFill>
                            <a:srgbClr val="000000"/>
                          </a:solidFill>
                          <a:effectLst/>
                          <a:latin typeface="Arial" panose="020B0604020202020204" pitchFamily="34" charset="0"/>
                        </a:rPr>
                        <a:t>Outages</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45412806"/>
                  </a:ext>
                </a:extLst>
              </a:tr>
              <a:tr h="118300">
                <a:tc rowSpan="2">
                  <a:txBody>
                    <a:bodyPr/>
                    <a:lstStyle/>
                    <a:p>
                      <a:pPr algn="ctr" fontAlgn="ctr"/>
                      <a:r>
                        <a:rPr lang="en-GB" sz="800" b="0" i="0" u="none" strike="noStrike">
                          <a:solidFill>
                            <a:srgbClr val="000000"/>
                          </a:solidFill>
                          <a:effectLst/>
                          <a:latin typeface="Arial" panose="020B0604020202020204" pitchFamily="34" charset="0"/>
                        </a:rPr>
                        <a:t>Change  Request Number</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rowSpan="2">
                  <a:txBody>
                    <a:bodyPr/>
                    <a:lstStyle/>
                    <a:p>
                      <a:pPr algn="ctr" fontAlgn="ctr"/>
                      <a:r>
                        <a:rPr lang="en-GB" sz="800" b="0" i="0" u="none" strike="noStrike">
                          <a:solidFill>
                            <a:srgbClr val="000000"/>
                          </a:solidFill>
                          <a:effectLst/>
                          <a:latin typeface="Arial" panose="020B0604020202020204" pitchFamily="34" charset="0"/>
                        </a:rPr>
                        <a:t>Impacted System</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gridSpan="5">
                  <a:txBody>
                    <a:bodyPr/>
                    <a:lstStyle/>
                    <a:p>
                      <a:pPr algn="ctr" fontAlgn="ctr"/>
                      <a:r>
                        <a:rPr lang="en-GB" sz="800" b="0" i="0" u="none" strike="noStrike">
                          <a:solidFill>
                            <a:srgbClr val="000000"/>
                          </a:solidFill>
                          <a:effectLst/>
                          <a:latin typeface="Arial" panose="020B0604020202020204" pitchFamily="34" charset="0"/>
                        </a:rPr>
                        <a:t>Outage Duration</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fontAlgn="ctr"/>
                      <a:r>
                        <a:rPr lang="en-GB" sz="800" b="0" i="0" u="none" strike="noStrike">
                          <a:solidFill>
                            <a:srgbClr val="000000"/>
                          </a:solidFill>
                          <a:effectLst/>
                          <a:latin typeface="Arial" panose="020B0604020202020204" pitchFamily="34" charset="0"/>
                        </a:rPr>
                        <a:t>Committee Notified Date</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183704915"/>
                  </a:ext>
                </a:extLst>
              </a:tr>
              <a:tr h="232522">
                <a:tc vMerge="1">
                  <a:txBody>
                    <a:bodyPr/>
                    <a:lstStyle/>
                    <a:p>
                      <a:endParaRPr lang="en-GB"/>
                    </a:p>
                  </a:txBody>
                  <a:tcPr/>
                </a:tc>
                <a:tc v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Start Date</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800" b="0" i="0" u="none" strike="noStrike">
                          <a:solidFill>
                            <a:srgbClr val="000000"/>
                          </a:solidFill>
                          <a:effectLst/>
                          <a:latin typeface="Arial" panose="020B0604020202020204" pitchFamily="34" charset="0"/>
                        </a:rPr>
                        <a:t>Start Time</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800" b="0" i="0" u="none" strike="noStrike">
                          <a:solidFill>
                            <a:srgbClr val="000000"/>
                          </a:solidFill>
                          <a:effectLst/>
                          <a:latin typeface="Arial" panose="020B0604020202020204" pitchFamily="34" charset="0"/>
                        </a:rPr>
                        <a:t>End Date</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800" b="0" i="0" u="none" strike="noStrike" dirty="0">
                          <a:solidFill>
                            <a:srgbClr val="000000"/>
                          </a:solidFill>
                          <a:effectLst/>
                          <a:latin typeface="Arial" panose="020B0604020202020204" pitchFamily="34" charset="0"/>
                        </a:rPr>
                        <a:t>End Time</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800" b="0" i="0" u="none" strike="noStrike" dirty="0">
                          <a:solidFill>
                            <a:srgbClr val="000000"/>
                          </a:solidFill>
                          <a:effectLst/>
                          <a:latin typeface="Arial" panose="020B0604020202020204" pitchFamily="34" charset="0"/>
                        </a:rPr>
                        <a:t>Brief Description</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vMerge="1">
                  <a:txBody>
                    <a:bodyPr/>
                    <a:lstStyle/>
                    <a:p>
                      <a:endParaRPr lang="en-GB"/>
                    </a:p>
                  </a:txBody>
                  <a:tcPr/>
                </a:tc>
                <a:extLst>
                  <a:ext uri="{0D108BD9-81ED-4DB2-BD59-A6C34878D82A}">
                    <a16:rowId xmlns:a16="http://schemas.microsoft.com/office/drawing/2014/main" val="3939362252"/>
                  </a:ext>
                </a:extLst>
              </a:tr>
              <a:tr h="317166">
                <a:tc>
                  <a:txBody>
                    <a:bodyPr/>
                    <a:lstStyle/>
                    <a:p>
                      <a:pPr algn="l" rtl="0" fontAlgn="b"/>
                      <a:r>
                        <a:rPr lang="en-GB" sz="6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600" b="0" i="0" u="none" strike="noStrike">
                          <a:solidFill>
                            <a:srgbClr val="000000"/>
                          </a:solidFill>
                          <a:effectLst/>
                          <a:latin typeface="Arial" panose="020B0604020202020204" pitchFamily="34" charset="0"/>
                        </a:rPr>
                        <a:t>Internet routing for UKLink</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600" b="0" i="0" u="none" strike="noStrike" kern="1200" dirty="0">
                          <a:solidFill>
                            <a:srgbClr val="000000"/>
                          </a:solidFill>
                          <a:effectLst/>
                          <a:latin typeface="Arial" panose="020B0604020202020204" pitchFamily="34" charset="0"/>
                          <a:ea typeface="+mn-ea"/>
                          <a:cs typeface="+mn-cs"/>
                        </a:rPr>
                        <a:t>25/07/2020</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600" b="0" i="0" u="none" strike="noStrike" kern="1200" dirty="0">
                          <a:solidFill>
                            <a:srgbClr val="000000"/>
                          </a:solidFill>
                          <a:effectLst/>
                          <a:latin typeface="Arial" panose="020B0604020202020204" pitchFamily="34" charset="0"/>
                          <a:ea typeface="+mn-ea"/>
                          <a:cs typeface="+mn-cs"/>
                        </a:rPr>
                        <a:t>TBC</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600" b="0" i="0" u="none" strike="noStrike" kern="1200">
                          <a:solidFill>
                            <a:srgbClr val="000000"/>
                          </a:solidFill>
                          <a:effectLst/>
                          <a:latin typeface="Arial" panose="020B0604020202020204" pitchFamily="34" charset="0"/>
                          <a:ea typeface="+mn-ea"/>
                          <a:cs typeface="+mn-cs"/>
                        </a:rPr>
                        <a:t>26/07/2020</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600" b="0" i="0" u="none" strike="noStrike" kern="1200" dirty="0">
                          <a:solidFill>
                            <a:srgbClr val="000000"/>
                          </a:solidFill>
                          <a:effectLst/>
                          <a:latin typeface="Arial" panose="020B0604020202020204" pitchFamily="34" charset="0"/>
                          <a:ea typeface="+mn-ea"/>
                          <a:cs typeface="+mn-cs"/>
                        </a:rPr>
                        <a:t>TBC</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600" b="0" i="0" u="none" strike="noStrike">
                          <a:solidFill>
                            <a:srgbClr val="000000"/>
                          </a:solidFill>
                          <a:effectLst/>
                          <a:latin typeface="Arial" panose="020B0604020202020204" pitchFamily="34" charset="0"/>
                        </a:rPr>
                        <a:t>This is the cutover of the Internet routing for UKLink, the  outage will be on the weekend and the impact will be minor, UKLink will be unable to be accessed and unable to send or receive files to corresponding systems during the maintenance window as the application is switched from our Legacy DC to TCS ECP.</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600" b="0" i="0" u="none" strike="noStrike">
                          <a:solidFill>
                            <a:srgbClr val="000000"/>
                          </a:solidFill>
                          <a:effectLst/>
                          <a:latin typeface="Arial" panose="020B0604020202020204" pitchFamily="34" charset="0"/>
                        </a:rPr>
                        <a:t>The dates have pushed back a month.</a:t>
                      </a:r>
                      <a:br>
                        <a:rPr lang="en-US" sz="600" b="0" i="0" u="none" strike="noStrike">
                          <a:solidFill>
                            <a:srgbClr val="000000"/>
                          </a:solidFill>
                          <a:effectLst/>
                          <a:latin typeface="Arial" panose="020B0604020202020204" pitchFamily="34" charset="0"/>
                        </a:rPr>
                      </a:br>
                      <a:br>
                        <a:rPr lang="en-US" sz="600" b="0" i="0" u="none" strike="noStrike">
                          <a:solidFill>
                            <a:srgbClr val="000000"/>
                          </a:solidFill>
                          <a:effectLst/>
                          <a:latin typeface="Arial" panose="020B0604020202020204" pitchFamily="34" charset="0"/>
                        </a:rPr>
                      </a:br>
                      <a:r>
                        <a:rPr lang="en-US" sz="600" b="0" i="0" u="none" strike="noStrike">
                          <a:solidFill>
                            <a:srgbClr val="000000"/>
                          </a:solidFill>
                          <a:effectLst/>
                          <a:latin typeface="Arial" panose="020B0604020202020204" pitchFamily="34" charset="0"/>
                        </a:rPr>
                        <a:t>08/07/2020</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581779"/>
                  </a:ext>
                </a:extLst>
              </a:tr>
              <a:tr h="865073">
                <a:tc>
                  <a:txBody>
                    <a:bodyPr/>
                    <a:lstStyle/>
                    <a:p>
                      <a:pPr algn="ctr" rtl="0" fontAlgn="ctr"/>
                      <a:r>
                        <a:rPr lang="en-GB" sz="600" b="0" i="0" u="none" strike="noStrike">
                          <a:solidFill>
                            <a:srgbClr val="000000"/>
                          </a:solidFill>
                          <a:effectLst/>
                          <a:latin typeface="Arial" panose="020B0604020202020204" pitchFamily="34" charset="0"/>
                        </a:rPr>
                        <a:t>4550</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600" b="0" i="0" u="none" strike="noStrike">
                          <a:solidFill>
                            <a:srgbClr val="000000"/>
                          </a:solidFill>
                          <a:effectLst/>
                          <a:latin typeface="Arial" panose="020B0604020202020204" pitchFamily="34" charset="0"/>
                        </a:rPr>
                        <a:t>Gemini</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600" b="0" i="0" u="none" strike="noStrike" dirty="0">
                          <a:solidFill>
                            <a:srgbClr val="000000"/>
                          </a:solidFill>
                          <a:effectLst/>
                          <a:latin typeface="Arial" panose="020B0604020202020204" pitchFamily="34" charset="0"/>
                        </a:rPr>
                        <a:t>05/07/2020</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600" b="0" i="0" u="none" strike="noStrike">
                          <a:solidFill>
                            <a:srgbClr val="000000"/>
                          </a:solidFill>
                          <a:effectLst/>
                          <a:latin typeface="Arial" panose="020B0604020202020204" pitchFamily="34" charset="0"/>
                        </a:rPr>
                        <a:t>03:00</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600" b="0" i="0" u="none" strike="noStrike">
                          <a:solidFill>
                            <a:srgbClr val="000000"/>
                          </a:solidFill>
                          <a:effectLst/>
                          <a:latin typeface="Arial" panose="020B0604020202020204" pitchFamily="34" charset="0"/>
                        </a:rPr>
                        <a:t>05/07/2020</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600" b="0" i="0" u="none" strike="noStrike" dirty="0">
                          <a:solidFill>
                            <a:srgbClr val="000000"/>
                          </a:solidFill>
                          <a:effectLst/>
                          <a:latin typeface="Arial" panose="020B0604020202020204" pitchFamily="34" charset="0"/>
                        </a:rPr>
                        <a:t>17:00</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600" b="0" i="0" u="none" strike="noStrike">
                          <a:solidFill>
                            <a:srgbClr val="000000"/>
                          </a:solidFill>
                          <a:effectLst/>
                          <a:latin typeface="Arial" panose="020B0604020202020204" pitchFamily="34" charset="0"/>
                        </a:rPr>
                        <a:t>In order to complete the Gemini Re-Platforming (GRP) project implementation, an extended outage will be required on the Gemini system on 5th July 2020. Provisional timescales for the GRP implementation are as follows:</a:t>
                      </a:r>
                      <a:br>
                        <a:rPr lang="en-US" sz="600" b="0" i="0" u="none" strike="noStrike">
                          <a:solidFill>
                            <a:srgbClr val="000000"/>
                          </a:solidFill>
                          <a:effectLst/>
                          <a:latin typeface="Arial" panose="020B0604020202020204" pitchFamily="34" charset="0"/>
                        </a:rPr>
                      </a:br>
                      <a:r>
                        <a:rPr lang="en-US" sz="600" b="0" i="0" u="none" strike="noStrike">
                          <a:solidFill>
                            <a:srgbClr val="000000"/>
                          </a:solidFill>
                          <a:effectLst/>
                          <a:latin typeface="Arial" panose="020B0604020202020204" pitchFamily="34" charset="0"/>
                        </a:rPr>
                        <a:t>Gemini Maintenance Window: 03.00 to 5.00</a:t>
                      </a:r>
                      <a:br>
                        <a:rPr lang="en-US" sz="600" b="0" i="0" u="none" strike="noStrike">
                          <a:solidFill>
                            <a:srgbClr val="000000"/>
                          </a:solidFill>
                          <a:effectLst/>
                          <a:latin typeface="Arial" panose="020B0604020202020204" pitchFamily="34" charset="0"/>
                        </a:rPr>
                      </a:br>
                      <a:r>
                        <a:rPr lang="en-US" sz="600" b="0" i="0" u="none" strike="noStrike">
                          <a:solidFill>
                            <a:srgbClr val="000000"/>
                          </a:solidFill>
                          <a:effectLst/>
                          <a:latin typeface="Arial" panose="020B0604020202020204" pitchFamily="34" charset="0"/>
                        </a:rPr>
                        <a:t>Extended outage: 05.00 to 13.00</a:t>
                      </a:r>
                      <a:br>
                        <a:rPr lang="en-US" sz="600" b="0" i="0" u="none" strike="noStrike">
                          <a:solidFill>
                            <a:srgbClr val="000000"/>
                          </a:solidFill>
                          <a:effectLst/>
                          <a:latin typeface="Arial" panose="020B0604020202020204" pitchFamily="34" charset="0"/>
                        </a:rPr>
                      </a:br>
                      <a:r>
                        <a:rPr lang="en-US" sz="600" b="0" i="0" u="none" strike="noStrike">
                          <a:solidFill>
                            <a:srgbClr val="000000"/>
                          </a:solidFill>
                          <a:effectLst/>
                          <a:latin typeface="Arial" panose="020B0604020202020204" pitchFamily="34" charset="0"/>
                        </a:rPr>
                        <a:t>In the event of a rollback an additional outage will be required from 13.00 to 17.00</a:t>
                      </a:r>
                      <a:br>
                        <a:rPr lang="en-US" sz="600" b="0" i="0" u="none" strike="noStrike">
                          <a:solidFill>
                            <a:srgbClr val="000000"/>
                          </a:solidFill>
                          <a:effectLst/>
                          <a:latin typeface="Arial" panose="020B0604020202020204" pitchFamily="34" charset="0"/>
                        </a:rPr>
                      </a:br>
                      <a:r>
                        <a:rPr lang="en-US" sz="600" b="0" i="0" u="none" strike="noStrike">
                          <a:solidFill>
                            <a:srgbClr val="000000"/>
                          </a:solidFill>
                          <a:effectLst/>
                          <a:latin typeface="Arial" panose="020B0604020202020204" pitchFamily="34" charset="0"/>
                        </a:rPr>
                        <a:t>If a change is identified to the above timings, a further notification will be issued.</a:t>
                      </a:r>
                      <a:br>
                        <a:rPr lang="en-US" sz="600" b="0" i="0" u="none" strike="noStrike">
                          <a:solidFill>
                            <a:srgbClr val="000000"/>
                          </a:solidFill>
                          <a:effectLst/>
                          <a:latin typeface="Arial" panose="020B0604020202020204" pitchFamily="34" charset="0"/>
                        </a:rPr>
                      </a:br>
                      <a:r>
                        <a:rPr lang="en-US" sz="600" b="0" i="0" u="none" strike="noStrike">
                          <a:solidFill>
                            <a:srgbClr val="000000"/>
                          </a:solidFill>
                          <a:effectLst/>
                          <a:latin typeface="Arial" panose="020B0604020202020204" pitchFamily="34" charset="0"/>
                        </a:rPr>
                        <a:t>The GRP team will work with the National Grid and Xoserve business to ensure appropriate measures are in place to manage all impacts due to the extended outage.</a:t>
                      </a:r>
                      <a:br>
                        <a:rPr lang="en-US" sz="600" b="0" i="0" u="none" strike="noStrike">
                          <a:solidFill>
                            <a:srgbClr val="000000"/>
                          </a:solidFill>
                          <a:effectLst/>
                          <a:latin typeface="Arial" panose="020B0604020202020204" pitchFamily="34" charset="0"/>
                        </a:rPr>
                      </a:br>
                      <a:r>
                        <a:rPr lang="en-US" sz="600" b="0" i="0" u="none" strike="noStrike">
                          <a:solidFill>
                            <a:srgbClr val="000000"/>
                          </a:solidFill>
                          <a:effectLst/>
                          <a:latin typeface="Arial" panose="020B0604020202020204" pitchFamily="34" charset="0"/>
                        </a:rPr>
                        <a:t>If you have any concerns or any questions, please contact the project team on box.xoserve.geminire-platform@xoserve.com </a:t>
                      </a:r>
                    </a:p>
                  </a:txBody>
                  <a:tcPr marL="3264" marR="3264" marT="3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600" b="0" i="0" u="none" strike="noStrike">
                          <a:solidFill>
                            <a:srgbClr val="000000"/>
                          </a:solidFill>
                          <a:effectLst/>
                          <a:latin typeface="Arial" panose="020B0604020202020204" pitchFamily="34" charset="0"/>
                        </a:rPr>
                        <a:t>11/12/2019</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8434606"/>
                  </a:ext>
                </a:extLst>
              </a:tr>
              <a:tr h="395438">
                <a:tc>
                  <a:txBody>
                    <a:bodyPr/>
                    <a:lstStyle/>
                    <a:p>
                      <a:pPr algn="ctr" rtl="0" fontAlgn="ctr"/>
                      <a:r>
                        <a:rPr lang="en-GB" sz="600" b="0" i="0" u="none" strike="noStrike">
                          <a:solidFill>
                            <a:srgbClr val="000000"/>
                          </a:solidFill>
                          <a:effectLst/>
                          <a:latin typeface="Arial" panose="020B0604020202020204" pitchFamily="34" charset="0"/>
                        </a:rPr>
                        <a:t>4970</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600" b="0" i="0" u="none" strike="noStrike">
                          <a:solidFill>
                            <a:srgbClr val="000000"/>
                          </a:solidFill>
                          <a:effectLst/>
                          <a:latin typeface="Arial" panose="020B0604020202020204" pitchFamily="34" charset="0"/>
                        </a:rPr>
                        <a:t>DCC</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600" b="0" i="0" u="none" strike="noStrike">
                          <a:solidFill>
                            <a:srgbClr val="000000"/>
                          </a:solidFill>
                          <a:effectLst/>
                          <a:latin typeface="Arial" panose="020B0604020202020204" pitchFamily="34" charset="0"/>
                        </a:rPr>
                        <a:t>TBC</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600" b="0" i="0" u="none" strike="noStrike">
                          <a:solidFill>
                            <a:srgbClr val="000000"/>
                          </a:solidFill>
                          <a:effectLst/>
                          <a:latin typeface="Arial" panose="020B0604020202020204" pitchFamily="34" charset="0"/>
                        </a:rPr>
                        <a:t>TBC</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600" b="0" i="0" u="none" strike="noStrike">
                          <a:solidFill>
                            <a:srgbClr val="000000"/>
                          </a:solidFill>
                          <a:effectLst/>
                          <a:latin typeface="Arial" panose="020B0604020202020204" pitchFamily="34" charset="0"/>
                        </a:rPr>
                        <a:t>TBC</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600" b="0" i="0" u="none" strike="noStrike">
                          <a:solidFill>
                            <a:srgbClr val="000000"/>
                          </a:solidFill>
                          <a:effectLst/>
                          <a:latin typeface="Arial" panose="020B0604020202020204" pitchFamily="34" charset="0"/>
                        </a:rPr>
                        <a:t>TBC</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600" b="0" i="0" u="none" strike="noStrike">
                          <a:solidFill>
                            <a:srgbClr val="000000"/>
                          </a:solidFill>
                          <a:effectLst/>
                          <a:latin typeface="Arial" panose="020B0604020202020204" pitchFamily="34" charset="0"/>
                        </a:rPr>
                        <a:t>This is the cutover of the production environment for DCC the outage will be on the weekend, the impact to the industry will be minor and that any nominations/ confirmations that utilises the Data Communications Company (DCC) as a background application will be unable to send or receive files during the maintenance window as the application is switched from our Legacy DC to TCS ECP. Subject to change due to multiple inflight changes and dependencies on suppliers.</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600" b="0" i="0" u="none" strike="noStrike">
                          <a:solidFill>
                            <a:srgbClr val="000000"/>
                          </a:solidFill>
                          <a:effectLst/>
                          <a:latin typeface="Arial" panose="020B0604020202020204" pitchFamily="34" charset="0"/>
                        </a:rPr>
                        <a:t>13/05/2020</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0726601"/>
                  </a:ext>
                </a:extLst>
              </a:tr>
              <a:tr h="317166">
                <a:tc>
                  <a:txBody>
                    <a:bodyPr/>
                    <a:lstStyle/>
                    <a:p>
                      <a:pPr algn="ctr" rtl="0" fontAlgn="ctr"/>
                      <a:r>
                        <a:rPr lang="en-GB" sz="600" b="0" i="0" u="none" strike="noStrike">
                          <a:solidFill>
                            <a:srgbClr val="000000"/>
                          </a:solidFill>
                          <a:effectLst/>
                          <a:latin typeface="Arial" panose="020B0604020202020204" pitchFamily="34" charset="0"/>
                        </a:rPr>
                        <a:t>4970</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600" b="0" i="0" u="none" strike="noStrike">
                          <a:solidFill>
                            <a:srgbClr val="000000"/>
                          </a:solidFill>
                          <a:effectLst/>
                          <a:latin typeface="Arial" panose="020B0604020202020204" pitchFamily="34" charset="0"/>
                        </a:rPr>
                        <a:t>DCC</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600" b="0" i="0" u="none" strike="noStrike">
                          <a:solidFill>
                            <a:srgbClr val="000000"/>
                          </a:solidFill>
                          <a:effectLst/>
                          <a:latin typeface="Arial" panose="020B0604020202020204" pitchFamily="34" charset="0"/>
                        </a:rPr>
                        <a:t>TBC</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600" b="0" i="0" u="none" strike="noStrike">
                          <a:solidFill>
                            <a:srgbClr val="000000"/>
                          </a:solidFill>
                          <a:effectLst/>
                          <a:latin typeface="Arial" panose="020B0604020202020204" pitchFamily="34" charset="0"/>
                        </a:rPr>
                        <a:t>TBC</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600" b="0" i="0" u="none" strike="noStrike">
                          <a:solidFill>
                            <a:srgbClr val="000000"/>
                          </a:solidFill>
                          <a:effectLst/>
                          <a:latin typeface="Arial" panose="020B0604020202020204" pitchFamily="34" charset="0"/>
                        </a:rPr>
                        <a:t>TBC</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600" b="0" i="0" u="none" strike="noStrike">
                          <a:solidFill>
                            <a:srgbClr val="000000"/>
                          </a:solidFill>
                          <a:effectLst/>
                          <a:latin typeface="Arial" panose="020B0604020202020204" pitchFamily="34" charset="0"/>
                        </a:rPr>
                        <a:t>TBC</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600" b="0" i="0" u="none" strike="noStrike">
                          <a:solidFill>
                            <a:srgbClr val="000000"/>
                          </a:solidFill>
                          <a:effectLst/>
                          <a:latin typeface="Arial" panose="020B0604020202020204" pitchFamily="34" charset="0"/>
                        </a:rPr>
                        <a:t>This is the outage for DCC DR testing this will be on the weekend, the impact to the industry will be minor and that any application that utilises DCC as a background application will be unable to send or receive files during the maintenance window will DR testing is conduct. Subject to change due to multiple inflight changes at the time, but only by a week.</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600" b="0" i="0" u="none" strike="noStrike">
                          <a:solidFill>
                            <a:srgbClr val="000000"/>
                          </a:solidFill>
                          <a:effectLst/>
                          <a:latin typeface="Arial" panose="020B0604020202020204" pitchFamily="34" charset="0"/>
                        </a:rPr>
                        <a:t>13/05/2020</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0467145"/>
                  </a:ext>
                </a:extLst>
              </a:tr>
              <a:tr h="1256435">
                <a:tc>
                  <a:txBody>
                    <a:bodyPr/>
                    <a:lstStyle/>
                    <a:p>
                      <a:pPr algn="ctr" rtl="0" fontAlgn="ctr"/>
                      <a:r>
                        <a:rPr lang="en-GB" sz="600" b="0" i="0" u="none" strike="noStrike">
                          <a:solidFill>
                            <a:srgbClr val="000000"/>
                          </a:solidFill>
                          <a:effectLst/>
                          <a:latin typeface="Arial" panose="020B0604020202020204" pitchFamily="34" charset="0"/>
                        </a:rPr>
                        <a:t>4550</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600" b="0" i="0" u="none" strike="noStrike">
                          <a:solidFill>
                            <a:srgbClr val="000000"/>
                          </a:solidFill>
                          <a:effectLst/>
                          <a:latin typeface="Arial" panose="020B0604020202020204" pitchFamily="34" charset="0"/>
                        </a:rPr>
                        <a:t>Gemini</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600" b="0" i="0" u="none" strike="noStrike">
                          <a:solidFill>
                            <a:srgbClr val="000000"/>
                          </a:solidFill>
                          <a:effectLst/>
                          <a:latin typeface="Arial" panose="020B0604020202020204" pitchFamily="34" charset="0"/>
                        </a:rPr>
                        <a:t>08/08/2020</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600" b="0" i="0" u="none" strike="noStrike">
                          <a:solidFill>
                            <a:srgbClr val="000000"/>
                          </a:solidFill>
                          <a:effectLst/>
                          <a:latin typeface="Arial" panose="020B0604020202020204" pitchFamily="34" charset="0"/>
                        </a:rPr>
                        <a:t>03:00</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600" b="0" i="0" u="none" strike="noStrike">
                          <a:solidFill>
                            <a:srgbClr val="000000"/>
                          </a:solidFill>
                          <a:effectLst/>
                          <a:latin typeface="Arial" panose="020B0604020202020204" pitchFamily="34" charset="0"/>
                        </a:rPr>
                        <a:t>08/08/2020</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600" b="0" i="0" u="none" strike="noStrike">
                          <a:solidFill>
                            <a:srgbClr val="000000"/>
                          </a:solidFill>
                          <a:effectLst/>
                          <a:latin typeface="Arial" panose="020B0604020202020204" pitchFamily="34" charset="0"/>
                        </a:rPr>
                        <a:t>08:30</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600" b="0" i="0" u="none" strike="noStrike">
                          <a:solidFill>
                            <a:srgbClr val="000000"/>
                          </a:solidFill>
                          <a:effectLst/>
                          <a:latin typeface="Arial" panose="020B0604020202020204" pitchFamily="34" charset="0"/>
                        </a:rPr>
                        <a:t>Gemini Disaster Recovery Test 2020</a:t>
                      </a:r>
                      <a:br>
                        <a:rPr lang="en-US" sz="600" b="0" i="0" u="none" strike="noStrike">
                          <a:solidFill>
                            <a:srgbClr val="000000"/>
                          </a:solidFill>
                          <a:effectLst/>
                          <a:latin typeface="Arial" panose="020B0604020202020204" pitchFamily="34" charset="0"/>
                        </a:rPr>
                      </a:br>
                      <a:r>
                        <a:rPr lang="en-US" sz="600" b="0" i="0" u="none" strike="noStrike">
                          <a:solidFill>
                            <a:srgbClr val="000000"/>
                          </a:solidFill>
                          <a:effectLst/>
                          <a:latin typeface="Arial" panose="020B0604020202020204" pitchFamily="34" charset="0"/>
                        </a:rPr>
                        <a:t>There is a planned Disaster Recovery test on the Gemini system on 8th and 9th August. This is an annual activity in order to confirm the capability to rehost services to an alternative data centre location should there be a catastrophic failure within the primary data centre.</a:t>
                      </a:r>
                      <a:br>
                        <a:rPr lang="en-US" sz="600" b="0" i="0" u="none" strike="noStrike">
                          <a:solidFill>
                            <a:srgbClr val="000000"/>
                          </a:solidFill>
                          <a:effectLst/>
                          <a:latin typeface="Arial" panose="020B0604020202020204" pitchFamily="34" charset="0"/>
                        </a:rPr>
                      </a:br>
                      <a:br>
                        <a:rPr lang="en-US" sz="600" b="0" i="0" u="none" strike="noStrike">
                          <a:solidFill>
                            <a:srgbClr val="000000"/>
                          </a:solidFill>
                          <a:effectLst/>
                          <a:latin typeface="Arial" panose="020B0604020202020204" pitchFamily="34" charset="0"/>
                        </a:rPr>
                      </a:br>
                      <a:r>
                        <a:rPr lang="en-US" sz="600" b="0" i="0" u="none" strike="noStrike">
                          <a:solidFill>
                            <a:srgbClr val="000000"/>
                          </a:solidFill>
                          <a:effectLst/>
                          <a:latin typeface="Arial" panose="020B0604020202020204" pitchFamily="34" charset="0"/>
                        </a:rPr>
                        <a:t>There will be an outage on Gemini 8th August 4am-8.30am where the system will be unavailable whilst the test is in progress.</a:t>
                      </a:r>
                      <a:br>
                        <a:rPr lang="en-US" sz="600" b="0" i="0" u="none" strike="noStrike">
                          <a:solidFill>
                            <a:srgbClr val="000000"/>
                          </a:solidFill>
                          <a:effectLst/>
                          <a:latin typeface="Arial" panose="020B0604020202020204" pitchFamily="34" charset="0"/>
                        </a:rPr>
                      </a:br>
                      <a:br>
                        <a:rPr lang="en-US" sz="600" b="0" i="0" u="none" strike="noStrike">
                          <a:solidFill>
                            <a:srgbClr val="000000"/>
                          </a:solidFill>
                          <a:effectLst/>
                          <a:latin typeface="Arial" panose="020B0604020202020204" pitchFamily="34" charset="0"/>
                        </a:rPr>
                      </a:br>
                      <a:r>
                        <a:rPr lang="en-US" sz="600" b="0" i="0" u="none" strike="noStrike">
                          <a:solidFill>
                            <a:srgbClr val="000000"/>
                          </a:solidFill>
                          <a:effectLst/>
                          <a:latin typeface="Arial" panose="020B0604020202020204" pitchFamily="34" charset="0"/>
                        </a:rPr>
                        <a:t>During the initial activity we will be recreating the scenario whereby the Gemini system is unusable within the primary data centre and therefore brought up within the secondary data centre. </a:t>
                      </a:r>
                      <a:br>
                        <a:rPr lang="en-US" sz="600" b="0" i="0" u="none" strike="noStrike">
                          <a:solidFill>
                            <a:srgbClr val="000000"/>
                          </a:solidFill>
                          <a:effectLst/>
                          <a:latin typeface="Arial" panose="020B0604020202020204" pitchFamily="34" charset="0"/>
                        </a:rPr>
                      </a:br>
                      <a:br>
                        <a:rPr lang="en-US" sz="600" b="0" i="0" u="none" strike="noStrike">
                          <a:solidFill>
                            <a:srgbClr val="000000"/>
                          </a:solidFill>
                          <a:effectLst/>
                          <a:latin typeface="Arial" panose="020B0604020202020204" pitchFamily="34" charset="0"/>
                        </a:rPr>
                      </a:br>
                      <a:r>
                        <a:rPr lang="en-US" sz="600" b="0" i="0" u="none" strike="noStrike">
                          <a:solidFill>
                            <a:srgbClr val="000000"/>
                          </a:solidFill>
                          <a:effectLst/>
                          <a:latin typeface="Arial" panose="020B0604020202020204" pitchFamily="34" charset="0"/>
                        </a:rPr>
                        <a:t>Note that the system will operate normally during times where there is no outage. </a:t>
                      </a:r>
                      <a:br>
                        <a:rPr lang="en-US" sz="600" b="0" i="0" u="none" strike="noStrike">
                          <a:solidFill>
                            <a:srgbClr val="000000"/>
                          </a:solidFill>
                          <a:effectLst/>
                          <a:latin typeface="Arial" panose="020B0604020202020204" pitchFamily="34" charset="0"/>
                        </a:rPr>
                      </a:br>
                      <a:br>
                        <a:rPr lang="en-US" sz="600" b="0" i="0" u="none" strike="noStrike">
                          <a:solidFill>
                            <a:srgbClr val="000000"/>
                          </a:solidFill>
                          <a:effectLst/>
                          <a:latin typeface="Arial" panose="020B0604020202020204" pitchFamily="34" charset="0"/>
                        </a:rPr>
                      </a:br>
                      <a:r>
                        <a:rPr lang="en-US" sz="600" b="0" i="0" u="none" strike="noStrike">
                          <a:solidFill>
                            <a:srgbClr val="000000"/>
                          </a:solidFill>
                          <a:effectLst/>
                          <a:latin typeface="Arial" panose="020B0604020202020204" pitchFamily="34" charset="0"/>
                        </a:rPr>
                        <a:t>If you have any concerns or any questions, please contact the project team on box.xoserve.geminire-platform@xoserve.com</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600" b="0" i="0" u="none" strike="noStrike" dirty="0">
                          <a:solidFill>
                            <a:srgbClr val="000000"/>
                          </a:solidFill>
                          <a:effectLst/>
                          <a:latin typeface="Arial" panose="020B0604020202020204" pitchFamily="34" charset="0"/>
                        </a:rPr>
                        <a:t>New Outage</a:t>
                      </a:r>
                      <a:br>
                        <a:rPr lang="en-GB" sz="600" b="0" i="0" u="none" strike="noStrike" dirty="0">
                          <a:solidFill>
                            <a:srgbClr val="000000"/>
                          </a:solidFill>
                          <a:effectLst/>
                          <a:latin typeface="Arial" panose="020B0604020202020204" pitchFamily="34" charset="0"/>
                        </a:rPr>
                      </a:br>
                      <a:br>
                        <a:rPr lang="en-GB" sz="600" b="0" i="0" u="none" strike="noStrike" dirty="0">
                          <a:solidFill>
                            <a:srgbClr val="000000"/>
                          </a:solidFill>
                          <a:effectLst/>
                          <a:latin typeface="Arial" panose="020B0604020202020204" pitchFamily="34" charset="0"/>
                        </a:rPr>
                      </a:br>
                      <a:r>
                        <a:rPr lang="en-GB" sz="600" b="0" i="0" u="none" strike="noStrike" dirty="0">
                          <a:solidFill>
                            <a:srgbClr val="000000"/>
                          </a:solidFill>
                          <a:effectLst/>
                          <a:latin typeface="Arial" panose="020B0604020202020204" pitchFamily="34" charset="0"/>
                        </a:rPr>
                        <a:t>08/07/2020</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6217363"/>
                  </a:ext>
                </a:extLst>
              </a:tr>
              <a:tr h="943345">
                <a:tc>
                  <a:txBody>
                    <a:bodyPr/>
                    <a:lstStyle/>
                    <a:p>
                      <a:pPr algn="ctr" rtl="0" fontAlgn="ctr"/>
                      <a:r>
                        <a:rPr lang="en-GB" sz="600" b="0" i="0" u="none" strike="noStrike">
                          <a:solidFill>
                            <a:srgbClr val="000000"/>
                          </a:solidFill>
                          <a:effectLst/>
                          <a:latin typeface="Arial" panose="020B0604020202020204" pitchFamily="34" charset="0"/>
                        </a:rPr>
                        <a:t>4550</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600" b="0" i="0" u="none" strike="noStrike">
                          <a:solidFill>
                            <a:srgbClr val="000000"/>
                          </a:solidFill>
                          <a:effectLst/>
                          <a:latin typeface="Arial" panose="020B0604020202020204" pitchFamily="34" charset="0"/>
                        </a:rPr>
                        <a:t>Gemini</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600" b="0" i="0" u="none" strike="noStrike">
                          <a:solidFill>
                            <a:srgbClr val="000000"/>
                          </a:solidFill>
                          <a:effectLst/>
                          <a:latin typeface="Arial" panose="020B0604020202020204" pitchFamily="34" charset="0"/>
                        </a:rPr>
                        <a:t>09/08/2020</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600" b="0" i="0" u="none" strike="noStrike">
                          <a:solidFill>
                            <a:srgbClr val="000000"/>
                          </a:solidFill>
                          <a:effectLst/>
                          <a:latin typeface="Arial" panose="020B0604020202020204" pitchFamily="34" charset="0"/>
                        </a:rPr>
                        <a:t>03:00</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600" b="0" i="0" u="none" strike="noStrike">
                          <a:solidFill>
                            <a:srgbClr val="000000"/>
                          </a:solidFill>
                          <a:effectLst/>
                          <a:latin typeface="Arial" panose="020B0604020202020204" pitchFamily="34" charset="0"/>
                        </a:rPr>
                        <a:t>09/08/2020</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600" b="0" i="0" u="none" strike="noStrike">
                          <a:solidFill>
                            <a:srgbClr val="000000"/>
                          </a:solidFill>
                          <a:effectLst/>
                          <a:latin typeface="Arial" panose="020B0604020202020204" pitchFamily="34" charset="0"/>
                        </a:rPr>
                        <a:t>08:30</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600" b="0" i="0" u="none" strike="noStrike">
                          <a:solidFill>
                            <a:srgbClr val="000000"/>
                          </a:solidFill>
                          <a:effectLst/>
                          <a:latin typeface="Arial" panose="020B0604020202020204" pitchFamily="34" charset="0"/>
                        </a:rPr>
                        <a:t>Gemini Disaster Recovery Test 2020</a:t>
                      </a:r>
                      <a:br>
                        <a:rPr lang="en-US" sz="600" b="0" i="0" u="none" strike="noStrike">
                          <a:solidFill>
                            <a:srgbClr val="000000"/>
                          </a:solidFill>
                          <a:effectLst/>
                          <a:latin typeface="Arial" panose="020B0604020202020204" pitchFamily="34" charset="0"/>
                        </a:rPr>
                      </a:br>
                      <a:r>
                        <a:rPr lang="en-US" sz="600" b="0" i="0" u="none" strike="noStrike">
                          <a:solidFill>
                            <a:srgbClr val="000000"/>
                          </a:solidFill>
                          <a:effectLst/>
                          <a:latin typeface="Arial" panose="020B0604020202020204" pitchFamily="34" charset="0"/>
                        </a:rPr>
                        <a:t>There is a planned Disaster Recovery test on the Gemini system on 8th and 9th August. (please see details above).</a:t>
                      </a:r>
                      <a:br>
                        <a:rPr lang="en-US" sz="600" b="0" i="0" u="none" strike="noStrike">
                          <a:solidFill>
                            <a:srgbClr val="000000"/>
                          </a:solidFill>
                          <a:effectLst/>
                          <a:latin typeface="Arial" panose="020B0604020202020204" pitchFamily="34" charset="0"/>
                        </a:rPr>
                      </a:br>
                      <a:br>
                        <a:rPr lang="en-US" sz="600" b="0" i="0" u="none" strike="noStrike">
                          <a:solidFill>
                            <a:srgbClr val="000000"/>
                          </a:solidFill>
                          <a:effectLst/>
                          <a:latin typeface="Arial" panose="020B0604020202020204" pitchFamily="34" charset="0"/>
                        </a:rPr>
                      </a:br>
                      <a:r>
                        <a:rPr lang="en-US" sz="600" b="0" i="0" u="none" strike="noStrike">
                          <a:solidFill>
                            <a:srgbClr val="000000"/>
                          </a:solidFill>
                          <a:effectLst/>
                          <a:latin typeface="Arial" panose="020B0604020202020204" pitchFamily="34" charset="0"/>
                        </a:rPr>
                        <a:t>During the second activity we will be recreating the scenario whereby the Gemini system is recovered to the primary data centre.</a:t>
                      </a:r>
                      <a:br>
                        <a:rPr lang="en-US" sz="600" b="0" i="0" u="none" strike="noStrike">
                          <a:solidFill>
                            <a:srgbClr val="000000"/>
                          </a:solidFill>
                          <a:effectLst/>
                          <a:latin typeface="Arial" panose="020B0604020202020204" pitchFamily="34" charset="0"/>
                        </a:rPr>
                      </a:br>
                      <a:br>
                        <a:rPr lang="en-US" sz="600" b="0" i="0" u="none" strike="noStrike">
                          <a:solidFill>
                            <a:srgbClr val="000000"/>
                          </a:solidFill>
                          <a:effectLst/>
                          <a:latin typeface="Arial" panose="020B0604020202020204" pitchFamily="34" charset="0"/>
                        </a:rPr>
                      </a:br>
                      <a:r>
                        <a:rPr lang="en-US" sz="600" b="0" i="0" u="none" strike="noStrike">
                          <a:solidFill>
                            <a:srgbClr val="000000"/>
                          </a:solidFill>
                          <a:effectLst/>
                          <a:latin typeface="Arial" panose="020B0604020202020204" pitchFamily="34" charset="0"/>
                        </a:rPr>
                        <a:t>There will also be an outage on Gemini 9th August 5am-8.30am where the system will be unavailable whilst the test is in progress.</a:t>
                      </a:r>
                      <a:br>
                        <a:rPr lang="en-US" sz="600" b="0" i="0" u="none" strike="noStrike">
                          <a:solidFill>
                            <a:srgbClr val="000000"/>
                          </a:solidFill>
                          <a:effectLst/>
                          <a:latin typeface="Arial" panose="020B0604020202020204" pitchFamily="34" charset="0"/>
                        </a:rPr>
                      </a:br>
                      <a:br>
                        <a:rPr lang="en-US" sz="600" b="0" i="0" u="none" strike="noStrike">
                          <a:solidFill>
                            <a:srgbClr val="000000"/>
                          </a:solidFill>
                          <a:effectLst/>
                          <a:latin typeface="Arial" panose="020B0604020202020204" pitchFamily="34" charset="0"/>
                        </a:rPr>
                      </a:br>
                      <a:r>
                        <a:rPr lang="en-US" sz="600" b="0" i="0" u="none" strike="noStrike">
                          <a:solidFill>
                            <a:srgbClr val="000000"/>
                          </a:solidFill>
                          <a:effectLst/>
                          <a:latin typeface="Arial" panose="020B0604020202020204" pitchFamily="34" charset="0"/>
                        </a:rPr>
                        <a:t>If you have any concerns or any questions, please contact the project team on box.xoserve.geminire-platform@xoserve.com</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600" b="0" i="0" u="none" strike="noStrike" dirty="0">
                          <a:solidFill>
                            <a:srgbClr val="000000"/>
                          </a:solidFill>
                          <a:effectLst/>
                          <a:latin typeface="Arial" panose="020B0604020202020204" pitchFamily="34" charset="0"/>
                        </a:rPr>
                        <a:t>New Outage</a:t>
                      </a:r>
                      <a:br>
                        <a:rPr lang="en-GB" sz="600" b="0" i="0" u="none" strike="noStrike" dirty="0">
                          <a:solidFill>
                            <a:srgbClr val="000000"/>
                          </a:solidFill>
                          <a:effectLst/>
                          <a:latin typeface="Arial" panose="020B0604020202020204" pitchFamily="34" charset="0"/>
                        </a:rPr>
                      </a:br>
                      <a:br>
                        <a:rPr lang="en-GB" sz="600" b="0" i="0" u="none" strike="noStrike" dirty="0">
                          <a:solidFill>
                            <a:srgbClr val="000000"/>
                          </a:solidFill>
                          <a:effectLst/>
                          <a:latin typeface="Arial" panose="020B0604020202020204" pitchFamily="34" charset="0"/>
                        </a:rPr>
                      </a:br>
                      <a:r>
                        <a:rPr lang="en-GB" sz="600" b="0" i="0" u="none" strike="noStrike" dirty="0">
                          <a:solidFill>
                            <a:srgbClr val="000000"/>
                          </a:solidFill>
                          <a:effectLst/>
                          <a:latin typeface="Arial" panose="020B0604020202020204" pitchFamily="34" charset="0"/>
                        </a:rPr>
                        <a:t>08/07/2020</a:t>
                      </a:r>
                    </a:p>
                  </a:txBody>
                  <a:tcPr marL="3264" marR="3264" marT="3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3461227"/>
                  </a:ext>
                </a:extLst>
              </a:tr>
            </a:tbl>
          </a:graphicData>
        </a:graphic>
      </p:graphicFrame>
    </p:spTree>
    <p:extLst>
      <p:ext uri="{BB962C8B-B14F-4D97-AF65-F5344CB8AC3E}">
        <p14:creationId xmlns:p14="http://schemas.microsoft.com/office/powerpoint/2010/main" val="3170488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7580"/>
          </a:xfrm>
        </p:spPr>
        <p:txBody>
          <a:bodyPr>
            <a:normAutofit/>
          </a:bodyPr>
          <a:lstStyle/>
          <a:p>
            <a:pPr algn="l"/>
            <a:r>
              <a:rPr lang="en-GB" dirty="0"/>
              <a:t>6. Approval of Change documents</a:t>
            </a:r>
            <a:endParaRPr lang="en-GB" sz="1800" dirty="0">
              <a:solidFill>
                <a:schemeClr val="tx1"/>
              </a:solidFill>
            </a:endParaRPr>
          </a:p>
        </p:txBody>
      </p:sp>
      <p:sp>
        <p:nvSpPr>
          <p:cNvPr id="8" name="Content Placeholder 7">
            <a:extLst>
              <a:ext uri="{FF2B5EF4-FFF2-40B4-BE49-F238E27FC236}">
                <a16:creationId xmlns:a16="http://schemas.microsoft.com/office/drawing/2014/main" id="{71E95280-1982-4EE4-A522-590DAAC21D81}"/>
              </a:ext>
            </a:extLst>
          </p:cNvPr>
          <p:cNvSpPr>
            <a:spLocks noGrp="1"/>
          </p:cNvSpPr>
          <p:nvPr>
            <p:ph idx="1"/>
          </p:nvPr>
        </p:nvSpPr>
        <p:spPr>
          <a:xfrm>
            <a:off x="254224" y="840140"/>
            <a:ext cx="7702152" cy="4107874"/>
          </a:xfrm>
        </p:spPr>
        <p:txBody>
          <a:bodyPr>
            <a:normAutofit/>
          </a:bodyPr>
          <a:lstStyle/>
          <a:p>
            <a:r>
              <a:rPr lang="en-GB" sz="1800" dirty="0"/>
              <a:t>6.1	CCR for </a:t>
            </a:r>
            <a:r>
              <a:rPr lang="en-US" sz="1800" dirty="0"/>
              <a:t>XRN5156 COVID19 REC121 Report Amendment </a:t>
            </a:r>
            <a:endParaRPr lang="en-GB" sz="1800" dirty="0"/>
          </a:p>
          <a:p>
            <a:pPr lvl="1"/>
            <a:r>
              <a:rPr lang="en-GB" sz="1200" dirty="0"/>
              <a:t>Voting: DNO</a:t>
            </a:r>
          </a:p>
          <a:p>
            <a:pPr lvl="1"/>
            <a:endParaRPr lang="en-GB" sz="1200" dirty="0"/>
          </a:p>
          <a:p>
            <a:r>
              <a:rPr lang="en-GB" sz="1800" dirty="0"/>
              <a:t>6.2	CCR for </a:t>
            </a:r>
            <a:r>
              <a:rPr lang="en-US" sz="1800" dirty="0"/>
              <a:t>XRN5161 COVID 19 </a:t>
            </a:r>
            <a:r>
              <a:rPr lang="en-US" sz="1800" dirty="0" err="1"/>
              <a:t>UIG_Additional_National_Data_YYYYMM</a:t>
            </a:r>
            <a:r>
              <a:rPr lang="en-US" sz="1800" dirty="0"/>
              <a:t> Frequency Change </a:t>
            </a:r>
            <a:endParaRPr lang="en-GB" sz="1800" dirty="0"/>
          </a:p>
          <a:p>
            <a:pPr lvl="1"/>
            <a:r>
              <a:rPr lang="en-GB" sz="1200" dirty="0"/>
              <a:t>Voting: Shipper</a:t>
            </a:r>
            <a:endParaRPr lang="en-GB" sz="1800" dirty="0"/>
          </a:p>
          <a:p>
            <a:pPr marL="457200" lvl="1" indent="0">
              <a:buNone/>
            </a:pPr>
            <a:endParaRPr lang="en-GB" sz="1200" dirty="0"/>
          </a:p>
          <a:p>
            <a:r>
              <a:rPr lang="en-GB" sz="1800" dirty="0"/>
              <a:t>6.3	</a:t>
            </a:r>
            <a:r>
              <a:rPr lang="en-US" sz="1800" dirty="0"/>
              <a:t>CCR for the Gemini Spring 2020 Release (covers XRN5053 and XRN5054) </a:t>
            </a:r>
          </a:p>
          <a:p>
            <a:pPr lvl="1"/>
            <a:r>
              <a:rPr lang="en-GB" sz="1200" dirty="0"/>
              <a:t>Voting: NTS</a:t>
            </a:r>
          </a:p>
          <a:p>
            <a:pPr marL="457200" lvl="1" indent="0">
              <a:buNone/>
            </a:pPr>
            <a:endParaRPr lang="en-GB" sz="1800" dirty="0"/>
          </a:p>
          <a:p>
            <a:r>
              <a:rPr lang="en-GB" sz="1800" dirty="0"/>
              <a:t>6.4	BER for </a:t>
            </a:r>
            <a:r>
              <a:rPr lang="en-US" sz="1800" dirty="0"/>
              <a:t>XRN4645A The rejection of incrementing reads submitted for an Isolated Supply Meter Point (RGMA flows)</a:t>
            </a:r>
          </a:p>
          <a:p>
            <a:pPr lvl="1"/>
            <a:r>
              <a:rPr lang="en-GB" sz="1200" dirty="0"/>
              <a:t>Voting: Shipper</a:t>
            </a:r>
          </a:p>
          <a:p>
            <a:pPr marL="457200" lvl="1" indent="0">
              <a:buNone/>
            </a:pPr>
            <a:endParaRPr lang="en-GB" sz="1000" dirty="0"/>
          </a:p>
          <a:p>
            <a:pPr marL="57150" indent="0">
              <a:buNone/>
            </a:pPr>
            <a:endParaRPr lang="en-GB" sz="1400" dirty="0"/>
          </a:p>
          <a:p>
            <a:pPr marL="457200" lvl="1" indent="0">
              <a:buNone/>
            </a:pPr>
            <a:endParaRPr lang="en-GB" sz="1200" dirty="0">
              <a:solidFill>
                <a:srgbClr val="FF0000"/>
              </a:solidFill>
            </a:endParaRPr>
          </a:p>
          <a:p>
            <a:pPr marL="457200" lvl="1" indent="0">
              <a:buNone/>
            </a:pPr>
            <a:endParaRPr lang="en-GB" sz="1200" dirty="0">
              <a:solidFill>
                <a:srgbClr val="FF0000"/>
              </a:solidFill>
            </a:endParaRPr>
          </a:p>
          <a:p>
            <a:endParaRPr lang="en-GB" sz="1400" dirty="0"/>
          </a:p>
          <a:p>
            <a:pPr marL="914400" lvl="2" indent="0">
              <a:buNone/>
            </a:pPr>
            <a:endParaRPr lang="en-GB" sz="800" dirty="0"/>
          </a:p>
        </p:txBody>
      </p:sp>
      <p:graphicFrame>
        <p:nvGraphicFramePr>
          <p:cNvPr id="4" name="Object 3">
            <a:extLst>
              <a:ext uri="{FF2B5EF4-FFF2-40B4-BE49-F238E27FC236}">
                <a16:creationId xmlns:a16="http://schemas.microsoft.com/office/drawing/2014/main" id="{4CE88B78-6D4B-4E6D-9F72-449D83022BBC}"/>
              </a:ext>
            </a:extLst>
          </p:cNvPr>
          <p:cNvGraphicFramePr>
            <a:graphicFrameLocks noChangeAspect="1"/>
          </p:cNvGraphicFramePr>
          <p:nvPr>
            <p:extLst>
              <p:ext uri="{D42A27DB-BD31-4B8C-83A1-F6EECF244321}">
                <p14:modId xmlns:p14="http://schemas.microsoft.com/office/powerpoint/2010/main" val="43631254"/>
              </p:ext>
            </p:extLst>
          </p:nvPr>
        </p:nvGraphicFramePr>
        <p:xfrm>
          <a:off x="8111027" y="679815"/>
          <a:ext cx="907159" cy="800064"/>
        </p:xfrm>
        <a:graphic>
          <a:graphicData uri="http://schemas.openxmlformats.org/presentationml/2006/ole">
            <mc:AlternateContent xmlns:mc="http://schemas.openxmlformats.org/markup-compatibility/2006">
              <mc:Choice xmlns:v="urn:schemas-microsoft-com:vml" Requires="v">
                <p:oleObj spid="_x0000_s5357"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8111027" y="679815"/>
                        <a:ext cx="907159" cy="800064"/>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F5AD37AB-A1EA-45A5-8E08-D4D9CE043743}"/>
              </a:ext>
            </a:extLst>
          </p:cNvPr>
          <p:cNvGraphicFramePr>
            <a:graphicFrameLocks noChangeAspect="1"/>
          </p:cNvGraphicFramePr>
          <p:nvPr>
            <p:extLst>
              <p:ext uri="{D42A27DB-BD31-4B8C-83A1-F6EECF244321}">
                <p14:modId xmlns:p14="http://schemas.microsoft.com/office/powerpoint/2010/main" val="3286695607"/>
              </p:ext>
            </p:extLst>
          </p:nvPr>
        </p:nvGraphicFramePr>
        <p:xfrm>
          <a:off x="8087483" y="1670074"/>
          <a:ext cx="930703" cy="820828"/>
        </p:xfrm>
        <a:graphic>
          <a:graphicData uri="http://schemas.openxmlformats.org/presentationml/2006/ole">
            <mc:AlternateContent xmlns:mc="http://schemas.openxmlformats.org/markup-compatibility/2006">
              <mc:Choice xmlns:v="urn:schemas-microsoft-com:vml" Requires="v">
                <p:oleObj spid="_x0000_s5358" name="Document" showAsIcon="1" r:id="rId5" imgW="914400" imgH="806400" progId="Word.Document.12">
                  <p:embed/>
                </p:oleObj>
              </mc:Choice>
              <mc:Fallback>
                <p:oleObj name="Document" showAsIcon="1" r:id="rId5" imgW="914400" imgH="806400" progId="Word.Document.12">
                  <p:embed/>
                  <p:pic>
                    <p:nvPicPr>
                      <p:cNvPr id="0" name=""/>
                      <p:cNvPicPr/>
                      <p:nvPr/>
                    </p:nvPicPr>
                    <p:blipFill>
                      <a:blip r:embed="rId6"/>
                      <a:stretch>
                        <a:fillRect/>
                      </a:stretch>
                    </p:blipFill>
                    <p:spPr>
                      <a:xfrm>
                        <a:off x="8087483" y="1670074"/>
                        <a:ext cx="930703" cy="820828"/>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01919E66-8AE7-4757-9D23-464F33B395AA}"/>
              </a:ext>
            </a:extLst>
          </p:cNvPr>
          <p:cNvGraphicFramePr>
            <a:graphicFrameLocks noChangeAspect="1"/>
          </p:cNvGraphicFramePr>
          <p:nvPr>
            <p:extLst>
              <p:ext uri="{D42A27DB-BD31-4B8C-83A1-F6EECF244321}">
                <p14:modId xmlns:p14="http://schemas.microsoft.com/office/powerpoint/2010/main" val="1649840421"/>
              </p:ext>
            </p:extLst>
          </p:nvPr>
        </p:nvGraphicFramePr>
        <p:xfrm>
          <a:off x="8111027" y="2644206"/>
          <a:ext cx="930702" cy="820828"/>
        </p:xfrm>
        <a:graphic>
          <a:graphicData uri="http://schemas.openxmlformats.org/presentationml/2006/ole">
            <mc:AlternateContent xmlns:mc="http://schemas.openxmlformats.org/markup-compatibility/2006">
              <mc:Choice xmlns:v="urn:schemas-microsoft-com:vml" Requires="v">
                <p:oleObj spid="_x0000_s5359" name="Document" showAsIcon="1" r:id="rId7" imgW="914400" imgH="806400" progId="Word.Document.12">
                  <p:embed/>
                </p:oleObj>
              </mc:Choice>
              <mc:Fallback>
                <p:oleObj name="Document" showAsIcon="1" r:id="rId7" imgW="914400" imgH="806400" progId="Word.Document.12">
                  <p:embed/>
                  <p:pic>
                    <p:nvPicPr>
                      <p:cNvPr id="0" name=""/>
                      <p:cNvPicPr/>
                      <p:nvPr/>
                    </p:nvPicPr>
                    <p:blipFill>
                      <a:blip r:embed="rId8"/>
                      <a:stretch>
                        <a:fillRect/>
                      </a:stretch>
                    </p:blipFill>
                    <p:spPr>
                      <a:xfrm>
                        <a:off x="8111027" y="2644206"/>
                        <a:ext cx="930702" cy="820828"/>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671037D9-5D2C-4ECD-BA1C-757A322999C0}"/>
              </a:ext>
            </a:extLst>
          </p:cNvPr>
          <p:cNvGraphicFramePr>
            <a:graphicFrameLocks noChangeAspect="1"/>
          </p:cNvGraphicFramePr>
          <p:nvPr>
            <p:extLst>
              <p:ext uri="{D42A27DB-BD31-4B8C-83A1-F6EECF244321}">
                <p14:modId xmlns:p14="http://schemas.microsoft.com/office/powerpoint/2010/main" val="2534441426"/>
              </p:ext>
            </p:extLst>
          </p:nvPr>
        </p:nvGraphicFramePr>
        <p:xfrm>
          <a:off x="8087483" y="3820900"/>
          <a:ext cx="930703" cy="820828"/>
        </p:xfrm>
        <a:graphic>
          <a:graphicData uri="http://schemas.openxmlformats.org/presentationml/2006/ole">
            <mc:AlternateContent xmlns:mc="http://schemas.openxmlformats.org/markup-compatibility/2006">
              <mc:Choice xmlns:v="urn:schemas-microsoft-com:vml" Requires="v">
                <p:oleObj spid="_x0000_s5360" name="Document" showAsIcon="1" r:id="rId9" imgW="914400" imgH="806400" progId="Word.Document.12">
                  <p:embed/>
                </p:oleObj>
              </mc:Choice>
              <mc:Fallback>
                <p:oleObj name="Document" showAsIcon="1" r:id="rId9" imgW="914400" imgH="806400" progId="Word.Document.12">
                  <p:embed/>
                  <p:pic>
                    <p:nvPicPr>
                      <p:cNvPr id="0" name=""/>
                      <p:cNvPicPr/>
                      <p:nvPr/>
                    </p:nvPicPr>
                    <p:blipFill>
                      <a:blip r:embed="rId10"/>
                      <a:stretch>
                        <a:fillRect/>
                      </a:stretch>
                    </p:blipFill>
                    <p:spPr>
                      <a:xfrm>
                        <a:off x="8087483" y="3820900"/>
                        <a:ext cx="930703" cy="820828"/>
                      </a:xfrm>
                      <a:prstGeom prst="rect">
                        <a:avLst/>
                      </a:prstGeom>
                    </p:spPr>
                  </p:pic>
                </p:oleObj>
              </mc:Fallback>
            </mc:AlternateContent>
          </a:graphicData>
        </a:graphic>
      </p:graphicFrame>
    </p:spTree>
    <p:extLst>
      <p:ext uri="{BB962C8B-B14F-4D97-AF65-F5344CB8AC3E}">
        <p14:creationId xmlns:p14="http://schemas.microsoft.com/office/powerpoint/2010/main" val="2521121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20538"/>
            <a:ext cx="8229600" cy="637580"/>
          </a:xfrm>
        </p:spPr>
        <p:txBody>
          <a:bodyPr/>
          <a:lstStyle/>
          <a:p>
            <a:r>
              <a:rPr lang="en-GB" dirty="0"/>
              <a:t>7.1 XRN5110 - Nov 20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274694" y="483518"/>
          <a:ext cx="8594612" cy="4671561"/>
        </p:xfrm>
        <a:graphic>
          <a:graphicData uri="http://schemas.openxmlformats.org/drawingml/2006/table">
            <a:tbl>
              <a:tblPr firstRow="1" bandRow="1"/>
              <a:tblGrid>
                <a:gridCol w="1210676">
                  <a:extLst>
                    <a:ext uri="{9D8B030D-6E8A-4147-A177-3AD203B41FA5}">
                      <a16:colId xmlns:a16="http://schemas.microsoft.com/office/drawing/2014/main" val="20000"/>
                    </a:ext>
                  </a:extLst>
                </a:gridCol>
                <a:gridCol w="1881159">
                  <a:extLst>
                    <a:ext uri="{9D8B030D-6E8A-4147-A177-3AD203B41FA5}">
                      <a16:colId xmlns:a16="http://schemas.microsoft.com/office/drawing/2014/main" val="20001"/>
                    </a:ext>
                  </a:extLst>
                </a:gridCol>
                <a:gridCol w="1840713">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gridCol w="1789856">
                  <a:extLst>
                    <a:ext uri="{9D8B030D-6E8A-4147-A177-3AD203B41FA5}">
                      <a16:colId xmlns:a16="http://schemas.microsoft.com/office/drawing/2014/main" val="20004"/>
                    </a:ext>
                  </a:extLst>
                </a:gridCol>
              </a:tblGrid>
              <a:tr h="37053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kern="1200" baseline="0" dirty="0">
                          <a:solidFill>
                            <a:schemeClr val="bg1"/>
                          </a:solidFill>
                          <a:latin typeface="Arial" panose="020B0604020202020204" pitchFamily="34" charset="0"/>
                          <a:ea typeface="+mn-ea"/>
                          <a:cs typeface="Arial" panose="020B0604020202020204" pitchFamily="34" charset="0"/>
                        </a:rPr>
                        <a:t>08/07//20</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r>
                        <a:rPr lang="en-GB" sz="1000" b="1" i="0" baseline="0" dirty="0">
                          <a:solidFill>
                            <a:schemeClr val="bg1"/>
                          </a:solidFill>
                          <a:latin typeface="Arial" panose="020B0604020202020204" pitchFamily="34" charset="0"/>
                          <a:cs typeface="Arial" panose="020B0604020202020204" pitchFamily="34" charset="0"/>
                        </a:rPr>
                        <a:t>: </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205532">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j-lt"/>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14401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CCB3B"/>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2"/>
                  </a:ext>
                </a:extLst>
              </a:tr>
              <a:tr h="216494">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88625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0" lvl="0" indent="0">
                        <a:buFont typeface="Arial" panose="020B0604020202020204" pitchFamily="34" charset="0"/>
                        <a:buNone/>
                      </a:pPr>
                      <a:r>
                        <a:rPr kumimoji="0" lang="en-GB" sz="9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Design</a:t>
                      </a:r>
                    </a:p>
                    <a:p>
                      <a:pPr marL="171450" lvl="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Design activities completed 19/06/20. On track to complete Design milestone and Stage Gate</a:t>
                      </a:r>
                    </a:p>
                    <a:p>
                      <a:pPr marL="0" lvl="0" indent="0">
                        <a:buFont typeface="Arial" panose="020B0604020202020204" pitchFamily="34" charset="0"/>
                        <a:buNone/>
                      </a:pPr>
                      <a:r>
                        <a:rPr kumimoji="0" lang="en-GB" sz="9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Track 1</a:t>
                      </a:r>
                    </a:p>
                    <a:p>
                      <a:pPr marL="171450" lvl="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Build activities completed for 2 change there was </a:t>
                      </a:r>
                      <a:r>
                        <a:rPr kumimoji="0" lang="en-GB" sz="900" b="0" i="0" u="none" strike="noStrike" kern="1200" cap="none" normalizeH="0" baseline="0">
                          <a:ln>
                            <a:noFill/>
                          </a:ln>
                          <a:solidFill>
                            <a:schemeClr val="tx1"/>
                          </a:solidFill>
                          <a:effectLst/>
                          <a:latin typeface="Arial" panose="020B0604020202020204" pitchFamily="34" charset="0"/>
                          <a:ea typeface="Verdana" pitchFamily="34" charset="0"/>
                          <a:cs typeface="Arial" panose="020B0604020202020204" pitchFamily="34" charset="0"/>
                        </a:rPr>
                        <a:t>a delay </a:t>
                      </a: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for XRN4899 due to complete - 03/07/20</a:t>
                      </a:r>
                    </a:p>
                    <a:p>
                      <a:pPr marL="171450" lvl="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SIT preparation complete and activities due to start – 29/06/20. The current plan takes us into contingency but looking to complete within plan</a:t>
                      </a:r>
                    </a:p>
                    <a:p>
                      <a:pPr marL="0" lvl="0" indent="0">
                        <a:buFont typeface="Arial" panose="020B0604020202020204" pitchFamily="34" charset="0"/>
                        <a:buNone/>
                      </a:pPr>
                      <a:r>
                        <a:rPr kumimoji="0" lang="en-GB" sz="9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Track 2</a:t>
                      </a:r>
                    </a:p>
                    <a:p>
                      <a:pPr marL="171450" lvl="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Build activities started to plan – 22/06/20</a:t>
                      </a:r>
                    </a:p>
                    <a:p>
                      <a:pPr marL="171450" lvl="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SIT preparation activities ongoing SIT activities due to start – 20/07/20 </a:t>
                      </a:r>
                    </a:p>
                    <a:p>
                      <a:pPr marL="0" lvl="0" indent="0">
                        <a:buFont typeface="Arial" panose="020B0604020202020204" pitchFamily="34" charset="0"/>
                        <a:buNone/>
                      </a:pPr>
                      <a:r>
                        <a:rPr kumimoji="0" lang="en-GB" sz="9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UAT</a:t>
                      </a:r>
                    </a:p>
                    <a:p>
                      <a:pPr marL="171450" lvl="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mn-lt"/>
                          <a:ea typeface="Verdana" pitchFamily="34" charset="0"/>
                          <a:cs typeface="Arial" panose="020B0604020202020204" pitchFamily="34" charset="0"/>
                        </a:rPr>
                        <a:t>UAT preparation, including Knowledge Transfer sessions,  for both tracks on target to start to plan  – 29/06/20</a:t>
                      </a:r>
                    </a:p>
                    <a:p>
                      <a:pPr marL="0" lvl="0" indent="0">
                        <a:buFont typeface="Arial" panose="020B0604020202020204" pitchFamily="34" charset="0"/>
                        <a:buNone/>
                      </a:pPr>
                      <a:r>
                        <a:rPr kumimoji="0" lang="en-GB" sz="900" b="1" i="0" u="none" strike="noStrike" kern="1200" cap="none" normalizeH="0" baseline="0" dirty="0">
                          <a:ln>
                            <a:noFill/>
                          </a:ln>
                          <a:solidFill>
                            <a:schemeClr val="tx1"/>
                          </a:solidFill>
                          <a:effectLst/>
                          <a:latin typeface="+mn-lt"/>
                          <a:ea typeface="Verdana" pitchFamily="34" charset="0"/>
                          <a:cs typeface="Arial" panose="020B0604020202020204" pitchFamily="34" charset="0"/>
                        </a:rPr>
                        <a:t>Security</a:t>
                      </a:r>
                    </a:p>
                    <a:p>
                      <a:pPr marL="171450" lvl="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mn-lt"/>
                          <a:ea typeface="Verdana" pitchFamily="34" charset="0"/>
                          <a:cs typeface="Arial" panose="020B0604020202020204" pitchFamily="34" charset="0"/>
                        </a:rPr>
                        <a:t>Working with Information Security to complete change impact assessments</a:t>
                      </a:r>
                    </a:p>
                    <a:p>
                      <a:pPr marL="0" lvl="0" indent="0">
                        <a:buFont typeface="Arial" panose="020B0604020202020204" pitchFamily="34" charset="0"/>
                        <a:buNone/>
                      </a:pPr>
                      <a:r>
                        <a:rPr kumimoji="0" lang="en-GB" sz="900" b="1" i="0" u="none" strike="noStrike" kern="1200" cap="none" normalizeH="0" baseline="0" dirty="0">
                          <a:ln>
                            <a:noFill/>
                          </a:ln>
                          <a:solidFill>
                            <a:schemeClr val="tx1"/>
                          </a:solidFill>
                          <a:effectLst/>
                          <a:latin typeface="+mn-lt"/>
                          <a:ea typeface="Verdana" pitchFamily="34" charset="0"/>
                          <a:cs typeface="Arial" panose="020B0604020202020204" pitchFamily="34" charset="0"/>
                        </a:rPr>
                        <a:t>Return to Green</a:t>
                      </a:r>
                    </a:p>
                    <a:p>
                      <a:pPr marL="171450" lvl="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mn-lt"/>
                          <a:ea typeface="Verdana" pitchFamily="34" charset="0"/>
                          <a:cs typeface="Arial" panose="020B0604020202020204" pitchFamily="34" charset="0"/>
                        </a:rPr>
                        <a:t>Approval of the full delivery plan 01/07/20</a:t>
                      </a:r>
                    </a:p>
                    <a:p>
                      <a:pPr marL="171450" lvl="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mn-lt"/>
                          <a:ea typeface="Verdana" pitchFamily="34" charset="0"/>
                          <a:cs typeface="Arial" panose="020B0604020202020204" pitchFamily="34" charset="0"/>
                        </a:rPr>
                        <a:t>Change Assurance approval – 03/07/20</a:t>
                      </a:r>
                      <a:endPar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3923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Low Risk: Missed requirements and test scenarios due to </a:t>
                      </a: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parallelism of resources between Nov 20 and all other projects. </a:t>
                      </a:r>
                      <a:endParaRPr kumimoji="0" lang="en-US"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Low Risk: COVID-19 may impact availability of key resources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Low Risk: Knowledge Transfer between Build and UAT partners may not be detailed enough and items may be missed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392305">
                <a:tc>
                  <a:txBody>
                    <a:body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BER approved  - 10/06/20</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Full Business Case approved XEC – 23/06/20</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Forecast to complete within budget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41496708"/>
                  </a:ext>
                </a:extLst>
              </a:tr>
              <a:tr h="392305">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SME resources have been allocated for UAT and Tech Ops resource requirements have been requested</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9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Return to Green is approval of full delivery plan by 01/07/20</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3140005"/>
                  </a:ext>
                </a:extLst>
              </a:tr>
            </a:tbl>
          </a:graphicData>
        </a:graphic>
      </p:graphicFrame>
    </p:spTree>
    <p:extLst>
      <p:ext uri="{BB962C8B-B14F-4D97-AF65-F5344CB8AC3E}">
        <p14:creationId xmlns:p14="http://schemas.microsoft.com/office/powerpoint/2010/main" val="837301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p:txBody>
          <a:bodyPr/>
          <a:lstStyle/>
          <a:p>
            <a:r>
              <a:rPr lang="en-GB" dirty="0"/>
              <a:t>XRN5110 - Nov 20 Delivery Timeline</a:t>
            </a:r>
          </a:p>
        </p:txBody>
      </p:sp>
      <p:pic>
        <p:nvPicPr>
          <p:cNvPr id="4" name="Picture 3">
            <a:extLst>
              <a:ext uri="{FF2B5EF4-FFF2-40B4-BE49-F238E27FC236}">
                <a16:creationId xmlns:a16="http://schemas.microsoft.com/office/drawing/2014/main" id="{D700BF03-BD3F-4850-BFA5-6FCFF8307C93}"/>
              </a:ext>
            </a:extLst>
          </p:cNvPr>
          <p:cNvPicPr>
            <a:picLocks noChangeAspect="1"/>
          </p:cNvPicPr>
          <p:nvPr/>
        </p:nvPicPr>
        <p:blipFill>
          <a:blip r:embed="rId2"/>
          <a:stretch>
            <a:fillRect/>
          </a:stretch>
        </p:blipFill>
        <p:spPr>
          <a:xfrm>
            <a:off x="164756" y="699542"/>
            <a:ext cx="8814488" cy="2024000"/>
          </a:xfrm>
          <a:prstGeom prst="rect">
            <a:avLst/>
          </a:prstGeom>
        </p:spPr>
      </p:pic>
      <p:pic>
        <p:nvPicPr>
          <p:cNvPr id="5" name="Picture 4">
            <a:extLst>
              <a:ext uri="{FF2B5EF4-FFF2-40B4-BE49-F238E27FC236}">
                <a16:creationId xmlns:a16="http://schemas.microsoft.com/office/drawing/2014/main" id="{ABC9894B-6842-4929-87D5-A55286CDA675}"/>
              </a:ext>
            </a:extLst>
          </p:cNvPr>
          <p:cNvPicPr>
            <a:picLocks noChangeAspect="1"/>
          </p:cNvPicPr>
          <p:nvPr/>
        </p:nvPicPr>
        <p:blipFill>
          <a:blip r:embed="rId3"/>
          <a:stretch>
            <a:fillRect/>
          </a:stretch>
        </p:blipFill>
        <p:spPr>
          <a:xfrm>
            <a:off x="827584" y="2787773"/>
            <a:ext cx="6984776" cy="2156511"/>
          </a:xfrm>
          <a:prstGeom prst="rect">
            <a:avLst/>
          </a:prstGeom>
        </p:spPr>
      </p:pic>
    </p:spTree>
    <p:extLst>
      <p:ext uri="{BB962C8B-B14F-4D97-AF65-F5344CB8AC3E}">
        <p14:creationId xmlns:p14="http://schemas.microsoft.com/office/powerpoint/2010/main" val="3559126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a:xfrm>
            <a:off x="311108" y="123478"/>
            <a:ext cx="8229600" cy="398932"/>
          </a:xfrm>
        </p:spPr>
        <p:txBody>
          <a:bodyPr>
            <a:noAutofit/>
          </a:bodyPr>
          <a:lstStyle/>
          <a:p>
            <a:r>
              <a:rPr lang="en-GB" sz="2000" dirty="0"/>
              <a:t>XRN5110 Nov 20 - Scope</a:t>
            </a:r>
          </a:p>
        </p:txBody>
      </p:sp>
      <p:sp>
        <p:nvSpPr>
          <p:cNvPr id="5" name="TextBox 4">
            <a:extLst>
              <a:ext uri="{FF2B5EF4-FFF2-40B4-BE49-F238E27FC236}">
                <a16:creationId xmlns:a16="http://schemas.microsoft.com/office/drawing/2014/main" id="{DFA77669-B323-43A7-AA90-FFEE9856EC44}"/>
              </a:ext>
            </a:extLst>
          </p:cNvPr>
          <p:cNvSpPr txBox="1"/>
          <p:nvPr/>
        </p:nvSpPr>
        <p:spPr>
          <a:xfrm>
            <a:off x="144562" y="956791"/>
            <a:ext cx="8770840" cy="3847207"/>
          </a:xfrm>
          <a:prstGeom prst="rect">
            <a:avLst/>
          </a:prstGeom>
          <a:noFill/>
        </p:spPr>
        <p:txBody>
          <a:bodyPr wrap="square" rtlCol="0" anchor="t">
            <a:spAutoFit/>
          </a:bodyPr>
          <a:lstStyle/>
          <a:p>
            <a:pPr marL="228600" indent="-228600">
              <a:buFont typeface="+mj-lt"/>
              <a:buAutoNum type="arabicPeriod"/>
            </a:pPr>
            <a:r>
              <a:rPr lang="en-GB" sz="1100" b="1" dirty="0"/>
              <a:t>Track 1 </a:t>
            </a:r>
          </a:p>
          <a:p>
            <a:pPr marL="228600" indent="-228600">
              <a:buFont typeface="+mj-lt"/>
              <a:buAutoNum type="arabicPeriod"/>
            </a:pPr>
            <a:endParaRPr lang="en-GB" sz="1100" b="1" dirty="0"/>
          </a:p>
          <a:p>
            <a:pPr marL="742950" lvl="1" indent="-285750">
              <a:buFont typeface="Arial" panose="020B0604020202020204" pitchFamily="34" charset="0"/>
              <a:buChar char="•"/>
            </a:pPr>
            <a:r>
              <a:rPr lang="en-GB" sz="1100" b="1" dirty="0"/>
              <a:t>XRN 4931 - Submission of a Space in Mandatory Data on Multiple SPA Files</a:t>
            </a:r>
          </a:p>
          <a:p>
            <a:pPr marL="742950" lvl="1" indent="-285750">
              <a:buFont typeface="Arial" panose="020B0604020202020204" pitchFamily="34" charset="0"/>
              <a:buChar char="•"/>
            </a:pPr>
            <a:r>
              <a:rPr lang="en-GB" sz="1100" b="1" dirty="0"/>
              <a:t>XRN 4897 -  Resolution of deleted Contact Details (contained within the S66 records) at a Change of Shipper event </a:t>
            </a:r>
          </a:p>
          <a:p>
            <a:pPr marL="742950" lvl="1" indent="-285750">
              <a:buFont typeface="Arial" panose="020B0604020202020204" pitchFamily="34" charset="0"/>
              <a:buChar char="•"/>
            </a:pPr>
            <a:r>
              <a:rPr lang="en-GB" sz="1100" b="1" dirty="0"/>
              <a:t>XRN 4899 - Treatment of Priority Service Register Data and Contact Details on Change of Supplier Event</a:t>
            </a:r>
          </a:p>
          <a:p>
            <a:pPr marL="285750" indent="-285750">
              <a:buFont typeface="Arial" panose="020B0604020202020204" pitchFamily="34" charset="0"/>
              <a:buChar char="•"/>
            </a:pPr>
            <a:endParaRPr lang="en-GB" sz="1100" b="1" dirty="0"/>
          </a:p>
          <a:p>
            <a:r>
              <a:rPr lang="en-GB" sz="1100" b="1" dirty="0"/>
              <a:t>2.   Track 2</a:t>
            </a:r>
          </a:p>
          <a:p>
            <a:pPr marL="742950" lvl="1" indent="-285750">
              <a:buFont typeface="Arial" panose="020B0604020202020204" pitchFamily="34" charset="0"/>
              <a:buChar char="•"/>
            </a:pPr>
            <a:endParaRPr lang="en-GB" sz="1100" b="1" dirty="0"/>
          </a:p>
          <a:p>
            <a:pPr marL="742950" lvl="1" indent="-285750">
              <a:buFont typeface="Arial" panose="020B0604020202020204" pitchFamily="34" charset="0"/>
              <a:buChar char="•"/>
            </a:pPr>
            <a:r>
              <a:rPr lang="en-GB" sz="1100" b="1" dirty="0"/>
              <a:t>XRN 4801 - Additional Information in DES</a:t>
            </a:r>
          </a:p>
          <a:p>
            <a:pPr marL="742950" lvl="1" indent="-285750">
              <a:buFont typeface="Arial" panose="020B0604020202020204" pitchFamily="34" charset="0"/>
              <a:buChar char="•"/>
            </a:pPr>
            <a:r>
              <a:rPr lang="en-GB" sz="1100" b="1" dirty="0"/>
              <a:t>XRN 4871b - Rachet Regime Changes</a:t>
            </a:r>
          </a:p>
          <a:p>
            <a:pPr marL="742950" lvl="1" indent="-285750">
              <a:buFont typeface="Arial" panose="020B0604020202020204" pitchFamily="34" charset="0"/>
              <a:buChar char="•"/>
            </a:pPr>
            <a:r>
              <a:rPr lang="en-GB" sz="1100" b="1" dirty="0"/>
              <a:t>XRN 5014 - Facilitating HyDeploy2 Live Pilot</a:t>
            </a:r>
          </a:p>
          <a:p>
            <a:pPr marL="742950" lvl="1" indent="-285750">
              <a:buFont typeface="Arial" panose="020B0604020202020204" pitchFamily="34" charset="0"/>
              <a:buChar char="•"/>
            </a:pPr>
            <a:endParaRPr lang="en-GB" sz="1100" b="1" dirty="0"/>
          </a:p>
          <a:p>
            <a:r>
              <a:rPr lang="en-GB" sz="1100" b="1" dirty="0"/>
              <a:t>Descoped changes</a:t>
            </a:r>
          </a:p>
          <a:p>
            <a:endParaRPr lang="en-GB" sz="1100" b="1" dirty="0"/>
          </a:p>
          <a:p>
            <a:pPr marL="628650" lvl="1" indent="-171450">
              <a:buFont typeface="Arial" panose="020B0604020202020204" pitchFamily="34" charset="0"/>
              <a:buChar char="•"/>
            </a:pPr>
            <a:r>
              <a:rPr lang="en-GB" sz="1100" b="1" dirty="0"/>
              <a:t>XRN 4941 - MOD 692 – Auto Updates to Read Frequency</a:t>
            </a:r>
          </a:p>
          <a:p>
            <a:pPr marL="628650" lvl="1" indent="-171450">
              <a:buFont typeface="Arial" panose="020B0604020202020204" pitchFamily="34" charset="0"/>
              <a:buChar char="•"/>
            </a:pPr>
            <a:r>
              <a:rPr lang="en-GB" sz="1100" b="1" dirty="0"/>
              <a:t>XRN 4992 - Supplier of Last Resort Charge Types</a:t>
            </a:r>
          </a:p>
          <a:p>
            <a:endParaRPr lang="en-GB" sz="1100" b="1" dirty="0"/>
          </a:p>
          <a:p>
            <a:r>
              <a:rPr lang="en-GB" sz="1100" b="1" dirty="0"/>
              <a:t>To be delivered by CSSC</a:t>
            </a:r>
          </a:p>
          <a:p>
            <a:endParaRPr lang="en-GB" sz="1100" b="1" dirty="0"/>
          </a:p>
          <a:p>
            <a:pPr marL="628650" lvl="1" indent="-171450">
              <a:buFont typeface="Arial" panose="020B0604020202020204" pitchFamily="34" charset="0"/>
              <a:buChar char="•"/>
            </a:pPr>
            <a:r>
              <a:rPr lang="en-GB" sz="1100" b="1" dirty="0"/>
              <a:t>XRN 4780c - MAP ID</a:t>
            </a:r>
          </a:p>
          <a:p>
            <a:pPr marL="171450" lvl="0" indent="-171450">
              <a:buFont typeface="Arial" panose="020B0604020202020204" pitchFamily="34" charset="0"/>
              <a:buChar char="•"/>
            </a:pPr>
            <a:endParaRPr lang="en-US" sz="1200" dirty="0">
              <a:solidFill>
                <a:schemeClr val="tx2"/>
              </a:solidFill>
              <a:latin typeface="Arial"/>
              <a:ea typeface="+mn-lt"/>
              <a:cs typeface="+mn-lt"/>
            </a:endParaRPr>
          </a:p>
          <a:p>
            <a:pPr lvl="0"/>
            <a:endParaRPr lang="en-GB" sz="1200" dirty="0">
              <a:solidFill>
                <a:schemeClr val="tx2"/>
              </a:solidFill>
              <a:latin typeface="Arial"/>
              <a:cs typeface="Arial"/>
            </a:endParaRPr>
          </a:p>
        </p:txBody>
      </p:sp>
      <p:sp>
        <p:nvSpPr>
          <p:cNvPr id="4" name="TextBox 3">
            <a:extLst>
              <a:ext uri="{FF2B5EF4-FFF2-40B4-BE49-F238E27FC236}">
                <a16:creationId xmlns:a16="http://schemas.microsoft.com/office/drawing/2014/main" id="{46F6E737-A4CD-4A58-9B7B-78A6410FDAEF}"/>
              </a:ext>
            </a:extLst>
          </p:cNvPr>
          <p:cNvSpPr txBox="1"/>
          <p:nvPr/>
        </p:nvSpPr>
        <p:spPr>
          <a:xfrm>
            <a:off x="323528" y="627534"/>
            <a:ext cx="8280920" cy="307777"/>
          </a:xfrm>
          <a:prstGeom prst="rect">
            <a:avLst/>
          </a:prstGeom>
          <a:noFill/>
        </p:spPr>
        <p:txBody>
          <a:bodyPr wrap="square" rtlCol="0">
            <a:spAutoFit/>
          </a:bodyPr>
          <a:lstStyle/>
          <a:p>
            <a:r>
              <a:rPr lang="en-GB" sz="1400" dirty="0"/>
              <a:t>XRN5110 November 20 Release consists of 6 changes. Implementation is planned for November 2020</a:t>
            </a:r>
          </a:p>
        </p:txBody>
      </p:sp>
    </p:spTree>
    <p:extLst>
      <p:ext uri="{BB962C8B-B14F-4D97-AF65-F5344CB8AC3E}">
        <p14:creationId xmlns:p14="http://schemas.microsoft.com/office/powerpoint/2010/main" val="2150881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p:txBody>
          <a:bodyPr>
            <a:normAutofit fontScale="90000"/>
          </a:bodyPr>
          <a:lstStyle/>
          <a:p>
            <a:r>
              <a:rPr lang="en-GB" dirty="0"/>
              <a:t>XRN5110 - Nov 20 Change Assurance Health Check 1</a:t>
            </a:r>
          </a:p>
        </p:txBody>
      </p:sp>
      <p:sp>
        <p:nvSpPr>
          <p:cNvPr id="5" name="TextBox 4">
            <a:extLst>
              <a:ext uri="{FF2B5EF4-FFF2-40B4-BE49-F238E27FC236}">
                <a16:creationId xmlns:a16="http://schemas.microsoft.com/office/drawing/2014/main" id="{6B5F43F5-8A10-4D03-8557-D6BA3F2E37CA}"/>
              </a:ext>
            </a:extLst>
          </p:cNvPr>
          <p:cNvSpPr txBox="1"/>
          <p:nvPr/>
        </p:nvSpPr>
        <p:spPr>
          <a:xfrm>
            <a:off x="207740" y="4102703"/>
            <a:ext cx="3615092" cy="246221"/>
          </a:xfrm>
          <a:prstGeom prst="rect">
            <a:avLst/>
          </a:prstGeom>
          <a:noFill/>
        </p:spPr>
        <p:txBody>
          <a:bodyPr wrap="none" rtlCol="0">
            <a:spAutoFit/>
          </a:bodyPr>
          <a:lstStyle/>
          <a:p>
            <a:r>
              <a:rPr lang="en-GB" sz="1000" dirty="0"/>
              <a:t>Health Check 2 planned for before UAT  06/07/20 – 17/07/20</a:t>
            </a:r>
          </a:p>
        </p:txBody>
      </p:sp>
      <p:sp>
        <p:nvSpPr>
          <p:cNvPr id="6" name="TextBox 5">
            <a:extLst>
              <a:ext uri="{FF2B5EF4-FFF2-40B4-BE49-F238E27FC236}">
                <a16:creationId xmlns:a16="http://schemas.microsoft.com/office/drawing/2014/main" id="{8493D82D-F48E-433C-B767-8D12C96FAC33}"/>
              </a:ext>
            </a:extLst>
          </p:cNvPr>
          <p:cNvSpPr txBox="1"/>
          <p:nvPr/>
        </p:nvSpPr>
        <p:spPr>
          <a:xfrm>
            <a:off x="207740" y="4401226"/>
            <a:ext cx="4195379" cy="246221"/>
          </a:xfrm>
          <a:prstGeom prst="rect">
            <a:avLst/>
          </a:prstGeom>
          <a:noFill/>
        </p:spPr>
        <p:txBody>
          <a:bodyPr wrap="none" rtlCol="0">
            <a:spAutoFit/>
          </a:bodyPr>
          <a:lstStyle/>
          <a:p>
            <a:r>
              <a:rPr lang="en-GB" sz="1000" dirty="0"/>
              <a:t>Health Check 3 planned for before Implementation 12/10/20 – 23/10/20</a:t>
            </a:r>
          </a:p>
        </p:txBody>
      </p:sp>
      <p:pic>
        <p:nvPicPr>
          <p:cNvPr id="3" name="Picture 2">
            <a:extLst>
              <a:ext uri="{FF2B5EF4-FFF2-40B4-BE49-F238E27FC236}">
                <a16:creationId xmlns:a16="http://schemas.microsoft.com/office/drawing/2014/main" id="{117B1E08-0031-4BF9-B961-375CECABB875}"/>
              </a:ext>
            </a:extLst>
          </p:cNvPr>
          <p:cNvPicPr>
            <a:picLocks noChangeAspect="1"/>
          </p:cNvPicPr>
          <p:nvPr/>
        </p:nvPicPr>
        <p:blipFill>
          <a:blip r:embed="rId2"/>
          <a:stretch>
            <a:fillRect/>
          </a:stretch>
        </p:blipFill>
        <p:spPr>
          <a:xfrm>
            <a:off x="107504" y="987573"/>
            <a:ext cx="8712968" cy="2964539"/>
          </a:xfrm>
          <a:prstGeom prst="rect">
            <a:avLst/>
          </a:prstGeom>
        </p:spPr>
      </p:pic>
    </p:spTree>
    <p:extLst>
      <p:ext uri="{BB962C8B-B14F-4D97-AF65-F5344CB8AC3E}">
        <p14:creationId xmlns:p14="http://schemas.microsoft.com/office/powerpoint/2010/main" val="2132226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39470"/>
            <a:ext cx="8229600" cy="637580"/>
          </a:xfrm>
        </p:spPr>
        <p:txBody>
          <a:bodyPr>
            <a:normAutofit fontScale="90000"/>
          </a:bodyPr>
          <a:lstStyle/>
          <a:p>
            <a:r>
              <a:rPr lang="en-GB" sz="2000" dirty="0"/>
              <a:t>7.2 XRN4996 - June 20 Release (Core UKLink Changes)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52618" y="677050"/>
          <a:ext cx="8838763" cy="3936551"/>
        </p:xfrm>
        <a:graphic>
          <a:graphicData uri="http://schemas.openxmlformats.org/drawingml/2006/table">
            <a:tbl>
              <a:tblPr firstRow="1" bandRow="1"/>
              <a:tblGrid>
                <a:gridCol w="1245068">
                  <a:extLst>
                    <a:ext uri="{9D8B030D-6E8A-4147-A177-3AD203B41FA5}">
                      <a16:colId xmlns:a16="http://schemas.microsoft.com/office/drawing/2014/main" val="20000"/>
                    </a:ext>
                  </a:extLst>
                </a:gridCol>
                <a:gridCol w="1934598">
                  <a:extLst>
                    <a:ext uri="{9D8B030D-6E8A-4147-A177-3AD203B41FA5}">
                      <a16:colId xmlns:a16="http://schemas.microsoft.com/office/drawing/2014/main" val="20001"/>
                    </a:ext>
                  </a:extLst>
                </a:gridCol>
                <a:gridCol w="1893003">
                  <a:extLst>
                    <a:ext uri="{9D8B030D-6E8A-4147-A177-3AD203B41FA5}">
                      <a16:colId xmlns:a16="http://schemas.microsoft.com/office/drawing/2014/main" val="20002"/>
                    </a:ext>
                  </a:extLst>
                </a:gridCol>
                <a:gridCol w="1925393">
                  <a:extLst>
                    <a:ext uri="{9D8B030D-6E8A-4147-A177-3AD203B41FA5}">
                      <a16:colId xmlns:a16="http://schemas.microsoft.com/office/drawing/2014/main" val="20003"/>
                    </a:ext>
                  </a:extLst>
                </a:gridCol>
                <a:gridCol w="1840701">
                  <a:extLst>
                    <a:ext uri="{9D8B030D-6E8A-4147-A177-3AD203B41FA5}">
                      <a16:colId xmlns:a16="http://schemas.microsoft.com/office/drawing/2014/main" val="20004"/>
                    </a:ext>
                  </a:extLst>
                </a:gridCol>
              </a:tblGrid>
              <a:tr h="400805">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kern="1200" baseline="0" dirty="0">
                          <a:solidFill>
                            <a:schemeClr val="bg1"/>
                          </a:solidFill>
                          <a:latin typeface="Arial" panose="020B0604020202020204" pitchFamily="34" charset="0"/>
                          <a:ea typeface="+mn-ea"/>
                          <a:cs typeface="Arial" panose="020B0604020202020204" pitchFamily="34" charset="0"/>
                        </a:rPr>
                        <a:t>8</a:t>
                      </a:r>
                      <a:r>
                        <a:rPr lang="en-GB" sz="1050" kern="1200" baseline="30000" dirty="0">
                          <a:solidFill>
                            <a:schemeClr val="bg1"/>
                          </a:solidFill>
                          <a:latin typeface="Arial" panose="020B0604020202020204" pitchFamily="34" charset="0"/>
                          <a:ea typeface="+mn-ea"/>
                          <a:cs typeface="Arial" panose="020B0604020202020204" pitchFamily="34" charset="0"/>
                        </a:rPr>
                        <a:t>th</a:t>
                      </a:r>
                      <a:r>
                        <a:rPr lang="en-GB" sz="1050" kern="1200" baseline="0" dirty="0">
                          <a:solidFill>
                            <a:schemeClr val="bg1"/>
                          </a:solidFill>
                          <a:latin typeface="Arial" panose="020B0604020202020204" pitchFamily="34" charset="0"/>
                          <a:ea typeface="+mn-ea"/>
                          <a:cs typeface="Arial" panose="020B0604020202020204" pitchFamily="34" charset="0"/>
                        </a:rPr>
                        <a:t> July 2020</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r>
                        <a:rPr lang="en-GB" sz="1000" b="1" i="0" baseline="0" dirty="0">
                          <a:solidFill>
                            <a:schemeClr val="bg1"/>
                          </a:solidFill>
                          <a:latin typeface="Arial" panose="020B0604020202020204" pitchFamily="34" charset="0"/>
                          <a:cs typeface="Arial" panose="020B0604020202020204" pitchFamily="34" charset="0"/>
                        </a:rPr>
                        <a:t>: </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50987">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GB" sz="1050" b="1" kern="1200" dirty="0">
                          <a:solidFill>
                            <a:schemeClr val="bg1"/>
                          </a:solidFill>
                          <a:latin typeface="Arial" panose="020B0604020202020204" pitchFamily="34" charset="0"/>
                          <a:ea typeface="+mn-ea"/>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3790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7216">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128577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GB"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Delivery:</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Implementation successful and Go Live confirmed on 27</a:t>
                      </a:r>
                      <a:r>
                        <a:rPr kumimoji="0" lang="en-GB" sz="1050" b="0" i="0" u="none" strike="noStrike" kern="1200" cap="none" normalizeH="0" baseline="30000" dirty="0">
                          <a:ln>
                            <a:noFill/>
                          </a:ln>
                          <a:solidFill>
                            <a:schemeClr val="tx1"/>
                          </a:solidFill>
                          <a:effectLst/>
                          <a:latin typeface="Arial" panose="020B0604020202020204" pitchFamily="34" charset="0"/>
                          <a:ea typeface="Verdana" pitchFamily="34" charset="0"/>
                          <a:cs typeface="Arial" panose="020B0604020202020204" pitchFamily="34" charset="0"/>
                        </a:rPr>
                        <a:t>th</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June 5 UK Link XRN’s. O</a:t>
                      </a:r>
                      <a:r>
                        <a:rPr kumimoji="0" lang="en-US" sz="1050" b="0" i="0" u="none" strike="noStrike" kern="1200" cap="none" normalizeH="0" baseline="0" dirty="0" err="1">
                          <a:ln>
                            <a:noFill/>
                          </a:ln>
                          <a:solidFill>
                            <a:schemeClr val="tx1"/>
                          </a:solidFill>
                          <a:effectLst/>
                          <a:latin typeface="Arial" panose="020B0604020202020204" pitchFamily="34" charset="0"/>
                          <a:ea typeface="Verdana" pitchFamily="34" charset="0"/>
                          <a:cs typeface="Arial" panose="020B0604020202020204" pitchFamily="34" charset="0"/>
                        </a:rPr>
                        <a:t>nly</a:t>
                      </a: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the file format changes for xrn4850 (CNF/CNC) have been implemented. </a:t>
                      </a:r>
                      <a:endPar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p>
                      <a:pPr marL="171450" lvl="0" indent="-171450">
                        <a:buFont typeface="Arial" panose="020B0604020202020204" pitchFamily="34" charset="0"/>
                        <a:buChar char="•"/>
                      </a:pPr>
                      <a:r>
                        <a:rPr kumimoji="0" lang="en-GB"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PIS: </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Project has entered PIS phase, project team are monitoring first usage and any defects identified</a:t>
                      </a:r>
                      <a:endPar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p>
                      <a:pPr marL="171450" lvl="0" indent="-171450">
                        <a:buFont typeface="Arial" panose="020B0604020202020204" pitchFamily="34" charset="0"/>
                        <a:buChar char="•"/>
                      </a:pPr>
                      <a:r>
                        <a:rPr kumimoji="0" lang="en-US"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CNC file processing enhancement: </a:t>
                      </a: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Workstream established to increase system capacity from 30,000 per day to enable upload of Customer Contact details. We request shippers to liaise with their Customer Advocates prior to uploading customer Contact details into UK Link</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43208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Risk</a:t>
                      </a: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 There is a risk that Shippers will send in bulk files with customer information through the CNF/CNC files because of the implementation of xrn4850 functionality leading to increased pressure on Xoserve systems.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42031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Project Delivery costs are in line with approved BER</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420310">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Weekly monitoring of Xoserve SME resources supporting multiple demands (e.g. BAU defects, Future Releases, COVID19 priorities etc.) is ongoing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
        <p:nvSpPr>
          <p:cNvPr id="8" name="Oval 7">
            <a:extLst>
              <a:ext uri="{FF2B5EF4-FFF2-40B4-BE49-F238E27FC236}">
                <a16:creationId xmlns:a16="http://schemas.microsoft.com/office/drawing/2014/main" id="{0932F9EA-D945-459F-8F00-091B3CFCAABE}"/>
              </a:ext>
            </a:extLst>
          </p:cNvPr>
          <p:cNvSpPr/>
          <p:nvPr/>
        </p:nvSpPr>
        <p:spPr>
          <a:xfrm>
            <a:off x="7965624" y="1512955"/>
            <a:ext cx="218894" cy="22166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1CD340F4-EC05-45B9-AB26-20BECCEF8858}"/>
              </a:ext>
            </a:extLst>
          </p:cNvPr>
          <p:cNvSpPr/>
          <p:nvPr/>
        </p:nvSpPr>
        <p:spPr>
          <a:xfrm>
            <a:off x="6193854" y="787350"/>
            <a:ext cx="211059" cy="19799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A0F57896-72F6-46F0-8DCF-1B43A706D61C}"/>
              </a:ext>
            </a:extLst>
          </p:cNvPr>
          <p:cNvSpPr/>
          <p:nvPr/>
        </p:nvSpPr>
        <p:spPr>
          <a:xfrm>
            <a:off x="6083894" y="1512955"/>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07D341B2-AF9B-4E48-A146-835712CA3A8C}"/>
              </a:ext>
            </a:extLst>
          </p:cNvPr>
          <p:cNvSpPr/>
          <p:nvPr/>
        </p:nvSpPr>
        <p:spPr>
          <a:xfrm>
            <a:off x="4211960" y="1491630"/>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B354495D-E22F-4490-B63B-9C96EEB69125}"/>
              </a:ext>
            </a:extLst>
          </p:cNvPr>
          <p:cNvSpPr/>
          <p:nvPr/>
        </p:nvSpPr>
        <p:spPr>
          <a:xfrm>
            <a:off x="2267744" y="1491630"/>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1668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0" y="39470"/>
            <a:ext cx="9144000" cy="637580"/>
          </a:xfrm>
        </p:spPr>
        <p:txBody>
          <a:bodyPr>
            <a:noAutofit/>
          </a:bodyPr>
          <a:lstStyle/>
          <a:p>
            <a:r>
              <a:rPr lang="en-GB" sz="1700" dirty="0"/>
              <a:t>xrn4850 New Service SMS/Email Broadcast Notification (</a:t>
            </a:r>
            <a:r>
              <a:rPr lang="en-US" sz="1700" dirty="0"/>
              <a:t>as part of the June 20 release)</a:t>
            </a:r>
            <a:endParaRPr lang="en-GB" sz="1700" dirty="0"/>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52618" y="555527"/>
          <a:ext cx="8838763" cy="4486028"/>
        </p:xfrm>
        <a:graphic>
          <a:graphicData uri="http://schemas.openxmlformats.org/drawingml/2006/table">
            <a:tbl>
              <a:tblPr firstRow="1" bandRow="1"/>
              <a:tblGrid>
                <a:gridCol w="1245068">
                  <a:extLst>
                    <a:ext uri="{9D8B030D-6E8A-4147-A177-3AD203B41FA5}">
                      <a16:colId xmlns:a16="http://schemas.microsoft.com/office/drawing/2014/main" val="20000"/>
                    </a:ext>
                  </a:extLst>
                </a:gridCol>
                <a:gridCol w="1934598">
                  <a:extLst>
                    <a:ext uri="{9D8B030D-6E8A-4147-A177-3AD203B41FA5}">
                      <a16:colId xmlns:a16="http://schemas.microsoft.com/office/drawing/2014/main" val="20001"/>
                    </a:ext>
                  </a:extLst>
                </a:gridCol>
                <a:gridCol w="1893003">
                  <a:extLst>
                    <a:ext uri="{9D8B030D-6E8A-4147-A177-3AD203B41FA5}">
                      <a16:colId xmlns:a16="http://schemas.microsoft.com/office/drawing/2014/main" val="20002"/>
                    </a:ext>
                  </a:extLst>
                </a:gridCol>
                <a:gridCol w="1925393">
                  <a:extLst>
                    <a:ext uri="{9D8B030D-6E8A-4147-A177-3AD203B41FA5}">
                      <a16:colId xmlns:a16="http://schemas.microsoft.com/office/drawing/2014/main" val="20003"/>
                    </a:ext>
                  </a:extLst>
                </a:gridCol>
                <a:gridCol w="1840701">
                  <a:extLst>
                    <a:ext uri="{9D8B030D-6E8A-4147-A177-3AD203B41FA5}">
                      <a16:colId xmlns:a16="http://schemas.microsoft.com/office/drawing/2014/main" val="20004"/>
                    </a:ext>
                  </a:extLst>
                </a:gridCol>
              </a:tblGrid>
              <a:tr h="281926">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kern="1200" baseline="0" dirty="0">
                          <a:solidFill>
                            <a:schemeClr val="bg1"/>
                          </a:solidFill>
                          <a:latin typeface="Arial" panose="020B0604020202020204" pitchFamily="34" charset="0"/>
                          <a:ea typeface="+mn-ea"/>
                          <a:cs typeface="Arial" panose="020B0604020202020204" pitchFamily="34" charset="0"/>
                        </a:rPr>
                        <a:t>8</a:t>
                      </a:r>
                      <a:r>
                        <a:rPr lang="en-GB" sz="1050" kern="1200" baseline="30000" dirty="0">
                          <a:solidFill>
                            <a:schemeClr val="bg1"/>
                          </a:solidFill>
                          <a:latin typeface="Arial" panose="020B0604020202020204" pitchFamily="34" charset="0"/>
                          <a:ea typeface="+mn-ea"/>
                          <a:cs typeface="Arial" panose="020B0604020202020204" pitchFamily="34" charset="0"/>
                        </a:rPr>
                        <a:t>th</a:t>
                      </a:r>
                      <a:r>
                        <a:rPr lang="en-GB" sz="1050" kern="1200" baseline="0" dirty="0">
                          <a:solidFill>
                            <a:schemeClr val="bg1"/>
                          </a:solidFill>
                          <a:latin typeface="Arial" panose="020B0604020202020204" pitchFamily="34" charset="0"/>
                          <a:ea typeface="+mn-ea"/>
                          <a:cs typeface="Arial" panose="020B0604020202020204" pitchFamily="34" charset="0"/>
                        </a:rPr>
                        <a:t> July 2020</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r>
                        <a:rPr lang="en-GB" sz="1000" b="1" i="0" baseline="0" dirty="0">
                          <a:solidFill>
                            <a:schemeClr val="bg1"/>
                          </a:solidFill>
                          <a:latin typeface="Arial" panose="020B0604020202020204" pitchFamily="34" charset="0"/>
                          <a:cs typeface="Arial" panose="020B0604020202020204" pitchFamily="34" charset="0"/>
                        </a:rPr>
                        <a:t>: </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281926">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GB" sz="1050" b="1" kern="1200" dirty="0">
                          <a:solidFill>
                            <a:schemeClr val="bg1"/>
                          </a:solidFill>
                          <a:latin typeface="Arial" panose="020B0604020202020204" pitchFamily="34" charset="0"/>
                          <a:ea typeface="+mn-ea"/>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28192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1976">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181414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Xrn4850 Delivery:</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F</a:t>
                      </a:r>
                      <a:r>
                        <a:rPr kumimoji="0" lang="en-US" sz="1050" b="0" i="0" u="none" strike="noStrike" kern="1200" cap="none" normalizeH="0" baseline="0" dirty="0" err="1">
                          <a:ln>
                            <a:noFill/>
                          </a:ln>
                          <a:solidFill>
                            <a:schemeClr val="tx1"/>
                          </a:solidFill>
                          <a:effectLst/>
                          <a:latin typeface="Arial" panose="020B0604020202020204" pitchFamily="34" charset="0"/>
                          <a:ea typeface="Verdana" pitchFamily="34" charset="0"/>
                          <a:cs typeface="Arial" panose="020B0604020202020204" pitchFamily="34" charset="0"/>
                        </a:rPr>
                        <a:t>ile</a:t>
                      </a: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format changes for xrn4850 (CNF/CNC) have been implemented and</a:t>
                      </a:r>
                      <a:r>
                        <a:rPr lang="en-GB" sz="1050" b="0" kern="1200" baseline="0" dirty="0">
                          <a:solidFill>
                            <a:schemeClr val="tx1"/>
                          </a:solidFill>
                          <a:latin typeface="+mn-lt"/>
                          <a:ea typeface="Verdana" panose="020B0604030504040204" pitchFamily="34" charset="0"/>
                          <a:cs typeface="+mn-cs"/>
                        </a:rPr>
                        <a:t> PO/EFT channels configured and disabled until Contract Management meeting on 15</a:t>
                      </a:r>
                      <a:r>
                        <a:rPr lang="en-GB" sz="1050" b="0" kern="1200" baseline="30000" dirty="0">
                          <a:solidFill>
                            <a:schemeClr val="tx1"/>
                          </a:solidFill>
                          <a:latin typeface="+mn-lt"/>
                          <a:ea typeface="Verdana" panose="020B0604030504040204" pitchFamily="34" charset="0"/>
                          <a:cs typeface="+mn-cs"/>
                        </a:rPr>
                        <a:t>th</a:t>
                      </a:r>
                      <a:r>
                        <a:rPr lang="en-GB" sz="1050" b="0" kern="1200" baseline="0" dirty="0">
                          <a:solidFill>
                            <a:schemeClr val="tx1"/>
                          </a:solidFill>
                          <a:latin typeface="+mn-lt"/>
                          <a:ea typeface="Verdana" panose="020B0604030504040204" pitchFamily="34" charset="0"/>
                          <a:cs typeface="+mn-cs"/>
                        </a:rPr>
                        <a:t> July.</a:t>
                      </a:r>
                      <a:endPar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p>
                      <a:pPr marL="171450" lvl="0" indent="-171450">
                        <a:buFont typeface="Arial" panose="020B0604020202020204" pitchFamily="34" charset="0"/>
                        <a:buChar char="•"/>
                      </a:pPr>
                      <a:r>
                        <a:rPr kumimoji="0" lang="en-GB"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Contract Management: </a:t>
                      </a:r>
                      <a:r>
                        <a:rPr kumimoji="0" lang="en-US" sz="1050" b="0" i="0" u="none" strike="noStrike" kern="1200" cap="none" normalizeH="0" baseline="0" dirty="0">
                          <a:ln>
                            <a:noFill/>
                          </a:ln>
                          <a:solidFill>
                            <a:schemeClr val="tx1"/>
                          </a:solidFill>
                          <a:effectLst/>
                          <a:latin typeface="+mn-lt"/>
                          <a:ea typeface="Verdana" panose="020B0604030504040204" pitchFamily="34" charset="0"/>
                          <a:cs typeface="+mn-cs"/>
                        </a:rPr>
                        <a:t>P</a:t>
                      </a:r>
                      <a:r>
                        <a:rPr lang="en-US" sz="1050" b="0" kern="1200" baseline="0" dirty="0">
                          <a:solidFill>
                            <a:schemeClr val="tx1"/>
                          </a:solidFill>
                          <a:latin typeface="+mn-lt"/>
                          <a:ea typeface="Verdana" panose="020B0604030504040204" pitchFamily="34" charset="0"/>
                          <a:cs typeface="+mn-cs"/>
                        </a:rPr>
                        <a:t>aper being submitted to Contract Management for approval on 15</a:t>
                      </a:r>
                      <a:r>
                        <a:rPr lang="en-US" sz="1050" b="0" kern="1200" baseline="30000" dirty="0">
                          <a:solidFill>
                            <a:schemeClr val="tx1"/>
                          </a:solidFill>
                          <a:latin typeface="+mn-lt"/>
                          <a:ea typeface="Verdana" panose="020B0604030504040204" pitchFamily="34" charset="0"/>
                          <a:cs typeface="+mn-cs"/>
                        </a:rPr>
                        <a:t>th</a:t>
                      </a:r>
                      <a:r>
                        <a:rPr lang="en-US" sz="1050" b="0" kern="1200" baseline="0" dirty="0">
                          <a:solidFill>
                            <a:schemeClr val="tx1"/>
                          </a:solidFill>
                          <a:latin typeface="+mn-lt"/>
                          <a:ea typeface="Verdana" panose="020B0604030504040204" pitchFamily="34" charset="0"/>
                          <a:cs typeface="+mn-cs"/>
                        </a:rPr>
                        <a:t> July to seek authority from Data Controllers </a:t>
                      </a:r>
                      <a:r>
                        <a:rPr lang="en-US" sz="1050" b="0" kern="1200" baseline="0" dirty="0" err="1">
                          <a:solidFill>
                            <a:schemeClr val="tx1"/>
                          </a:solidFill>
                          <a:latin typeface="+mn-lt"/>
                          <a:ea typeface="Verdana" panose="020B0604030504040204" pitchFamily="34" charset="0"/>
                          <a:cs typeface="+mn-cs"/>
                        </a:rPr>
                        <a:t>authorising</a:t>
                      </a:r>
                      <a:r>
                        <a:rPr lang="en-US" sz="1050" b="0" kern="1200" baseline="0" dirty="0">
                          <a:solidFill>
                            <a:schemeClr val="tx1"/>
                          </a:solidFill>
                          <a:latin typeface="+mn-lt"/>
                          <a:ea typeface="Verdana" panose="020B0604030504040204" pitchFamily="34" charset="0"/>
                          <a:cs typeface="+mn-cs"/>
                        </a:rPr>
                        <a:t> transfer of data outside of EEA before we can commence the SMS service with Twilio</a:t>
                      </a:r>
                    </a:p>
                    <a:p>
                      <a:pPr marL="171450" lvl="0" indent="-171450">
                        <a:buFont typeface="Arial" panose="020B0604020202020204" pitchFamily="34" charset="0"/>
                        <a:buChar char="•"/>
                      </a:pPr>
                      <a:r>
                        <a:rPr kumimoji="0" lang="en-US" sz="1050" b="1" i="0" u="none" strike="noStrike" kern="1200" cap="none" normalizeH="0" baseline="0" dirty="0">
                          <a:ln>
                            <a:noFill/>
                          </a:ln>
                          <a:solidFill>
                            <a:schemeClr val="tx1"/>
                          </a:solidFill>
                          <a:effectLst/>
                          <a:latin typeface="+mn-lt"/>
                          <a:ea typeface="Verdana" panose="020B0604030504040204" pitchFamily="34" charset="0"/>
                          <a:cs typeface="+mn-cs"/>
                        </a:rPr>
                        <a:t>New Service Implementation: </a:t>
                      </a:r>
                      <a:r>
                        <a:rPr kumimoji="0" lang="en-US" sz="1050" b="0" i="0" u="none" strike="noStrike" kern="1200" cap="none" normalizeH="0" baseline="0" dirty="0">
                          <a:ln>
                            <a:noFill/>
                          </a:ln>
                          <a:solidFill>
                            <a:schemeClr val="tx1"/>
                          </a:solidFill>
                          <a:effectLst/>
                          <a:latin typeface="+mn-lt"/>
                          <a:ea typeface="Verdana" panose="020B0604030504040204" pitchFamily="34" charset="0"/>
                          <a:cs typeface="+mn-cs"/>
                        </a:rPr>
                        <a:t>Following approval from Contract Management, project team will implement the new service functionality to enable Networks to request Broadcast messages to be sent to end consumers, planned for late July/early August.</a:t>
                      </a:r>
                    </a:p>
                    <a:p>
                      <a:pPr marL="171450" lvl="0" indent="-171450">
                        <a:buFont typeface="Arial" panose="020B0604020202020204" pitchFamily="34" charset="0"/>
                        <a:buChar char="•"/>
                      </a:pPr>
                      <a:r>
                        <a:rPr kumimoji="0" lang="en-US" sz="1050" b="1" i="0" u="none" strike="noStrike" kern="1200" cap="none" normalizeH="0" baseline="0" dirty="0">
                          <a:ln>
                            <a:noFill/>
                          </a:ln>
                          <a:solidFill>
                            <a:schemeClr val="tx1"/>
                          </a:solidFill>
                          <a:effectLst/>
                          <a:latin typeface="+mn-lt"/>
                          <a:ea typeface="Verdana" panose="020B0604030504040204" pitchFamily="34" charset="0"/>
                          <a:cs typeface="+mn-cs"/>
                        </a:rPr>
                        <a:t>PIS:</a:t>
                      </a:r>
                      <a:r>
                        <a:rPr kumimoji="0" lang="en-US" sz="1050" b="0" i="0" u="none" strike="noStrike" kern="1200" cap="none" normalizeH="0" baseline="0" dirty="0">
                          <a:ln>
                            <a:noFill/>
                          </a:ln>
                          <a:solidFill>
                            <a:schemeClr val="tx1"/>
                          </a:solidFill>
                          <a:effectLst/>
                          <a:latin typeface="+mn-lt"/>
                          <a:ea typeface="Verdana" panose="020B0604030504040204" pitchFamily="34" charset="0"/>
                          <a:cs typeface="+mn-cs"/>
                        </a:rPr>
                        <a:t> PIS for the new service will commence following implementation. The original PIS duration, 3 months, will need to be extended as a result. Cost implications under analysis and will be shared.</a:t>
                      </a:r>
                    </a:p>
                    <a:p>
                      <a:pPr marL="171450" lvl="0" indent="-171450">
                        <a:buFont typeface="Arial" panose="020B0604020202020204" pitchFamily="34" charset="0"/>
                        <a:buChar char="•"/>
                      </a:pPr>
                      <a:r>
                        <a:rPr kumimoji="0" lang="en-US" sz="1050" b="1" i="0" u="none" strike="noStrike" kern="1200" cap="none" normalizeH="0" baseline="0" dirty="0">
                          <a:ln>
                            <a:noFill/>
                          </a:ln>
                          <a:solidFill>
                            <a:schemeClr val="tx1"/>
                          </a:solidFill>
                          <a:effectLst/>
                          <a:latin typeface="+mn-lt"/>
                          <a:ea typeface="Verdana" panose="020B0604030504040204" pitchFamily="34" charset="0"/>
                          <a:cs typeface="+mn-cs"/>
                        </a:rPr>
                        <a:t>Change Requests: </a:t>
                      </a:r>
                      <a:r>
                        <a:rPr kumimoji="0" lang="en-US" sz="1050" b="0" i="0" u="none" strike="noStrike" kern="1200" cap="none" normalizeH="0" baseline="0" dirty="0">
                          <a:ln>
                            <a:noFill/>
                          </a:ln>
                          <a:solidFill>
                            <a:schemeClr val="tx1"/>
                          </a:solidFill>
                          <a:effectLst/>
                          <a:latin typeface="+mn-lt"/>
                          <a:ea typeface="Verdana" panose="020B0604030504040204" pitchFamily="34" charset="0"/>
                          <a:cs typeface="+mn-cs"/>
                        </a:rPr>
                        <a:t>The CR’s from Market Trials have been captured and impact analysis is underway. Timings and costs will be shared at the next meeting for approval to be implemented during PIS/subsequent release. </a:t>
                      </a:r>
                      <a:endPar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86169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Issue</a:t>
                      </a: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 The duration of PIS will need to be extended for the new service for xrn4850 due to the delay of this service going live meaning the service is not used within the original PIS window</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Risk</a:t>
                      </a: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 Contact Management committee do not approve the transfer of data outside of the EEA or there is a delay in them providing approval because of an unacceptable level of risk to them as data controllers leading to a delay to the implementation of the new service functionality and an extension to project timeline and costs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2895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Project Delivery costs are in line with approved BER</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411400">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Weekly monitoring of Xoserve SME resources supporting multiple demands (e.g. BAU defects, Future Releases, COVID19 priorities etc.) is ongoing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
        <p:nvSpPr>
          <p:cNvPr id="8" name="Oval 7">
            <a:extLst>
              <a:ext uri="{FF2B5EF4-FFF2-40B4-BE49-F238E27FC236}">
                <a16:creationId xmlns:a16="http://schemas.microsoft.com/office/drawing/2014/main" id="{0932F9EA-D945-459F-8F00-091B3CFCAABE}"/>
              </a:ext>
            </a:extLst>
          </p:cNvPr>
          <p:cNvSpPr/>
          <p:nvPr/>
        </p:nvSpPr>
        <p:spPr>
          <a:xfrm>
            <a:off x="7940971" y="1166827"/>
            <a:ext cx="218894" cy="22166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1CD340F4-EC05-45B9-AB26-20BECCEF8858}"/>
              </a:ext>
            </a:extLst>
          </p:cNvPr>
          <p:cNvSpPr/>
          <p:nvPr/>
        </p:nvSpPr>
        <p:spPr>
          <a:xfrm>
            <a:off x="6183057" y="578053"/>
            <a:ext cx="211059" cy="19799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A0F57896-72F6-46F0-8DCF-1B43A706D61C}"/>
              </a:ext>
            </a:extLst>
          </p:cNvPr>
          <p:cNvSpPr/>
          <p:nvPr/>
        </p:nvSpPr>
        <p:spPr>
          <a:xfrm>
            <a:off x="6095185" y="1163634"/>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07D341B2-AF9B-4E48-A146-835712CA3A8C}"/>
              </a:ext>
            </a:extLst>
          </p:cNvPr>
          <p:cNvSpPr/>
          <p:nvPr/>
        </p:nvSpPr>
        <p:spPr>
          <a:xfrm>
            <a:off x="4139952" y="1163634"/>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B354495D-E22F-4490-B63B-9C96EEB69125}"/>
              </a:ext>
            </a:extLst>
          </p:cNvPr>
          <p:cNvSpPr/>
          <p:nvPr/>
        </p:nvSpPr>
        <p:spPr>
          <a:xfrm>
            <a:off x="2256778" y="1169405"/>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814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427" y="123478"/>
            <a:ext cx="7211144" cy="360040"/>
          </a:xfrm>
        </p:spPr>
        <p:txBody>
          <a:bodyPr>
            <a:noAutofit/>
          </a:bodyPr>
          <a:lstStyle/>
          <a:p>
            <a:r>
              <a:rPr lang="en-GB" sz="2000" dirty="0"/>
              <a:t>2. New Change Proposals – Initial Review</a:t>
            </a:r>
          </a:p>
        </p:txBody>
      </p:sp>
      <p:graphicFrame>
        <p:nvGraphicFramePr>
          <p:cNvPr id="3" name="Table 2"/>
          <p:cNvGraphicFramePr>
            <a:graphicFrameLocks noGrp="1"/>
          </p:cNvGraphicFramePr>
          <p:nvPr>
            <p:extLst>
              <p:ext uri="{D42A27DB-BD31-4B8C-83A1-F6EECF244321}">
                <p14:modId xmlns:p14="http://schemas.microsoft.com/office/powerpoint/2010/main" val="228113801"/>
              </p:ext>
            </p:extLst>
          </p:nvPr>
        </p:nvGraphicFramePr>
        <p:xfrm>
          <a:off x="131394" y="476056"/>
          <a:ext cx="8881210" cy="4387638"/>
        </p:xfrm>
        <a:graphic>
          <a:graphicData uri="http://schemas.openxmlformats.org/drawingml/2006/table">
            <a:tbl>
              <a:tblPr firstRow="1" firstCol="1" bandRow="1">
                <a:tableStyleId>{5940675A-B579-460E-94D1-54222C63F5DA}</a:tableStyleId>
              </a:tblPr>
              <a:tblGrid>
                <a:gridCol w="624182">
                  <a:extLst>
                    <a:ext uri="{9D8B030D-6E8A-4147-A177-3AD203B41FA5}">
                      <a16:colId xmlns:a16="http://schemas.microsoft.com/office/drawing/2014/main" val="20000"/>
                    </a:ext>
                  </a:extLst>
                </a:gridCol>
                <a:gridCol w="3181621">
                  <a:extLst>
                    <a:ext uri="{9D8B030D-6E8A-4147-A177-3AD203B41FA5}">
                      <a16:colId xmlns:a16="http://schemas.microsoft.com/office/drawing/2014/main" val="20001"/>
                    </a:ext>
                  </a:extLst>
                </a:gridCol>
                <a:gridCol w="637989">
                  <a:extLst>
                    <a:ext uri="{9D8B030D-6E8A-4147-A177-3AD203B41FA5}">
                      <a16:colId xmlns:a16="http://schemas.microsoft.com/office/drawing/2014/main" val="20002"/>
                    </a:ext>
                  </a:extLst>
                </a:gridCol>
                <a:gridCol w="488757">
                  <a:extLst>
                    <a:ext uri="{9D8B030D-6E8A-4147-A177-3AD203B41FA5}">
                      <a16:colId xmlns:a16="http://schemas.microsoft.com/office/drawing/2014/main" val="20003"/>
                    </a:ext>
                  </a:extLst>
                </a:gridCol>
                <a:gridCol w="432048">
                  <a:extLst>
                    <a:ext uri="{9D8B030D-6E8A-4147-A177-3AD203B41FA5}">
                      <a16:colId xmlns:a16="http://schemas.microsoft.com/office/drawing/2014/main" val="20005"/>
                    </a:ext>
                  </a:extLst>
                </a:gridCol>
                <a:gridCol w="432048">
                  <a:extLst>
                    <a:ext uri="{9D8B030D-6E8A-4147-A177-3AD203B41FA5}">
                      <a16:colId xmlns:a16="http://schemas.microsoft.com/office/drawing/2014/main" val="3663843725"/>
                    </a:ext>
                  </a:extLst>
                </a:gridCol>
                <a:gridCol w="3084565">
                  <a:extLst>
                    <a:ext uri="{9D8B030D-6E8A-4147-A177-3AD203B41FA5}">
                      <a16:colId xmlns:a16="http://schemas.microsoft.com/office/drawing/2014/main" val="20008"/>
                    </a:ext>
                  </a:extLst>
                </a:gridCol>
              </a:tblGrid>
              <a:tr h="112968">
                <a:tc rowSpan="2">
                  <a:txBody>
                    <a:bodyPr/>
                    <a:lstStyle/>
                    <a:p>
                      <a:pPr>
                        <a:lnSpc>
                          <a:spcPct val="115000"/>
                        </a:lnSpc>
                        <a:spcAft>
                          <a:spcPts val="0"/>
                        </a:spcAft>
                      </a:pPr>
                      <a:r>
                        <a:rPr lang="en-GB" sz="1100" dirty="0">
                          <a:effectLst/>
                        </a:rPr>
                        <a:t>Agenda</a:t>
                      </a:r>
                    </a:p>
                    <a:p>
                      <a:pPr>
                        <a:lnSpc>
                          <a:spcPct val="115000"/>
                        </a:lnSpc>
                        <a:spcAft>
                          <a:spcPts val="0"/>
                        </a:spcAft>
                      </a:pPr>
                      <a:r>
                        <a:rPr lang="en-GB" sz="1100" dirty="0">
                          <a:effectLst/>
                        </a:rPr>
                        <a:t>Item</a:t>
                      </a:r>
                      <a:endParaRPr lang="en-GB" sz="1100" dirty="0">
                        <a:effectLst/>
                        <a:latin typeface="Calibri"/>
                        <a:ea typeface="Calibri"/>
                        <a:cs typeface="Times New Roman"/>
                      </a:endParaRPr>
                    </a:p>
                  </a:txBody>
                  <a:tcPr marL="66582" marR="66582" marT="0" marB="0">
                    <a:solidFill>
                      <a:schemeClr val="tx2">
                        <a:lumMod val="40000"/>
                        <a:lumOff val="60000"/>
                      </a:schemeClr>
                    </a:solidFill>
                  </a:tcPr>
                </a:tc>
                <a:tc rowSpan="2">
                  <a:txBody>
                    <a:bodyPr/>
                    <a:lstStyle/>
                    <a:p>
                      <a:pPr>
                        <a:lnSpc>
                          <a:spcPct val="115000"/>
                        </a:lnSpc>
                        <a:spcAft>
                          <a:spcPts val="0"/>
                        </a:spcAft>
                      </a:pPr>
                      <a:r>
                        <a:rPr lang="en-GB" sz="1100" dirty="0">
                          <a:effectLst/>
                        </a:rPr>
                        <a:t>XRN / Title</a:t>
                      </a:r>
                      <a:endParaRPr lang="en-GB" sz="1100" dirty="0">
                        <a:effectLst/>
                        <a:latin typeface="Calibri"/>
                        <a:ea typeface="Calibri"/>
                        <a:cs typeface="Times New Roman"/>
                      </a:endParaRPr>
                    </a:p>
                  </a:txBody>
                  <a:tcPr marL="66582" marR="66582" marT="0" marB="0">
                    <a:solidFill>
                      <a:schemeClr val="tx2">
                        <a:lumMod val="40000"/>
                        <a:lumOff val="60000"/>
                      </a:schemeClr>
                    </a:solidFill>
                  </a:tcPr>
                </a:tc>
                <a:tc gridSpan="4">
                  <a:txBody>
                    <a:bodyPr/>
                    <a:lstStyle/>
                    <a:p>
                      <a:pPr>
                        <a:lnSpc>
                          <a:spcPct val="115000"/>
                        </a:lnSpc>
                        <a:spcAft>
                          <a:spcPts val="0"/>
                        </a:spcAft>
                      </a:pPr>
                      <a:r>
                        <a:rPr lang="en-GB" sz="1100" dirty="0">
                          <a:effectLst/>
                        </a:rPr>
                        <a:t>Voting</a:t>
                      </a:r>
                      <a:endParaRPr lang="en-GB" sz="1100" dirty="0">
                        <a:effectLst/>
                        <a:latin typeface="Calibri"/>
                        <a:ea typeface="Calibri"/>
                        <a:cs typeface="Times New Roman"/>
                      </a:endParaRPr>
                    </a:p>
                  </a:txBody>
                  <a:tcPr marL="66582" marR="66582" marT="0" marB="0">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100" dirty="0">
                          <a:effectLst/>
                        </a:rPr>
                        <a:t>DSC Service Area</a:t>
                      </a:r>
                      <a:endParaRPr lang="en-GB" sz="1100" dirty="0">
                        <a:effectLst/>
                        <a:latin typeface="Calibri"/>
                        <a:ea typeface="Calibri"/>
                        <a:cs typeface="Times New Roman"/>
                      </a:endParaRPr>
                    </a:p>
                  </a:txBody>
                  <a:tcPr marL="66582" marR="66582" marT="0" marB="0">
                    <a:solidFill>
                      <a:schemeClr val="accent4">
                        <a:lumMod val="40000"/>
                        <a:lumOff val="60000"/>
                      </a:schemeClr>
                    </a:solidFill>
                  </a:tcPr>
                </a:tc>
                <a:extLst>
                  <a:ext uri="{0D108BD9-81ED-4DB2-BD59-A6C34878D82A}">
                    <a16:rowId xmlns:a16="http://schemas.microsoft.com/office/drawing/2014/main" val="10000"/>
                  </a:ext>
                </a:extLst>
              </a:tr>
              <a:tr h="301280">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GB" sz="1000" dirty="0">
                          <a:effectLst/>
                        </a:rPr>
                        <a:t>Shipper </a:t>
                      </a:r>
                    </a:p>
                    <a:p>
                      <a:pPr>
                        <a:lnSpc>
                          <a:spcPct val="115000"/>
                        </a:lnSpc>
                        <a:spcAft>
                          <a:spcPts val="0"/>
                        </a:spcAft>
                      </a:pPr>
                      <a:r>
                        <a:rPr lang="en-GB" sz="1000" dirty="0">
                          <a:effectLst/>
                        </a:rPr>
                        <a:t>Y/N</a:t>
                      </a:r>
                      <a:endParaRPr lang="en-GB" sz="1000" dirty="0">
                        <a:effectLst/>
                        <a:latin typeface="Calibri"/>
                        <a:ea typeface="Calibri"/>
                        <a:cs typeface="Times New Roman"/>
                      </a:endParaRPr>
                    </a:p>
                  </a:txBody>
                  <a:tcPr marL="66582" marR="66582" marT="0" marB="0">
                    <a:solidFill>
                      <a:schemeClr val="accent5"/>
                    </a:solidFill>
                  </a:tcPr>
                </a:tc>
                <a:tc>
                  <a:txBody>
                    <a:bodyPr/>
                    <a:lstStyle/>
                    <a:p>
                      <a:pPr>
                        <a:lnSpc>
                          <a:spcPct val="115000"/>
                        </a:lnSpc>
                        <a:spcAft>
                          <a:spcPts val="0"/>
                        </a:spcAft>
                      </a:pPr>
                      <a:r>
                        <a:rPr lang="en-GB" sz="1000" dirty="0">
                          <a:effectLst/>
                        </a:rPr>
                        <a:t>DNO</a:t>
                      </a:r>
                    </a:p>
                    <a:p>
                      <a:pPr>
                        <a:lnSpc>
                          <a:spcPct val="115000"/>
                        </a:lnSpc>
                        <a:spcAft>
                          <a:spcPts val="0"/>
                        </a:spcAft>
                      </a:pPr>
                      <a:r>
                        <a:rPr lang="en-GB" sz="1000" dirty="0">
                          <a:effectLst/>
                        </a:rPr>
                        <a:t>Y/N</a:t>
                      </a:r>
                      <a:endParaRPr lang="en-GB" sz="1000" dirty="0">
                        <a:effectLst/>
                        <a:latin typeface="Calibri"/>
                        <a:ea typeface="Calibri"/>
                        <a:cs typeface="Times New Roman"/>
                      </a:endParaRPr>
                    </a:p>
                  </a:txBody>
                  <a:tcPr marL="66582" marR="66582" marT="0" marB="0">
                    <a:solidFill>
                      <a:schemeClr val="accent5"/>
                    </a:solidFill>
                  </a:tcPr>
                </a:tc>
                <a:tc>
                  <a:txBody>
                    <a:bodyPr/>
                    <a:lstStyle/>
                    <a:p>
                      <a:pPr>
                        <a:lnSpc>
                          <a:spcPct val="115000"/>
                        </a:lnSpc>
                        <a:spcAft>
                          <a:spcPts val="0"/>
                        </a:spcAft>
                      </a:pPr>
                      <a:r>
                        <a:rPr lang="en-GB" sz="1000" dirty="0">
                          <a:effectLst/>
                        </a:rPr>
                        <a:t>IGT</a:t>
                      </a:r>
                    </a:p>
                    <a:p>
                      <a:pPr>
                        <a:lnSpc>
                          <a:spcPct val="115000"/>
                        </a:lnSpc>
                        <a:spcAft>
                          <a:spcPts val="0"/>
                        </a:spcAft>
                      </a:pPr>
                      <a:r>
                        <a:rPr lang="en-GB" sz="1000" dirty="0">
                          <a:effectLst/>
                        </a:rPr>
                        <a:t>Y/N</a:t>
                      </a:r>
                      <a:endParaRPr lang="en-GB" sz="1000" dirty="0">
                        <a:effectLst/>
                        <a:latin typeface="Calibri"/>
                        <a:ea typeface="Calibri"/>
                        <a:cs typeface="Times New Roman"/>
                      </a:endParaRPr>
                    </a:p>
                  </a:txBody>
                  <a:tcPr marL="66582" marR="66582" marT="0" marB="0">
                    <a:solidFill>
                      <a:schemeClr val="accent5"/>
                    </a:solidFill>
                  </a:tcPr>
                </a:tc>
                <a:tc>
                  <a:txBody>
                    <a:bodyPr/>
                    <a:lstStyle/>
                    <a:p>
                      <a:pPr marL="0" algn="l" defTabSz="914400" rtl="0" eaLnBrk="1" latinLnBrk="0" hangingPunct="1">
                        <a:lnSpc>
                          <a:spcPct val="115000"/>
                        </a:lnSpc>
                        <a:spcAft>
                          <a:spcPts val="0"/>
                        </a:spcAft>
                      </a:pPr>
                      <a:r>
                        <a:rPr lang="en-GB" sz="1000" kern="1200" dirty="0">
                          <a:solidFill>
                            <a:schemeClr val="tx1"/>
                          </a:solidFill>
                          <a:effectLst/>
                          <a:latin typeface="+mn-lt"/>
                          <a:ea typeface="+mn-ea"/>
                          <a:cs typeface="+mn-cs"/>
                        </a:rPr>
                        <a:t>NTS</a:t>
                      </a:r>
                    </a:p>
                    <a:p>
                      <a:pPr marL="0" algn="l" defTabSz="914400" rtl="0" eaLnBrk="1" latinLnBrk="0" hangingPunct="1">
                        <a:lnSpc>
                          <a:spcPct val="115000"/>
                        </a:lnSpc>
                        <a:spcAft>
                          <a:spcPts val="0"/>
                        </a:spcAft>
                      </a:pPr>
                      <a:r>
                        <a:rPr lang="en-GB" sz="1000" kern="1200" dirty="0">
                          <a:solidFill>
                            <a:schemeClr val="tx1"/>
                          </a:solidFill>
                          <a:effectLst/>
                          <a:latin typeface="+mn-lt"/>
                          <a:ea typeface="+mn-ea"/>
                          <a:cs typeface="+mn-cs"/>
                        </a:rPr>
                        <a:t>Y/N</a:t>
                      </a:r>
                    </a:p>
                  </a:txBody>
                  <a:tcPr marL="66582" marR="66582" marT="0" marB="0">
                    <a:solidFill>
                      <a:schemeClr val="accent5"/>
                    </a:solidFill>
                  </a:tcPr>
                </a:tc>
                <a:tc vMerge="1">
                  <a:txBody>
                    <a:bodyPr/>
                    <a:lstStyle/>
                    <a:p>
                      <a:endParaRPr lang="en-GB"/>
                    </a:p>
                  </a:txBody>
                  <a:tcPr/>
                </a:tc>
                <a:extLst>
                  <a:ext uri="{0D108BD9-81ED-4DB2-BD59-A6C34878D82A}">
                    <a16:rowId xmlns:a16="http://schemas.microsoft.com/office/drawing/2014/main" val="10001"/>
                  </a:ext>
                </a:extLst>
              </a:tr>
              <a:tr h="488491">
                <a:tc>
                  <a:txBody>
                    <a:bodyPr/>
                    <a:lstStyle/>
                    <a:p>
                      <a:pP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2.1</a:t>
                      </a:r>
                    </a:p>
                  </a:txBody>
                  <a:tcPr marL="66582" marR="66582"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XRN5007 Enhancement to reconciliation process where prevailing volume is zero </a:t>
                      </a:r>
                    </a:p>
                  </a:txBody>
                  <a:tcPr marL="68580" marR="68580" marT="0" marB="0" anchor="ctr"/>
                </a:tc>
                <a:tc>
                  <a:txBody>
                    <a:bodyPr/>
                    <a:lstStyle/>
                    <a:p>
                      <a:pPr algn="ct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X</a:t>
                      </a:r>
                    </a:p>
                  </a:txBody>
                  <a:tcPr marL="66582" marR="66582" marT="0" marB="0" anchor="ctr"/>
                </a:tc>
                <a:tc>
                  <a:txBody>
                    <a:bodyPr/>
                    <a:lstStyle/>
                    <a:p>
                      <a:pPr algn="ct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X</a:t>
                      </a:r>
                    </a:p>
                  </a:txBody>
                  <a:tcPr marL="66582" marR="66582"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marL="0" marR="0" lvl="0" indent="0" algn="l" defTabSz="914400" rtl="0" eaLnBrk="1" fontAlgn="ctr" latinLnBrk="0" hangingPunct="1">
                        <a:lnSpc>
                          <a:spcPct val="115000"/>
                        </a:lnSpc>
                        <a:spcBef>
                          <a:spcPts val="0"/>
                        </a:spcBef>
                        <a:spcAft>
                          <a:spcPts val="0"/>
                        </a:spcAft>
                        <a:buClrTx/>
                        <a:buSzTx/>
                        <a:buFontTx/>
                        <a:buNone/>
                        <a:tabLst/>
                        <a:defRPr/>
                      </a:pPr>
                      <a:r>
                        <a:rPr lang="en-US" sz="1000" b="0" i="0" u="none" strike="noStrike" dirty="0">
                          <a:solidFill>
                            <a:srgbClr val="000000"/>
                          </a:solidFill>
                          <a:effectLst/>
                          <a:latin typeface="Arial" panose="020B0604020202020204" pitchFamily="34" charset="0"/>
                          <a:cs typeface="Arial" panose="020B0604020202020204" pitchFamily="34" charset="0"/>
                        </a:rPr>
                        <a:t>Service Area 5: Metered Volume and Metered Quantity</a:t>
                      </a:r>
                    </a:p>
                  </a:txBody>
                  <a:tcPr marL="9525" marR="9525" marT="9525" marB="0" anchor="ctr"/>
                </a:tc>
                <a:extLst>
                  <a:ext uri="{0D108BD9-81ED-4DB2-BD59-A6C34878D82A}">
                    <a16:rowId xmlns:a16="http://schemas.microsoft.com/office/drawing/2014/main" val="10002"/>
                  </a:ext>
                </a:extLst>
              </a:tr>
              <a:tr h="367502">
                <a:tc>
                  <a:txBody>
                    <a:bodyPr/>
                    <a:lstStyle/>
                    <a:p>
                      <a:pP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2.2</a:t>
                      </a:r>
                    </a:p>
                  </a:txBody>
                  <a:tcPr marL="66582" marR="66582"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XRN5188 Interim Data Loads of MAP Id into UK Link </a:t>
                      </a:r>
                      <a:endParaRPr lang="en-GB"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0" algn="ctr" defTabSz="914400" rtl="0" eaLnBrk="1" latinLnBrk="0" hangingPunct="1">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X</a:t>
                      </a:r>
                    </a:p>
                  </a:txBody>
                  <a:tcPr marL="68580" marR="68580"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GB" sz="1000" kern="1200" noProof="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marL="0" algn="l" defTabSz="914400" rtl="0" eaLnBrk="1" fontAlgn="ctr" latinLnBrk="0" hangingPunct="1">
                        <a:lnSpc>
                          <a:spcPct val="115000"/>
                        </a:lnSpc>
                        <a:spcAft>
                          <a:spcPts val="0"/>
                        </a:spcAft>
                      </a:pPr>
                      <a:r>
                        <a:rPr lang="en-US" sz="1000" kern="1200" dirty="0">
                          <a:solidFill>
                            <a:schemeClr val="tx1"/>
                          </a:solidFill>
                          <a:effectLst/>
                          <a:latin typeface="Arial" panose="020B0604020202020204" pitchFamily="34" charset="0"/>
                          <a:ea typeface="+mn-ea"/>
                          <a:cs typeface="Arial" panose="020B0604020202020204" pitchFamily="34" charset="0"/>
                        </a:rPr>
                        <a:t>Service Area 1: Manage Supply Point Registration </a:t>
                      </a:r>
                    </a:p>
                  </a:txBody>
                  <a:tcPr marL="9525" marR="9525" marT="9525" marB="0" anchor="ctr"/>
                </a:tc>
                <a:extLst>
                  <a:ext uri="{0D108BD9-81ED-4DB2-BD59-A6C34878D82A}">
                    <a16:rowId xmlns:a16="http://schemas.microsoft.com/office/drawing/2014/main" val="852675658"/>
                  </a:ext>
                </a:extLst>
              </a:tr>
              <a:tr h="477566">
                <a:tc>
                  <a:txBody>
                    <a:bodyPr/>
                    <a:lstStyle/>
                    <a:p>
                      <a:pP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2.3</a:t>
                      </a:r>
                    </a:p>
                  </a:txBody>
                  <a:tcPr marL="66582" marR="66582"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XRN5192 CMS Reference Number in Amendment Invoice Supporting Data</a:t>
                      </a:r>
                      <a:endParaRPr lang="en-GB"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0" algn="ctr" defTabSz="914400" rtl="0" eaLnBrk="1" latinLnBrk="0" hangingPunct="1">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X</a:t>
                      </a:r>
                    </a:p>
                  </a:txBody>
                  <a:tcPr marL="68580" marR="68580" marT="0" marB="0" anchor="ctr"/>
                </a:tc>
                <a:tc>
                  <a:txBody>
                    <a:bodyPr/>
                    <a:lstStyle/>
                    <a:p>
                      <a:pPr algn="ct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X</a:t>
                      </a:r>
                    </a:p>
                  </a:txBody>
                  <a:tcPr marL="66582" marR="66582"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GB" sz="1000" kern="1200" noProof="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marL="0" algn="l" defTabSz="914400" rtl="0" eaLnBrk="1" fontAlgn="ctr" latinLnBrk="0" hangingPunct="1">
                        <a:lnSpc>
                          <a:spcPct val="115000"/>
                        </a:lnSpc>
                        <a:spcAft>
                          <a:spcPts val="0"/>
                        </a:spcAft>
                      </a:pPr>
                      <a:r>
                        <a:rPr lang="en-US" sz="1000" kern="1200" dirty="0">
                          <a:solidFill>
                            <a:schemeClr val="tx1"/>
                          </a:solidFill>
                          <a:effectLst/>
                          <a:latin typeface="Arial" panose="020B0604020202020204" pitchFamily="34" charset="0"/>
                          <a:ea typeface="+mn-ea"/>
                          <a:cs typeface="Arial" panose="020B0604020202020204" pitchFamily="34" charset="0"/>
                        </a:rPr>
                        <a:t>Service Area 7: NTS Capacity, LDZ Capacity, Commodity, Reconciliation, Ad-hoc adjustment and balancing invoices </a:t>
                      </a:r>
                    </a:p>
                  </a:txBody>
                  <a:tcPr marL="9525" marR="9525" marT="9525" marB="0" anchor="ctr"/>
                </a:tc>
                <a:extLst>
                  <a:ext uri="{0D108BD9-81ED-4DB2-BD59-A6C34878D82A}">
                    <a16:rowId xmlns:a16="http://schemas.microsoft.com/office/drawing/2014/main" val="2990512892"/>
                  </a:ext>
                </a:extLst>
              </a:tr>
              <a:tr h="400799">
                <a:tc>
                  <a:txBody>
                    <a:bodyPr/>
                    <a:lstStyle/>
                    <a:p>
                      <a:pP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2.4</a:t>
                      </a:r>
                    </a:p>
                  </a:txBody>
                  <a:tcPr marL="66582" marR="66582"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XRN5193 Stop MUR Generation of GT SMPs</a:t>
                      </a:r>
                      <a:endParaRPr lang="en-GB"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0" algn="ctr" defTabSz="914400" rtl="0" eaLnBrk="1" latinLnBrk="0" hangingPunct="1">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X</a:t>
                      </a:r>
                    </a:p>
                  </a:txBody>
                  <a:tcPr marL="68580" marR="68580" marT="0" marB="0" anchor="ctr"/>
                </a:tc>
                <a:tc>
                  <a:txBody>
                    <a:bodyPr/>
                    <a:lstStyle/>
                    <a:p>
                      <a:pPr algn="ct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X</a:t>
                      </a:r>
                    </a:p>
                  </a:txBody>
                  <a:tcPr marL="66582" marR="66582"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GB" sz="1000" kern="1200" noProof="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marL="0" algn="l" defTabSz="914400" rtl="0" eaLnBrk="1" fontAlgn="ctr" latinLnBrk="0" hangingPunct="1">
                        <a:lnSpc>
                          <a:spcPct val="115000"/>
                        </a:lnSpc>
                        <a:spcAft>
                          <a:spcPts val="0"/>
                        </a:spcAft>
                      </a:pPr>
                      <a:r>
                        <a:rPr lang="en-US" sz="1000" kern="1200" dirty="0">
                          <a:solidFill>
                            <a:schemeClr val="tx1"/>
                          </a:solidFill>
                          <a:effectLst/>
                          <a:latin typeface="Arial" panose="020B0604020202020204" pitchFamily="34" charset="0"/>
                          <a:ea typeface="+mn-ea"/>
                          <a:cs typeface="Arial" panose="020B0604020202020204" pitchFamily="34" charset="0"/>
                        </a:rPr>
                        <a:t>Service Area 2 – Provide query management </a:t>
                      </a:r>
                    </a:p>
                    <a:p>
                      <a:pPr marL="0" algn="l" defTabSz="914400" rtl="0" eaLnBrk="1" fontAlgn="ctr" latinLnBrk="0" hangingPunct="1">
                        <a:lnSpc>
                          <a:spcPct val="115000"/>
                        </a:lnSpc>
                        <a:spcAft>
                          <a:spcPts val="0"/>
                        </a:spcAft>
                      </a:pPr>
                      <a:r>
                        <a:rPr lang="en-US" sz="1000" kern="1200" dirty="0">
                          <a:solidFill>
                            <a:schemeClr val="tx1"/>
                          </a:solidFill>
                          <a:effectLst/>
                          <a:latin typeface="Arial" panose="020B0604020202020204" pitchFamily="34" charset="0"/>
                          <a:ea typeface="+mn-ea"/>
                          <a:cs typeface="Arial" panose="020B0604020202020204" pitchFamily="34" charset="0"/>
                        </a:rPr>
                        <a:t>Service Lines – SS SA22 05 and SS SA22 06 </a:t>
                      </a:r>
                    </a:p>
                  </a:txBody>
                  <a:tcPr marL="9525" marR="9525" marT="9525" marB="0" anchor="ctr"/>
                </a:tc>
                <a:extLst>
                  <a:ext uri="{0D108BD9-81ED-4DB2-BD59-A6C34878D82A}">
                    <a16:rowId xmlns:a16="http://schemas.microsoft.com/office/drawing/2014/main" val="1667635305"/>
                  </a:ext>
                </a:extLst>
              </a:tr>
              <a:tr h="374964">
                <a:tc>
                  <a:txBody>
                    <a:bodyPr/>
                    <a:lstStyle/>
                    <a:p>
                      <a:pP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2.5</a:t>
                      </a:r>
                    </a:p>
                  </a:txBody>
                  <a:tcPr marL="66582" marR="66582"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dirty="0">
                          <a:solidFill>
                            <a:srgbClr val="000000"/>
                          </a:solidFill>
                          <a:effectLst/>
                          <a:latin typeface="Arial" panose="020B0604020202020204" pitchFamily="34" charset="0"/>
                          <a:ea typeface="+mn-ea"/>
                          <a:cs typeface="Arial" panose="020B0604020202020204" pitchFamily="34" charset="0"/>
                        </a:rPr>
                        <a:t>XRN5195 </a:t>
                      </a:r>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Ceased Responsibility Date Following Shipper Withdrawal (IDL)</a:t>
                      </a:r>
                      <a:endParaRPr lang="en-GB"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0" algn="ctr" defTabSz="914400" rtl="0" eaLnBrk="1" latinLnBrk="0" hangingPunct="1">
                        <a:lnSpc>
                          <a:spcPct val="115000"/>
                        </a:lnSpc>
                        <a:spcAft>
                          <a:spcPts val="0"/>
                        </a:spcAft>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algn="ct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X</a:t>
                      </a:r>
                    </a:p>
                  </a:txBody>
                  <a:tcPr marL="66582" marR="66582"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GB" sz="1000" kern="1200" noProof="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marL="0" algn="l" defTabSz="914400" rtl="0" eaLnBrk="1" fontAlgn="ctr" latinLnBrk="0" hangingPunct="1">
                        <a:lnSpc>
                          <a:spcPct val="115000"/>
                        </a:lnSpc>
                        <a:spcAft>
                          <a:spcPts val="0"/>
                        </a:spcAft>
                      </a:pPr>
                      <a:r>
                        <a:rPr lang="en-US" sz="1000" kern="1200" dirty="0">
                          <a:solidFill>
                            <a:schemeClr val="tx1"/>
                          </a:solidFill>
                          <a:effectLst/>
                          <a:latin typeface="Arial" panose="020B0604020202020204" pitchFamily="34" charset="0"/>
                          <a:ea typeface="+mn-ea"/>
                          <a:cs typeface="Arial" panose="020B0604020202020204" pitchFamily="34" charset="0"/>
                        </a:rPr>
                        <a:t>Service Area 21: Data flows and services to Network Operators</a:t>
                      </a:r>
                    </a:p>
                  </a:txBody>
                  <a:tcPr marL="9525" marR="9525" marT="9525" marB="0" anchor="ctr"/>
                </a:tc>
                <a:extLst>
                  <a:ext uri="{0D108BD9-81ED-4DB2-BD59-A6C34878D82A}">
                    <a16:rowId xmlns:a16="http://schemas.microsoft.com/office/drawing/2014/main" val="2485182873"/>
                  </a:ext>
                </a:extLst>
              </a:tr>
              <a:tr h="401454">
                <a:tc>
                  <a:txBody>
                    <a:bodyPr/>
                    <a:lstStyle/>
                    <a:p>
                      <a:pP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2.6</a:t>
                      </a:r>
                    </a:p>
                  </a:txBody>
                  <a:tcPr marL="66582" marR="66582"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dirty="0">
                          <a:solidFill>
                            <a:srgbClr val="000000"/>
                          </a:solidFill>
                          <a:effectLst/>
                          <a:latin typeface="Arial" panose="020B0604020202020204" pitchFamily="34" charset="0"/>
                          <a:ea typeface="+mn-ea"/>
                          <a:cs typeface="Arial" panose="020B0604020202020204" pitchFamily="34" charset="0"/>
                        </a:rPr>
                        <a:t>XRN5196 Address Amendments Validation</a:t>
                      </a:r>
                    </a:p>
                  </a:txBody>
                  <a:tcPr marL="68580" marR="68580" marT="0" marB="0" anchor="ctr"/>
                </a:tc>
                <a:tc>
                  <a:txBody>
                    <a:bodyPr/>
                    <a:lstStyle/>
                    <a:p>
                      <a:pPr marL="0" algn="ctr" defTabSz="914400" rtl="0" eaLnBrk="1" latinLnBrk="0" hangingPunct="1">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X</a:t>
                      </a:r>
                    </a:p>
                  </a:txBody>
                  <a:tcPr marL="68580" marR="68580"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algn="ct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X</a:t>
                      </a:r>
                    </a:p>
                  </a:txBody>
                  <a:tcPr marL="66582" marR="66582"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GB" sz="1000" kern="1200" noProof="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marL="0" algn="l" defTabSz="914400" rtl="0" eaLnBrk="1" fontAlgn="ctr" latinLnBrk="0" hangingPunct="1">
                        <a:lnSpc>
                          <a:spcPct val="115000"/>
                        </a:lnSpc>
                        <a:spcAft>
                          <a:spcPts val="0"/>
                        </a:spcAft>
                      </a:pPr>
                      <a:r>
                        <a:rPr lang="en-US" sz="1000" kern="1200" dirty="0">
                          <a:solidFill>
                            <a:schemeClr val="tx1"/>
                          </a:solidFill>
                          <a:effectLst/>
                          <a:latin typeface="Arial" panose="020B0604020202020204" pitchFamily="34" charset="0"/>
                          <a:ea typeface="+mn-ea"/>
                          <a:cs typeface="Arial" panose="020B0604020202020204" pitchFamily="34" charset="0"/>
                        </a:rPr>
                        <a:t>Service Area 21: Data flows and services to Network Operators</a:t>
                      </a:r>
                    </a:p>
                  </a:txBody>
                  <a:tcPr marL="9525" marR="9525" marT="9525" marB="0" anchor="ctr"/>
                </a:tc>
                <a:extLst>
                  <a:ext uri="{0D108BD9-81ED-4DB2-BD59-A6C34878D82A}">
                    <a16:rowId xmlns:a16="http://schemas.microsoft.com/office/drawing/2014/main" val="2323617862"/>
                  </a:ext>
                </a:extLst>
              </a:tr>
              <a:tr h="420482">
                <a:tc>
                  <a:txBody>
                    <a:bodyPr/>
                    <a:lstStyle/>
                    <a:p>
                      <a:pP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2.7</a:t>
                      </a:r>
                    </a:p>
                  </a:txBody>
                  <a:tcPr marL="66582" marR="66582"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XRN5197 QMP File Validation in CMS – Current Address field</a:t>
                      </a:r>
                      <a:endParaRPr lang="en-GB"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0" algn="ctr" defTabSz="914400" rtl="0" eaLnBrk="1" latinLnBrk="0" hangingPunct="1">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X</a:t>
                      </a:r>
                    </a:p>
                  </a:txBody>
                  <a:tcPr marL="68580" marR="68580"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algn="ct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X</a:t>
                      </a:r>
                    </a:p>
                  </a:txBody>
                  <a:tcPr marL="66582" marR="66582"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GB" sz="1000" kern="1200" noProof="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marL="0" algn="l" defTabSz="914400" rtl="0" eaLnBrk="1" fontAlgn="ctr" latinLnBrk="0" hangingPunct="1">
                        <a:lnSpc>
                          <a:spcPct val="115000"/>
                        </a:lnSpc>
                        <a:spcAft>
                          <a:spcPts val="0"/>
                        </a:spcAft>
                      </a:pPr>
                      <a:r>
                        <a:rPr lang="en-US" sz="1000" kern="1200" dirty="0">
                          <a:solidFill>
                            <a:schemeClr val="tx1"/>
                          </a:solidFill>
                          <a:effectLst/>
                          <a:latin typeface="Arial" panose="020B0604020202020204" pitchFamily="34" charset="0"/>
                          <a:ea typeface="+mn-ea"/>
                          <a:cs typeface="Arial" panose="020B0604020202020204" pitchFamily="34" charset="0"/>
                        </a:rPr>
                        <a:t>Service Area 21: Data flows and services to Network Operators</a:t>
                      </a:r>
                    </a:p>
                  </a:txBody>
                  <a:tcPr marL="9525" marR="9525" marT="9525" marB="0" anchor="ctr"/>
                </a:tc>
                <a:extLst>
                  <a:ext uri="{0D108BD9-81ED-4DB2-BD59-A6C34878D82A}">
                    <a16:rowId xmlns:a16="http://schemas.microsoft.com/office/drawing/2014/main" val="4109505385"/>
                  </a:ext>
                </a:extLst>
              </a:tr>
              <a:tr h="439510">
                <a:tc>
                  <a:txBody>
                    <a:bodyPr/>
                    <a:lstStyle/>
                    <a:p>
                      <a:pP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2.8</a:t>
                      </a:r>
                    </a:p>
                  </a:txBody>
                  <a:tcPr marL="66582" marR="66582" marT="0" marB="0" anchor="ctr"/>
                </a:tc>
                <a:tc>
                  <a:txBody>
                    <a:bodyPr/>
                    <a:lstStyle/>
                    <a:p>
                      <a:pPr>
                        <a:lnSpc>
                          <a:spcPct val="115000"/>
                        </a:lnSpc>
                        <a:spcAft>
                          <a:spcPts val="0"/>
                        </a:spcAft>
                      </a:pPr>
                      <a:r>
                        <a:rPr lang="en-GB" sz="1050" dirty="0">
                          <a:effectLst/>
                          <a:latin typeface="Arial" panose="020B0604020202020204" pitchFamily="34" charset="0"/>
                          <a:ea typeface="Times New Roman" panose="02020603050405020304" pitchFamily="18" charset="0"/>
                          <a:cs typeface="Arial" panose="020B0604020202020204" pitchFamily="34" charset="0"/>
                        </a:rPr>
                        <a:t>XRN5199 </a:t>
                      </a:r>
                      <a:r>
                        <a:rPr lang="en-US" sz="1050" dirty="0">
                          <a:effectLst/>
                          <a:latin typeface="Arial" panose="020B0604020202020204" pitchFamily="34" charset="0"/>
                          <a:ea typeface="Times New Roman" panose="02020603050405020304" pitchFamily="18" charset="0"/>
                          <a:cs typeface="Arial" panose="020B0604020202020204" pitchFamily="34" charset="0"/>
                        </a:rPr>
                        <a:t>Amendments to V12 of the SDT Service Description Table </a:t>
                      </a:r>
                    </a:p>
                  </a:txBody>
                  <a:tcPr marL="68580" marR="68580" marT="0" marB="0" anchor="ctr"/>
                </a:tc>
                <a:tc>
                  <a:txBody>
                    <a:bodyPr/>
                    <a:lstStyle/>
                    <a:p>
                      <a:pPr marL="0" marR="0" lvl="0" indent="0" algn="l" defTabSz="914400" rtl="0" eaLnBrk="1" fontAlgn="ctr" latinLnBrk="0" hangingPunct="1">
                        <a:lnSpc>
                          <a:spcPct val="115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N/A</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68580" marR="68580" marT="0" marB="0" anchor="ctr"/>
                </a:tc>
                <a:tc>
                  <a:txBody>
                    <a:bodyPr/>
                    <a:lstStyle/>
                    <a:p>
                      <a:pPr marL="0" marR="0" lvl="0" indent="0" algn="l" defTabSz="914400" rtl="0" eaLnBrk="1" fontAlgn="ctr" latinLnBrk="0" hangingPunct="1">
                        <a:lnSpc>
                          <a:spcPct val="115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N/A</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66582" marR="66582" marT="0" marB="0" anchor="ctr"/>
                </a:tc>
                <a:tc>
                  <a:txBody>
                    <a:bodyPr/>
                    <a:lstStyle/>
                    <a:p>
                      <a:pPr marL="0" marR="0" lvl="0" indent="0" algn="l" defTabSz="914400" rtl="0" eaLnBrk="1" fontAlgn="ctr" latinLnBrk="0" hangingPunct="1">
                        <a:lnSpc>
                          <a:spcPct val="115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N/A</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66582" marR="66582" marT="0" marB="0" anchor="ctr"/>
                </a:tc>
                <a:tc>
                  <a:txBody>
                    <a:bodyPr/>
                    <a:lstStyle/>
                    <a:p>
                      <a:pPr marL="0" marR="0" lvl="0" indent="0" algn="l" defTabSz="914400" rtl="0" eaLnBrk="1" fontAlgn="ctr" latinLnBrk="0" hangingPunct="1">
                        <a:lnSpc>
                          <a:spcPct val="115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a:t>
                      </a:r>
                    </a:p>
                  </a:txBody>
                  <a:tcPr marL="66582" marR="66582" marT="0" marB="0" anchor="ctr"/>
                </a:tc>
                <a:tc>
                  <a:txBody>
                    <a:bodyPr/>
                    <a:lstStyle/>
                    <a:p>
                      <a:pPr marL="0" algn="l" defTabSz="914400" rtl="0" eaLnBrk="1" fontAlgn="ctr" latinLnBrk="0" hangingPunct="1">
                        <a:lnSpc>
                          <a:spcPct val="115000"/>
                        </a:lnSpc>
                        <a:spcAft>
                          <a:spcPts val="0"/>
                        </a:spcAft>
                      </a:pPr>
                      <a:r>
                        <a:rPr lang="en-US" sz="1000" kern="1200" dirty="0">
                          <a:solidFill>
                            <a:schemeClr val="tx1"/>
                          </a:solidFill>
                          <a:effectLst/>
                          <a:latin typeface="Arial" panose="020B0604020202020204" pitchFamily="34" charset="0"/>
                          <a:ea typeface="+mn-ea"/>
                          <a:cs typeface="Arial" panose="020B0604020202020204" pitchFamily="34" charset="0"/>
                        </a:rPr>
                        <a:t>N/A</a:t>
                      </a:r>
                    </a:p>
                  </a:txBody>
                  <a:tcPr marL="9525" marR="9525" marT="9525" marB="0" anchor="ctr"/>
                </a:tc>
                <a:extLst>
                  <a:ext uri="{0D108BD9-81ED-4DB2-BD59-A6C34878D82A}">
                    <a16:rowId xmlns:a16="http://schemas.microsoft.com/office/drawing/2014/main" val="2893309175"/>
                  </a:ext>
                </a:extLst>
              </a:tr>
              <a:tr h="439510">
                <a:tc>
                  <a:txBody>
                    <a:bodyPr/>
                    <a:lstStyle/>
                    <a:p>
                      <a:pP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2.9</a:t>
                      </a:r>
                    </a:p>
                  </a:txBody>
                  <a:tcPr marL="66582" marR="66582" marT="0" marB="0" anchor="ctr"/>
                </a:tc>
                <a:tc>
                  <a:txBody>
                    <a:bodyPr/>
                    <a:lstStyle/>
                    <a:p>
                      <a:pPr>
                        <a:lnSpc>
                          <a:spcPct val="115000"/>
                        </a:lnSpc>
                        <a:spcAft>
                          <a:spcPts val="0"/>
                        </a:spcAft>
                      </a:pPr>
                      <a:r>
                        <a:rPr lang="en-US" sz="1050" dirty="0">
                          <a:effectLst/>
                          <a:latin typeface="Arial" panose="020B0604020202020204" pitchFamily="34" charset="0"/>
                          <a:ea typeface="Times New Roman" panose="02020603050405020304" pitchFamily="18" charset="0"/>
                          <a:cs typeface="Arial" panose="020B0604020202020204" pitchFamily="34" charset="0"/>
                        </a:rPr>
                        <a:t>XRN5200 Shipper Pack Transition to Data Discovery Platform</a:t>
                      </a:r>
                    </a:p>
                  </a:txBody>
                  <a:tcPr marL="68580" marR="68580" marT="0" marB="0" anchor="ctr"/>
                </a:tc>
                <a:tc>
                  <a:txBody>
                    <a:bodyPr/>
                    <a:lstStyle/>
                    <a:p>
                      <a:pPr marL="0" algn="ctr" defTabSz="914400" rtl="0" eaLnBrk="1" latinLnBrk="0" hangingPunct="1">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X</a:t>
                      </a:r>
                    </a:p>
                  </a:txBody>
                  <a:tcPr marL="68580" marR="68580"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GB" sz="1000" kern="1200" noProof="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marL="0" algn="l" defTabSz="914400" rtl="0" eaLnBrk="1" fontAlgn="ctr" latinLnBrk="0" hangingPunct="1">
                        <a:lnSpc>
                          <a:spcPct val="115000"/>
                        </a:lnSpc>
                        <a:spcAft>
                          <a:spcPts val="0"/>
                        </a:spcAft>
                      </a:pPr>
                      <a:r>
                        <a:rPr lang="en-US" sz="1000" kern="1200" dirty="0">
                          <a:solidFill>
                            <a:schemeClr val="tx1"/>
                          </a:solidFill>
                          <a:effectLst/>
                          <a:latin typeface="Arial" panose="020B0604020202020204" pitchFamily="34" charset="0"/>
                          <a:ea typeface="+mn-ea"/>
                          <a:cs typeface="Arial" panose="020B0604020202020204" pitchFamily="34" charset="0"/>
                        </a:rPr>
                        <a:t>Service Area 18: Provision of user reports</a:t>
                      </a:r>
                    </a:p>
                    <a:p>
                      <a:pPr marL="0" algn="l" defTabSz="914400" rtl="0" eaLnBrk="1" fontAlgn="ctr" latinLnBrk="0" hangingPunct="1">
                        <a:lnSpc>
                          <a:spcPct val="115000"/>
                        </a:lnSpc>
                        <a:spcAft>
                          <a:spcPts val="0"/>
                        </a:spcAft>
                      </a:pPr>
                      <a:r>
                        <a:rPr lang="en-US" sz="1000" kern="1200" dirty="0">
                          <a:solidFill>
                            <a:schemeClr val="tx1"/>
                          </a:solidFill>
                          <a:effectLst/>
                          <a:latin typeface="Arial" panose="020B0604020202020204" pitchFamily="34" charset="0"/>
                          <a:ea typeface="+mn-ea"/>
                          <a:cs typeface="Arial" panose="020B0604020202020204" pitchFamily="34" charset="0"/>
                        </a:rPr>
                        <a:t>and information</a:t>
                      </a:r>
                    </a:p>
                  </a:txBody>
                  <a:tcPr marL="9525" marR="9525" marT="9525" marB="0" anchor="ctr"/>
                </a:tc>
                <a:extLst>
                  <a:ext uri="{0D108BD9-81ED-4DB2-BD59-A6C34878D82A}">
                    <a16:rowId xmlns:a16="http://schemas.microsoft.com/office/drawing/2014/main" val="2150642836"/>
                  </a:ext>
                </a:extLst>
              </a:tr>
            </a:tbl>
          </a:graphicData>
        </a:graphic>
      </p:graphicFrame>
    </p:spTree>
    <p:extLst>
      <p:ext uri="{BB962C8B-B14F-4D97-AF65-F5344CB8AC3E}">
        <p14:creationId xmlns:p14="http://schemas.microsoft.com/office/powerpoint/2010/main" val="3386084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7"/>
            <a:ext cx="8229600" cy="637580"/>
          </a:xfrm>
        </p:spPr>
        <p:txBody>
          <a:bodyPr>
            <a:normAutofit/>
          </a:bodyPr>
          <a:lstStyle/>
          <a:p>
            <a:r>
              <a:rPr lang="en-GB" sz="2000" dirty="0"/>
              <a:t>June 20 PIS Customer Amendment file (CNC) Defect Summary</a:t>
            </a:r>
          </a:p>
        </p:txBody>
      </p:sp>
      <p:sp>
        <p:nvSpPr>
          <p:cNvPr id="3" name="TextBox 2"/>
          <p:cNvSpPr txBox="1"/>
          <p:nvPr/>
        </p:nvSpPr>
        <p:spPr>
          <a:xfrm>
            <a:off x="35496" y="699542"/>
            <a:ext cx="9144000" cy="4031873"/>
          </a:xfrm>
          <a:prstGeom prst="rect">
            <a:avLst/>
          </a:prstGeom>
          <a:noFill/>
        </p:spPr>
        <p:txBody>
          <a:bodyPr wrap="square" rtlCol="0">
            <a:spAutoFit/>
          </a:bodyPr>
          <a:lstStyle/>
          <a:p>
            <a:pPr marL="171450" indent="-171450">
              <a:buFont typeface="Arial" panose="020B0604020202020204" pitchFamily="34" charset="0"/>
              <a:buChar char="•"/>
            </a:pPr>
            <a:r>
              <a:rPr lang="en-GB" sz="1200" dirty="0"/>
              <a:t>UK Link June 2020 Major Release was implemented on 27th June 2020</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Following implementation, when the Customer Amendment file (CNC) was being sent to </a:t>
            </a:r>
            <a:r>
              <a:rPr lang="en-GB" sz="1200" dirty="0" err="1"/>
              <a:t>UKLink</a:t>
            </a:r>
            <a:r>
              <a:rPr lang="en-GB" sz="1200" dirty="0"/>
              <a:t> with both a ‘CON’ and ‘BRO’ update sent within the S66 record, one of the records (BRO or CON) was accepted and the other incorrectly rejected with reason code CT00032 error. </a:t>
            </a:r>
          </a:p>
          <a:p>
            <a:endParaRPr lang="en-GB" sz="1200" dirty="0"/>
          </a:p>
          <a:p>
            <a:pPr marL="171450" indent="-171450">
              <a:buFont typeface="Arial" panose="020B0604020202020204" pitchFamily="34" charset="0"/>
              <a:buChar char="•"/>
            </a:pPr>
            <a:r>
              <a:rPr lang="en-GB" sz="1200" dirty="0"/>
              <a:t>This will mean that updates are not being recorded in </a:t>
            </a:r>
            <a:r>
              <a:rPr lang="en-GB" sz="1200" dirty="0" err="1"/>
              <a:t>UKLink</a:t>
            </a:r>
            <a:r>
              <a:rPr lang="en-GB" sz="1200" dirty="0"/>
              <a:t> and not being issued to the Distribution Networks and IGTs within their daily update files </a:t>
            </a:r>
          </a:p>
          <a:p>
            <a:endParaRPr lang="en-GB" sz="1200" dirty="0"/>
          </a:p>
          <a:p>
            <a:pPr marL="171450" indent="-171450">
              <a:buFont typeface="Arial" panose="020B0604020202020204" pitchFamily="34" charset="0"/>
              <a:buChar char="•"/>
            </a:pPr>
            <a:r>
              <a:rPr lang="en-GB" sz="1200" dirty="0"/>
              <a:t>The code fix was implemented on 4</a:t>
            </a:r>
            <a:r>
              <a:rPr lang="en-GB" sz="1200" baseline="30000" dirty="0"/>
              <a:t>th</a:t>
            </a:r>
            <a:r>
              <a:rPr lang="en-GB" sz="1200" dirty="0"/>
              <a:t> July 2020, any valid updates processed after this date will be recorded in </a:t>
            </a:r>
            <a:r>
              <a:rPr lang="en-GB" sz="1200" dirty="0" err="1"/>
              <a:t>UKLink</a:t>
            </a:r>
            <a:endParaRPr lang="en-GB" sz="1200" dirty="0"/>
          </a:p>
          <a:p>
            <a:endParaRPr lang="en-GB" sz="1200" dirty="0"/>
          </a:p>
          <a:p>
            <a:pPr marL="171450" indent="-171450">
              <a:buFont typeface="Arial" panose="020B0604020202020204" pitchFamily="34" charset="0"/>
              <a:buChar char="•"/>
            </a:pPr>
            <a:r>
              <a:rPr lang="en-GB" sz="1200" dirty="0"/>
              <a:t>All Shippers who have had their updates rejected prior to the fix being implemented, will be contacted on Tuesday 7</a:t>
            </a:r>
            <a:r>
              <a:rPr lang="en-GB" sz="1200" baseline="30000" dirty="0"/>
              <a:t>th</a:t>
            </a:r>
            <a:r>
              <a:rPr lang="en-GB" sz="1200" dirty="0"/>
              <a:t> July providing the MPRNs and to discuss options for processing the rejected records.</a:t>
            </a:r>
          </a:p>
          <a:p>
            <a:endParaRPr lang="en-GB" sz="1200" dirty="0"/>
          </a:p>
          <a:p>
            <a:pPr marL="171450" indent="-171450">
              <a:buFont typeface="Arial" panose="020B0604020202020204" pitchFamily="34" charset="0"/>
              <a:buChar char="•"/>
            </a:pPr>
            <a:r>
              <a:rPr lang="en-GB" sz="1200" dirty="0"/>
              <a:t>A lessons learnt will be conducted to identify why this issue occurred and why this was not picked up during testing. Any actions from this will be discussed at Augusts ChMC. </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endParaRPr lang="en-GB" sz="1100" dirty="0"/>
          </a:p>
          <a:p>
            <a:endParaRPr lang="en-GB" sz="1100" dirty="0"/>
          </a:p>
          <a:p>
            <a:endParaRPr lang="en-GB" sz="900" dirty="0"/>
          </a:p>
        </p:txBody>
      </p:sp>
    </p:spTree>
    <p:extLst>
      <p:ext uri="{BB962C8B-B14F-4D97-AF65-F5344CB8AC3E}">
        <p14:creationId xmlns:p14="http://schemas.microsoft.com/office/powerpoint/2010/main" val="1220077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7"/>
            <a:ext cx="8229600" cy="637580"/>
          </a:xfrm>
        </p:spPr>
        <p:txBody>
          <a:bodyPr>
            <a:normAutofit/>
          </a:bodyPr>
          <a:lstStyle/>
          <a:p>
            <a:r>
              <a:rPr lang="en-GB" sz="2000" dirty="0"/>
              <a:t>June 20 XRN4850 Service Update</a:t>
            </a:r>
          </a:p>
        </p:txBody>
      </p:sp>
      <p:sp>
        <p:nvSpPr>
          <p:cNvPr id="3" name="TextBox 2"/>
          <p:cNvSpPr txBox="1"/>
          <p:nvPr/>
        </p:nvSpPr>
        <p:spPr>
          <a:xfrm>
            <a:off x="35496" y="699542"/>
            <a:ext cx="9144000" cy="1107996"/>
          </a:xfrm>
          <a:prstGeom prst="rect">
            <a:avLst/>
          </a:prstGeom>
          <a:noFill/>
        </p:spPr>
        <p:txBody>
          <a:bodyPr wrap="square" rtlCol="0">
            <a:spAutoFit/>
          </a:bodyPr>
          <a:lstStyle/>
          <a:p>
            <a:pPr marL="171450" indent="-171450">
              <a:buFont typeface="Arial" panose="020B0604020202020204" pitchFamily="34" charset="0"/>
              <a:buChar char="•"/>
            </a:pPr>
            <a:r>
              <a:rPr lang="en-US" sz="1100" b="1" dirty="0"/>
              <a:t>XRN4850 Delivery</a:t>
            </a:r>
            <a:r>
              <a:rPr lang="en-US" sz="1100" dirty="0"/>
              <a:t>: File format changes for xrn4850 (CNF/CNC) have been implemented and PO/EFT channels configured and disabled until Contract Management meeting on 15th July.  A paper has been submitted to seek authority from Data Controllers </a:t>
            </a:r>
            <a:r>
              <a:rPr lang="en-US" sz="1100" dirty="0" err="1"/>
              <a:t>authorising</a:t>
            </a:r>
            <a:r>
              <a:rPr lang="en-US" sz="1100" dirty="0"/>
              <a:t> transfer of data outside of EEA before we can commence the SMS service with Twilio.</a:t>
            </a:r>
          </a:p>
          <a:p>
            <a:endParaRPr lang="en-US" sz="1100" dirty="0"/>
          </a:p>
          <a:p>
            <a:pPr marL="171450" indent="-171450">
              <a:buFont typeface="Arial" panose="020B0604020202020204" pitchFamily="34" charset="0"/>
              <a:buChar char="•"/>
            </a:pPr>
            <a:r>
              <a:rPr lang="en-US" sz="1100" b="1" dirty="0"/>
              <a:t>New Service Implementation</a:t>
            </a:r>
            <a:r>
              <a:rPr lang="en-US" sz="1100" dirty="0"/>
              <a:t>: Following approval from Contract Management, project team will implement the new service functionality to enable Networks to request Broadcast messages to be sent to end consumers, planned for July 25th. </a:t>
            </a:r>
            <a:endParaRPr lang="en-GB" sz="1100" dirty="0"/>
          </a:p>
        </p:txBody>
      </p:sp>
      <p:pic>
        <p:nvPicPr>
          <p:cNvPr id="8" name="Picture 7">
            <a:extLst>
              <a:ext uri="{FF2B5EF4-FFF2-40B4-BE49-F238E27FC236}">
                <a16:creationId xmlns:a16="http://schemas.microsoft.com/office/drawing/2014/main" id="{09E8A6D7-1558-4557-BAFD-BFD2C16E42E3}"/>
              </a:ext>
            </a:extLst>
          </p:cNvPr>
          <p:cNvPicPr>
            <a:picLocks noChangeAspect="1"/>
          </p:cNvPicPr>
          <p:nvPr/>
        </p:nvPicPr>
        <p:blipFill>
          <a:blip r:embed="rId2"/>
          <a:stretch>
            <a:fillRect/>
          </a:stretch>
        </p:blipFill>
        <p:spPr>
          <a:xfrm>
            <a:off x="448526" y="2067694"/>
            <a:ext cx="8207896" cy="1948697"/>
          </a:xfrm>
          <a:prstGeom prst="rect">
            <a:avLst/>
          </a:prstGeom>
        </p:spPr>
      </p:pic>
    </p:spTree>
    <p:extLst>
      <p:ext uri="{BB962C8B-B14F-4D97-AF65-F5344CB8AC3E}">
        <p14:creationId xmlns:p14="http://schemas.microsoft.com/office/powerpoint/2010/main" val="3810373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a:xfrm>
            <a:off x="457200" y="-10046"/>
            <a:ext cx="8229600" cy="637580"/>
          </a:xfrm>
        </p:spPr>
        <p:txBody>
          <a:bodyPr>
            <a:normAutofit/>
          </a:bodyPr>
          <a:lstStyle/>
          <a:p>
            <a:r>
              <a:rPr lang="en-GB" sz="2000" dirty="0"/>
              <a:t>XRN4996 - June 20 Release Timelines</a:t>
            </a:r>
          </a:p>
        </p:txBody>
      </p:sp>
      <p:sp>
        <p:nvSpPr>
          <p:cNvPr id="5" name="TextBox 4">
            <a:extLst>
              <a:ext uri="{FF2B5EF4-FFF2-40B4-BE49-F238E27FC236}">
                <a16:creationId xmlns:a16="http://schemas.microsoft.com/office/drawing/2014/main" id="{DFA77669-B323-43A7-AA90-FFEE9856EC44}"/>
              </a:ext>
            </a:extLst>
          </p:cNvPr>
          <p:cNvSpPr txBox="1"/>
          <p:nvPr/>
        </p:nvSpPr>
        <p:spPr>
          <a:xfrm>
            <a:off x="7164288" y="987574"/>
            <a:ext cx="2855871" cy="4262705"/>
          </a:xfrm>
          <a:prstGeom prst="rect">
            <a:avLst/>
          </a:prstGeom>
          <a:noFill/>
        </p:spPr>
        <p:txBody>
          <a:bodyPr wrap="square" rtlCol="0">
            <a:spAutoFit/>
          </a:bodyPr>
          <a:lstStyle/>
          <a:p>
            <a:r>
              <a:rPr lang="en-GB" sz="900" b="1" dirty="0">
                <a:solidFill>
                  <a:schemeClr val="tx2"/>
                </a:solidFill>
                <a:latin typeface="Arial" panose="020B0604020202020204" pitchFamily="34" charset="0"/>
                <a:cs typeface="Arial" panose="020B0604020202020204" pitchFamily="34" charset="0"/>
              </a:rPr>
              <a:t>Key Milestone Dates:</a:t>
            </a:r>
          </a:p>
          <a:p>
            <a:r>
              <a:rPr lang="en-GB" sz="900" b="1" dirty="0">
                <a:solidFill>
                  <a:schemeClr val="tx2"/>
                </a:solidFill>
                <a:latin typeface="Arial" panose="020B0604020202020204" pitchFamily="34" charset="0"/>
                <a:cs typeface="Arial" panose="020B0604020202020204" pitchFamily="34" charset="0"/>
              </a:rPr>
              <a:t>Capture completion</a:t>
            </a:r>
          </a:p>
          <a:p>
            <a:r>
              <a:rPr lang="en-GB" sz="900" b="1" dirty="0">
                <a:solidFill>
                  <a:schemeClr val="tx2"/>
                </a:solidFill>
                <a:latin typeface="Arial" panose="020B0604020202020204" pitchFamily="34" charset="0"/>
                <a:cs typeface="Arial" panose="020B0604020202020204" pitchFamily="34" charset="0"/>
              </a:rPr>
              <a:t>- 19/09/19</a:t>
            </a:r>
          </a:p>
          <a:p>
            <a:endParaRPr lang="en-GB" sz="900" b="1" dirty="0">
              <a:solidFill>
                <a:srgbClr val="1D3E61"/>
              </a:solidFill>
            </a:endParaRPr>
          </a:p>
          <a:p>
            <a:r>
              <a:rPr lang="en-GB" sz="900" b="1" dirty="0">
                <a:solidFill>
                  <a:srgbClr val="1D3E61"/>
                </a:solidFill>
              </a:rPr>
              <a:t>Design completion</a:t>
            </a:r>
          </a:p>
          <a:p>
            <a:r>
              <a:rPr lang="en-GB" sz="900" b="1" dirty="0">
                <a:solidFill>
                  <a:srgbClr val="1D3E61"/>
                </a:solidFill>
              </a:rPr>
              <a:t>- 13/12/19</a:t>
            </a:r>
          </a:p>
          <a:p>
            <a:endParaRPr lang="en-GB" sz="900" b="1" dirty="0">
              <a:solidFill>
                <a:srgbClr val="1D3E61"/>
              </a:solidFill>
            </a:endParaRPr>
          </a:p>
          <a:p>
            <a:r>
              <a:rPr lang="en-GB" sz="900" b="1" dirty="0">
                <a:solidFill>
                  <a:srgbClr val="1D3E61"/>
                </a:solidFill>
              </a:rPr>
              <a:t>Build &amp; Unit Test completion</a:t>
            </a:r>
          </a:p>
          <a:p>
            <a:r>
              <a:rPr lang="en-GB" sz="900" b="1" dirty="0">
                <a:solidFill>
                  <a:srgbClr val="1D3E61"/>
                </a:solidFill>
              </a:rPr>
              <a:t>- 31/01/20</a:t>
            </a:r>
          </a:p>
          <a:p>
            <a:endParaRPr lang="en-GB" sz="900" b="1" dirty="0">
              <a:solidFill>
                <a:srgbClr val="1D3E61"/>
              </a:solidFill>
            </a:endParaRPr>
          </a:p>
          <a:p>
            <a:r>
              <a:rPr lang="en-GB" sz="900" b="1" dirty="0">
                <a:solidFill>
                  <a:srgbClr val="1D3E61"/>
                </a:solidFill>
              </a:rPr>
              <a:t>System Testing completion </a:t>
            </a:r>
          </a:p>
          <a:p>
            <a:r>
              <a:rPr lang="en-GB" sz="900" b="1" dirty="0">
                <a:solidFill>
                  <a:srgbClr val="1D3E61"/>
                </a:solidFill>
              </a:rPr>
              <a:t>- 03/04/20</a:t>
            </a:r>
          </a:p>
          <a:p>
            <a:endParaRPr lang="en-GB" sz="900" b="1" dirty="0">
              <a:solidFill>
                <a:srgbClr val="1D3E61"/>
              </a:solidFill>
            </a:endParaRPr>
          </a:p>
          <a:p>
            <a:r>
              <a:rPr lang="en-GB" sz="900" b="1" dirty="0">
                <a:solidFill>
                  <a:srgbClr val="1D3E61"/>
                </a:solidFill>
              </a:rPr>
              <a:t>UAT completion</a:t>
            </a:r>
          </a:p>
          <a:p>
            <a:r>
              <a:rPr lang="en-GB" sz="900" b="1" dirty="0">
                <a:solidFill>
                  <a:srgbClr val="1D3E61"/>
                </a:solidFill>
              </a:rPr>
              <a:t>- 05/06/20</a:t>
            </a:r>
          </a:p>
          <a:p>
            <a:endParaRPr lang="en-GB" sz="900" b="1" dirty="0">
              <a:solidFill>
                <a:srgbClr val="1D3E61"/>
              </a:solidFill>
            </a:endParaRPr>
          </a:p>
          <a:p>
            <a:r>
              <a:rPr lang="en-GB" sz="900" b="1" dirty="0">
                <a:solidFill>
                  <a:srgbClr val="1D3E61"/>
                </a:solidFill>
              </a:rPr>
              <a:t>Regression Test completion</a:t>
            </a:r>
          </a:p>
          <a:p>
            <a:r>
              <a:rPr lang="en-GB" sz="900" b="1" dirty="0">
                <a:solidFill>
                  <a:srgbClr val="1D3E61"/>
                </a:solidFill>
              </a:rPr>
              <a:t>- 12/06/20</a:t>
            </a:r>
          </a:p>
          <a:p>
            <a:endParaRPr lang="en-GB" sz="900" b="1" dirty="0">
              <a:solidFill>
                <a:srgbClr val="1D3E61"/>
              </a:solidFill>
            </a:endParaRPr>
          </a:p>
          <a:p>
            <a:r>
              <a:rPr lang="en-GB" sz="900" b="1" dirty="0">
                <a:solidFill>
                  <a:srgbClr val="1D3E61"/>
                </a:solidFill>
              </a:rPr>
              <a:t>Market Trials completion</a:t>
            </a:r>
          </a:p>
          <a:p>
            <a:r>
              <a:rPr lang="en-GB" sz="900" b="1" dirty="0">
                <a:solidFill>
                  <a:srgbClr val="1D3E61"/>
                </a:solidFill>
              </a:rPr>
              <a:t>- 19/06/20</a:t>
            </a:r>
          </a:p>
          <a:p>
            <a:endParaRPr lang="en-GB" sz="900" b="1" dirty="0">
              <a:solidFill>
                <a:srgbClr val="1D3E61"/>
              </a:solidFill>
            </a:endParaRPr>
          </a:p>
          <a:p>
            <a:r>
              <a:rPr lang="en-GB" sz="900" b="1" dirty="0">
                <a:solidFill>
                  <a:srgbClr val="1D3E61"/>
                </a:solidFill>
              </a:rPr>
              <a:t>Implementation</a:t>
            </a:r>
          </a:p>
          <a:p>
            <a:r>
              <a:rPr lang="en-GB" sz="900" b="1" dirty="0">
                <a:solidFill>
                  <a:srgbClr val="1D3E61"/>
                </a:solidFill>
              </a:rPr>
              <a:t>- 27/06/20</a:t>
            </a:r>
          </a:p>
          <a:p>
            <a:endParaRPr lang="en-GB" sz="900" b="1" dirty="0">
              <a:solidFill>
                <a:srgbClr val="1D3E61"/>
              </a:solidFill>
            </a:endParaRPr>
          </a:p>
          <a:p>
            <a:r>
              <a:rPr lang="en-GB" sz="900" b="1" dirty="0">
                <a:solidFill>
                  <a:srgbClr val="1D3E61"/>
                </a:solidFill>
              </a:rPr>
              <a:t>PIS Completion</a:t>
            </a:r>
          </a:p>
          <a:p>
            <a:r>
              <a:rPr lang="en-GB" sz="900" b="1" dirty="0">
                <a:solidFill>
                  <a:srgbClr val="1D3E61"/>
                </a:solidFill>
              </a:rPr>
              <a:t>- 25/09/20 (provisional)</a:t>
            </a:r>
          </a:p>
          <a:p>
            <a:pPr marL="285750" indent="-285750">
              <a:buFont typeface="Arial" panose="020B0604020202020204" pitchFamily="34" charset="0"/>
              <a:buChar char="•"/>
            </a:pPr>
            <a:endParaRPr lang="en-GB" sz="14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solidFill>
                <a:schemeClr val="tx2"/>
              </a:solidFill>
              <a:latin typeface="Arial" panose="020B0604020202020204" pitchFamily="34" charset="0"/>
              <a:cs typeface="Arial" panose="020B0604020202020204" pitchFamily="34" charset="0"/>
            </a:endParaRPr>
          </a:p>
        </p:txBody>
      </p:sp>
      <p:pic>
        <p:nvPicPr>
          <p:cNvPr id="1026" name="Picture 1" descr="image001">
            <a:extLst>
              <a:ext uri="{FF2B5EF4-FFF2-40B4-BE49-F238E27FC236}">
                <a16:creationId xmlns:a16="http://schemas.microsoft.com/office/drawing/2014/main" id="{917DC844-DB57-4991-9AD2-49345C2005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7829" y="555526"/>
            <a:ext cx="5400600" cy="4377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4532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7"/>
            <a:ext cx="8229600" cy="637580"/>
          </a:xfrm>
        </p:spPr>
        <p:txBody>
          <a:bodyPr>
            <a:normAutofit/>
          </a:bodyPr>
          <a:lstStyle/>
          <a:p>
            <a:r>
              <a:rPr lang="en-GB" sz="2000" dirty="0"/>
              <a:t>June 20 Release Summary</a:t>
            </a:r>
          </a:p>
        </p:txBody>
      </p:sp>
      <p:sp>
        <p:nvSpPr>
          <p:cNvPr id="3" name="TextBox 2"/>
          <p:cNvSpPr txBox="1"/>
          <p:nvPr/>
        </p:nvSpPr>
        <p:spPr>
          <a:xfrm>
            <a:off x="107504" y="699542"/>
            <a:ext cx="9144000" cy="3877985"/>
          </a:xfrm>
          <a:prstGeom prst="rect">
            <a:avLst/>
          </a:prstGeom>
          <a:noFill/>
        </p:spPr>
        <p:txBody>
          <a:bodyPr wrap="square" rtlCol="0">
            <a:spAutoFit/>
          </a:bodyPr>
          <a:lstStyle/>
          <a:p>
            <a:r>
              <a:rPr lang="en-GB" sz="1100" dirty="0"/>
              <a:t>June 20 Release consists of 7 changes, Implementation is planned for June 2020:</a:t>
            </a:r>
          </a:p>
          <a:p>
            <a:endParaRPr lang="en-GB" sz="1200" dirty="0"/>
          </a:p>
          <a:p>
            <a:r>
              <a:rPr lang="en-GB" sz="1100" b="1" u="sng" dirty="0"/>
              <a:t>In Scope</a:t>
            </a:r>
          </a:p>
          <a:p>
            <a:pPr marL="285750" indent="-285750">
              <a:buFont typeface="Arial" panose="020B0604020202020204" pitchFamily="34" charset="0"/>
              <a:buChar char="•"/>
            </a:pPr>
            <a:r>
              <a:rPr lang="en-GB" sz="1100" b="1" dirty="0"/>
              <a:t>XRN4772</a:t>
            </a:r>
            <a:r>
              <a:rPr lang="en-GB" sz="1100" dirty="0"/>
              <a:t> - </a:t>
            </a:r>
            <a:r>
              <a:rPr lang="en-US" sz="1100" dirty="0"/>
              <a:t>Composite Weather Variable (CWV) Improvements</a:t>
            </a:r>
          </a:p>
          <a:p>
            <a:pPr marL="285750" indent="-285750">
              <a:buFont typeface="Arial" panose="020B0604020202020204" pitchFamily="34" charset="0"/>
              <a:buChar char="•"/>
            </a:pPr>
            <a:r>
              <a:rPr lang="en-US" sz="1100" b="1" dirty="0"/>
              <a:t>XRN4888</a:t>
            </a:r>
            <a:r>
              <a:rPr lang="en-US" sz="1100" dirty="0"/>
              <a:t> - Removing Duplicate Address Update Validation for IGT Supply Meter Points via Contact Management Service (CMS)</a:t>
            </a:r>
          </a:p>
          <a:p>
            <a:pPr marL="285750" indent="-285750">
              <a:buFont typeface="Arial" panose="020B0604020202020204" pitchFamily="34" charset="0"/>
              <a:buChar char="•"/>
            </a:pPr>
            <a:r>
              <a:rPr lang="en-US" sz="1100" b="1" dirty="0"/>
              <a:t>XRN4930</a:t>
            </a:r>
            <a:r>
              <a:rPr lang="en-US" sz="1100" dirty="0"/>
              <a:t> – Requirement to Inform Shipper of Meter Link Code Change</a:t>
            </a:r>
          </a:p>
          <a:p>
            <a:pPr marL="285750" indent="-285750">
              <a:buFont typeface="Arial" panose="020B0604020202020204" pitchFamily="34" charset="0"/>
              <a:buChar char="•"/>
            </a:pPr>
            <a:r>
              <a:rPr lang="en-US" sz="1100" b="1" dirty="0"/>
              <a:t>XRN4850</a:t>
            </a:r>
            <a:r>
              <a:rPr lang="en-US" sz="1100" dirty="0"/>
              <a:t> - Notification of Customer Contact Details to Transporters</a:t>
            </a:r>
          </a:p>
          <a:p>
            <a:pPr marL="285750" indent="-285750">
              <a:buFont typeface="Arial" panose="020B0604020202020204" pitchFamily="34" charset="0"/>
              <a:buChar char="•"/>
            </a:pPr>
            <a:r>
              <a:rPr lang="en-US" sz="1100" b="1" dirty="0"/>
              <a:t>XRN4865</a:t>
            </a:r>
            <a:r>
              <a:rPr lang="en-US" sz="1100" dirty="0"/>
              <a:t> - Amendment to Treatment and Reporting  of CYCL Reads</a:t>
            </a:r>
          </a:p>
          <a:p>
            <a:pPr marL="285750" indent="-285750">
              <a:buFont typeface="Arial" panose="020B0604020202020204" pitchFamily="34" charset="0"/>
              <a:buChar char="•"/>
            </a:pPr>
            <a:r>
              <a:rPr lang="en-US" sz="1100" b="1" dirty="0"/>
              <a:t>XRN4932</a:t>
            </a:r>
            <a:r>
              <a:rPr lang="en-US" sz="1100" dirty="0"/>
              <a:t> - Improvements to the quality of the Conversion Factor values held on the Supply Point Register (MOD0681S)</a:t>
            </a:r>
          </a:p>
          <a:p>
            <a:pPr marL="285750" indent="-285750">
              <a:buFont typeface="Arial" panose="020B0604020202020204" pitchFamily="34" charset="0"/>
              <a:buChar char="•"/>
            </a:pPr>
            <a:endParaRPr lang="en-US" sz="1100" b="1" u="sng" dirty="0"/>
          </a:p>
          <a:p>
            <a:pPr marL="285750" indent="-285750">
              <a:buFont typeface="Arial" panose="020B0604020202020204" pitchFamily="34" charset="0"/>
              <a:buChar char="•"/>
            </a:pPr>
            <a:r>
              <a:rPr lang="en-US" sz="1100" b="1" dirty="0"/>
              <a:t>XRN4780 (B)***</a:t>
            </a:r>
            <a:r>
              <a:rPr lang="en-US" sz="1100" dirty="0"/>
              <a:t> – Inclusion of Meter Asset Provider Identity (MAP Id) in the UK Link system (</a:t>
            </a:r>
            <a:r>
              <a:rPr lang="en-US" sz="1100" b="1" dirty="0"/>
              <a:t>CSS Consequential Change</a:t>
            </a:r>
            <a:r>
              <a:rPr lang="en-US" sz="1100" dirty="0"/>
              <a:t>)</a:t>
            </a:r>
          </a:p>
          <a:p>
            <a:pPr marL="285750" indent="-285750">
              <a:buFont typeface="Arial" panose="020B0604020202020204" pitchFamily="34" charset="0"/>
              <a:buChar char="•"/>
            </a:pPr>
            <a:endParaRPr lang="en-US" sz="1100" dirty="0"/>
          </a:p>
          <a:p>
            <a:r>
              <a:rPr lang="en-US" sz="1100" b="1" u="sng" dirty="0"/>
              <a:t>Descoped</a:t>
            </a:r>
          </a:p>
          <a:p>
            <a:pPr marL="285750" indent="-285750">
              <a:buFont typeface="Arial" panose="020B0604020202020204" pitchFamily="34" charset="0"/>
              <a:buChar char="•"/>
            </a:pPr>
            <a:r>
              <a:rPr lang="en-GB" sz="1100" b="1" strike="sngStrike" dirty="0"/>
              <a:t>XRN4691**</a:t>
            </a:r>
            <a:r>
              <a:rPr lang="en-GB" sz="1100" strike="sngStrike" dirty="0"/>
              <a:t> - </a:t>
            </a:r>
            <a:r>
              <a:rPr lang="en-US" sz="1100" strike="sngStrike" dirty="0"/>
              <a:t>CSEPs: IGT and GT File Formats (CGI Files)</a:t>
            </a:r>
            <a:endParaRPr lang="en-GB" sz="1100" strike="sngStrike" dirty="0"/>
          </a:p>
          <a:p>
            <a:pPr marL="285750" indent="-285750">
              <a:buFont typeface="Arial" panose="020B0604020202020204" pitchFamily="34" charset="0"/>
              <a:buChar char="•"/>
            </a:pPr>
            <a:r>
              <a:rPr lang="en-GB" sz="1100" b="1" strike="sngStrike" dirty="0"/>
              <a:t>XRN4692**</a:t>
            </a:r>
            <a:r>
              <a:rPr lang="en-GB" sz="1100" strike="sngStrike" dirty="0"/>
              <a:t> - </a:t>
            </a:r>
            <a:r>
              <a:rPr lang="en-US" sz="1100" strike="sngStrike" dirty="0"/>
              <a:t>CSEPs: IGT and GT File Formats (CIN Files)</a:t>
            </a:r>
          </a:p>
          <a:p>
            <a:pPr marL="285750" indent="-285750">
              <a:buFont typeface="Arial" panose="020B0604020202020204" pitchFamily="34" charset="0"/>
              <a:buChar char="•"/>
            </a:pPr>
            <a:r>
              <a:rPr lang="en-GB" sz="1100" b="1" strike="sngStrike" dirty="0"/>
              <a:t>XRN4780 (B) </a:t>
            </a:r>
            <a:r>
              <a:rPr lang="en-GB" sz="1100" strike="sngStrike" dirty="0"/>
              <a:t>- </a:t>
            </a:r>
            <a:r>
              <a:rPr lang="en-US" sz="1100" strike="sngStrike" dirty="0"/>
              <a:t>Inclusion of Meter Asset Provider Identity (MAP Id) in the UK Link system (CSS Consequential Change)</a:t>
            </a:r>
          </a:p>
          <a:p>
            <a:pPr marL="285750" indent="-285750">
              <a:buFont typeface="Arial" panose="020B0604020202020204" pitchFamily="34" charset="0"/>
              <a:buChar char="•"/>
            </a:pPr>
            <a:r>
              <a:rPr lang="en-US" sz="1100" b="1" strike="sngStrike" dirty="0"/>
              <a:t>XRN4871 (B)** </a:t>
            </a:r>
            <a:r>
              <a:rPr lang="en-US" sz="1100" strike="sngStrike" dirty="0"/>
              <a:t>- Changes to Ratchet Regime (MOD0665)</a:t>
            </a:r>
          </a:p>
          <a:p>
            <a:pPr marL="285750" indent="-285750">
              <a:buFont typeface="Arial" panose="020B0604020202020204" pitchFamily="34" charset="0"/>
              <a:buChar char="•"/>
            </a:pPr>
            <a:r>
              <a:rPr lang="en-US" sz="1100" b="1" strike="sngStrike" dirty="0"/>
              <a:t>XRN4941*</a:t>
            </a:r>
            <a:r>
              <a:rPr lang="en-GB" sz="1100" strike="sngStrike" dirty="0"/>
              <a:t> - </a:t>
            </a:r>
            <a:r>
              <a:rPr lang="en-US" sz="1100" strike="sngStrike" dirty="0"/>
              <a:t>Auto updates to meter read frequency (MOD0692)</a:t>
            </a:r>
            <a:endParaRPr lang="en-GB" sz="1100" strike="sngStrike" dirty="0"/>
          </a:p>
          <a:p>
            <a:endParaRPr lang="en-GB" sz="1400" dirty="0"/>
          </a:p>
          <a:p>
            <a:pPr lvl="0"/>
            <a:r>
              <a:rPr lang="en-GB" sz="800" dirty="0"/>
              <a:t>* Pending Solution/MOD </a:t>
            </a:r>
            <a:r>
              <a:rPr lang="en-GB" sz="800" dirty="0">
                <a:cs typeface="Arial" panose="020B0604020202020204" pitchFamily="34" charset="0"/>
              </a:rPr>
              <a:t>approval by ChMC/DSG for remaining CRs. Descoped at ChMC on 08/01/20</a:t>
            </a:r>
          </a:p>
          <a:p>
            <a:pPr lvl="0"/>
            <a:r>
              <a:rPr lang="en-GB" sz="800" dirty="0">
                <a:cs typeface="Arial" panose="020B0604020202020204" pitchFamily="34" charset="0"/>
              </a:rPr>
              <a:t>** Descoped at </a:t>
            </a:r>
            <a:r>
              <a:rPr lang="en-GB" sz="800" dirty="0" err="1">
                <a:cs typeface="Arial" panose="020B0604020202020204" pitchFamily="34" charset="0"/>
              </a:rPr>
              <a:t>eChMC</a:t>
            </a:r>
            <a:r>
              <a:rPr lang="en-GB" sz="800" dirty="0">
                <a:cs typeface="Arial" panose="020B0604020202020204" pitchFamily="34" charset="0"/>
              </a:rPr>
              <a:t> on 22/11/19</a:t>
            </a:r>
          </a:p>
          <a:p>
            <a:pPr lvl="0"/>
            <a:r>
              <a:rPr lang="en-GB" sz="800" dirty="0">
                <a:cs typeface="Arial" panose="020B0604020202020204" pitchFamily="34" charset="0"/>
              </a:rPr>
              <a:t>*** Added to scope (revised scope from original)</a:t>
            </a:r>
          </a:p>
          <a:p>
            <a:endParaRPr lang="en-GB" sz="900" dirty="0"/>
          </a:p>
        </p:txBody>
      </p:sp>
    </p:spTree>
    <p:extLst>
      <p:ext uri="{BB962C8B-B14F-4D97-AF65-F5344CB8AC3E}">
        <p14:creationId xmlns:p14="http://schemas.microsoft.com/office/powerpoint/2010/main" val="31507418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1D80B-0970-486E-8D02-66795B8334BF}"/>
              </a:ext>
            </a:extLst>
          </p:cNvPr>
          <p:cNvSpPr>
            <a:spLocks noGrp="1"/>
          </p:cNvSpPr>
          <p:nvPr>
            <p:ph type="ctrTitle"/>
          </p:nvPr>
        </p:nvSpPr>
        <p:spPr>
          <a:xfrm>
            <a:off x="685800" y="2020490"/>
            <a:ext cx="7772400" cy="1102519"/>
          </a:xfrm>
        </p:spPr>
        <p:txBody>
          <a:bodyPr/>
          <a:lstStyle/>
          <a:p>
            <a:r>
              <a:rPr lang="en-GB" dirty="0"/>
              <a:t> 7.3 Minor Release Drop 7 Update</a:t>
            </a:r>
          </a:p>
        </p:txBody>
      </p:sp>
    </p:spTree>
    <p:extLst>
      <p:ext uri="{BB962C8B-B14F-4D97-AF65-F5344CB8AC3E}">
        <p14:creationId xmlns:p14="http://schemas.microsoft.com/office/powerpoint/2010/main" val="9905659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254524" y="-20538"/>
            <a:ext cx="8432276" cy="637580"/>
          </a:xfrm>
        </p:spPr>
        <p:txBody>
          <a:bodyPr>
            <a:normAutofit fontScale="90000"/>
          </a:bodyPr>
          <a:lstStyle/>
          <a:p>
            <a:r>
              <a:rPr lang="en-GB" dirty="0"/>
              <a:t> XRN5152 – Minor Release Drop 7 -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254525" y="520041"/>
          <a:ext cx="8634953" cy="4486155"/>
        </p:xfrm>
        <a:graphic>
          <a:graphicData uri="http://schemas.openxmlformats.org/drawingml/2006/table">
            <a:tbl>
              <a:tblPr firstRow="1" bandRow="1"/>
              <a:tblGrid>
                <a:gridCol w="1216358">
                  <a:extLst>
                    <a:ext uri="{9D8B030D-6E8A-4147-A177-3AD203B41FA5}">
                      <a16:colId xmlns:a16="http://schemas.microsoft.com/office/drawing/2014/main" val="20000"/>
                    </a:ext>
                  </a:extLst>
                </a:gridCol>
                <a:gridCol w="1889989">
                  <a:extLst>
                    <a:ext uri="{9D8B030D-6E8A-4147-A177-3AD203B41FA5}">
                      <a16:colId xmlns:a16="http://schemas.microsoft.com/office/drawing/2014/main" val="20001"/>
                    </a:ext>
                  </a:extLst>
                </a:gridCol>
                <a:gridCol w="1849353">
                  <a:extLst>
                    <a:ext uri="{9D8B030D-6E8A-4147-A177-3AD203B41FA5}">
                      <a16:colId xmlns:a16="http://schemas.microsoft.com/office/drawing/2014/main" val="20002"/>
                    </a:ext>
                  </a:extLst>
                </a:gridCol>
                <a:gridCol w="1880996">
                  <a:extLst>
                    <a:ext uri="{9D8B030D-6E8A-4147-A177-3AD203B41FA5}">
                      <a16:colId xmlns:a16="http://schemas.microsoft.com/office/drawing/2014/main" val="20003"/>
                    </a:ext>
                  </a:extLst>
                </a:gridCol>
                <a:gridCol w="1798257">
                  <a:extLst>
                    <a:ext uri="{9D8B030D-6E8A-4147-A177-3AD203B41FA5}">
                      <a16:colId xmlns:a16="http://schemas.microsoft.com/office/drawing/2014/main" val="20004"/>
                    </a:ext>
                  </a:extLst>
                </a:gridCol>
              </a:tblGrid>
              <a:tr h="358199">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900" kern="1200" baseline="0" dirty="0">
                          <a:solidFill>
                            <a:schemeClr val="bg1"/>
                          </a:solidFill>
                          <a:latin typeface="Arial" panose="020B0604020202020204" pitchFamily="34" charset="0"/>
                          <a:ea typeface="+mn-ea"/>
                          <a:cs typeface="Arial" panose="020B0604020202020204" pitchFamily="34" charset="0"/>
                        </a:rPr>
                        <a:t>26/06/20</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r>
                        <a:rPr lang="en-GB" sz="1000" b="1" i="0" baseline="0" dirty="0">
                          <a:solidFill>
                            <a:schemeClr val="bg1"/>
                          </a:solidFill>
                          <a:latin typeface="Arial" panose="020B0604020202020204" pitchFamily="34" charset="0"/>
                          <a:cs typeface="Arial" panose="020B0604020202020204" pitchFamily="34" charset="0"/>
                        </a:rPr>
                        <a:t>: </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13678">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90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90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Calibri Light" panose="020F030202020403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15569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900" b="1" dirty="0">
                          <a:solidFill>
                            <a:schemeClr val="bg1"/>
                          </a:solidFill>
                          <a:latin typeface="Arial" panose="020B0604020202020204" pitchFamily="34" charset="0"/>
                          <a:cs typeface="Arial" panose="020B0604020202020204" pitchFamily="34" charset="0"/>
                        </a:rPr>
                        <a:t>RAG</a:t>
                      </a:r>
                      <a:r>
                        <a:rPr lang="en-GB" sz="900" b="1" baseline="0" dirty="0">
                          <a:solidFill>
                            <a:schemeClr val="bg1"/>
                          </a:solidFill>
                          <a:latin typeface="Arial" panose="020B0604020202020204" pitchFamily="34" charset="0"/>
                          <a:cs typeface="Arial" panose="020B0604020202020204" pitchFamily="34" charset="0"/>
                        </a:rPr>
                        <a:t> Status</a:t>
                      </a: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0">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900" b="1" dirty="0">
                          <a:solidFill>
                            <a:schemeClr val="bg1"/>
                          </a:solidFill>
                          <a:latin typeface="Arial" panose="020B0604020202020204" pitchFamily="34" charset="0"/>
                          <a:cs typeface="Arial" panose="020B0604020202020204" pitchFamily="34" charset="0"/>
                        </a:rPr>
                        <a:t>Status</a:t>
                      </a:r>
                      <a:r>
                        <a:rPr lang="en-GB" sz="90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213789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Three changes in XRN5152 Minor Release Drop 7 to be implemented on 04/07/2020:</a:t>
                      </a:r>
                    </a:p>
                    <a:p>
                      <a:pPr marL="285750" indent="-285750">
                        <a:buFont typeface="Wingdings" panose="05000000000000000000" pitchFamily="2" charset="2"/>
                        <a:buChar char="Ø"/>
                      </a:pPr>
                      <a:r>
                        <a:rPr lang="en-GB" sz="900" dirty="0"/>
                        <a:t>XRN5036 – Updates to Must Read Process (removes AMR and SMART from Must Read contacts - precursor to Nov 2020)</a:t>
                      </a:r>
                    </a:p>
                    <a:p>
                      <a:pPr marL="285750" indent="-285750">
                        <a:buFont typeface="Wingdings" panose="05000000000000000000" pitchFamily="2" charset="2"/>
                        <a:buChar char="Ø"/>
                      </a:pPr>
                      <a:r>
                        <a:rPr lang="en-GB" sz="900" dirty="0"/>
                        <a:t>XRN4989 – Online Solution for Credit Interest Process (to automatically issue the supporting info through IX)</a:t>
                      </a:r>
                    </a:p>
                    <a:p>
                      <a:pPr marL="285750" indent="-285750">
                        <a:buFont typeface="Wingdings" panose="05000000000000000000" pitchFamily="2" charset="2"/>
                        <a:buChar char="Ø"/>
                      </a:pPr>
                      <a:r>
                        <a:rPr lang="en-GB" sz="900" dirty="0"/>
                        <a:t>XRN5065 – Addition of Email Address to DES Last Accessed Report (security enhancement)</a:t>
                      </a:r>
                    </a:p>
                    <a:p>
                      <a:pPr marL="17145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Scope / Implementation Date Approval received from ChMC – 08/04/20</a:t>
                      </a:r>
                    </a:p>
                    <a:p>
                      <a:pPr marL="17145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Capture Phase Completed / Impacts Assessments produced / signed-off – 03/04/20</a:t>
                      </a:r>
                    </a:p>
                    <a:p>
                      <a:pPr marL="17145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Design Phase Completed / Signed off – 24/04/20</a:t>
                      </a:r>
                    </a:p>
                    <a:p>
                      <a:pPr marL="17145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Detailed Implementation planning to commence – w/c 01/06/20</a:t>
                      </a:r>
                    </a:p>
                    <a:p>
                      <a:pPr marL="17145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Build Phase Completed  – w/c 01/05/20</a:t>
                      </a:r>
                    </a:p>
                    <a:p>
                      <a:pPr marL="17145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Change Packs Issued out for review – May 2020</a:t>
                      </a:r>
                    </a:p>
                    <a:p>
                      <a:pPr marL="17145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Acceptance Testing and Assurance XRN5036 – complete – 02/06 / XRN4989 complete-02/06 / XRN5065 complete – 02/06</a:t>
                      </a:r>
                    </a:p>
                    <a:p>
                      <a:pPr marL="17145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Code Merge complete – 29/05</a:t>
                      </a:r>
                    </a:p>
                    <a:p>
                      <a:pPr marL="17145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Regression Testing and Assurance XRN5036 – complete – 25/06 / XRN4989 complete-25/06 / XRN5065 complete – 25/06</a:t>
                      </a:r>
                    </a:p>
                    <a:p>
                      <a:pPr marL="17145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Go Live – 04/07 – on track</a:t>
                      </a:r>
                    </a:p>
                    <a:p>
                      <a:pPr marL="17145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PIS – XRN5036 de-scoped from MiR7 PIS as Must Read Process paused for DNs – once agreed restart date confirmed this first usage will be scoped into future Minor Release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37924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There is a risk that Minor Release 7 could have resources issues during Implementation due to Gemini Migration Project going live 5</a:t>
                      </a:r>
                      <a:r>
                        <a:rPr kumimoji="0" lang="en-US" sz="900" b="0" i="0" u="none" strike="noStrike" kern="1200" cap="none" normalizeH="0" baseline="30000" dirty="0">
                          <a:ln>
                            <a:noFill/>
                          </a:ln>
                          <a:solidFill>
                            <a:schemeClr val="tx1"/>
                          </a:solidFill>
                          <a:effectLst/>
                          <a:latin typeface="Arial" panose="020B0604020202020204" pitchFamily="34" charset="0"/>
                          <a:ea typeface="Verdana" pitchFamily="34" charset="0"/>
                          <a:cs typeface="Arial" panose="020B0604020202020204" pitchFamily="34" charset="0"/>
                        </a:rPr>
                        <a:t>th</a:t>
                      </a:r>
                      <a:r>
                        <a:rPr kumimoji="0" lang="en-US"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July 2020  – Xoserve Implementation approach agreed internal</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37563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normalizeH="0" baseline="0" dirty="0">
                          <a:ln>
                            <a:noFill/>
                          </a:ln>
                          <a:solidFill>
                            <a:schemeClr val="tx1"/>
                          </a:solidFill>
                          <a:effectLst/>
                          <a:latin typeface="+mn-lt"/>
                          <a:ea typeface="Verdana" pitchFamily="34" charset="0"/>
                          <a:cs typeface="Arial" panose="020B0604020202020204" pitchFamily="34" charset="0"/>
                        </a:rPr>
                        <a:t>Changes are being delivered as part of Minor Release Budget 20/21.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normalizeH="0" baseline="0" dirty="0">
                          <a:ln>
                            <a:noFill/>
                          </a:ln>
                          <a:solidFill>
                            <a:schemeClr val="tx1"/>
                          </a:solidFill>
                          <a:effectLst/>
                          <a:latin typeface="+mn-lt"/>
                          <a:ea typeface="Verdana" pitchFamily="34" charset="0"/>
                          <a:cs typeface="Arial" panose="020B0604020202020204" pitchFamily="34" charset="0"/>
                        </a:rPr>
                        <a:t>BER for ChMC approval – 13/05/20</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375631">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Weekly monitoring of Xoserve SME and Business Process Users to support testing phase and Implementation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322450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p:txBody>
          <a:bodyPr/>
          <a:lstStyle/>
          <a:p>
            <a:r>
              <a:rPr lang="en-GB" dirty="0"/>
              <a:t>XRN5152 – Minor Release Drop 7 Timelines</a:t>
            </a:r>
          </a:p>
        </p:txBody>
      </p:sp>
      <p:sp>
        <p:nvSpPr>
          <p:cNvPr id="5" name="TextBox 4">
            <a:extLst>
              <a:ext uri="{FF2B5EF4-FFF2-40B4-BE49-F238E27FC236}">
                <a16:creationId xmlns:a16="http://schemas.microsoft.com/office/drawing/2014/main" id="{DFA77669-B323-43A7-AA90-FFEE9856EC44}"/>
              </a:ext>
            </a:extLst>
          </p:cNvPr>
          <p:cNvSpPr txBox="1"/>
          <p:nvPr/>
        </p:nvSpPr>
        <p:spPr>
          <a:xfrm>
            <a:off x="53753" y="704767"/>
            <a:ext cx="9036496" cy="1600438"/>
          </a:xfrm>
          <a:prstGeom prst="rect">
            <a:avLst/>
          </a:prstGeom>
          <a:noFill/>
        </p:spPr>
        <p:txBody>
          <a:bodyPr wrap="square" rtlCol="0">
            <a:spAutoFit/>
          </a:bodyPr>
          <a:lstStyle/>
          <a:p>
            <a:r>
              <a:rPr lang="en-GB" sz="1000" b="1" dirty="0">
                <a:solidFill>
                  <a:srgbClr val="1D3E61"/>
                </a:solidFill>
              </a:rPr>
              <a:t>Key Dates:</a:t>
            </a:r>
          </a:p>
          <a:p>
            <a:pPr marL="285743" indent="-285743">
              <a:buFont typeface="Arial" panose="020B0604020202020204" pitchFamily="34" charset="0"/>
              <a:buChar char="•"/>
            </a:pPr>
            <a:r>
              <a:rPr lang="en-GB" sz="1000" b="1" dirty="0">
                <a:solidFill>
                  <a:srgbClr val="1D3E61"/>
                </a:solidFill>
              </a:rPr>
              <a:t>Impact Assessment Completed / signed off – 03/04/20</a:t>
            </a:r>
          </a:p>
          <a:p>
            <a:pPr marL="285743" indent="-285743">
              <a:buFont typeface="Arial" panose="020B0604020202020204" pitchFamily="34" charset="0"/>
              <a:buChar char="•"/>
            </a:pPr>
            <a:r>
              <a:rPr lang="en-GB" sz="1000" b="1" dirty="0">
                <a:solidFill>
                  <a:srgbClr val="1D3E61"/>
                </a:solidFill>
              </a:rPr>
              <a:t>Design Complete / signed off – 20/04/20 </a:t>
            </a:r>
          </a:p>
          <a:p>
            <a:pPr marL="285743" indent="-285743">
              <a:buFont typeface="Arial" panose="020B0604020202020204" pitchFamily="34" charset="0"/>
              <a:buChar char="•"/>
            </a:pPr>
            <a:r>
              <a:rPr lang="en-GB" sz="1000" b="1" dirty="0">
                <a:solidFill>
                  <a:srgbClr val="1D3E61"/>
                </a:solidFill>
              </a:rPr>
              <a:t>Build Complete MiRD7– 01/05/20</a:t>
            </a:r>
          </a:p>
          <a:p>
            <a:pPr marL="285743" indent="-285743">
              <a:buFont typeface="Arial" panose="020B0604020202020204" pitchFamily="34" charset="0"/>
              <a:buChar char="•"/>
            </a:pPr>
            <a:r>
              <a:rPr lang="en-GB" sz="1000" b="1" dirty="0">
                <a:solidFill>
                  <a:srgbClr val="1D3E61"/>
                </a:solidFill>
              </a:rPr>
              <a:t>Testing Complete – 02/07/20</a:t>
            </a:r>
          </a:p>
          <a:p>
            <a:pPr marL="285743" indent="-285743">
              <a:buFont typeface="Arial" panose="020B0604020202020204" pitchFamily="34" charset="0"/>
              <a:buChar char="•"/>
            </a:pPr>
            <a:r>
              <a:rPr lang="en-GB" sz="1000" b="1" dirty="0">
                <a:solidFill>
                  <a:srgbClr val="1D3E61"/>
                </a:solidFill>
              </a:rPr>
              <a:t>Implementation Complete – 04/07/20</a:t>
            </a:r>
          </a:p>
          <a:p>
            <a:pPr marL="285743" indent="-285743">
              <a:buFont typeface="Arial" panose="020B0604020202020204" pitchFamily="34" charset="0"/>
              <a:buChar char="•"/>
            </a:pPr>
            <a:r>
              <a:rPr lang="en-GB" sz="1000" b="1" dirty="0">
                <a:solidFill>
                  <a:srgbClr val="1D3E61"/>
                </a:solidFill>
              </a:rPr>
              <a:t>PIS Complete – 07/08/20</a:t>
            </a:r>
          </a:p>
          <a:p>
            <a:pPr marL="285743" indent="-285743">
              <a:buFont typeface="Arial" panose="020B0604020202020204" pitchFamily="34" charset="0"/>
              <a:buChar char="•"/>
            </a:pPr>
            <a:endParaRPr lang="en-GB" sz="1000" b="1" dirty="0">
              <a:solidFill>
                <a:srgbClr val="1D3E61"/>
              </a:solidFill>
            </a:endParaRPr>
          </a:p>
          <a:p>
            <a:r>
              <a:rPr lang="en-GB" sz="800" b="1" i="1" dirty="0">
                <a:solidFill>
                  <a:schemeClr val="accent1"/>
                </a:solidFill>
              </a:rPr>
              <a:t>Dates now baselined following completion of detailed design</a:t>
            </a:r>
            <a:endParaRPr lang="en-GB" sz="800" i="1" dirty="0">
              <a:solidFill>
                <a:schemeClr val="accent1"/>
              </a:solidFill>
            </a:endParaRPr>
          </a:p>
          <a:p>
            <a:endParaRPr lang="en-GB" sz="1000" b="1" dirty="0">
              <a:solidFill>
                <a:srgbClr val="1D3E61"/>
              </a:solidFill>
            </a:endParaRPr>
          </a:p>
        </p:txBody>
      </p:sp>
      <p:pic>
        <p:nvPicPr>
          <p:cNvPr id="4" name="Picture 3">
            <a:extLst>
              <a:ext uri="{FF2B5EF4-FFF2-40B4-BE49-F238E27FC236}">
                <a16:creationId xmlns:a16="http://schemas.microsoft.com/office/drawing/2014/main" id="{68E397C8-4EC2-4DB3-BAB4-75D62B360FEB}"/>
              </a:ext>
            </a:extLst>
          </p:cNvPr>
          <p:cNvPicPr>
            <a:picLocks noChangeAspect="1"/>
          </p:cNvPicPr>
          <p:nvPr/>
        </p:nvPicPr>
        <p:blipFill>
          <a:blip r:embed="rId2"/>
          <a:stretch>
            <a:fillRect/>
          </a:stretch>
        </p:blipFill>
        <p:spPr>
          <a:xfrm>
            <a:off x="683568" y="2139702"/>
            <a:ext cx="7990596" cy="2664296"/>
          </a:xfrm>
          <a:prstGeom prst="rect">
            <a:avLst/>
          </a:prstGeom>
        </p:spPr>
      </p:pic>
    </p:spTree>
    <p:extLst>
      <p:ext uri="{BB962C8B-B14F-4D97-AF65-F5344CB8AC3E}">
        <p14:creationId xmlns:p14="http://schemas.microsoft.com/office/powerpoint/2010/main" val="2491933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A8451-9F37-4D97-9D3C-C942FE70DEE9}"/>
              </a:ext>
            </a:extLst>
          </p:cNvPr>
          <p:cNvSpPr>
            <a:spLocks noGrp="1"/>
          </p:cNvSpPr>
          <p:nvPr>
            <p:ph type="title"/>
          </p:nvPr>
        </p:nvSpPr>
        <p:spPr/>
        <p:txBody>
          <a:bodyPr>
            <a:normAutofit fontScale="90000"/>
          </a:bodyPr>
          <a:lstStyle/>
          <a:p>
            <a:r>
              <a:rPr lang="en-GB" dirty="0"/>
              <a:t>7.4 UK Link Minor Release 8 – For Approval</a:t>
            </a:r>
          </a:p>
        </p:txBody>
      </p:sp>
      <p:sp>
        <p:nvSpPr>
          <p:cNvPr id="3" name="Text Placeholder 2">
            <a:extLst>
              <a:ext uri="{FF2B5EF4-FFF2-40B4-BE49-F238E27FC236}">
                <a16:creationId xmlns:a16="http://schemas.microsoft.com/office/drawing/2014/main" id="{A00B9BC5-3AE7-4BBA-ACBA-948CC599E8D4}"/>
              </a:ext>
            </a:extLst>
          </p:cNvPr>
          <p:cNvSpPr>
            <a:spLocks noGrp="1"/>
          </p:cNvSpPr>
          <p:nvPr>
            <p:ph type="body" idx="1"/>
          </p:nvPr>
        </p:nvSpPr>
        <p:spPr/>
        <p:txBody>
          <a:bodyPr/>
          <a:lstStyle/>
          <a:p>
            <a:r>
              <a:rPr lang="en-GB" dirty="0"/>
              <a:t>July 2020 CHMC</a:t>
            </a:r>
          </a:p>
        </p:txBody>
      </p:sp>
    </p:spTree>
    <p:extLst>
      <p:ext uri="{BB962C8B-B14F-4D97-AF65-F5344CB8AC3E}">
        <p14:creationId xmlns:p14="http://schemas.microsoft.com/office/powerpoint/2010/main" val="1863859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A3095-AC62-4876-8D17-EF71B7F6FC8E}"/>
              </a:ext>
            </a:extLst>
          </p:cNvPr>
          <p:cNvSpPr>
            <a:spLocks noGrp="1"/>
          </p:cNvSpPr>
          <p:nvPr>
            <p:ph type="title"/>
          </p:nvPr>
        </p:nvSpPr>
        <p:spPr/>
        <p:txBody>
          <a:bodyPr/>
          <a:lstStyle/>
          <a:p>
            <a:r>
              <a:rPr lang="en-GB" dirty="0"/>
              <a:t>Minor Release Drop 8 – For Approval</a:t>
            </a:r>
          </a:p>
        </p:txBody>
      </p:sp>
      <p:sp>
        <p:nvSpPr>
          <p:cNvPr id="3" name="Rectangle 2">
            <a:extLst>
              <a:ext uri="{FF2B5EF4-FFF2-40B4-BE49-F238E27FC236}">
                <a16:creationId xmlns:a16="http://schemas.microsoft.com/office/drawing/2014/main" id="{B0FB167B-8F6F-46DF-98E4-CDD692C7DFA5}"/>
              </a:ext>
            </a:extLst>
          </p:cNvPr>
          <p:cNvSpPr/>
          <p:nvPr/>
        </p:nvSpPr>
        <p:spPr>
          <a:xfrm>
            <a:off x="911742" y="1399619"/>
            <a:ext cx="7320516" cy="2302810"/>
          </a:xfrm>
          <a:prstGeom prst="rect">
            <a:avLst/>
          </a:prstGeom>
        </p:spPr>
        <p:txBody>
          <a:bodyPr wrap="square">
            <a:spAutoFit/>
          </a:bodyPr>
          <a:lstStyle/>
          <a:p>
            <a:pPr marL="257175" indent="-257175" algn="just">
              <a:lnSpc>
                <a:spcPct val="107000"/>
              </a:lnSpc>
              <a:buFont typeface="Symbol" panose="05050102010706020507" pitchFamily="18" charset="2"/>
              <a:buChar char=""/>
            </a:pPr>
            <a:r>
              <a:rPr lang="en-US" sz="1500" dirty="0">
                <a:latin typeface="Arial" panose="020B0604020202020204" pitchFamily="34" charset="0"/>
                <a:ea typeface="Arial" panose="020B0604020202020204" pitchFamily="34" charset="0"/>
                <a:cs typeface="Times New Roman" panose="02020603050405020304" pitchFamily="18" charset="0"/>
              </a:rPr>
              <a:t>Approval is sought to proceed with the delivery of Minor Release Drop 8.</a:t>
            </a:r>
          </a:p>
          <a:p>
            <a:pPr marL="257175" indent="-257175" algn="just">
              <a:lnSpc>
                <a:spcPct val="107000"/>
              </a:lnSpc>
              <a:buFont typeface="Symbol" panose="05050102010706020507" pitchFamily="18" charset="2"/>
              <a:buChar char=""/>
            </a:pPr>
            <a:endParaRPr lang="en-US" sz="1500" dirty="0">
              <a:latin typeface="Arial" panose="020B0604020202020204" pitchFamily="34" charset="0"/>
              <a:ea typeface="Arial" panose="020B0604020202020204" pitchFamily="34" charset="0"/>
              <a:cs typeface="Times New Roman" panose="02020603050405020304" pitchFamily="18" charset="0"/>
            </a:endParaRPr>
          </a:p>
          <a:p>
            <a:pPr marL="257175" indent="-257175" algn="just">
              <a:lnSpc>
                <a:spcPct val="107000"/>
              </a:lnSpc>
              <a:buFont typeface="Symbol" panose="05050102010706020507" pitchFamily="18" charset="2"/>
              <a:buChar char=""/>
            </a:pPr>
            <a:r>
              <a:rPr lang="en-US" sz="1500" dirty="0">
                <a:latin typeface="Arial" panose="020B0604020202020204" pitchFamily="34" charset="0"/>
                <a:ea typeface="Arial" panose="020B0604020202020204" pitchFamily="34" charset="0"/>
                <a:cs typeface="Times New Roman" panose="02020603050405020304" pitchFamily="18" charset="0"/>
              </a:rPr>
              <a:t>Drop 8 is scheduled to be implemented in early October 2020</a:t>
            </a:r>
          </a:p>
          <a:p>
            <a:pPr algn="just">
              <a:lnSpc>
                <a:spcPct val="107000"/>
              </a:lnSpc>
            </a:pPr>
            <a:endParaRPr lang="en-US" sz="1500" dirty="0">
              <a:latin typeface="Arial" panose="020B0604020202020204" pitchFamily="34" charset="0"/>
              <a:ea typeface="Arial" panose="020B0604020202020204" pitchFamily="34" charset="0"/>
              <a:cs typeface="Times New Roman" panose="02020603050405020304" pitchFamily="18" charset="0"/>
            </a:endParaRPr>
          </a:p>
          <a:p>
            <a:pPr marL="257175" indent="-257175" algn="just">
              <a:lnSpc>
                <a:spcPct val="107000"/>
              </a:lnSpc>
              <a:buFont typeface="Symbol" panose="05050102010706020507" pitchFamily="18" charset="2"/>
              <a:buChar char=""/>
            </a:pPr>
            <a:r>
              <a:rPr lang="en-US" sz="1500" dirty="0">
                <a:latin typeface="Arial" panose="020B0604020202020204" pitchFamily="34" charset="0"/>
                <a:ea typeface="Calibri" panose="020F0502020204030204" pitchFamily="34" charset="0"/>
                <a:cs typeface="Times New Roman" panose="02020603050405020304" pitchFamily="18" charset="0"/>
              </a:rPr>
              <a:t>The three changes </a:t>
            </a:r>
            <a:r>
              <a:rPr lang="en-GB" sz="1500" dirty="0">
                <a:latin typeface="Arial" panose="020B0604020202020204" pitchFamily="34" charset="0"/>
                <a:ea typeface="Calibri" panose="020F0502020204030204" pitchFamily="34" charset="0"/>
                <a:cs typeface="Times New Roman" panose="02020603050405020304" pitchFamily="18" charset="0"/>
              </a:rPr>
              <a:t>in scope are:</a:t>
            </a:r>
          </a:p>
          <a:p>
            <a:pPr algn="just">
              <a:lnSpc>
                <a:spcPct val="107000"/>
              </a:lnSpc>
            </a:pPr>
            <a:endParaRPr lang="en-GB" sz="1500" dirty="0">
              <a:latin typeface="Calibri" panose="020F0502020204030204" pitchFamily="34" charset="0"/>
              <a:ea typeface="Calibri" panose="020F0502020204030204" pitchFamily="34" charset="0"/>
              <a:cs typeface="Times New Roman" panose="02020603050405020304" pitchFamily="18" charset="0"/>
            </a:endParaRPr>
          </a:p>
          <a:p>
            <a:pPr marL="557213" lvl="1" indent="-214313">
              <a:lnSpc>
                <a:spcPct val="107000"/>
              </a:lnSpc>
              <a:buFont typeface="Courier New" panose="02070309020205020404" pitchFamily="49" charset="0"/>
              <a:buChar char="o"/>
            </a:pPr>
            <a:r>
              <a:rPr lang="en-US" sz="1500" b="1" dirty="0">
                <a:latin typeface="Arial" panose="020B0604020202020204" pitchFamily="34" charset="0"/>
                <a:ea typeface="Times New Roman" panose="02020603050405020304" pitchFamily="18" charset="0"/>
                <a:cs typeface="Times New Roman" panose="02020603050405020304" pitchFamily="18" charset="0"/>
              </a:rPr>
              <a:t>XRN5007</a:t>
            </a:r>
            <a:r>
              <a:rPr lang="en-US" sz="1500" dirty="0">
                <a:latin typeface="Arial" panose="020B0604020202020204" pitchFamily="34" charset="0"/>
                <a:ea typeface="Times New Roman" panose="02020603050405020304" pitchFamily="18" charset="0"/>
                <a:cs typeface="Times New Roman" panose="02020603050405020304" pitchFamily="18" charset="0"/>
              </a:rPr>
              <a:t> - Correction in the reconciliation process when volume is zero. </a:t>
            </a:r>
            <a:endParaRPr lang="en-GB" sz="1500" dirty="0">
              <a:latin typeface="Calibri" panose="020F0502020204030204" pitchFamily="34" charset="0"/>
              <a:ea typeface="Calibri" panose="020F0502020204030204" pitchFamily="34" charset="0"/>
              <a:cs typeface="Times New Roman" panose="02020603050405020304" pitchFamily="18" charset="0"/>
            </a:endParaRPr>
          </a:p>
          <a:p>
            <a:pPr marL="557213" lvl="1" indent="-214313">
              <a:lnSpc>
                <a:spcPct val="107000"/>
              </a:lnSpc>
              <a:buFont typeface="Courier New" panose="02070309020205020404" pitchFamily="49" charset="0"/>
              <a:buChar char="o"/>
            </a:pPr>
            <a:r>
              <a:rPr lang="en-US" sz="1500" b="1" dirty="0">
                <a:latin typeface="Arial" panose="020B0604020202020204" pitchFamily="34" charset="0"/>
                <a:ea typeface="Times New Roman" panose="02020603050405020304" pitchFamily="18" charset="0"/>
                <a:cs typeface="Times New Roman" panose="02020603050405020304" pitchFamily="18" charset="0"/>
              </a:rPr>
              <a:t>XRN5188</a:t>
            </a:r>
            <a:r>
              <a:rPr lang="en-US" sz="1500" dirty="0">
                <a:latin typeface="Arial" panose="020B0604020202020204" pitchFamily="34" charset="0"/>
                <a:ea typeface="Times New Roman" panose="02020603050405020304" pitchFamily="18" charset="0"/>
                <a:cs typeface="Times New Roman" panose="02020603050405020304" pitchFamily="18" charset="0"/>
              </a:rPr>
              <a:t> - Interim Data Loads of MAP Id into UK Link</a:t>
            </a:r>
            <a:endParaRPr lang="en-GB" sz="1500" dirty="0">
              <a:latin typeface="Calibri" panose="020F0502020204030204" pitchFamily="34" charset="0"/>
              <a:ea typeface="Calibri" panose="020F0502020204030204" pitchFamily="34" charset="0"/>
              <a:cs typeface="Times New Roman" panose="02020603050405020304" pitchFamily="18" charset="0"/>
            </a:endParaRPr>
          </a:p>
          <a:p>
            <a:pPr marL="557213" lvl="1" indent="-214313">
              <a:lnSpc>
                <a:spcPct val="107000"/>
              </a:lnSpc>
              <a:buFont typeface="Courier New" panose="02070309020205020404" pitchFamily="49" charset="0"/>
              <a:buChar char="o"/>
            </a:pPr>
            <a:r>
              <a:rPr lang="en-US" sz="1500" b="1" dirty="0">
                <a:latin typeface="Arial" panose="020B0604020202020204" pitchFamily="34" charset="0"/>
                <a:ea typeface="Times New Roman" panose="02020603050405020304" pitchFamily="18" charset="0"/>
                <a:cs typeface="Times New Roman" panose="02020603050405020304" pitchFamily="18" charset="0"/>
              </a:rPr>
              <a:t>XRN5181</a:t>
            </a:r>
            <a:r>
              <a:rPr lang="en-US" sz="1500" dirty="0">
                <a:latin typeface="Arial" panose="020B0604020202020204" pitchFamily="34" charset="0"/>
                <a:ea typeface="Times New Roman" panose="02020603050405020304" pitchFamily="18" charset="0"/>
                <a:cs typeface="Times New Roman" panose="02020603050405020304" pitchFamily="18" charset="0"/>
              </a:rPr>
              <a:t> - Rejection of Consumption Adjustments.</a:t>
            </a:r>
            <a:endParaRPr lang="en-GB" sz="15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71096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A8451-9F37-4D97-9D3C-C942FE70DEE9}"/>
              </a:ext>
            </a:extLst>
          </p:cNvPr>
          <p:cNvSpPr>
            <a:spLocks noGrp="1"/>
          </p:cNvSpPr>
          <p:nvPr>
            <p:ph type="title"/>
          </p:nvPr>
        </p:nvSpPr>
        <p:spPr/>
        <p:txBody>
          <a:bodyPr>
            <a:normAutofit fontScale="90000"/>
          </a:bodyPr>
          <a:lstStyle/>
          <a:p>
            <a:r>
              <a:rPr lang="en-GB" dirty="0"/>
              <a:t>7.5 UK Link Future Releases Update</a:t>
            </a:r>
          </a:p>
        </p:txBody>
      </p:sp>
      <p:sp>
        <p:nvSpPr>
          <p:cNvPr id="3" name="Text Placeholder 2">
            <a:extLst>
              <a:ext uri="{FF2B5EF4-FFF2-40B4-BE49-F238E27FC236}">
                <a16:creationId xmlns:a16="http://schemas.microsoft.com/office/drawing/2014/main" id="{A00B9BC5-3AE7-4BBA-ACBA-948CC599E8D4}"/>
              </a:ext>
            </a:extLst>
          </p:cNvPr>
          <p:cNvSpPr>
            <a:spLocks noGrp="1"/>
          </p:cNvSpPr>
          <p:nvPr>
            <p:ph type="body" idx="1"/>
          </p:nvPr>
        </p:nvSpPr>
        <p:spPr/>
        <p:txBody>
          <a:bodyPr/>
          <a:lstStyle/>
          <a:p>
            <a:r>
              <a:rPr lang="en-GB" dirty="0"/>
              <a:t>July 2020 CHMC</a:t>
            </a:r>
          </a:p>
        </p:txBody>
      </p:sp>
    </p:spTree>
    <p:extLst>
      <p:ext uri="{BB962C8B-B14F-4D97-AF65-F5344CB8AC3E}">
        <p14:creationId xmlns:p14="http://schemas.microsoft.com/office/powerpoint/2010/main" val="2971915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516212"/>
            <a:ext cx="8856984" cy="181915"/>
          </a:xfrm>
        </p:spPr>
        <p:txBody>
          <a:bodyPr>
            <a:noAutofit/>
          </a:bodyPr>
          <a:lstStyle/>
          <a:p>
            <a:r>
              <a:rPr lang="en-GB" sz="1600" dirty="0"/>
              <a:t>2.1 </a:t>
            </a:r>
            <a:r>
              <a:rPr lang="en-US" sz="1600" dirty="0"/>
              <a:t>XRN5007 Enhancement to reconciliation process where prevailing volume is zero </a:t>
            </a:r>
            <a:r>
              <a:rPr lang="en-GB" sz="1600" dirty="0"/>
              <a:t> </a:t>
            </a:r>
            <a:br>
              <a:rPr lang="en-US" sz="1400" dirty="0"/>
            </a:br>
            <a:br>
              <a:rPr lang="en-US" sz="1600" dirty="0"/>
            </a:br>
            <a:endParaRPr lang="en-GB" sz="2000" dirty="0"/>
          </a:p>
        </p:txBody>
      </p:sp>
      <p:graphicFrame>
        <p:nvGraphicFramePr>
          <p:cNvPr id="5" name="Table 4"/>
          <p:cNvGraphicFramePr>
            <a:graphicFrameLocks noGrp="1"/>
          </p:cNvGraphicFramePr>
          <p:nvPr>
            <p:extLst>
              <p:ext uri="{D42A27DB-BD31-4B8C-83A1-F6EECF244321}">
                <p14:modId xmlns:p14="http://schemas.microsoft.com/office/powerpoint/2010/main" val="2167796984"/>
              </p:ext>
            </p:extLst>
          </p:nvPr>
        </p:nvGraphicFramePr>
        <p:xfrm>
          <a:off x="71497" y="860859"/>
          <a:ext cx="3528387" cy="1965031"/>
        </p:xfrm>
        <a:graphic>
          <a:graphicData uri="http://schemas.openxmlformats.org/drawingml/2006/table">
            <a:tbl>
              <a:tblPr firstRow="1" bandRow="1">
                <a:tableStyleId>{E8B1032C-EA38-4F05-BA0D-38AFFFC7BED3}</a:tableStyleId>
              </a:tblPr>
              <a:tblGrid>
                <a:gridCol w="2503461">
                  <a:extLst>
                    <a:ext uri="{9D8B030D-6E8A-4147-A177-3AD203B41FA5}">
                      <a16:colId xmlns:a16="http://schemas.microsoft.com/office/drawing/2014/main" val="20000"/>
                    </a:ext>
                  </a:extLst>
                </a:gridCol>
                <a:gridCol w="1024926">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2201">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77326">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2201">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2201">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72451">
                <a:tc gridSpan="2">
                  <a:txBody>
                    <a:bodyPr/>
                    <a:lstStyle/>
                    <a:p>
                      <a:pPr algn="l"/>
                      <a:r>
                        <a:rPr lang="en-GB" sz="1050" b="1" kern="1200" baseline="0" dirty="0">
                          <a:solidFill>
                            <a:schemeClr val="tx1"/>
                          </a:solidFill>
                          <a:latin typeface="Arial" panose="020B0604020202020204" pitchFamily="34" charset="0"/>
                          <a:ea typeface="+mn-ea"/>
                          <a:cs typeface="Arial" panose="020B0604020202020204" pitchFamily="34" charset="0"/>
                        </a:rPr>
                        <a:t>Impacted Parties:- Shippers &amp;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122016" y="544238"/>
            <a:ext cx="3024336" cy="307777"/>
          </a:xfrm>
          <a:prstGeom prst="rect">
            <a:avLst/>
          </a:prstGeom>
          <a:noFill/>
        </p:spPr>
        <p:txBody>
          <a:bodyPr wrap="square" rtlCol="0">
            <a:spAutoFit/>
          </a:bodyPr>
          <a:lstStyle/>
          <a:p>
            <a:r>
              <a:rPr lang="en-GB" sz="1400" u="sng" dirty="0"/>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3358683081"/>
              </p:ext>
            </p:extLst>
          </p:nvPr>
        </p:nvGraphicFramePr>
        <p:xfrm>
          <a:off x="71498" y="2950522"/>
          <a:ext cx="3528389" cy="1251407"/>
        </p:xfrm>
        <a:graphic>
          <a:graphicData uri="http://schemas.openxmlformats.org/drawingml/2006/table">
            <a:tbl>
              <a:tblPr firstRow="1" bandRow="1">
                <a:tableStyleId>{E8B1032C-EA38-4F05-BA0D-38AFFFC7BED3}</a:tableStyleId>
              </a:tblPr>
              <a:tblGrid>
                <a:gridCol w="1674489">
                  <a:extLst>
                    <a:ext uri="{9D8B030D-6E8A-4147-A177-3AD203B41FA5}">
                      <a16:colId xmlns:a16="http://schemas.microsoft.com/office/drawing/2014/main" val="20000"/>
                    </a:ext>
                  </a:extLst>
                </a:gridCol>
                <a:gridCol w="1853900">
                  <a:extLst>
                    <a:ext uri="{9D8B030D-6E8A-4147-A177-3AD203B41FA5}">
                      <a16:colId xmlns:a16="http://schemas.microsoft.com/office/drawing/2014/main" val="20001"/>
                    </a:ext>
                  </a:extLst>
                </a:gridCol>
              </a:tblGrid>
              <a:tr h="8549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rgbClr val="000000"/>
                          </a:solidFill>
                          <a:effectLst/>
                          <a:latin typeface="Arial" panose="020B0604020202020204" pitchFamily="34" charset="0"/>
                          <a:cs typeface="Arial" panose="020B0604020202020204" pitchFamily="34" charset="0"/>
                        </a:rPr>
                        <a:t>Service Area 5: Metered Volume and Metered Quantity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tx1"/>
                          </a:solidFill>
                          <a:latin typeface="+mn-lt"/>
                          <a:ea typeface="+mn-ea"/>
                          <a:cs typeface="+mn-cs"/>
                          <a:hlinkClick r:id="rId2"/>
                        </a:rPr>
                        <a:t>Link to CP</a:t>
                      </a:r>
                      <a:endParaRPr lang="en-GB" sz="1050" b="0" kern="1200" dirty="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67091" y="553082"/>
            <a:ext cx="3024336" cy="307777"/>
          </a:xfrm>
          <a:prstGeom prst="rect">
            <a:avLst/>
          </a:prstGeom>
          <a:noFill/>
        </p:spPr>
        <p:txBody>
          <a:bodyPr wrap="square" rtlCol="0">
            <a:spAutoFit/>
          </a:bodyPr>
          <a:lstStyle/>
          <a:p>
            <a:r>
              <a:rPr lang="en-GB" sz="1400" u="sng" dirty="0"/>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2260570882"/>
              </p:ext>
            </p:extLst>
          </p:nvPr>
        </p:nvGraphicFramePr>
        <p:xfrm>
          <a:off x="4156676" y="860859"/>
          <a:ext cx="4868402" cy="2001104"/>
        </p:xfrm>
        <a:graphic>
          <a:graphicData uri="http://schemas.openxmlformats.org/drawingml/2006/table">
            <a:tbl>
              <a:tblPr firstRow="1" bandRow="1">
                <a:tableStyleId>{E8B1032C-EA38-4F05-BA0D-38AFFFC7BED3}</a:tableStyleId>
              </a:tblPr>
              <a:tblGrid>
                <a:gridCol w="4868402">
                  <a:extLst>
                    <a:ext uri="{9D8B030D-6E8A-4147-A177-3AD203B41FA5}">
                      <a16:colId xmlns:a16="http://schemas.microsoft.com/office/drawing/2014/main" val="20000"/>
                    </a:ext>
                  </a:extLst>
                </a:gridCol>
              </a:tblGrid>
              <a:tr h="3085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692575">
                <a:tc>
                  <a:txBody>
                    <a:bodyPr/>
                    <a:lstStyle/>
                    <a:p>
                      <a:pPr algn="l"/>
                      <a:r>
                        <a:rPr lang="en-US" sz="1050" b="0" kern="1200" baseline="0" dirty="0">
                          <a:solidFill>
                            <a:schemeClr val="tx1"/>
                          </a:solidFill>
                          <a:latin typeface="Arial" panose="020B0604020202020204" pitchFamily="34" charset="0"/>
                          <a:ea typeface="+mn-ea"/>
                          <a:cs typeface="Arial" panose="020B0604020202020204" pitchFamily="34" charset="0"/>
                        </a:rPr>
                        <a:t>There has been a large increase in the number of MN09 exceptions with no current workaround. The functional process needs to be reviewed and corrected to ensure valid MN09 exceptions no longer occur.</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3204667366"/>
              </p:ext>
            </p:extLst>
          </p:nvPr>
        </p:nvGraphicFramePr>
        <p:xfrm>
          <a:off x="71499" y="4392734"/>
          <a:ext cx="3528392" cy="367827"/>
        </p:xfrm>
        <a:graphic>
          <a:graphicData uri="http://schemas.openxmlformats.org/drawingml/2006/table">
            <a:tbl>
              <a:tblPr firstRow="1" bandRow="1">
                <a:tableStyleId>{FABFCF23-3B69-468F-B69F-88F6DE6A72F2}</a:tableStyleId>
              </a:tblPr>
              <a:tblGrid>
                <a:gridCol w="1692189">
                  <a:extLst>
                    <a:ext uri="{9D8B030D-6E8A-4147-A177-3AD203B41FA5}">
                      <a16:colId xmlns:a16="http://schemas.microsoft.com/office/drawing/2014/main" val="3477608926"/>
                    </a:ext>
                  </a:extLst>
                </a:gridCol>
                <a:gridCol w="1836203">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t>Sponsor Representative </a:t>
                      </a:r>
                      <a:endParaRPr lang="en-GB" sz="1100" b="1" kern="1200" dirty="0">
                        <a:solidFill>
                          <a:schemeClr val="bg1"/>
                        </a:solidFill>
                        <a:latin typeface="+mn-lt"/>
                        <a:ea typeface="+mn-ea"/>
                        <a:cs typeface="+mn-cs"/>
                      </a:endParaRPr>
                    </a:p>
                  </a:txBody>
                  <a:tcPr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Arial" panose="020B0604020202020204" pitchFamily="34" charset="0"/>
                          <a:cs typeface="Arial" panose="020B0604020202020204" pitchFamily="34" charset="0"/>
                        </a:rPr>
                        <a:t>Xoserve</a:t>
                      </a:r>
                    </a:p>
                  </a:txBody>
                  <a:tcPr anchor="ctr">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2266515593"/>
              </p:ext>
            </p:extLst>
          </p:nvPr>
        </p:nvGraphicFramePr>
        <p:xfrm>
          <a:off x="4156676" y="2983521"/>
          <a:ext cx="4875741" cy="2001106"/>
        </p:xfrm>
        <a:graphic>
          <a:graphicData uri="http://schemas.openxmlformats.org/drawingml/2006/table">
            <a:tbl>
              <a:tblPr firstRow="1" bandRow="1">
                <a:tableStyleId>{E8B1032C-EA38-4F05-BA0D-38AFFFC7BED3}</a:tableStyleId>
              </a:tblPr>
              <a:tblGrid>
                <a:gridCol w="4875741">
                  <a:extLst>
                    <a:ext uri="{9D8B030D-6E8A-4147-A177-3AD203B41FA5}">
                      <a16:colId xmlns:a16="http://schemas.microsoft.com/office/drawing/2014/main" val="20000"/>
                    </a:ext>
                  </a:extLst>
                </a:gridCol>
              </a:tblGrid>
              <a:tr h="3867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614394">
                <a:tc>
                  <a:txBody>
                    <a:bodyPr/>
                    <a:lstStyle/>
                    <a:p>
                      <a:pPr marL="0" indent="0" algn="l">
                        <a:buFont typeface="Arial" panose="020B0604020202020204" pitchFamily="34" charset="0"/>
                        <a:buNone/>
                      </a:pPr>
                      <a:r>
                        <a:rPr lang="en-US" sz="1050" b="0" kern="1200" baseline="0" dirty="0">
                          <a:solidFill>
                            <a:schemeClr val="tx1"/>
                          </a:solidFill>
                          <a:latin typeface="Arial" panose="020B0604020202020204" pitchFamily="34" charset="0"/>
                          <a:ea typeface="+mn-ea"/>
                          <a:cs typeface="Arial" panose="020B0604020202020204" pitchFamily="34" charset="0"/>
                        </a:rPr>
                        <a:t>To prevent valid MN09 exceptions from occurring and ensure that the resultant billing, and any related downstream processing, is correct.</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0799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4F732-B275-4CF5-A157-35CC5F544480}"/>
              </a:ext>
            </a:extLst>
          </p:cNvPr>
          <p:cNvSpPr>
            <a:spLocks noGrp="1"/>
          </p:cNvSpPr>
          <p:nvPr>
            <p:ph type="title"/>
          </p:nvPr>
        </p:nvSpPr>
        <p:spPr/>
        <p:txBody>
          <a:bodyPr/>
          <a:lstStyle/>
          <a:p>
            <a:r>
              <a:rPr lang="en-GB" dirty="0" err="1"/>
              <a:t>UKLink</a:t>
            </a:r>
            <a:r>
              <a:rPr lang="en-GB" dirty="0"/>
              <a:t> Future Releases Update</a:t>
            </a:r>
          </a:p>
        </p:txBody>
      </p:sp>
      <p:sp>
        <p:nvSpPr>
          <p:cNvPr id="3" name="TextBox 2">
            <a:extLst>
              <a:ext uri="{FF2B5EF4-FFF2-40B4-BE49-F238E27FC236}">
                <a16:creationId xmlns:a16="http://schemas.microsoft.com/office/drawing/2014/main" id="{BA8989DF-2974-4F57-BEAA-7A0841963C13}"/>
              </a:ext>
            </a:extLst>
          </p:cNvPr>
          <p:cNvSpPr txBox="1"/>
          <p:nvPr/>
        </p:nvSpPr>
        <p:spPr>
          <a:xfrm>
            <a:off x="805416" y="1076546"/>
            <a:ext cx="7559749" cy="3531736"/>
          </a:xfrm>
          <a:prstGeom prst="rect">
            <a:avLst/>
          </a:prstGeom>
          <a:noFill/>
        </p:spPr>
        <p:txBody>
          <a:bodyPr wrap="square" rtlCol="0">
            <a:spAutoFit/>
          </a:bodyPr>
          <a:lstStyle/>
          <a:p>
            <a:r>
              <a:rPr lang="en-GB" sz="2100" b="1" dirty="0"/>
              <a:t>Agenda:</a:t>
            </a:r>
          </a:p>
          <a:p>
            <a:endParaRPr lang="en-GB" sz="1350" dirty="0"/>
          </a:p>
          <a:p>
            <a:pPr marL="214313" indent="-214313">
              <a:buFont typeface="Arial" panose="020B0604020202020204" pitchFamily="34" charset="0"/>
              <a:buChar char="•"/>
            </a:pPr>
            <a:r>
              <a:rPr lang="en-GB" sz="1350" dirty="0"/>
              <a:t>Future Releases update – For Information</a:t>
            </a:r>
          </a:p>
          <a:p>
            <a:pPr marL="557213" lvl="1" indent="-214313">
              <a:buFont typeface="Arial" panose="020B0604020202020204" pitchFamily="34" charset="0"/>
              <a:buChar char="•"/>
            </a:pPr>
            <a:r>
              <a:rPr lang="en-GB" sz="1350" dirty="0"/>
              <a:t>Future Releases Governance Timeline 2020 – 2021</a:t>
            </a:r>
          </a:p>
          <a:p>
            <a:pPr marL="557213" lvl="1" indent="-214313">
              <a:buFont typeface="Arial" panose="020B0604020202020204" pitchFamily="34" charset="0"/>
              <a:buChar char="•"/>
            </a:pPr>
            <a:r>
              <a:rPr lang="en-GB" sz="1350" dirty="0"/>
              <a:t>Changes in delivery</a:t>
            </a:r>
          </a:p>
          <a:p>
            <a:pPr lvl="1"/>
            <a:endParaRPr lang="en-GB" sz="1350" dirty="0"/>
          </a:p>
          <a:p>
            <a:pPr marL="214313" indent="-214313">
              <a:buFont typeface="Arial" panose="020B0604020202020204" pitchFamily="34" charset="0"/>
              <a:buChar char="•"/>
            </a:pPr>
            <a:r>
              <a:rPr lang="en-GB" sz="1350" dirty="0"/>
              <a:t>2021 Major Releases – For Information:</a:t>
            </a:r>
          </a:p>
          <a:p>
            <a:pPr marL="557213" lvl="1" indent="-214313">
              <a:buFont typeface="Arial" panose="020B0604020202020204" pitchFamily="34" charset="0"/>
              <a:buChar char="•"/>
            </a:pPr>
            <a:r>
              <a:rPr lang="en-GB" sz="1350" dirty="0"/>
              <a:t>June 2021 – proposed scope</a:t>
            </a:r>
          </a:p>
          <a:p>
            <a:pPr marL="557213" lvl="1" indent="-214313">
              <a:buFont typeface="Arial" panose="020B0604020202020204" pitchFamily="34" charset="0"/>
              <a:buChar char="•"/>
            </a:pPr>
            <a:r>
              <a:rPr lang="en-GB" sz="1350" dirty="0"/>
              <a:t>November 2021 – proposed scope</a:t>
            </a:r>
          </a:p>
          <a:p>
            <a:pPr marL="557213" lvl="1" indent="-214313">
              <a:buFont typeface="Arial" panose="020B0604020202020204" pitchFamily="34" charset="0"/>
              <a:buChar char="•"/>
            </a:pPr>
            <a:endParaRPr lang="en-GB" sz="1350" dirty="0"/>
          </a:p>
          <a:p>
            <a:pPr marL="214313" indent="-214313">
              <a:buFont typeface="Arial" panose="020B0604020202020204" pitchFamily="34" charset="0"/>
              <a:buChar char="•"/>
            </a:pPr>
            <a:r>
              <a:rPr lang="en-GB" sz="1350" dirty="0"/>
              <a:t>August </a:t>
            </a:r>
            <a:r>
              <a:rPr lang="en-GB" sz="1350" dirty="0" err="1"/>
              <a:t>ChMC</a:t>
            </a:r>
            <a:r>
              <a:rPr lang="en-GB" sz="1350" dirty="0"/>
              <a:t> content.</a:t>
            </a:r>
          </a:p>
          <a:p>
            <a:pPr lvl="1"/>
            <a:endParaRPr lang="en-GB" sz="1350" dirty="0"/>
          </a:p>
          <a:p>
            <a:pPr marL="214313" indent="-214313">
              <a:buFont typeface="Arial" panose="020B0604020202020204" pitchFamily="34" charset="0"/>
              <a:buChar char="•"/>
            </a:pPr>
            <a:r>
              <a:rPr lang="en-GB" sz="1350" dirty="0"/>
              <a:t>Glossary</a:t>
            </a:r>
          </a:p>
          <a:p>
            <a:pPr marL="214313" indent="-214313">
              <a:buFont typeface="Arial" panose="020B0604020202020204" pitchFamily="34" charset="0"/>
              <a:buChar char="•"/>
            </a:pPr>
            <a:endParaRPr lang="en-GB" sz="1350" dirty="0"/>
          </a:p>
          <a:p>
            <a:pPr marL="214313" indent="-214313">
              <a:buFont typeface="Arial" panose="020B0604020202020204" pitchFamily="34" charset="0"/>
              <a:buChar char="•"/>
            </a:pPr>
            <a:endParaRPr lang="en-GB" sz="1350" dirty="0"/>
          </a:p>
          <a:p>
            <a:pPr marL="214313" indent="-214313">
              <a:buFont typeface="Arial" panose="020B0604020202020204" pitchFamily="34" charset="0"/>
              <a:buChar char="•"/>
            </a:pPr>
            <a:endParaRPr lang="en-GB" sz="1350" dirty="0"/>
          </a:p>
        </p:txBody>
      </p:sp>
    </p:spTree>
    <p:extLst>
      <p:ext uri="{BB962C8B-B14F-4D97-AF65-F5344CB8AC3E}">
        <p14:creationId xmlns:p14="http://schemas.microsoft.com/office/powerpoint/2010/main" val="34979739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p:nvPr/>
        </p:nvCxnSpPr>
        <p:spPr>
          <a:xfrm>
            <a:off x="1484021" y="1330333"/>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858008" y="1330333"/>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195736" y="133934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552265" y="1330333"/>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843808" y="133934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214193" y="132545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563888" y="132545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923928" y="1330333"/>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249545" y="132545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572000" y="1330333"/>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32040" y="132545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300444" y="1330333"/>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652120" y="1299490"/>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012160" y="133934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372200" y="133934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660232" y="133934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020272" y="1347615"/>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416316" y="133934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740352" y="1347615"/>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8100392" y="1347615"/>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8460432" y="1347615"/>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8761711" y="1347615"/>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cxnSpLocks/>
          </p:cNvCxnSpPr>
          <p:nvPr/>
        </p:nvCxnSpPr>
        <p:spPr>
          <a:xfrm flipH="1">
            <a:off x="1115942" y="1346662"/>
            <a:ext cx="46039" cy="34812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99767" y="133934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67544" y="1330333"/>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8EA3F08-64D0-41F2-864D-9FD93219A379}"/>
              </a:ext>
            </a:extLst>
          </p:cNvPr>
          <p:cNvSpPr>
            <a:spLocks noGrp="1"/>
          </p:cNvSpPr>
          <p:nvPr>
            <p:ph type="title"/>
          </p:nvPr>
        </p:nvSpPr>
        <p:spPr/>
        <p:txBody>
          <a:bodyPr>
            <a:normAutofit/>
          </a:bodyPr>
          <a:lstStyle/>
          <a:p>
            <a:r>
              <a:rPr lang="en-GB" sz="2175" dirty="0"/>
              <a:t>2020/2021 UK Link Governance Timeline</a:t>
            </a:r>
          </a:p>
        </p:txBody>
      </p:sp>
      <p:graphicFrame>
        <p:nvGraphicFramePr>
          <p:cNvPr id="17" name="Table 16"/>
          <p:cNvGraphicFramePr>
            <a:graphicFrameLocks noGrp="1"/>
          </p:cNvGraphicFramePr>
          <p:nvPr>
            <p:extLst/>
          </p:nvPr>
        </p:nvGraphicFramePr>
        <p:xfrm>
          <a:off x="467544" y="1163782"/>
          <a:ext cx="9000992" cy="182880"/>
        </p:xfrm>
        <a:graphic>
          <a:graphicData uri="http://schemas.openxmlformats.org/drawingml/2006/table">
            <a:tbl>
              <a:tblPr firstRow="1" bandRow="1">
                <a:tableStyleId>{5C22544A-7EE6-4342-B048-85BDC9FD1C3A}</a:tableStyleId>
              </a:tblPr>
              <a:tblGrid>
                <a:gridCol w="346192">
                  <a:extLst>
                    <a:ext uri="{9D8B030D-6E8A-4147-A177-3AD203B41FA5}">
                      <a16:colId xmlns:a16="http://schemas.microsoft.com/office/drawing/2014/main" val="20000"/>
                    </a:ext>
                  </a:extLst>
                </a:gridCol>
                <a:gridCol w="346192">
                  <a:extLst>
                    <a:ext uri="{9D8B030D-6E8A-4147-A177-3AD203B41FA5}">
                      <a16:colId xmlns:a16="http://schemas.microsoft.com/office/drawing/2014/main" val="20001"/>
                    </a:ext>
                  </a:extLst>
                </a:gridCol>
                <a:gridCol w="346192">
                  <a:extLst>
                    <a:ext uri="{9D8B030D-6E8A-4147-A177-3AD203B41FA5}">
                      <a16:colId xmlns:a16="http://schemas.microsoft.com/office/drawing/2014/main" val="20002"/>
                    </a:ext>
                  </a:extLst>
                </a:gridCol>
                <a:gridCol w="346192">
                  <a:extLst>
                    <a:ext uri="{9D8B030D-6E8A-4147-A177-3AD203B41FA5}">
                      <a16:colId xmlns:a16="http://schemas.microsoft.com/office/drawing/2014/main" val="20003"/>
                    </a:ext>
                  </a:extLst>
                </a:gridCol>
                <a:gridCol w="346192">
                  <a:extLst>
                    <a:ext uri="{9D8B030D-6E8A-4147-A177-3AD203B41FA5}">
                      <a16:colId xmlns:a16="http://schemas.microsoft.com/office/drawing/2014/main" val="20004"/>
                    </a:ext>
                  </a:extLst>
                </a:gridCol>
                <a:gridCol w="346192">
                  <a:extLst>
                    <a:ext uri="{9D8B030D-6E8A-4147-A177-3AD203B41FA5}">
                      <a16:colId xmlns:a16="http://schemas.microsoft.com/office/drawing/2014/main" val="20005"/>
                    </a:ext>
                  </a:extLst>
                </a:gridCol>
                <a:gridCol w="346192">
                  <a:extLst>
                    <a:ext uri="{9D8B030D-6E8A-4147-A177-3AD203B41FA5}">
                      <a16:colId xmlns:a16="http://schemas.microsoft.com/office/drawing/2014/main" val="20006"/>
                    </a:ext>
                  </a:extLst>
                </a:gridCol>
                <a:gridCol w="346192">
                  <a:extLst>
                    <a:ext uri="{9D8B030D-6E8A-4147-A177-3AD203B41FA5}">
                      <a16:colId xmlns:a16="http://schemas.microsoft.com/office/drawing/2014/main" val="20007"/>
                    </a:ext>
                  </a:extLst>
                </a:gridCol>
                <a:gridCol w="346192">
                  <a:extLst>
                    <a:ext uri="{9D8B030D-6E8A-4147-A177-3AD203B41FA5}">
                      <a16:colId xmlns:a16="http://schemas.microsoft.com/office/drawing/2014/main" val="20008"/>
                    </a:ext>
                  </a:extLst>
                </a:gridCol>
                <a:gridCol w="346192">
                  <a:extLst>
                    <a:ext uri="{9D8B030D-6E8A-4147-A177-3AD203B41FA5}">
                      <a16:colId xmlns:a16="http://schemas.microsoft.com/office/drawing/2014/main" val="20009"/>
                    </a:ext>
                  </a:extLst>
                </a:gridCol>
                <a:gridCol w="346192">
                  <a:extLst>
                    <a:ext uri="{9D8B030D-6E8A-4147-A177-3AD203B41FA5}">
                      <a16:colId xmlns:a16="http://schemas.microsoft.com/office/drawing/2014/main" val="20010"/>
                    </a:ext>
                  </a:extLst>
                </a:gridCol>
                <a:gridCol w="346192">
                  <a:extLst>
                    <a:ext uri="{9D8B030D-6E8A-4147-A177-3AD203B41FA5}">
                      <a16:colId xmlns:a16="http://schemas.microsoft.com/office/drawing/2014/main" val="20011"/>
                    </a:ext>
                  </a:extLst>
                </a:gridCol>
                <a:gridCol w="346192">
                  <a:extLst>
                    <a:ext uri="{9D8B030D-6E8A-4147-A177-3AD203B41FA5}">
                      <a16:colId xmlns:a16="http://schemas.microsoft.com/office/drawing/2014/main" val="20012"/>
                    </a:ext>
                  </a:extLst>
                </a:gridCol>
                <a:gridCol w="346192">
                  <a:extLst>
                    <a:ext uri="{9D8B030D-6E8A-4147-A177-3AD203B41FA5}">
                      <a16:colId xmlns:a16="http://schemas.microsoft.com/office/drawing/2014/main" val="20013"/>
                    </a:ext>
                  </a:extLst>
                </a:gridCol>
                <a:gridCol w="346192">
                  <a:extLst>
                    <a:ext uri="{9D8B030D-6E8A-4147-A177-3AD203B41FA5}">
                      <a16:colId xmlns:a16="http://schemas.microsoft.com/office/drawing/2014/main" val="20014"/>
                    </a:ext>
                  </a:extLst>
                </a:gridCol>
                <a:gridCol w="346192">
                  <a:extLst>
                    <a:ext uri="{9D8B030D-6E8A-4147-A177-3AD203B41FA5}">
                      <a16:colId xmlns:a16="http://schemas.microsoft.com/office/drawing/2014/main" val="20015"/>
                    </a:ext>
                  </a:extLst>
                </a:gridCol>
                <a:gridCol w="346192">
                  <a:extLst>
                    <a:ext uri="{9D8B030D-6E8A-4147-A177-3AD203B41FA5}">
                      <a16:colId xmlns:a16="http://schemas.microsoft.com/office/drawing/2014/main" val="20016"/>
                    </a:ext>
                  </a:extLst>
                </a:gridCol>
                <a:gridCol w="346192">
                  <a:extLst>
                    <a:ext uri="{9D8B030D-6E8A-4147-A177-3AD203B41FA5}">
                      <a16:colId xmlns:a16="http://schemas.microsoft.com/office/drawing/2014/main" val="20017"/>
                    </a:ext>
                  </a:extLst>
                </a:gridCol>
                <a:gridCol w="346192">
                  <a:extLst>
                    <a:ext uri="{9D8B030D-6E8A-4147-A177-3AD203B41FA5}">
                      <a16:colId xmlns:a16="http://schemas.microsoft.com/office/drawing/2014/main" val="20018"/>
                    </a:ext>
                  </a:extLst>
                </a:gridCol>
                <a:gridCol w="346192">
                  <a:extLst>
                    <a:ext uri="{9D8B030D-6E8A-4147-A177-3AD203B41FA5}">
                      <a16:colId xmlns:a16="http://schemas.microsoft.com/office/drawing/2014/main" val="20019"/>
                    </a:ext>
                  </a:extLst>
                </a:gridCol>
                <a:gridCol w="346192">
                  <a:extLst>
                    <a:ext uri="{9D8B030D-6E8A-4147-A177-3AD203B41FA5}">
                      <a16:colId xmlns:a16="http://schemas.microsoft.com/office/drawing/2014/main" val="20020"/>
                    </a:ext>
                  </a:extLst>
                </a:gridCol>
                <a:gridCol w="346192">
                  <a:extLst>
                    <a:ext uri="{9D8B030D-6E8A-4147-A177-3AD203B41FA5}">
                      <a16:colId xmlns:a16="http://schemas.microsoft.com/office/drawing/2014/main" val="20021"/>
                    </a:ext>
                  </a:extLst>
                </a:gridCol>
                <a:gridCol w="346192">
                  <a:extLst>
                    <a:ext uri="{9D8B030D-6E8A-4147-A177-3AD203B41FA5}">
                      <a16:colId xmlns:a16="http://schemas.microsoft.com/office/drawing/2014/main" val="20022"/>
                    </a:ext>
                  </a:extLst>
                </a:gridCol>
                <a:gridCol w="346192">
                  <a:extLst>
                    <a:ext uri="{9D8B030D-6E8A-4147-A177-3AD203B41FA5}">
                      <a16:colId xmlns:a16="http://schemas.microsoft.com/office/drawing/2014/main" val="20023"/>
                    </a:ext>
                  </a:extLst>
                </a:gridCol>
                <a:gridCol w="346192">
                  <a:extLst>
                    <a:ext uri="{9D8B030D-6E8A-4147-A177-3AD203B41FA5}">
                      <a16:colId xmlns:a16="http://schemas.microsoft.com/office/drawing/2014/main" val="20024"/>
                    </a:ext>
                  </a:extLst>
                </a:gridCol>
                <a:gridCol w="346192">
                  <a:extLst>
                    <a:ext uri="{9D8B030D-6E8A-4147-A177-3AD203B41FA5}">
                      <a16:colId xmlns:a16="http://schemas.microsoft.com/office/drawing/2014/main" val="20025"/>
                    </a:ext>
                  </a:extLst>
                </a:gridCol>
              </a:tblGrid>
              <a:tr h="182880">
                <a:tc>
                  <a:txBody>
                    <a:bodyPr/>
                    <a:lstStyle/>
                    <a:p>
                      <a:pPr algn="ctr"/>
                      <a:r>
                        <a:rPr lang="en-GB" sz="600" dirty="0"/>
                        <a:t>Jan</a:t>
                      </a:r>
                    </a:p>
                  </a:txBody>
                  <a:tcPr anchor="ctr">
                    <a:solidFill>
                      <a:schemeClr val="bg1">
                        <a:lumMod val="65000"/>
                      </a:schemeClr>
                    </a:solidFill>
                  </a:tcPr>
                </a:tc>
                <a:tc>
                  <a:txBody>
                    <a:bodyPr/>
                    <a:lstStyle/>
                    <a:p>
                      <a:pPr algn="ctr"/>
                      <a:r>
                        <a:rPr lang="en-GB" sz="600" dirty="0"/>
                        <a:t>Feb</a:t>
                      </a:r>
                    </a:p>
                  </a:txBody>
                  <a:tcPr anchor="ctr">
                    <a:solidFill>
                      <a:schemeClr val="bg1">
                        <a:lumMod val="65000"/>
                      </a:schemeClr>
                    </a:solidFill>
                  </a:tcPr>
                </a:tc>
                <a:tc>
                  <a:txBody>
                    <a:bodyPr/>
                    <a:lstStyle/>
                    <a:p>
                      <a:pPr algn="ctr"/>
                      <a:r>
                        <a:rPr lang="en-GB" sz="600" dirty="0"/>
                        <a:t>Mar</a:t>
                      </a:r>
                    </a:p>
                  </a:txBody>
                  <a:tcPr anchor="ctr">
                    <a:solidFill>
                      <a:schemeClr val="bg1">
                        <a:lumMod val="65000"/>
                      </a:schemeClr>
                    </a:solidFill>
                  </a:tcPr>
                </a:tc>
                <a:tc>
                  <a:txBody>
                    <a:bodyPr/>
                    <a:lstStyle/>
                    <a:p>
                      <a:pPr algn="ctr"/>
                      <a:r>
                        <a:rPr lang="en-GB" sz="600" dirty="0"/>
                        <a:t>Apr</a:t>
                      </a:r>
                    </a:p>
                  </a:txBody>
                  <a:tcPr anchor="ctr">
                    <a:solidFill>
                      <a:schemeClr val="bg1">
                        <a:lumMod val="65000"/>
                      </a:schemeClr>
                    </a:solidFill>
                  </a:tcPr>
                </a:tc>
                <a:tc>
                  <a:txBody>
                    <a:bodyPr/>
                    <a:lstStyle/>
                    <a:p>
                      <a:pPr algn="ctr"/>
                      <a:r>
                        <a:rPr lang="en-GB" sz="600" dirty="0"/>
                        <a:t>May</a:t>
                      </a:r>
                    </a:p>
                  </a:txBody>
                  <a:tcPr anchor="ctr">
                    <a:solidFill>
                      <a:schemeClr val="bg1">
                        <a:lumMod val="65000"/>
                      </a:schemeClr>
                    </a:solidFill>
                  </a:tcPr>
                </a:tc>
                <a:tc>
                  <a:txBody>
                    <a:bodyPr/>
                    <a:lstStyle/>
                    <a:p>
                      <a:pPr algn="ctr"/>
                      <a:r>
                        <a:rPr lang="en-GB" sz="600" dirty="0"/>
                        <a:t>Jun</a:t>
                      </a:r>
                    </a:p>
                  </a:txBody>
                  <a:tcPr anchor="ctr">
                    <a:solidFill>
                      <a:schemeClr val="bg1">
                        <a:lumMod val="65000"/>
                      </a:schemeClr>
                    </a:solidFill>
                  </a:tcPr>
                </a:tc>
                <a:tc>
                  <a:txBody>
                    <a:bodyPr/>
                    <a:lstStyle/>
                    <a:p>
                      <a:pPr algn="ctr"/>
                      <a:r>
                        <a:rPr lang="en-GB" sz="600" dirty="0"/>
                        <a:t>Jul</a:t>
                      </a:r>
                    </a:p>
                  </a:txBody>
                  <a:tcPr anchor="ctr">
                    <a:solidFill>
                      <a:schemeClr val="bg1">
                        <a:lumMod val="65000"/>
                      </a:schemeClr>
                    </a:solidFill>
                  </a:tcPr>
                </a:tc>
                <a:tc>
                  <a:txBody>
                    <a:bodyPr/>
                    <a:lstStyle/>
                    <a:p>
                      <a:pPr algn="ctr"/>
                      <a:r>
                        <a:rPr lang="en-GB" sz="600" dirty="0"/>
                        <a:t>Aug</a:t>
                      </a:r>
                    </a:p>
                  </a:txBody>
                  <a:tcPr anchor="ctr">
                    <a:solidFill>
                      <a:schemeClr val="bg1">
                        <a:lumMod val="65000"/>
                      </a:schemeClr>
                    </a:solidFill>
                  </a:tcPr>
                </a:tc>
                <a:tc>
                  <a:txBody>
                    <a:bodyPr/>
                    <a:lstStyle/>
                    <a:p>
                      <a:pPr algn="ctr"/>
                      <a:r>
                        <a:rPr lang="en-GB" sz="600" dirty="0"/>
                        <a:t>Sep</a:t>
                      </a:r>
                    </a:p>
                  </a:txBody>
                  <a:tcPr anchor="ctr">
                    <a:solidFill>
                      <a:schemeClr val="bg1">
                        <a:lumMod val="65000"/>
                      </a:schemeClr>
                    </a:solidFill>
                  </a:tcPr>
                </a:tc>
                <a:tc>
                  <a:txBody>
                    <a:bodyPr/>
                    <a:lstStyle/>
                    <a:p>
                      <a:pPr algn="ctr"/>
                      <a:r>
                        <a:rPr lang="en-GB" sz="600" dirty="0"/>
                        <a:t>Oct</a:t>
                      </a:r>
                    </a:p>
                  </a:txBody>
                  <a:tcPr anchor="ctr">
                    <a:solidFill>
                      <a:schemeClr val="bg1">
                        <a:lumMod val="65000"/>
                      </a:schemeClr>
                    </a:solidFill>
                  </a:tcPr>
                </a:tc>
                <a:tc>
                  <a:txBody>
                    <a:bodyPr/>
                    <a:lstStyle/>
                    <a:p>
                      <a:pPr algn="ctr"/>
                      <a:r>
                        <a:rPr lang="en-GB" sz="600" dirty="0"/>
                        <a:t>Nov</a:t>
                      </a:r>
                    </a:p>
                  </a:txBody>
                  <a:tcPr anchor="ctr">
                    <a:solidFill>
                      <a:schemeClr val="bg1">
                        <a:lumMod val="65000"/>
                      </a:schemeClr>
                    </a:solidFill>
                  </a:tcPr>
                </a:tc>
                <a:tc>
                  <a:txBody>
                    <a:bodyPr/>
                    <a:lstStyle/>
                    <a:p>
                      <a:pPr algn="ctr"/>
                      <a:r>
                        <a:rPr lang="en-GB" sz="600" dirty="0"/>
                        <a:t>Dec</a:t>
                      </a:r>
                    </a:p>
                  </a:txBody>
                  <a:tcPr anchor="ctr">
                    <a:solidFill>
                      <a:schemeClr val="bg1">
                        <a:lumMod val="65000"/>
                      </a:schemeClr>
                    </a:solidFill>
                  </a:tcPr>
                </a:tc>
                <a:tc>
                  <a:txBody>
                    <a:bodyPr/>
                    <a:lstStyle/>
                    <a:p>
                      <a:pPr algn="ctr"/>
                      <a:r>
                        <a:rPr lang="en-GB" sz="600" dirty="0"/>
                        <a:t>Jan</a:t>
                      </a:r>
                    </a:p>
                  </a:txBody>
                  <a:tcPr anchor="ctr">
                    <a:solidFill>
                      <a:schemeClr val="bg1">
                        <a:lumMod val="65000"/>
                      </a:schemeClr>
                    </a:solidFill>
                  </a:tcPr>
                </a:tc>
                <a:tc>
                  <a:txBody>
                    <a:bodyPr/>
                    <a:lstStyle/>
                    <a:p>
                      <a:pPr algn="ctr"/>
                      <a:r>
                        <a:rPr lang="en-GB" sz="600" dirty="0"/>
                        <a:t>Feb</a:t>
                      </a:r>
                    </a:p>
                  </a:txBody>
                  <a:tcPr anchor="ctr">
                    <a:solidFill>
                      <a:schemeClr val="bg1">
                        <a:lumMod val="65000"/>
                      </a:schemeClr>
                    </a:solidFill>
                  </a:tcPr>
                </a:tc>
                <a:tc>
                  <a:txBody>
                    <a:bodyPr/>
                    <a:lstStyle/>
                    <a:p>
                      <a:pPr algn="ctr"/>
                      <a:r>
                        <a:rPr lang="en-GB" sz="600" dirty="0"/>
                        <a:t>Mar</a:t>
                      </a:r>
                    </a:p>
                  </a:txBody>
                  <a:tcPr anchor="ctr">
                    <a:solidFill>
                      <a:schemeClr val="bg1">
                        <a:lumMod val="65000"/>
                      </a:schemeClr>
                    </a:solidFill>
                  </a:tcPr>
                </a:tc>
                <a:tc>
                  <a:txBody>
                    <a:bodyPr/>
                    <a:lstStyle/>
                    <a:p>
                      <a:pPr algn="ctr"/>
                      <a:r>
                        <a:rPr lang="en-GB" sz="600" dirty="0"/>
                        <a:t>Apr</a:t>
                      </a:r>
                    </a:p>
                  </a:txBody>
                  <a:tcPr anchor="ctr">
                    <a:solidFill>
                      <a:schemeClr val="bg1">
                        <a:lumMod val="65000"/>
                      </a:schemeClr>
                    </a:solidFill>
                  </a:tcPr>
                </a:tc>
                <a:tc>
                  <a:txBody>
                    <a:bodyPr/>
                    <a:lstStyle/>
                    <a:p>
                      <a:pPr algn="ctr"/>
                      <a:r>
                        <a:rPr lang="en-GB" sz="600" dirty="0"/>
                        <a:t>May</a:t>
                      </a:r>
                    </a:p>
                  </a:txBody>
                  <a:tcPr anchor="ctr">
                    <a:solidFill>
                      <a:schemeClr val="bg1">
                        <a:lumMod val="65000"/>
                      </a:schemeClr>
                    </a:solidFill>
                  </a:tcPr>
                </a:tc>
                <a:tc>
                  <a:txBody>
                    <a:bodyPr/>
                    <a:lstStyle/>
                    <a:p>
                      <a:pPr algn="ctr"/>
                      <a:r>
                        <a:rPr lang="en-GB" sz="600" dirty="0"/>
                        <a:t>Jun</a:t>
                      </a:r>
                    </a:p>
                  </a:txBody>
                  <a:tcPr anchor="ctr">
                    <a:solidFill>
                      <a:schemeClr val="bg1">
                        <a:lumMod val="65000"/>
                      </a:schemeClr>
                    </a:solidFill>
                  </a:tcPr>
                </a:tc>
                <a:tc>
                  <a:txBody>
                    <a:bodyPr/>
                    <a:lstStyle/>
                    <a:p>
                      <a:pPr algn="ctr"/>
                      <a:r>
                        <a:rPr lang="en-GB" sz="600" dirty="0"/>
                        <a:t>Jul</a:t>
                      </a:r>
                    </a:p>
                  </a:txBody>
                  <a:tcPr anchor="ctr">
                    <a:solidFill>
                      <a:schemeClr val="bg1">
                        <a:lumMod val="65000"/>
                      </a:schemeClr>
                    </a:solidFill>
                  </a:tcPr>
                </a:tc>
                <a:tc>
                  <a:txBody>
                    <a:bodyPr/>
                    <a:lstStyle/>
                    <a:p>
                      <a:pPr algn="ctr"/>
                      <a:r>
                        <a:rPr lang="en-GB" sz="600" dirty="0"/>
                        <a:t>Aug</a:t>
                      </a:r>
                    </a:p>
                  </a:txBody>
                  <a:tcPr anchor="ctr">
                    <a:solidFill>
                      <a:schemeClr val="bg1">
                        <a:lumMod val="65000"/>
                      </a:schemeClr>
                    </a:solidFill>
                  </a:tcPr>
                </a:tc>
                <a:tc>
                  <a:txBody>
                    <a:bodyPr/>
                    <a:lstStyle/>
                    <a:p>
                      <a:pPr algn="ctr"/>
                      <a:r>
                        <a:rPr lang="en-GB" sz="600" dirty="0"/>
                        <a:t>Sep</a:t>
                      </a:r>
                    </a:p>
                  </a:txBody>
                  <a:tcPr anchor="ctr">
                    <a:solidFill>
                      <a:schemeClr val="bg1">
                        <a:lumMod val="65000"/>
                      </a:schemeClr>
                    </a:solidFill>
                  </a:tcPr>
                </a:tc>
                <a:tc>
                  <a:txBody>
                    <a:bodyPr/>
                    <a:lstStyle/>
                    <a:p>
                      <a:pPr algn="ctr"/>
                      <a:r>
                        <a:rPr lang="en-GB" sz="600" dirty="0"/>
                        <a:t>Oct</a:t>
                      </a:r>
                    </a:p>
                  </a:txBody>
                  <a:tcPr anchor="ctr">
                    <a:solidFill>
                      <a:schemeClr val="bg1">
                        <a:lumMod val="65000"/>
                      </a:schemeClr>
                    </a:solidFill>
                  </a:tcPr>
                </a:tc>
                <a:tc>
                  <a:txBody>
                    <a:bodyPr/>
                    <a:lstStyle/>
                    <a:p>
                      <a:pPr algn="ctr"/>
                      <a:r>
                        <a:rPr lang="en-GB" sz="600" dirty="0"/>
                        <a:t>Nov</a:t>
                      </a:r>
                    </a:p>
                  </a:txBody>
                  <a:tcPr anchor="ctr">
                    <a:solidFill>
                      <a:schemeClr val="bg1">
                        <a:lumMod val="65000"/>
                      </a:schemeClr>
                    </a:solidFill>
                  </a:tcPr>
                </a:tc>
                <a:tc>
                  <a:txBody>
                    <a:bodyPr/>
                    <a:lstStyle/>
                    <a:p>
                      <a:pPr algn="ctr"/>
                      <a:r>
                        <a:rPr lang="en-GB" sz="600" dirty="0"/>
                        <a:t>Dec</a:t>
                      </a:r>
                    </a:p>
                  </a:txBody>
                  <a:tcPr anchor="ctr">
                    <a:solidFill>
                      <a:schemeClr val="bg1">
                        <a:lumMod val="65000"/>
                      </a:schemeClr>
                    </a:solidFill>
                  </a:tcPr>
                </a:tc>
                <a:tc>
                  <a:txBody>
                    <a:bodyPr/>
                    <a:lstStyle/>
                    <a:p>
                      <a:pPr algn="ctr"/>
                      <a:endParaRPr lang="en-GB" sz="600" dirty="0"/>
                    </a:p>
                  </a:txBody>
                  <a:tcPr anchor="ctr">
                    <a:noFill/>
                  </a:tcPr>
                </a:tc>
                <a:tc>
                  <a:txBody>
                    <a:bodyPr/>
                    <a:lstStyle/>
                    <a:p>
                      <a:pPr algn="ctr"/>
                      <a:endParaRPr lang="en-GB" sz="600" dirty="0"/>
                    </a:p>
                  </a:txBody>
                  <a:tcPr anchor="ctr">
                    <a:noFill/>
                  </a:tcPr>
                </a:tc>
                <a:extLst>
                  <a:ext uri="{0D108BD9-81ED-4DB2-BD59-A6C34878D82A}">
                    <a16:rowId xmlns:a16="http://schemas.microsoft.com/office/drawing/2014/main" val="10000"/>
                  </a:ext>
                </a:extLst>
              </a:tr>
            </a:tbl>
          </a:graphicData>
        </a:graphic>
      </p:graphicFrame>
      <p:graphicFrame>
        <p:nvGraphicFramePr>
          <p:cNvPr id="18" name="Table 17"/>
          <p:cNvGraphicFramePr>
            <a:graphicFrameLocks noGrp="1"/>
          </p:cNvGraphicFramePr>
          <p:nvPr>
            <p:extLst/>
          </p:nvPr>
        </p:nvGraphicFramePr>
        <p:xfrm>
          <a:off x="395535" y="682260"/>
          <a:ext cx="8424934" cy="305314"/>
        </p:xfrm>
        <a:graphic>
          <a:graphicData uri="http://schemas.openxmlformats.org/drawingml/2006/table">
            <a:tbl>
              <a:tblPr firstRow="1" bandRow="1">
                <a:tableStyleId>{5C22544A-7EE6-4342-B048-85BDC9FD1C3A}</a:tableStyleId>
              </a:tblPr>
              <a:tblGrid>
                <a:gridCol w="4322357">
                  <a:extLst>
                    <a:ext uri="{9D8B030D-6E8A-4147-A177-3AD203B41FA5}">
                      <a16:colId xmlns:a16="http://schemas.microsoft.com/office/drawing/2014/main" val="20000"/>
                    </a:ext>
                  </a:extLst>
                </a:gridCol>
                <a:gridCol w="4102577">
                  <a:extLst>
                    <a:ext uri="{9D8B030D-6E8A-4147-A177-3AD203B41FA5}">
                      <a16:colId xmlns:a16="http://schemas.microsoft.com/office/drawing/2014/main" val="20001"/>
                    </a:ext>
                  </a:extLst>
                </a:gridCol>
              </a:tblGrid>
              <a:tr h="305314">
                <a:tc>
                  <a:txBody>
                    <a:bodyPr/>
                    <a:lstStyle/>
                    <a:p>
                      <a:pPr algn="ctr"/>
                      <a:r>
                        <a:rPr lang="en-GB" sz="1200" dirty="0"/>
                        <a:t>2020</a:t>
                      </a:r>
                    </a:p>
                  </a:txBody>
                  <a:tcPr anchor="ctr">
                    <a:solidFill>
                      <a:schemeClr val="bg1">
                        <a:lumMod val="85000"/>
                      </a:schemeClr>
                    </a:solidFill>
                  </a:tcPr>
                </a:tc>
                <a:tc>
                  <a:txBody>
                    <a:bodyPr/>
                    <a:lstStyle/>
                    <a:p>
                      <a:pPr algn="ctr"/>
                      <a:r>
                        <a:rPr lang="en-GB" sz="1200" dirty="0"/>
                        <a:t>2021</a:t>
                      </a:r>
                    </a:p>
                  </a:txBody>
                  <a:tcPr anchor="ctr">
                    <a:solidFill>
                      <a:schemeClr val="bg1">
                        <a:lumMod val="85000"/>
                      </a:schemeClr>
                    </a:solidFill>
                  </a:tcPr>
                </a:tc>
                <a:extLst>
                  <a:ext uri="{0D108BD9-81ED-4DB2-BD59-A6C34878D82A}">
                    <a16:rowId xmlns:a16="http://schemas.microsoft.com/office/drawing/2014/main" val="10000"/>
                  </a:ext>
                </a:extLst>
              </a:tr>
            </a:tbl>
          </a:graphicData>
        </a:graphic>
      </p:graphicFrame>
      <p:sp>
        <p:nvSpPr>
          <p:cNvPr id="81" name="TextBox 80"/>
          <p:cNvSpPr txBox="1"/>
          <p:nvPr/>
        </p:nvSpPr>
        <p:spPr>
          <a:xfrm>
            <a:off x="16799" y="4543917"/>
            <a:ext cx="8640960" cy="584775"/>
          </a:xfrm>
          <a:prstGeom prst="rect">
            <a:avLst/>
          </a:prstGeom>
          <a:noFill/>
        </p:spPr>
        <p:txBody>
          <a:bodyPr wrap="square" rtlCol="0">
            <a:spAutoFit/>
          </a:bodyPr>
          <a:lstStyle/>
          <a:p>
            <a:pPr defTabSz="914378"/>
            <a:endParaRPr lang="en-GB" sz="800" b="1" dirty="0">
              <a:solidFill>
                <a:prstClr val="black"/>
              </a:solidFill>
              <a:latin typeface="Arial"/>
            </a:endParaRPr>
          </a:p>
          <a:p>
            <a:pPr marL="171446" indent="-171446" defTabSz="914378">
              <a:buFont typeface="Arial" panose="020B0604020202020204" pitchFamily="34" charset="0"/>
              <a:buChar char="•"/>
            </a:pPr>
            <a:r>
              <a:rPr lang="en-GB" sz="800" b="1" dirty="0">
                <a:solidFill>
                  <a:prstClr val="black"/>
                </a:solidFill>
                <a:latin typeface="Arial"/>
              </a:rPr>
              <a:t>Please note that this slide includes potential activity within UK Link over the next 24 months</a:t>
            </a:r>
          </a:p>
          <a:p>
            <a:pPr marL="171446" indent="-171446" defTabSz="914378">
              <a:buFont typeface="Arial" panose="020B0604020202020204" pitchFamily="34" charset="0"/>
              <a:buChar char="•"/>
            </a:pPr>
            <a:r>
              <a:rPr lang="en-GB" sz="800" b="1" dirty="0">
                <a:solidFill>
                  <a:prstClr val="black"/>
                </a:solidFill>
                <a:latin typeface="Arial"/>
              </a:rPr>
              <a:t>Assumes 3x Minor Releases required prior to May 2021</a:t>
            </a:r>
          </a:p>
          <a:p>
            <a:pPr marL="171446" indent="-171446" defTabSz="914378">
              <a:buFont typeface="Arial" panose="020B0604020202020204" pitchFamily="34" charset="0"/>
              <a:buChar char="•"/>
            </a:pPr>
            <a:endParaRPr lang="en-GB" sz="800" b="1" dirty="0">
              <a:solidFill>
                <a:prstClr val="black"/>
              </a:solidFill>
              <a:latin typeface="Arial"/>
            </a:endParaRPr>
          </a:p>
        </p:txBody>
      </p:sp>
      <p:sp>
        <p:nvSpPr>
          <p:cNvPr id="101" name="TextBox 100"/>
          <p:cNvSpPr txBox="1"/>
          <p:nvPr/>
        </p:nvSpPr>
        <p:spPr>
          <a:xfrm>
            <a:off x="1161981" y="1385867"/>
            <a:ext cx="1129841" cy="307777"/>
          </a:xfrm>
          <a:prstGeom prst="rect">
            <a:avLst/>
          </a:prstGeom>
          <a:noFill/>
        </p:spPr>
        <p:txBody>
          <a:bodyPr wrap="square" rtlCol="0">
            <a:spAutoFit/>
          </a:bodyPr>
          <a:lstStyle/>
          <a:p>
            <a:pPr algn="ctr" defTabSz="914378"/>
            <a:r>
              <a:rPr lang="en-GB" sz="700" dirty="0">
                <a:solidFill>
                  <a:prstClr val="white">
                    <a:lumMod val="95000"/>
                  </a:prstClr>
                </a:solidFill>
                <a:latin typeface="Arial"/>
              </a:rPr>
              <a:t>BER Approval</a:t>
            </a:r>
          </a:p>
          <a:p>
            <a:pPr algn="ctr" defTabSz="914378"/>
            <a:r>
              <a:rPr lang="en-GB" sz="700" dirty="0">
                <a:solidFill>
                  <a:prstClr val="white">
                    <a:lumMod val="95000"/>
                  </a:prstClr>
                </a:solidFill>
                <a:latin typeface="Arial"/>
              </a:rPr>
              <a:t>10/04/18 </a:t>
            </a:r>
          </a:p>
        </p:txBody>
      </p:sp>
      <p:sp>
        <p:nvSpPr>
          <p:cNvPr id="119" name="Rectangle 118"/>
          <p:cNvSpPr/>
          <p:nvPr/>
        </p:nvSpPr>
        <p:spPr>
          <a:xfrm>
            <a:off x="525671" y="2668067"/>
            <a:ext cx="8222405" cy="227955"/>
          </a:xfrm>
          <a:prstGeom prst="rect">
            <a:avLst/>
          </a:prstGeom>
          <a:solidFill>
            <a:schemeClr val="accent4">
              <a:lumMod val="7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800" b="1" dirty="0">
                <a:solidFill>
                  <a:prstClr val="white"/>
                </a:solidFill>
                <a:latin typeface="Arial"/>
              </a:rPr>
              <a:t>Potential Activity</a:t>
            </a:r>
          </a:p>
        </p:txBody>
      </p:sp>
      <p:sp>
        <p:nvSpPr>
          <p:cNvPr id="121" name="5-Point Star 120"/>
          <p:cNvSpPr/>
          <p:nvPr/>
        </p:nvSpPr>
        <p:spPr>
          <a:xfrm>
            <a:off x="7544541" y="1650108"/>
            <a:ext cx="288032" cy="20156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dirty="0">
              <a:solidFill>
                <a:prstClr val="white"/>
              </a:solidFill>
              <a:latin typeface="Arial"/>
            </a:endParaRPr>
          </a:p>
        </p:txBody>
      </p:sp>
      <p:sp>
        <p:nvSpPr>
          <p:cNvPr id="122" name="5-Point Star 121"/>
          <p:cNvSpPr/>
          <p:nvPr/>
        </p:nvSpPr>
        <p:spPr>
          <a:xfrm>
            <a:off x="7542323" y="2296962"/>
            <a:ext cx="288032" cy="201563"/>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dirty="0">
              <a:solidFill>
                <a:srgbClr val="FFC000"/>
              </a:solidFill>
              <a:latin typeface="Arial"/>
            </a:endParaRPr>
          </a:p>
        </p:txBody>
      </p:sp>
      <p:sp>
        <p:nvSpPr>
          <p:cNvPr id="123" name="5-Point Star 122"/>
          <p:cNvSpPr/>
          <p:nvPr/>
        </p:nvSpPr>
        <p:spPr>
          <a:xfrm>
            <a:off x="7544541" y="2010469"/>
            <a:ext cx="288032" cy="201563"/>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dirty="0">
              <a:solidFill>
                <a:prstClr val="white"/>
              </a:solidFill>
              <a:latin typeface="Arial"/>
            </a:endParaRPr>
          </a:p>
        </p:txBody>
      </p:sp>
      <p:sp>
        <p:nvSpPr>
          <p:cNvPr id="124" name="TextBox 123"/>
          <p:cNvSpPr txBox="1"/>
          <p:nvPr/>
        </p:nvSpPr>
        <p:spPr>
          <a:xfrm>
            <a:off x="7959084" y="1708234"/>
            <a:ext cx="648072" cy="215444"/>
          </a:xfrm>
          <a:prstGeom prst="rect">
            <a:avLst/>
          </a:prstGeom>
          <a:noFill/>
        </p:spPr>
        <p:txBody>
          <a:bodyPr wrap="square" rtlCol="0">
            <a:spAutoFit/>
          </a:bodyPr>
          <a:lstStyle/>
          <a:p>
            <a:pPr defTabSz="914378"/>
            <a:r>
              <a:rPr lang="en-GB" sz="800" dirty="0">
                <a:solidFill>
                  <a:prstClr val="black"/>
                </a:solidFill>
                <a:latin typeface="Arial"/>
              </a:rPr>
              <a:t>On track</a:t>
            </a:r>
          </a:p>
        </p:txBody>
      </p:sp>
      <p:sp>
        <p:nvSpPr>
          <p:cNvPr id="125" name="TextBox 124"/>
          <p:cNvSpPr txBox="1"/>
          <p:nvPr/>
        </p:nvSpPr>
        <p:spPr>
          <a:xfrm>
            <a:off x="7995490" y="2322016"/>
            <a:ext cx="558316" cy="215444"/>
          </a:xfrm>
          <a:prstGeom prst="rect">
            <a:avLst/>
          </a:prstGeom>
          <a:noFill/>
        </p:spPr>
        <p:txBody>
          <a:bodyPr wrap="square" rtlCol="0">
            <a:spAutoFit/>
          </a:bodyPr>
          <a:lstStyle/>
          <a:p>
            <a:pPr defTabSz="914378"/>
            <a:r>
              <a:rPr lang="en-GB" sz="800" dirty="0">
                <a:solidFill>
                  <a:prstClr val="black"/>
                </a:solidFill>
                <a:latin typeface="Arial"/>
              </a:rPr>
              <a:t>At risk</a:t>
            </a:r>
          </a:p>
        </p:txBody>
      </p:sp>
      <p:sp>
        <p:nvSpPr>
          <p:cNvPr id="126" name="TextBox 125"/>
          <p:cNvSpPr txBox="1"/>
          <p:nvPr/>
        </p:nvSpPr>
        <p:spPr>
          <a:xfrm>
            <a:off x="7308305" y="1461434"/>
            <a:ext cx="792088" cy="246221"/>
          </a:xfrm>
          <a:prstGeom prst="rect">
            <a:avLst/>
          </a:prstGeom>
          <a:noFill/>
        </p:spPr>
        <p:txBody>
          <a:bodyPr wrap="square" rtlCol="0">
            <a:spAutoFit/>
          </a:bodyPr>
          <a:lstStyle/>
          <a:p>
            <a:pPr defTabSz="914378"/>
            <a:r>
              <a:rPr lang="en-GB" sz="1000" b="1" dirty="0">
                <a:solidFill>
                  <a:prstClr val="black"/>
                </a:solidFill>
                <a:latin typeface="Arial"/>
              </a:rPr>
              <a:t>Key:</a:t>
            </a:r>
          </a:p>
        </p:txBody>
      </p:sp>
      <p:sp>
        <p:nvSpPr>
          <p:cNvPr id="127" name="TextBox 126"/>
          <p:cNvSpPr txBox="1"/>
          <p:nvPr/>
        </p:nvSpPr>
        <p:spPr>
          <a:xfrm>
            <a:off x="7943641" y="2020901"/>
            <a:ext cx="1080120" cy="215444"/>
          </a:xfrm>
          <a:prstGeom prst="rect">
            <a:avLst/>
          </a:prstGeom>
          <a:noFill/>
        </p:spPr>
        <p:txBody>
          <a:bodyPr wrap="square" rtlCol="0">
            <a:spAutoFit/>
          </a:bodyPr>
          <a:lstStyle/>
          <a:p>
            <a:pPr defTabSz="914378"/>
            <a:r>
              <a:rPr lang="en-GB" sz="800" dirty="0">
                <a:solidFill>
                  <a:prstClr val="black"/>
                </a:solidFill>
                <a:latin typeface="Arial"/>
              </a:rPr>
              <a:t>Complete</a:t>
            </a:r>
          </a:p>
        </p:txBody>
      </p:sp>
      <p:sp>
        <p:nvSpPr>
          <p:cNvPr id="100" name="Rectangle 99"/>
          <p:cNvSpPr/>
          <p:nvPr/>
        </p:nvSpPr>
        <p:spPr>
          <a:xfrm>
            <a:off x="539340" y="1711614"/>
            <a:ext cx="2362568" cy="22132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800" b="1" dirty="0">
              <a:solidFill>
                <a:prstClr val="white"/>
              </a:solidFill>
              <a:latin typeface="Arial"/>
            </a:endParaRPr>
          </a:p>
        </p:txBody>
      </p:sp>
      <p:sp>
        <p:nvSpPr>
          <p:cNvPr id="111" name="Rectangle 110"/>
          <p:cNvSpPr/>
          <p:nvPr/>
        </p:nvSpPr>
        <p:spPr>
          <a:xfrm>
            <a:off x="522237" y="2305683"/>
            <a:ext cx="4135637" cy="236900"/>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800" b="1" dirty="0">
              <a:solidFill>
                <a:prstClr val="white"/>
              </a:solidFill>
              <a:latin typeface="Arial"/>
            </a:endParaRPr>
          </a:p>
        </p:txBody>
      </p:sp>
      <p:sp>
        <p:nvSpPr>
          <p:cNvPr id="113" name="5-Point Star 112"/>
          <p:cNvSpPr/>
          <p:nvPr/>
        </p:nvSpPr>
        <p:spPr>
          <a:xfrm>
            <a:off x="2255534" y="2373426"/>
            <a:ext cx="189516" cy="141646"/>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900" dirty="0">
              <a:solidFill>
                <a:prstClr val="white"/>
              </a:solidFill>
              <a:latin typeface="Arial"/>
            </a:endParaRPr>
          </a:p>
        </p:txBody>
      </p:sp>
      <p:sp>
        <p:nvSpPr>
          <p:cNvPr id="136" name="TextBox 135"/>
          <p:cNvSpPr txBox="1"/>
          <p:nvPr/>
        </p:nvSpPr>
        <p:spPr>
          <a:xfrm>
            <a:off x="2430762" y="2349160"/>
            <a:ext cx="992126" cy="184666"/>
          </a:xfrm>
          <a:prstGeom prst="rect">
            <a:avLst/>
          </a:prstGeom>
          <a:noFill/>
        </p:spPr>
        <p:txBody>
          <a:bodyPr wrap="square" rtlCol="0">
            <a:spAutoFit/>
          </a:bodyPr>
          <a:lstStyle/>
          <a:p>
            <a:pPr algn="ctr" defTabSz="914378"/>
            <a:r>
              <a:rPr lang="en-GB" sz="600" dirty="0">
                <a:solidFill>
                  <a:prstClr val="white"/>
                </a:solidFill>
                <a:latin typeface="Arial"/>
              </a:rPr>
              <a:t>BER Approved Jun-20</a:t>
            </a:r>
          </a:p>
        </p:txBody>
      </p:sp>
      <p:sp>
        <p:nvSpPr>
          <p:cNvPr id="108" name="Rectangle 107">
            <a:extLst>
              <a:ext uri="{FF2B5EF4-FFF2-40B4-BE49-F238E27FC236}">
                <a16:creationId xmlns:a16="http://schemas.microsoft.com/office/drawing/2014/main" id="{E575E5C2-E349-46EB-8DF7-EACD4F0CF971}"/>
              </a:ext>
            </a:extLst>
          </p:cNvPr>
          <p:cNvSpPr/>
          <p:nvPr/>
        </p:nvSpPr>
        <p:spPr>
          <a:xfrm>
            <a:off x="537943" y="4310728"/>
            <a:ext cx="8264143" cy="23107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800" b="1" dirty="0">
                <a:solidFill>
                  <a:prstClr val="white"/>
                </a:solidFill>
                <a:latin typeface="Arial"/>
              </a:rPr>
              <a:t>CSSC activity</a:t>
            </a:r>
          </a:p>
        </p:txBody>
      </p:sp>
      <p:sp>
        <p:nvSpPr>
          <p:cNvPr id="109" name="Rectangle 108">
            <a:extLst>
              <a:ext uri="{FF2B5EF4-FFF2-40B4-BE49-F238E27FC236}">
                <a16:creationId xmlns:a16="http://schemas.microsoft.com/office/drawing/2014/main" id="{8853335F-133D-400A-BAF7-720FFE1C4BCB}"/>
              </a:ext>
            </a:extLst>
          </p:cNvPr>
          <p:cNvSpPr/>
          <p:nvPr/>
        </p:nvSpPr>
        <p:spPr>
          <a:xfrm>
            <a:off x="95938" y="4286257"/>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CSSC</a:t>
            </a:r>
          </a:p>
        </p:txBody>
      </p:sp>
      <p:sp>
        <p:nvSpPr>
          <p:cNvPr id="135" name="5-Point Star 120">
            <a:extLst>
              <a:ext uri="{FF2B5EF4-FFF2-40B4-BE49-F238E27FC236}">
                <a16:creationId xmlns:a16="http://schemas.microsoft.com/office/drawing/2014/main" id="{A2184E67-6614-4C1F-A78C-AC0EF4A0AE42}"/>
              </a:ext>
            </a:extLst>
          </p:cNvPr>
          <p:cNvSpPr/>
          <p:nvPr/>
        </p:nvSpPr>
        <p:spPr>
          <a:xfrm>
            <a:off x="1228167" y="2342766"/>
            <a:ext cx="203707" cy="178947"/>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dirty="0">
              <a:solidFill>
                <a:prstClr val="white"/>
              </a:solidFill>
              <a:latin typeface="Arial"/>
            </a:endParaRPr>
          </a:p>
        </p:txBody>
      </p:sp>
      <p:sp>
        <p:nvSpPr>
          <p:cNvPr id="145" name="5-Point Star 144"/>
          <p:cNvSpPr/>
          <p:nvPr/>
        </p:nvSpPr>
        <p:spPr>
          <a:xfrm>
            <a:off x="890303" y="2353248"/>
            <a:ext cx="211299" cy="161177"/>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900" dirty="0">
              <a:solidFill>
                <a:prstClr val="white"/>
              </a:solidFill>
              <a:latin typeface="Arial"/>
            </a:endParaRPr>
          </a:p>
        </p:txBody>
      </p:sp>
      <p:sp>
        <p:nvSpPr>
          <p:cNvPr id="6" name="TextBox 5">
            <a:extLst>
              <a:ext uri="{FF2B5EF4-FFF2-40B4-BE49-F238E27FC236}">
                <a16:creationId xmlns:a16="http://schemas.microsoft.com/office/drawing/2014/main" id="{ED44F9FB-80E7-48EA-9EAD-B168C08E09F2}"/>
              </a:ext>
            </a:extLst>
          </p:cNvPr>
          <p:cNvSpPr txBox="1"/>
          <p:nvPr/>
        </p:nvSpPr>
        <p:spPr>
          <a:xfrm>
            <a:off x="473308" y="2037865"/>
            <a:ext cx="822943" cy="276999"/>
          </a:xfrm>
          <a:prstGeom prst="rect">
            <a:avLst/>
          </a:prstGeom>
          <a:noFill/>
        </p:spPr>
        <p:txBody>
          <a:bodyPr wrap="square" rtlCol="0">
            <a:spAutoFit/>
          </a:bodyPr>
          <a:lstStyle/>
          <a:p>
            <a:r>
              <a:rPr lang="en-GB" sz="600" dirty="0"/>
              <a:t>Scope approved – Feb ChMC</a:t>
            </a:r>
          </a:p>
        </p:txBody>
      </p:sp>
      <p:sp>
        <p:nvSpPr>
          <p:cNvPr id="7" name="TextBox 6">
            <a:extLst>
              <a:ext uri="{FF2B5EF4-FFF2-40B4-BE49-F238E27FC236}">
                <a16:creationId xmlns:a16="http://schemas.microsoft.com/office/drawing/2014/main" id="{7E75F3A1-C71B-40AA-AF49-A649BE790EC2}"/>
              </a:ext>
            </a:extLst>
          </p:cNvPr>
          <p:cNvSpPr txBox="1"/>
          <p:nvPr/>
        </p:nvSpPr>
        <p:spPr>
          <a:xfrm>
            <a:off x="1078716" y="2030784"/>
            <a:ext cx="784862" cy="276999"/>
          </a:xfrm>
          <a:prstGeom prst="rect">
            <a:avLst/>
          </a:prstGeom>
          <a:noFill/>
        </p:spPr>
        <p:txBody>
          <a:bodyPr wrap="square" rtlCol="0">
            <a:spAutoFit/>
          </a:bodyPr>
          <a:lstStyle/>
          <a:p>
            <a:r>
              <a:rPr lang="en-GB" sz="600" dirty="0"/>
              <a:t>EQR Approved – March ChMC</a:t>
            </a:r>
          </a:p>
        </p:txBody>
      </p:sp>
      <p:sp>
        <p:nvSpPr>
          <p:cNvPr id="83" name="Rectangle 82">
            <a:extLst>
              <a:ext uri="{FF2B5EF4-FFF2-40B4-BE49-F238E27FC236}">
                <a16:creationId xmlns:a16="http://schemas.microsoft.com/office/drawing/2014/main" id="{C179799D-47D4-4760-9E7A-6E1168AA4BA8}"/>
              </a:ext>
            </a:extLst>
          </p:cNvPr>
          <p:cNvSpPr/>
          <p:nvPr/>
        </p:nvSpPr>
        <p:spPr>
          <a:xfrm>
            <a:off x="1497099" y="1403731"/>
            <a:ext cx="1374127" cy="22932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600" dirty="0">
              <a:solidFill>
                <a:prstClr val="white"/>
              </a:solidFill>
              <a:latin typeface="Arial"/>
            </a:endParaRPr>
          </a:p>
        </p:txBody>
      </p:sp>
      <p:sp>
        <p:nvSpPr>
          <p:cNvPr id="84" name="5-Point Star 144">
            <a:extLst>
              <a:ext uri="{FF2B5EF4-FFF2-40B4-BE49-F238E27FC236}">
                <a16:creationId xmlns:a16="http://schemas.microsoft.com/office/drawing/2014/main" id="{32F2A9EC-7C84-4596-9006-861421FF2E8F}"/>
              </a:ext>
            </a:extLst>
          </p:cNvPr>
          <p:cNvSpPr/>
          <p:nvPr/>
        </p:nvSpPr>
        <p:spPr>
          <a:xfrm>
            <a:off x="1540937" y="1408901"/>
            <a:ext cx="248240" cy="163563"/>
          </a:xfrm>
          <a:prstGeom prst="star5">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900" dirty="0">
              <a:solidFill>
                <a:prstClr val="white"/>
              </a:solidFill>
              <a:latin typeface="Arial"/>
            </a:endParaRPr>
          </a:p>
        </p:txBody>
      </p:sp>
      <p:sp>
        <p:nvSpPr>
          <p:cNvPr id="3" name="TextBox 2">
            <a:extLst>
              <a:ext uri="{FF2B5EF4-FFF2-40B4-BE49-F238E27FC236}">
                <a16:creationId xmlns:a16="http://schemas.microsoft.com/office/drawing/2014/main" id="{67F5C136-2A4E-46FB-A3C0-1C226FC94229}"/>
              </a:ext>
            </a:extLst>
          </p:cNvPr>
          <p:cNvSpPr txBox="1"/>
          <p:nvPr/>
        </p:nvSpPr>
        <p:spPr>
          <a:xfrm>
            <a:off x="756713" y="1373417"/>
            <a:ext cx="773423" cy="276999"/>
          </a:xfrm>
          <a:prstGeom prst="rect">
            <a:avLst/>
          </a:prstGeom>
          <a:noFill/>
        </p:spPr>
        <p:txBody>
          <a:bodyPr wrap="square" rtlCol="0">
            <a:spAutoFit/>
          </a:bodyPr>
          <a:lstStyle/>
          <a:p>
            <a:r>
              <a:rPr lang="en-GB" sz="600" dirty="0"/>
              <a:t>Scope Approved – April </a:t>
            </a:r>
            <a:r>
              <a:rPr lang="en-GB" sz="600" dirty="0" err="1"/>
              <a:t>ChMC</a:t>
            </a:r>
            <a:endParaRPr lang="en-GB" sz="600" dirty="0"/>
          </a:p>
        </p:txBody>
      </p:sp>
      <p:sp>
        <p:nvSpPr>
          <p:cNvPr id="85" name="Rectangle 84">
            <a:extLst>
              <a:ext uri="{FF2B5EF4-FFF2-40B4-BE49-F238E27FC236}">
                <a16:creationId xmlns:a16="http://schemas.microsoft.com/office/drawing/2014/main" id="{E6E20086-2021-4E69-B426-13486483D0EB}"/>
              </a:ext>
            </a:extLst>
          </p:cNvPr>
          <p:cNvSpPr/>
          <p:nvPr/>
        </p:nvSpPr>
        <p:spPr>
          <a:xfrm>
            <a:off x="4670668" y="2306980"/>
            <a:ext cx="1024056" cy="236900"/>
          </a:xfrm>
          <a:prstGeom prst="rect">
            <a:avLst/>
          </a:prstGeom>
          <a:solidFill>
            <a:schemeClr val="accent4">
              <a:lumMod val="7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800" b="1" dirty="0">
                <a:solidFill>
                  <a:prstClr val="white"/>
                </a:solidFill>
                <a:latin typeface="Arial"/>
              </a:rPr>
              <a:t>Potential Activity</a:t>
            </a:r>
          </a:p>
        </p:txBody>
      </p:sp>
      <p:sp>
        <p:nvSpPr>
          <p:cNvPr id="88" name="Rectangle 87">
            <a:extLst>
              <a:ext uri="{FF2B5EF4-FFF2-40B4-BE49-F238E27FC236}">
                <a16:creationId xmlns:a16="http://schemas.microsoft.com/office/drawing/2014/main" id="{710EF058-D3EE-4C9A-85B1-279C1E83FB75}"/>
              </a:ext>
            </a:extLst>
          </p:cNvPr>
          <p:cNvSpPr/>
          <p:nvPr/>
        </p:nvSpPr>
        <p:spPr>
          <a:xfrm>
            <a:off x="70549" y="2993830"/>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MiR 9</a:t>
            </a:r>
          </a:p>
        </p:txBody>
      </p:sp>
      <p:sp>
        <p:nvSpPr>
          <p:cNvPr id="90" name="Rectangle 89">
            <a:extLst>
              <a:ext uri="{FF2B5EF4-FFF2-40B4-BE49-F238E27FC236}">
                <a16:creationId xmlns:a16="http://schemas.microsoft.com/office/drawing/2014/main" id="{11213C6D-FE15-49C6-A1FF-4C196F6F2D94}"/>
              </a:ext>
            </a:extLst>
          </p:cNvPr>
          <p:cNvSpPr/>
          <p:nvPr/>
        </p:nvSpPr>
        <p:spPr>
          <a:xfrm>
            <a:off x="70549" y="1980853"/>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MiR 8</a:t>
            </a:r>
          </a:p>
        </p:txBody>
      </p:sp>
      <p:sp>
        <p:nvSpPr>
          <p:cNvPr id="93" name="Rectangle 92">
            <a:extLst>
              <a:ext uri="{FF2B5EF4-FFF2-40B4-BE49-F238E27FC236}">
                <a16:creationId xmlns:a16="http://schemas.microsoft.com/office/drawing/2014/main" id="{D6036008-7240-4DF0-A180-EB719DA95119}"/>
              </a:ext>
            </a:extLst>
          </p:cNvPr>
          <p:cNvSpPr/>
          <p:nvPr/>
        </p:nvSpPr>
        <p:spPr>
          <a:xfrm>
            <a:off x="65423" y="2651643"/>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Retro</a:t>
            </a:r>
          </a:p>
        </p:txBody>
      </p:sp>
      <p:sp>
        <p:nvSpPr>
          <p:cNvPr id="94" name="Rectangle 93">
            <a:extLst>
              <a:ext uri="{FF2B5EF4-FFF2-40B4-BE49-F238E27FC236}">
                <a16:creationId xmlns:a16="http://schemas.microsoft.com/office/drawing/2014/main" id="{3761AE02-CF94-4240-9532-DF2517AC2C25}"/>
              </a:ext>
            </a:extLst>
          </p:cNvPr>
          <p:cNvSpPr/>
          <p:nvPr/>
        </p:nvSpPr>
        <p:spPr>
          <a:xfrm>
            <a:off x="62863" y="2309456"/>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Nov 20</a:t>
            </a:r>
          </a:p>
        </p:txBody>
      </p:sp>
      <p:sp>
        <p:nvSpPr>
          <p:cNvPr id="95" name="Rectangle 94">
            <a:extLst>
              <a:ext uri="{FF2B5EF4-FFF2-40B4-BE49-F238E27FC236}">
                <a16:creationId xmlns:a16="http://schemas.microsoft.com/office/drawing/2014/main" id="{BA18E39B-4806-4984-9524-FE0B6411BAE9}"/>
              </a:ext>
            </a:extLst>
          </p:cNvPr>
          <p:cNvSpPr/>
          <p:nvPr/>
        </p:nvSpPr>
        <p:spPr>
          <a:xfrm>
            <a:off x="66823" y="1684707"/>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June 20</a:t>
            </a:r>
          </a:p>
        </p:txBody>
      </p:sp>
      <p:sp>
        <p:nvSpPr>
          <p:cNvPr id="96" name="Rectangle 95">
            <a:extLst>
              <a:ext uri="{FF2B5EF4-FFF2-40B4-BE49-F238E27FC236}">
                <a16:creationId xmlns:a16="http://schemas.microsoft.com/office/drawing/2014/main" id="{9DBF7188-1A9C-4B3D-99AA-471C474655C8}"/>
              </a:ext>
            </a:extLst>
          </p:cNvPr>
          <p:cNvSpPr/>
          <p:nvPr/>
        </p:nvSpPr>
        <p:spPr>
          <a:xfrm>
            <a:off x="72900" y="1371619"/>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MiR 7</a:t>
            </a:r>
          </a:p>
        </p:txBody>
      </p:sp>
      <p:sp>
        <p:nvSpPr>
          <p:cNvPr id="97" name="Rectangle 96">
            <a:extLst>
              <a:ext uri="{FF2B5EF4-FFF2-40B4-BE49-F238E27FC236}">
                <a16:creationId xmlns:a16="http://schemas.microsoft.com/office/drawing/2014/main" id="{BA8F99C4-0D74-42F8-814D-A54371CC5D0A}"/>
              </a:ext>
            </a:extLst>
          </p:cNvPr>
          <p:cNvSpPr/>
          <p:nvPr/>
        </p:nvSpPr>
        <p:spPr>
          <a:xfrm>
            <a:off x="2557948" y="1959954"/>
            <a:ext cx="1506982" cy="201887"/>
          </a:xfrm>
          <a:prstGeom prst="rect">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750" b="1" dirty="0">
                <a:solidFill>
                  <a:prstClr val="white"/>
                </a:solidFill>
                <a:latin typeface="Arial"/>
              </a:rPr>
              <a:t>Potential Activity</a:t>
            </a:r>
          </a:p>
        </p:txBody>
      </p:sp>
      <p:sp>
        <p:nvSpPr>
          <p:cNvPr id="98" name="5-Point Star 144">
            <a:extLst>
              <a:ext uri="{FF2B5EF4-FFF2-40B4-BE49-F238E27FC236}">
                <a16:creationId xmlns:a16="http://schemas.microsoft.com/office/drawing/2014/main" id="{B3068EBA-DA56-42C1-B663-D9F58CC70471}"/>
              </a:ext>
            </a:extLst>
          </p:cNvPr>
          <p:cNvSpPr/>
          <p:nvPr/>
        </p:nvSpPr>
        <p:spPr>
          <a:xfrm>
            <a:off x="2578192" y="1969604"/>
            <a:ext cx="248240" cy="16356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900" dirty="0">
              <a:solidFill>
                <a:prstClr val="white"/>
              </a:solidFill>
              <a:latin typeface="Arial"/>
            </a:endParaRPr>
          </a:p>
        </p:txBody>
      </p:sp>
      <p:sp>
        <p:nvSpPr>
          <p:cNvPr id="99" name="Rectangle 98">
            <a:extLst>
              <a:ext uri="{FF2B5EF4-FFF2-40B4-BE49-F238E27FC236}">
                <a16:creationId xmlns:a16="http://schemas.microsoft.com/office/drawing/2014/main" id="{905E9BDC-7E90-4DEC-AF3B-26A723CFE333}"/>
              </a:ext>
            </a:extLst>
          </p:cNvPr>
          <p:cNvSpPr/>
          <p:nvPr/>
        </p:nvSpPr>
        <p:spPr>
          <a:xfrm>
            <a:off x="3572160" y="2956445"/>
            <a:ext cx="1649909" cy="207483"/>
          </a:xfrm>
          <a:prstGeom prst="rect">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750" b="1" dirty="0">
                <a:solidFill>
                  <a:prstClr val="white"/>
                </a:solidFill>
                <a:latin typeface="Arial"/>
              </a:rPr>
              <a:t>Potential Activity</a:t>
            </a:r>
          </a:p>
        </p:txBody>
      </p:sp>
      <p:sp>
        <p:nvSpPr>
          <p:cNvPr id="102" name="5-Point Star 144">
            <a:extLst>
              <a:ext uri="{FF2B5EF4-FFF2-40B4-BE49-F238E27FC236}">
                <a16:creationId xmlns:a16="http://schemas.microsoft.com/office/drawing/2014/main" id="{5DF432ED-36C4-4C85-BE13-0A60EF937760}"/>
              </a:ext>
            </a:extLst>
          </p:cNvPr>
          <p:cNvSpPr/>
          <p:nvPr/>
        </p:nvSpPr>
        <p:spPr>
          <a:xfrm>
            <a:off x="3615338" y="2972704"/>
            <a:ext cx="248240" cy="16356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900" dirty="0">
              <a:solidFill>
                <a:prstClr val="white"/>
              </a:solidFill>
              <a:latin typeface="Arial"/>
            </a:endParaRPr>
          </a:p>
        </p:txBody>
      </p:sp>
      <p:sp>
        <p:nvSpPr>
          <p:cNvPr id="103" name="TextBox 102">
            <a:extLst>
              <a:ext uri="{FF2B5EF4-FFF2-40B4-BE49-F238E27FC236}">
                <a16:creationId xmlns:a16="http://schemas.microsoft.com/office/drawing/2014/main" id="{BBCE5C24-4DA5-4F05-A9E5-5B2309EEEE40}"/>
              </a:ext>
            </a:extLst>
          </p:cNvPr>
          <p:cNvSpPr txBox="1"/>
          <p:nvPr/>
        </p:nvSpPr>
        <p:spPr>
          <a:xfrm>
            <a:off x="2873872" y="2940184"/>
            <a:ext cx="773423" cy="276999"/>
          </a:xfrm>
          <a:prstGeom prst="rect">
            <a:avLst/>
          </a:prstGeom>
          <a:noFill/>
        </p:spPr>
        <p:txBody>
          <a:bodyPr wrap="square" rtlCol="0">
            <a:spAutoFit/>
          </a:bodyPr>
          <a:lstStyle/>
          <a:p>
            <a:r>
              <a:rPr lang="en-GB" sz="600" dirty="0"/>
              <a:t>Scope Approval – October </a:t>
            </a:r>
            <a:r>
              <a:rPr lang="en-GB" sz="600" dirty="0" err="1"/>
              <a:t>ChMC</a:t>
            </a:r>
            <a:endParaRPr lang="en-GB" sz="600" dirty="0"/>
          </a:p>
        </p:txBody>
      </p:sp>
      <p:sp>
        <p:nvSpPr>
          <p:cNvPr id="104" name="TextBox 103">
            <a:extLst>
              <a:ext uri="{FF2B5EF4-FFF2-40B4-BE49-F238E27FC236}">
                <a16:creationId xmlns:a16="http://schemas.microsoft.com/office/drawing/2014/main" id="{AA8B3DCC-DE3B-425F-94C9-A0990694F89A}"/>
              </a:ext>
            </a:extLst>
          </p:cNvPr>
          <p:cNvSpPr txBox="1"/>
          <p:nvPr/>
        </p:nvSpPr>
        <p:spPr>
          <a:xfrm>
            <a:off x="3908037" y="3223822"/>
            <a:ext cx="773423" cy="276999"/>
          </a:xfrm>
          <a:prstGeom prst="rect">
            <a:avLst/>
          </a:prstGeom>
          <a:noFill/>
        </p:spPr>
        <p:txBody>
          <a:bodyPr wrap="square" rtlCol="0">
            <a:spAutoFit/>
          </a:bodyPr>
          <a:lstStyle/>
          <a:p>
            <a:r>
              <a:rPr lang="en-GB" sz="600" dirty="0"/>
              <a:t>Scope Approval – Jan  </a:t>
            </a:r>
            <a:r>
              <a:rPr lang="en-GB" sz="600" dirty="0" err="1"/>
              <a:t>ChMC</a:t>
            </a:r>
            <a:endParaRPr lang="en-GB" sz="600" dirty="0"/>
          </a:p>
        </p:txBody>
      </p:sp>
      <p:sp>
        <p:nvSpPr>
          <p:cNvPr id="82" name="Rectangle 81">
            <a:extLst>
              <a:ext uri="{FF2B5EF4-FFF2-40B4-BE49-F238E27FC236}">
                <a16:creationId xmlns:a16="http://schemas.microsoft.com/office/drawing/2014/main" id="{4C60D1A8-8894-44B1-9784-60EBE88A7CD5}"/>
              </a:ext>
            </a:extLst>
          </p:cNvPr>
          <p:cNvSpPr/>
          <p:nvPr/>
        </p:nvSpPr>
        <p:spPr>
          <a:xfrm>
            <a:off x="76592" y="3296219"/>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MiR 10</a:t>
            </a:r>
          </a:p>
        </p:txBody>
      </p:sp>
      <p:cxnSp>
        <p:nvCxnSpPr>
          <p:cNvPr id="5" name="Straight Connector 4">
            <a:extLst>
              <a:ext uri="{FF2B5EF4-FFF2-40B4-BE49-F238E27FC236}">
                <a16:creationId xmlns:a16="http://schemas.microsoft.com/office/drawing/2014/main" id="{23530592-5B76-4FC2-832D-FDABC09EE49E}"/>
              </a:ext>
            </a:extLst>
          </p:cNvPr>
          <p:cNvCxnSpPr>
            <a:cxnSpLocks/>
          </p:cNvCxnSpPr>
          <p:nvPr/>
        </p:nvCxnSpPr>
        <p:spPr>
          <a:xfrm>
            <a:off x="2637427" y="1346662"/>
            <a:ext cx="11583" cy="292697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87" name="Rectangle 86">
            <a:extLst>
              <a:ext uri="{FF2B5EF4-FFF2-40B4-BE49-F238E27FC236}">
                <a16:creationId xmlns:a16="http://schemas.microsoft.com/office/drawing/2014/main" id="{A0FD115A-AF43-4A86-A8B4-6DD308C36F41}"/>
              </a:ext>
            </a:extLst>
          </p:cNvPr>
          <p:cNvSpPr/>
          <p:nvPr/>
        </p:nvSpPr>
        <p:spPr>
          <a:xfrm>
            <a:off x="4633663" y="3231104"/>
            <a:ext cx="1718053" cy="227955"/>
          </a:xfrm>
          <a:prstGeom prst="rect">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750" b="1" dirty="0">
                <a:solidFill>
                  <a:prstClr val="white"/>
                </a:solidFill>
                <a:latin typeface="Arial"/>
              </a:rPr>
              <a:t>Potential Activity</a:t>
            </a:r>
          </a:p>
        </p:txBody>
      </p:sp>
      <p:sp>
        <p:nvSpPr>
          <p:cNvPr id="89" name="5-Point Star 144">
            <a:extLst>
              <a:ext uri="{FF2B5EF4-FFF2-40B4-BE49-F238E27FC236}">
                <a16:creationId xmlns:a16="http://schemas.microsoft.com/office/drawing/2014/main" id="{3D0527E2-97C1-4A4D-9C4F-78FC10A6DD8C}"/>
              </a:ext>
            </a:extLst>
          </p:cNvPr>
          <p:cNvSpPr/>
          <p:nvPr/>
        </p:nvSpPr>
        <p:spPr>
          <a:xfrm>
            <a:off x="4668865" y="3248432"/>
            <a:ext cx="248240" cy="16356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900" dirty="0">
              <a:solidFill>
                <a:prstClr val="white"/>
              </a:solidFill>
              <a:latin typeface="Arial"/>
            </a:endParaRPr>
          </a:p>
        </p:txBody>
      </p:sp>
      <p:sp>
        <p:nvSpPr>
          <p:cNvPr id="91" name="5-Point Star 120">
            <a:extLst>
              <a:ext uri="{FF2B5EF4-FFF2-40B4-BE49-F238E27FC236}">
                <a16:creationId xmlns:a16="http://schemas.microsoft.com/office/drawing/2014/main" id="{81BD28F0-5A96-430B-A302-0EF272ED524A}"/>
              </a:ext>
            </a:extLst>
          </p:cNvPr>
          <p:cNvSpPr/>
          <p:nvPr/>
        </p:nvSpPr>
        <p:spPr>
          <a:xfrm>
            <a:off x="1921717" y="1406874"/>
            <a:ext cx="226001" cy="182564"/>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dirty="0">
              <a:solidFill>
                <a:prstClr val="white"/>
              </a:solidFill>
              <a:latin typeface="Arial"/>
            </a:endParaRPr>
          </a:p>
        </p:txBody>
      </p:sp>
      <p:sp>
        <p:nvSpPr>
          <p:cNvPr id="4" name="TextBox 3">
            <a:extLst>
              <a:ext uri="{FF2B5EF4-FFF2-40B4-BE49-F238E27FC236}">
                <a16:creationId xmlns:a16="http://schemas.microsoft.com/office/drawing/2014/main" id="{4A14028C-0C66-481A-AC85-DE001A75F7AD}"/>
              </a:ext>
            </a:extLst>
          </p:cNvPr>
          <p:cNvSpPr txBox="1"/>
          <p:nvPr/>
        </p:nvSpPr>
        <p:spPr>
          <a:xfrm>
            <a:off x="2135898" y="1398130"/>
            <a:ext cx="834397" cy="276999"/>
          </a:xfrm>
          <a:prstGeom prst="rect">
            <a:avLst/>
          </a:prstGeom>
          <a:noFill/>
        </p:spPr>
        <p:txBody>
          <a:bodyPr wrap="square" rtlCol="0">
            <a:spAutoFit/>
          </a:bodyPr>
          <a:lstStyle/>
          <a:p>
            <a:r>
              <a:rPr lang="en-GB" sz="600" dirty="0">
                <a:solidFill>
                  <a:schemeClr val="bg1"/>
                </a:solidFill>
              </a:rPr>
              <a:t>BER Approval – May </a:t>
            </a:r>
            <a:r>
              <a:rPr lang="en-GB" sz="600" dirty="0" err="1">
                <a:solidFill>
                  <a:schemeClr val="bg1"/>
                </a:solidFill>
              </a:rPr>
              <a:t>ChMC</a:t>
            </a:r>
            <a:endParaRPr lang="en-GB" sz="600" dirty="0">
              <a:solidFill>
                <a:schemeClr val="bg1"/>
              </a:solidFill>
            </a:endParaRPr>
          </a:p>
        </p:txBody>
      </p:sp>
      <p:sp>
        <p:nvSpPr>
          <p:cNvPr id="92" name="TextBox 91">
            <a:extLst>
              <a:ext uri="{FF2B5EF4-FFF2-40B4-BE49-F238E27FC236}">
                <a16:creationId xmlns:a16="http://schemas.microsoft.com/office/drawing/2014/main" id="{D0BFD6BE-3A02-4C87-AB2E-72BA44B045D1}"/>
              </a:ext>
            </a:extLst>
          </p:cNvPr>
          <p:cNvSpPr txBox="1"/>
          <p:nvPr/>
        </p:nvSpPr>
        <p:spPr>
          <a:xfrm>
            <a:off x="1884100" y="1958116"/>
            <a:ext cx="784862" cy="276999"/>
          </a:xfrm>
          <a:prstGeom prst="rect">
            <a:avLst/>
          </a:prstGeom>
          <a:noFill/>
        </p:spPr>
        <p:txBody>
          <a:bodyPr wrap="square" rtlCol="0">
            <a:spAutoFit/>
          </a:bodyPr>
          <a:lstStyle/>
          <a:p>
            <a:r>
              <a:rPr lang="en-GB" sz="600" dirty="0"/>
              <a:t>Scope Approval – July ChMC</a:t>
            </a:r>
          </a:p>
        </p:txBody>
      </p:sp>
      <p:sp>
        <p:nvSpPr>
          <p:cNvPr id="86" name="Rectangle 85">
            <a:extLst>
              <a:ext uri="{FF2B5EF4-FFF2-40B4-BE49-F238E27FC236}">
                <a16:creationId xmlns:a16="http://schemas.microsoft.com/office/drawing/2014/main" id="{17F29ECE-0D28-4DE1-9D8A-458CDD77DAD8}"/>
              </a:ext>
            </a:extLst>
          </p:cNvPr>
          <p:cNvSpPr/>
          <p:nvPr/>
        </p:nvSpPr>
        <p:spPr>
          <a:xfrm>
            <a:off x="76592" y="3629764"/>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June 21</a:t>
            </a:r>
          </a:p>
        </p:txBody>
      </p:sp>
      <p:sp>
        <p:nvSpPr>
          <p:cNvPr id="105" name="Rectangle 104">
            <a:extLst>
              <a:ext uri="{FF2B5EF4-FFF2-40B4-BE49-F238E27FC236}">
                <a16:creationId xmlns:a16="http://schemas.microsoft.com/office/drawing/2014/main" id="{B0332613-32D9-4C10-9A1F-2CE535D296BF}"/>
              </a:ext>
            </a:extLst>
          </p:cNvPr>
          <p:cNvSpPr/>
          <p:nvPr/>
        </p:nvSpPr>
        <p:spPr>
          <a:xfrm>
            <a:off x="82873" y="3970376"/>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Nov 21</a:t>
            </a:r>
          </a:p>
        </p:txBody>
      </p:sp>
      <p:sp>
        <p:nvSpPr>
          <p:cNvPr id="106" name="Rectangle 105">
            <a:extLst>
              <a:ext uri="{FF2B5EF4-FFF2-40B4-BE49-F238E27FC236}">
                <a16:creationId xmlns:a16="http://schemas.microsoft.com/office/drawing/2014/main" id="{14C37786-E963-4324-B6BD-1DDDC8A48D9D}"/>
              </a:ext>
            </a:extLst>
          </p:cNvPr>
          <p:cNvSpPr/>
          <p:nvPr/>
        </p:nvSpPr>
        <p:spPr>
          <a:xfrm>
            <a:off x="2230827" y="3626191"/>
            <a:ext cx="4789445" cy="236900"/>
          </a:xfrm>
          <a:prstGeom prst="rect">
            <a:avLst/>
          </a:prstGeom>
          <a:solidFill>
            <a:schemeClr val="accent4">
              <a:lumMod val="7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800" b="1" dirty="0">
                <a:solidFill>
                  <a:prstClr val="white"/>
                </a:solidFill>
                <a:latin typeface="Arial"/>
              </a:rPr>
              <a:t>Potential Activity</a:t>
            </a:r>
          </a:p>
        </p:txBody>
      </p:sp>
      <p:sp>
        <p:nvSpPr>
          <p:cNvPr id="107" name="Rectangle 106">
            <a:extLst>
              <a:ext uri="{FF2B5EF4-FFF2-40B4-BE49-F238E27FC236}">
                <a16:creationId xmlns:a16="http://schemas.microsoft.com/office/drawing/2014/main" id="{463DD1F2-761D-481A-9CDD-2D33AAC44968}"/>
              </a:ext>
            </a:extLst>
          </p:cNvPr>
          <p:cNvSpPr/>
          <p:nvPr/>
        </p:nvSpPr>
        <p:spPr>
          <a:xfrm>
            <a:off x="3939820" y="3957288"/>
            <a:ext cx="4854293" cy="236900"/>
          </a:xfrm>
          <a:prstGeom prst="rect">
            <a:avLst/>
          </a:prstGeom>
          <a:solidFill>
            <a:schemeClr val="accent4">
              <a:lumMod val="7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800" b="1" dirty="0">
                <a:solidFill>
                  <a:prstClr val="white"/>
                </a:solidFill>
                <a:latin typeface="Arial"/>
              </a:rPr>
              <a:t>Potential Activity</a:t>
            </a:r>
          </a:p>
        </p:txBody>
      </p:sp>
      <p:sp>
        <p:nvSpPr>
          <p:cNvPr id="110" name="5-Point Star 120">
            <a:extLst>
              <a:ext uri="{FF2B5EF4-FFF2-40B4-BE49-F238E27FC236}">
                <a16:creationId xmlns:a16="http://schemas.microsoft.com/office/drawing/2014/main" id="{3B750766-E5B5-434B-9AE9-C4C55099CAD3}"/>
              </a:ext>
            </a:extLst>
          </p:cNvPr>
          <p:cNvSpPr/>
          <p:nvPr/>
        </p:nvSpPr>
        <p:spPr>
          <a:xfrm>
            <a:off x="2794112" y="3641736"/>
            <a:ext cx="288032" cy="201563"/>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dirty="0">
              <a:solidFill>
                <a:prstClr val="white"/>
              </a:solidFill>
              <a:latin typeface="Arial"/>
            </a:endParaRPr>
          </a:p>
        </p:txBody>
      </p:sp>
      <p:sp>
        <p:nvSpPr>
          <p:cNvPr id="112" name="5-Point Star 120">
            <a:extLst>
              <a:ext uri="{FF2B5EF4-FFF2-40B4-BE49-F238E27FC236}">
                <a16:creationId xmlns:a16="http://schemas.microsoft.com/office/drawing/2014/main" id="{2AA2FA74-5E5E-427F-A91A-70332612F181}"/>
              </a:ext>
            </a:extLst>
          </p:cNvPr>
          <p:cNvSpPr/>
          <p:nvPr/>
        </p:nvSpPr>
        <p:spPr>
          <a:xfrm>
            <a:off x="4239427" y="3958134"/>
            <a:ext cx="288032" cy="20156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dirty="0">
              <a:solidFill>
                <a:prstClr val="white"/>
              </a:solidFill>
              <a:latin typeface="Arial"/>
            </a:endParaRPr>
          </a:p>
        </p:txBody>
      </p:sp>
      <p:sp>
        <p:nvSpPr>
          <p:cNvPr id="114" name="TextBox 113">
            <a:extLst>
              <a:ext uri="{FF2B5EF4-FFF2-40B4-BE49-F238E27FC236}">
                <a16:creationId xmlns:a16="http://schemas.microsoft.com/office/drawing/2014/main" id="{F074D70B-FC33-40C1-9826-180B8EA0CD3D}"/>
              </a:ext>
            </a:extLst>
          </p:cNvPr>
          <p:cNvSpPr txBox="1"/>
          <p:nvPr/>
        </p:nvSpPr>
        <p:spPr>
          <a:xfrm>
            <a:off x="1476866" y="3602335"/>
            <a:ext cx="773423" cy="276999"/>
          </a:xfrm>
          <a:prstGeom prst="rect">
            <a:avLst/>
          </a:prstGeom>
          <a:noFill/>
        </p:spPr>
        <p:txBody>
          <a:bodyPr wrap="square" rtlCol="0">
            <a:spAutoFit/>
          </a:bodyPr>
          <a:lstStyle/>
          <a:p>
            <a:r>
              <a:rPr lang="en-GB" sz="600" dirty="0"/>
              <a:t>Scope Approval – Aug 20 </a:t>
            </a:r>
            <a:r>
              <a:rPr lang="en-GB" sz="600" dirty="0" err="1"/>
              <a:t>ChMC</a:t>
            </a:r>
            <a:endParaRPr lang="en-GB" sz="600" dirty="0"/>
          </a:p>
        </p:txBody>
      </p:sp>
      <p:sp>
        <p:nvSpPr>
          <p:cNvPr id="115" name="TextBox 114">
            <a:extLst>
              <a:ext uri="{FF2B5EF4-FFF2-40B4-BE49-F238E27FC236}">
                <a16:creationId xmlns:a16="http://schemas.microsoft.com/office/drawing/2014/main" id="{C27EBD0E-8ACC-480F-992E-449866547179}"/>
              </a:ext>
            </a:extLst>
          </p:cNvPr>
          <p:cNvSpPr txBox="1"/>
          <p:nvPr/>
        </p:nvSpPr>
        <p:spPr>
          <a:xfrm>
            <a:off x="3166263" y="3945216"/>
            <a:ext cx="773423" cy="369332"/>
          </a:xfrm>
          <a:prstGeom prst="rect">
            <a:avLst/>
          </a:prstGeom>
          <a:noFill/>
        </p:spPr>
        <p:txBody>
          <a:bodyPr wrap="square" rtlCol="0">
            <a:spAutoFit/>
          </a:bodyPr>
          <a:lstStyle/>
          <a:p>
            <a:r>
              <a:rPr lang="en-GB" sz="600" dirty="0"/>
              <a:t>Scope Approval – December 20 </a:t>
            </a:r>
            <a:r>
              <a:rPr lang="en-GB" sz="600" dirty="0" err="1"/>
              <a:t>ChMC</a:t>
            </a:r>
            <a:endParaRPr lang="en-GB" sz="600" dirty="0"/>
          </a:p>
        </p:txBody>
      </p:sp>
      <p:sp>
        <p:nvSpPr>
          <p:cNvPr id="116" name="5-Point Star 120">
            <a:extLst>
              <a:ext uri="{FF2B5EF4-FFF2-40B4-BE49-F238E27FC236}">
                <a16:creationId xmlns:a16="http://schemas.microsoft.com/office/drawing/2014/main" id="{070877AB-CD5B-4C95-83D5-4BAD2BB53E80}"/>
              </a:ext>
            </a:extLst>
          </p:cNvPr>
          <p:cNvSpPr/>
          <p:nvPr/>
        </p:nvSpPr>
        <p:spPr>
          <a:xfrm>
            <a:off x="3020317" y="3642433"/>
            <a:ext cx="288032" cy="201563"/>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dirty="0">
              <a:solidFill>
                <a:prstClr val="white"/>
              </a:solidFill>
              <a:latin typeface="Arial"/>
            </a:endParaRPr>
          </a:p>
        </p:txBody>
      </p:sp>
      <p:sp>
        <p:nvSpPr>
          <p:cNvPr id="8" name="TextBox 7">
            <a:extLst>
              <a:ext uri="{FF2B5EF4-FFF2-40B4-BE49-F238E27FC236}">
                <a16:creationId xmlns:a16="http://schemas.microsoft.com/office/drawing/2014/main" id="{652A6DCC-C07B-4CE6-B29E-2852CC653D9D}"/>
              </a:ext>
            </a:extLst>
          </p:cNvPr>
          <p:cNvSpPr txBox="1"/>
          <p:nvPr/>
        </p:nvSpPr>
        <p:spPr>
          <a:xfrm>
            <a:off x="2948946" y="3438008"/>
            <a:ext cx="1196827" cy="184666"/>
          </a:xfrm>
          <a:prstGeom prst="rect">
            <a:avLst/>
          </a:prstGeom>
          <a:noFill/>
        </p:spPr>
        <p:txBody>
          <a:bodyPr wrap="square" rtlCol="0">
            <a:spAutoFit/>
          </a:bodyPr>
          <a:lstStyle/>
          <a:p>
            <a:r>
              <a:rPr lang="en-GB" sz="600" dirty="0"/>
              <a:t>EQR Approval – Aug </a:t>
            </a:r>
            <a:r>
              <a:rPr lang="en-GB" sz="600" dirty="0" err="1"/>
              <a:t>ChMC</a:t>
            </a:r>
            <a:endParaRPr lang="en-GB" sz="600" dirty="0"/>
          </a:p>
        </p:txBody>
      </p:sp>
    </p:spTree>
    <p:extLst>
      <p:ext uri="{BB962C8B-B14F-4D97-AF65-F5344CB8AC3E}">
        <p14:creationId xmlns:p14="http://schemas.microsoft.com/office/powerpoint/2010/main" val="19253038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C73B39C-CBC9-4A5E-8E2F-8A8C75D4532D}"/>
              </a:ext>
            </a:extLst>
          </p:cNvPr>
          <p:cNvGraphicFramePr>
            <a:graphicFrameLocks noGrp="1"/>
          </p:cNvGraphicFramePr>
          <p:nvPr>
            <p:extLst/>
          </p:nvPr>
        </p:nvGraphicFramePr>
        <p:xfrm>
          <a:off x="107504" y="505343"/>
          <a:ext cx="8928993" cy="4304978"/>
        </p:xfrm>
        <a:graphic>
          <a:graphicData uri="http://schemas.openxmlformats.org/drawingml/2006/table">
            <a:tbl>
              <a:tblPr/>
              <a:tblGrid>
                <a:gridCol w="578297">
                  <a:extLst>
                    <a:ext uri="{9D8B030D-6E8A-4147-A177-3AD203B41FA5}">
                      <a16:colId xmlns:a16="http://schemas.microsoft.com/office/drawing/2014/main" val="594677324"/>
                    </a:ext>
                  </a:extLst>
                </a:gridCol>
                <a:gridCol w="350875">
                  <a:extLst>
                    <a:ext uri="{9D8B030D-6E8A-4147-A177-3AD203B41FA5}">
                      <a16:colId xmlns:a16="http://schemas.microsoft.com/office/drawing/2014/main" val="1212485833"/>
                    </a:ext>
                  </a:extLst>
                </a:gridCol>
                <a:gridCol w="3999669">
                  <a:extLst>
                    <a:ext uri="{9D8B030D-6E8A-4147-A177-3AD203B41FA5}">
                      <a16:colId xmlns:a16="http://schemas.microsoft.com/office/drawing/2014/main" val="2588561940"/>
                    </a:ext>
                  </a:extLst>
                </a:gridCol>
                <a:gridCol w="1092994">
                  <a:extLst>
                    <a:ext uri="{9D8B030D-6E8A-4147-A177-3AD203B41FA5}">
                      <a16:colId xmlns:a16="http://schemas.microsoft.com/office/drawing/2014/main" val="20003"/>
                    </a:ext>
                  </a:extLst>
                </a:gridCol>
                <a:gridCol w="1021556">
                  <a:extLst>
                    <a:ext uri="{9D8B030D-6E8A-4147-A177-3AD203B41FA5}">
                      <a16:colId xmlns:a16="http://schemas.microsoft.com/office/drawing/2014/main" val="198435945"/>
                    </a:ext>
                  </a:extLst>
                </a:gridCol>
                <a:gridCol w="781526">
                  <a:extLst>
                    <a:ext uri="{9D8B030D-6E8A-4147-A177-3AD203B41FA5}">
                      <a16:colId xmlns:a16="http://schemas.microsoft.com/office/drawing/2014/main" val="2619778090"/>
                    </a:ext>
                  </a:extLst>
                </a:gridCol>
                <a:gridCol w="1104076">
                  <a:extLst>
                    <a:ext uri="{9D8B030D-6E8A-4147-A177-3AD203B41FA5}">
                      <a16:colId xmlns:a16="http://schemas.microsoft.com/office/drawing/2014/main" val="1022559495"/>
                    </a:ext>
                  </a:extLst>
                </a:gridCol>
              </a:tblGrid>
              <a:tr h="244043">
                <a:tc>
                  <a:txBody>
                    <a:bodyPr/>
                    <a:lstStyle/>
                    <a:p>
                      <a:pPr algn="ctr" fontAlgn="ctr"/>
                      <a:r>
                        <a:rPr lang="en-GB" sz="700" b="1" i="0" u="none" strike="noStrike" dirty="0">
                          <a:solidFill>
                            <a:srgbClr val="FFFFFF"/>
                          </a:solidFill>
                          <a:effectLst/>
                          <a:latin typeface="+mn-lt"/>
                        </a:rPr>
                        <a:t>Confirmed Release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700" b="1" i="0" u="none" strike="noStrike" dirty="0">
                          <a:solidFill>
                            <a:srgbClr val="FFFFFF"/>
                          </a:solidFill>
                          <a:effectLst/>
                          <a:latin typeface="+mn-lt"/>
                        </a:rPr>
                        <a:t>XRN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700" b="1" i="0" u="none" strike="noStrike" dirty="0">
                          <a:solidFill>
                            <a:srgbClr val="FFFFFF"/>
                          </a:solidFill>
                          <a:effectLst/>
                          <a:latin typeface="+mn-lt"/>
                        </a:rPr>
                        <a:t>Change Title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700" b="1" i="0" u="none" strike="noStrike" dirty="0">
                          <a:solidFill>
                            <a:srgbClr val="FFFFFF"/>
                          </a:solidFill>
                          <a:effectLst/>
                          <a:latin typeface="+mn-lt"/>
                        </a:rPr>
                        <a:t>Current Status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700" b="1" i="0" u="none" strike="noStrike" dirty="0">
                          <a:solidFill>
                            <a:srgbClr val="FFFFFF"/>
                          </a:solidFill>
                          <a:effectLst/>
                          <a:latin typeface="+mn-lt"/>
                        </a:rPr>
                        <a:t>UK Link Release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700" b="1" i="0" u="none" strike="noStrike" dirty="0">
                          <a:solidFill>
                            <a:srgbClr val="FFFFFF"/>
                          </a:solidFill>
                          <a:effectLst/>
                          <a:latin typeface="+mn-lt"/>
                        </a:rPr>
                        <a:t>Complexity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700" b="1" i="0" u="none" strike="noStrike" dirty="0">
                          <a:solidFill>
                            <a:srgbClr val="FFFFFF"/>
                          </a:solidFill>
                          <a:effectLst/>
                          <a:latin typeface="+mn-lt"/>
                        </a:rPr>
                        <a:t>Finance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915720419"/>
                  </a:ext>
                </a:extLst>
              </a:tr>
              <a:tr h="172877">
                <a:tc rowSpan="7">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1" i="0" u="none" strike="noStrike" kern="1200" dirty="0">
                          <a:solidFill>
                            <a:schemeClr val="tx1"/>
                          </a:solidFill>
                          <a:effectLst/>
                          <a:latin typeface="+mn-lt"/>
                          <a:ea typeface="+mn-ea"/>
                          <a:cs typeface="+mn-cs"/>
                        </a:rPr>
                        <a:t>Jun-20</a:t>
                      </a:r>
                    </a:p>
                    <a:p>
                      <a:pPr marL="0" algn="ctr" defTabSz="914400" rtl="0" eaLnBrk="1" fontAlgn="ctr" latinLnBrk="0" hangingPunct="1"/>
                      <a:endParaRPr lang="en-GB" sz="700" b="1"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4865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Amendment to Treatment and Reporting of CYCL Reads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mn-lt"/>
                        </a:rPr>
                        <a:t>In Delivery</a:t>
                      </a:r>
                      <a:r>
                        <a:rPr lang="en-US" sz="700" b="0" i="0" u="none" strike="noStrike" baseline="0" dirty="0">
                          <a:solidFill>
                            <a:schemeClr val="tx1"/>
                          </a:solidFill>
                          <a:effectLst/>
                          <a:latin typeface="+mn-lt"/>
                        </a:rPr>
                        <a:t> </a:t>
                      </a:r>
                      <a:endParaRPr lang="en-US"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a:solidFill>
                            <a:schemeClr val="tx1"/>
                          </a:solidFill>
                          <a:effectLst/>
                          <a:latin typeface="+mn-lt"/>
                          <a:ea typeface="+mn-ea"/>
                          <a:cs typeface="+mn-cs"/>
                        </a:rPr>
                        <a:t>June 2020</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Small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Shippers / 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172877">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4772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Composite Weather Variable (CWV) Improvements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X-Large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Shippers / 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118085">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4930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GB" sz="700" b="0" i="0" u="none" strike="noStrike" kern="1200" dirty="0">
                          <a:solidFill>
                            <a:schemeClr val="tx1"/>
                          </a:solidFill>
                          <a:effectLst/>
                          <a:latin typeface="+mn-lt"/>
                          <a:ea typeface="+mn-ea"/>
                          <a:cs typeface="+mn-cs"/>
                        </a:rPr>
                        <a:t>Requirement to Inform Shipper of Meter Link Code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Small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Shippers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12191">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4932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Improvements to the quality of the Conversion Factor values held on the Supply Point Register (MOD0681S)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GB" sz="700" b="0" i="1" u="none" strike="noStrike" dirty="0">
                          <a:solidFill>
                            <a:schemeClr val="tx1"/>
                          </a:solidFill>
                          <a:effectLst/>
                          <a:latin typeface="+mn-lt"/>
                        </a:rPr>
                        <a:t>Shippers / 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184403">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4850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Notification of Customer Contact Details to Transporters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X-Large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IGTs / 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4"/>
                  </a:ext>
                </a:extLst>
              </a:tr>
              <a:tr h="212191">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4888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Removing</a:t>
                      </a:r>
                      <a:r>
                        <a:rPr lang="en-US" sz="700" b="0" i="0" u="none" strike="noStrike" kern="1200" baseline="0" dirty="0">
                          <a:solidFill>
                            <a:schemeClr val="tx1"/>
                          </a:solidFill>
                          <a:effectLst/>
                          <a:latin typeface="+mn-lt"/>
                          <a:ea typeface="+mn-ea"/>
                          <a:cs typeface="+mn-cs"/>
                        </a:rPr>
                        <a:t> Duplicate Address Update Validation for IGT Supply Meter Points via Contact Management Service (CMS)</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IGTs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5"/>
                  </a:ext>
                </a:extLst>
              </a:tr>
              <a:tr h="168113">
                <a:tc vMerge="1">
                  <a:txBody>
                    <a:bodyPr/>
                    <a:lstStyle/>
                    <a:p>
                      <a:pPr marL="0" algn="ctr" defTabSz="914400" rtl="0" eaLnBrk="1" fontAlgn="ctr" latinLnBrk="0" hangingPunct="1"/>
                      <a:endParaRPr lang="en-GB" sz="8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4780b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GB" sz="700" b="0" i="0" u="none" strike="noStrike" kern="1200" dirty="0">
                          <a:solidFill>
                            <a:srgbClr val="000000"/>
                          </a:solidFill>
                          <a:effectLst/>
                          <a:latin typeface="+mn-lt"/>
                          <a:ea typeface="+mn-ea"/>
                          <a:cs typeface="+mn-cs"/>
                        </a:rPr>
                        <a:t>MAP ID Part 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rgbClr val="000000"/>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June 2020</a:t>
                      </a:r>
                      <a:endParaRPr lang="en-GB" sz="700" b="1" i="0" u="sng" strike="sngStrike" kern="1200" dirty="0">
                        <a:solidFill>
                          <a:srgbClr val="FF0000"/>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Large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1" kern="1200" dirty="0">
                          <a:solidFill>
                            <a:schemeClr val="tx1"/>
                          </a:solidFill>
                          <a:latin typeface="+mn-lt"/>
                          <a:ea typeface="+mn-ea"/>
                          <a:cs typeface="Calibri" panose="020F0502020204030204" pitchFamily="34" charset="0"/>
                        </a:rPr>
                        <a:t>Shippers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7"/>
                  </a:ext>
                </a:extLst>
              </a:tr>
              <a:tr h="176676">
                <a:tc>
                  <a:txBody>
                    <a:bodyPr/>
                    <a:lstStyle/>
                    <a:p>
                      <a:pPr marL="0" algn="ctr" defTabSz="914400" rtl="0" eaLnBrk="1" fontAlgn="ctr" latinLnBrk="0" hangingPunct="1"/>
                      <a:r>
                        <a:rPr lang="en-GB" sz="700" b="1" i="0" u="none" strike="noStrike" kern="1200" dirty="0">
                          <a:solidFill>
                            <a:schemeClr val="tx1"/>
                          </a:solidFill>
                          <a:effectLst/>
                          <a:latin typeface="+mn-lt"/>
                          <a:ea typeface="+mn-ea"/>
                          <a:cs typeface="+mn-cs"/>
                        </a:rPr>
                        <a:t>CSSC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4627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GB" sz="700" b="0" i="0" u="none" strike="noStrike" kern="1200" dirty="0">
                          <a:solidFill>
                            <a:srgbClr val="000000"/>
                          </a:solidFill>
                          <a:effectLst/>
                          <a:latin typeface="+mn-lt"/>
                          <a:ea typeface="+mn-ea"/>
                          <a:cs typeface="+mn-cs"/>
                        </a:rPr>
                        <a:t>Consequential Central Switching Services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rgbClr val="000000"/>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June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1" kern="1200" dirty="0">
                          <a:solidFill>
                            <a:schemeClr val="tx1"/>
                          </a:solidFill>
                          <a:latin typeface="+mn-lt"/>
                          <a:ea typeface="+mn-ea"/>
                          <a:cs typeface="Calibri" panose="020F0502020204030204" pitchFamily="34" charset="0"/>
                        </a:rPr>
                        <a:t>Shippers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162728">
                <a:tc>
                  <a:txBody>
                    <a:bodyPr/>
                    <a:lstStyle/>
                    <a:p>
                      <a:pPr marL="0" algn="ctr" defTabSz="914400" rtl="0" eaLnBrk="1" fontAlgn="ctr" latinLnBrk="0" hangingPunct="1"/>
                      <a:r>
                        <a:rPr lang="en-GB" sz="700" b="1" i="0" u="none" strike="noStrike" kern="1200" dirty="0">
                          <a:solidFill>
                            <a:schemeClr val="tx1"/>
                          </a:solidFill>
                          <a:effectLst/>
                          <a:latin typeface="+mn-lt"/>
                          <a:ea typeface="+mn-ea"/>
                          <a:cs typeface="+mn-cs"/>
                        </a:rPr>
                        <a:t>Retro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lang="en-GB" sz="700" dirty="0"/>
                        <a:t>4914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GB" sz="700" dirty="0"/>
                        <a:t>Retro Proof of Concept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Standalone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dirty="0"/>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80545">
                <a:tc rowSpan="9">
                  <a:txBody>
                    <a:bodyPr/>
                    <a:lstStyle/>
                    <a:p>
                      <a:pPr marL="0" algn="ctr" defTabSz="914400" rtl="0" eaLnBrk="1" fontAlgn="ctr" latinLnBrk="0" hangingPunct="1"/>
                      <a:r>
                        <a:rPr lang="en-GB" sz="700" b="1" i="0" u="none" strike="noStrike" kern="1200" dirty="0">
                          <a:solidFill>
                            <a:schemeClr val="tx1"/>
                          </a:solidFill>
                          <a:effectLst/>
                          <a:latin typeface="+mn-lt"/>
                          <a:ea typeface="+mn-ea"/>
                          <a:cs typeface="+mn-cs"/>
                        </a:rPr>
                        <a:t>Nov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lang="en-GB" sz="700" dirty="0"/>
                        <a:t>5014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GB" sz="700" dirty="0" err="1"/>
                        <a:t>Hydeploy</a:t>
                      </a:r>
                      <a:r>
                        <a:rPr lang="en-GB" sz="700" dirty="0"/>
                        <a:t> Live Trial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Nov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dirty="0"/>
                        <a:t>Large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Northern/DNO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2683201"/>
                  </a:ext>
                </a:extLst>
              </a:tr>
              <a:tr h="138671">
                <a:tc vMerge="1">
                  <a:txBody>
                    <a:bodyPr/>
                    <a:lstStyle/>
                    <a:p>
                      <a:pPr marL="0" algn="ctr" defTabSz="914400" rtl="0" eaLnBrk="1" fontAlgn="ctr" latinLnBrk="0" hangingPunct="1"/>
                      <a:endParaRPr lang="en-GB" sz="10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r>
                        <a:rPr lang="en-GB" sz="700" strike="sngStrike"/>
                        <a:t>5036</a:t>
                      </a:r>
                      <a:endParaRPr lang="en-GB" sz="700" strike="sngStrike"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r>
                        <a:rPr lang="en-GB" sz="700" strike="sngStrike" dirty="0"/>
                        <a:t>Updates to must read process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GB" sz="700" strike="sngStrike"/>
                        <a:t>In Delivery</a:t>
                      </a:r>
                      <a:endParaRPr lang="en-GB" sz="700" strike="sngStrike"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GB" sz="700" strike="sngStrike"/>
                        <a:t>Nov 2020</a:t>
                      </a:r>
                      <a:endParaRPr lang="en-GB" sz="700" strike="sngStrike"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GB" sz="700" strike="sngStrike"/>
                        <a:t>Small</a:t>
                      </a:r>
                      <a:endParaRPr lang="en-GB" sz="700" strike="sngStrike"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GB" sz="700" strike="sngStrike" dirty="0"/>
                        <a:t>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83371009"/>
                  </a:ext>
                </a:extLst>
              </a:tr>
              <a:tr h="291350">
                <a:tc vMerge="1">
                  <a:txBody>
                    <a:bodyPr/>
                    <a:lstStyle/>
                    <a:p>
                      <a:pPr marL="0" algn="ctr" defTabSz="914400" rtl="0" eaLnBrk="1" fontAlgn="ctr" latinLnBrk="0" hangingPunct="1"/>
                      <a:endParaRPr lang="en-GB" sz="10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r>
                        <a:rPr lang="en-GB" sz="700"/>
                        <a:t>4897/ 4899</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GB" sz="700" dirty="0"/>
                        <a:t>Contact details – resolution of deleted contact details and PSR data at change of shipper event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a:t>In Delivery</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a:t>Nov 2020</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a:t>Large</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a:t>Shippers</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0508332"/>
                  </a:ext>
                </a:extLst>
              </a:tr>
              <a:tr h="164281">
                <a:tc vMerge="1">
                  <a:txBody>
                    <a:bodyPr/>
                    <a:lstStyle/>
                    <a:p>
                      <a:pPr marL="0" algn="ctr" defTabSz="914400" rtl="0" eaLnBrk="1" fontAlgn="ctr" latinLnBrk="0" hangingPunct="1"/>
                      <a:endParaRPr lang="en-GB" sz="10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r>
                        <a:rPr lang="en-GB" sz="700" strike="sngStrike" dirty="0"/>
                        <a:t>4992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r>
                        <a:rPr lang="en-GB" sz="700" strike="sngStrike" dirty="0"/>
                        <a:t>Supplier of last resort charge type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GB" sz="700" strike="sngStrike"/>
                        <a:t>In Delivery</a:t>
                      </a:r>
                      <a:endParaRPr lang="en-GB" sz="700" strike="sngStrike"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GB" sz="700" strike="sngStrike" dirty="0"/>
                        <a:t>Nov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GB" sz="700" strike="sngStrike" dirty="0"/>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GB" sz="700" strike="sngStrike" dirty="0"/>
                        <a:t>Shippers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73397083"/>
                  </a:ext>
                </a:extLst>
              </a:tr>
              <a:tr h="153067">
                <a:tc vMerge="1">
                  <a:txBody>
                    <a:bodyPr/>
                    <a:lstStyle/>
                    <a:p>
                      <a:pPr marL="0" algn="ctr" defTabSz="914400" rtl="0" eaLnBrk="1" fontAlgn="ctr" latinLnBrk="0" hangingPunct="1"/>
                      <a:endParaRPr lang="en-GB" sz="10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r>
                        <a:rPr lang="en-GB" sz="700"/>
                        <a:t>4931</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GB" sz="700" dirty="0"/>
                        <a:t>Submission of space in mandatory data on multiple SPA files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Nov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a:t>Medium</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Shippers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5577778"/>
                  </a:ext>
                </a:extLst>
              </a:tr>
              <a:tr h="145274">
                <a:tc vMerge="1">
                  <a:txBody>
                    <a:bodyPr/>
                    <a:lstStyle/>
                    <a:p>
                      <a:pPr marL="0" algn="ctr" defTabSz="914400" rtl="0" eaLnBrk="1" fontAlgn="ctr" latinLnBrk="0" hangingPunct="1"/>
                      <a:endParaRPr lang="en-GB" sz="10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r>
                        <a:rPr lang="en-GB" sz="700"/>
                        <a:t>4801</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GB" sz="700" dirty="0"/>
                        <a:t>Additional info into DES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a:t>Nov 2020</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a:t>Medium</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a:t>Shippers</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1485088"/>
                  </a:ext>
                </a:extLst>
              </a:tr>
              <a:tr h="161641">
                <a:tc vMerge="1">
                  <a:txBody>
                    <a:bodyPr/>
                    <a:lstStyle/>
                    <a:p>
                      <a:pPr marL="0" algn="ctr" defTabSz="914400" rtl="0" eaLnBrk="1" fontAlgn="ctr" latinLnBrk="0" hangingPunct="1"/>
                      <a:endParaRPr lang="en-GB" sz="10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r>
                        <a:rPr lang="en-GB" sz="700" strike="sngStrike" dirty="0"/>
                        <a:t>4780c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r>
                        <a:rPr lang="en-GB" sz="700" strike="sngStrike" dirty="0"/>
                        <a:t>MAP ID part C (CSSC)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GB" sz="700" strike="sngStrike"/>
                        <a:t>In Delivery</a:t>
                      </a:r>
                      <a:endParaRPr lang="en-GB" sz="700" strike="sngStrike"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GB" sz="700" strike="sngStrike"/>
                        <a:t>Nov 2020</a:t>
                      </a:r>
                      <a:endParaRPr lang="en-GB" sz="700" strike="sngStrike"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GB" sz="700" strike="sngStrike" dirty="0"/>
                        <a:t>Large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GB" sz="700" strike="sngStrike" dirty="0"/>
                        <a:t>CSS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20123106"/>
                  </a:ext>
                </a:extLst>
              </a:tr>
              <a:tr h="138670">
                <a:tc vMerge="1">
                  <a:txBody>
                    <a:bodyPr/>
                    <a:lstStyle/>
                    <a:p>
                      <a:pPr marL="0" algn="ctr" defTabSz="914400" rtl="0" eaLnBrk="1" fontAlgn="ctr" latinLnBrk="0" hangingPunct="1"/>
                      <a:endParaRPr lang="en-GB" sz="10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r>
                        <a:rPr lang="en-GB" sz="700" strike="sngStrike" dirty="0"/>
                        <a:t>4941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r>
                        <a:rPr lang="en-GB" sz="700" strike="sngStrike" dirty="0"/>
                        <a:t>Auto updates to meter read frequency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GB" sz="700" strike="sngStrike" dirty="0"/>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GB" sz="700" strike="sngStrike" dirty="0"/>
                        <a:t>Nov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GB" sz="700" strike="sngStrike" dirty="0"/>
                        <a:t>Large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GB" sz="700" strike="sngStrike" dirty="0"/>
                        <a:t>Shippers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82763924"/>
                  </a:ext>
                </a:extLst>
              </a:tr>
              <a:tr h="230907">
                <a:tc vMerge="1">
                  <a:txBody>
                    <a:bodyPr/>
                    <a:lstStyle/>
                    <a:p>
                      <a:pPr marL="0" algn="ctr" defTabSz="914400" rtl="0" eaLnBrk="1" fontAlgn="ctr" latinLnBrk="0" hangingPunct="1"/>
                      <a:endParaRPr lang="en-GB" sz="10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r>
                        <a:rPr lang="en-GB" sz="700"/>
                        <a:t>4871b</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GB" sz="700" dirty="0"/>
                        <a:t>Ratchet regime changes part 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Nov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dirty="0"/>
                        <a:t>Large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0788186"/>
                  </a:ext>
                </a:extLst>
              </a:tr>
              <a:tr h="291350">
                <a:tc rowSpan="3">
                  <a:txBody>
                    <a:bodyPr/>
                    <a:lstStyle/>
                    <a:p>
                      <a:pPr marL="0" algn="ctr" defTabSz="914400" rtl="0" eaLnBrk="1" fontAlgn="ctr" latinLnBrk="0" hangingPunct="1"/>
                      <a:r>
                        <a:rPr lang="en-GB" sz="700" b="1" i="0" u="none" strike="noStrike" kern="1200" dirty="0">
                          <a:solidFill>
                            <a:schemeClr val="tx1"/>
                          </a:solidFill>
                          <a:effectLst/>
                          <a:latin typeface="+mn-lt"/>
                          <a:ea typeface="+mn-ea"/>
                          <a:cs typeface="+mn-cs"/>
                        </a:rPr>
                        <a:t>MiR D7 Jul-20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lang="en-GB" sz="700" dirty="0"/>
                        <a:t>5036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GB" sz="700" dirty="0"/>
                        <a:t>Updates to Must Read Process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MiR Drop 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dirty="0"/>
                        <a:t>Small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Minor Release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4606376"/>
                  </a:ext>
                </a:extLst>
              </a:tr>
              <a:tr h="291350">
                <a:tc vMerge="1">
                  <a:txBody>
                    <a:bodyPr/>
                    <a:lstStyle/>
                    <a:p>
                      <a:pPr marL="0" algn="ctr" defTabSz="914400" rtl="0" eaLnBrk="1" fontAlgn="ctr" latinLnBrk="0" hangingPunct="1"/>
                      <a:endParaRPr lang="en-GB" sz="9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lang="en-GB" sz="700" dirty="0"/>
                        <a:t>4989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GB" sz="700" dirty="0"/>
                        <a:t>Online Solution for Credit Interest Process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MiR Drop 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dirty="0"/>
                        <a:t>Small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Minor Release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0303154"/>
                  </a:ext>
                </a:extLst>
              </a:tr>
              <a:tr h="291350">
                <a:tc vMerge="1">
                  <a:txBody>
                    <a:bodyPr/>
                    <a:lstStyle/>
                    <a:p>
                      <a:pPr marL="0" algn="ctr" defTabSz="914400" rtl="0" eaLnBrk="1" fontAlgn="ctr" latinLnBrk="0" hangingPunct="1"/>
                      <a:endParaRPr lang="en-GB" sz="9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lang="en-GB" sz="700" dirty="0"/>
                        <a:t>5065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GB" sz="700" dirty="0"/>
                        <a:t>Addition of E-mail Address to DES Last Accessed Report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MiR Drop 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dirty="0"/>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Minor Release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3943157"/>
                  </a:ext>
                </a:extLst>
              </a:tr>
            </a:tbl>
          </a:graphicData>
        </a:graphic>
      </p:graphicFrame>
      <p:sp>
        <p:nvSpPr>
          <p:cNvPr id="6" name="Title 1">
            <a:extLst>
              <a:ext uri="{FF2B5EF4-FFF2-40B4-BE49-F238E27FC236}">
                <a16:creationId xmlns:a16="http://schemas.microsoft.com/office/drawing/2014/main" id="{AAB7F775-B62D-4B10-B2D6-35D8917FF020}"/>
              </a:ext>
            </a:extLst>
          </p:cNvPr>
          <p:cNvSpPr>
            <a:spLocks noGrp="1"/>
          </p:cNvSpPr>
          <p:nvPr>
            <p:ph type="title"/>
          </p:nvPr>
        </p:nvSpPr>
        <p:spPr>
          <a:xfrm>
            <a:off x="28329" y="183412"/>
            <a:ext cx="8688388" cy="231258"/>
          </a:xfrm>
        </p:spPr>
        <p:txBody>
          <a:bodyPr>
            <a:normAutofit fontScale="90000"/>
          </a:bodyPr>
          <a:lstStyle/>
          <a:p>
            <a:r>
              <a:rPr lang="en-GB" sz="2400" dirty="0"/>
              <a:t>Change Index – UK Link Allocated Change</a:t>
            </a:r>
          </a:p>
        </p:txBody>
      </p:sp>
    </p:spTree>
    <p:extLst>
      <p:ext uri="{BB962C8B-B14F-4D97-AF65-F5344CB8AC3E}">
        <p14:creationId xmlns:p14="http://schemas.microsoft.com/office/powerpoint/2010/main" val="20539169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AFED1-1B1E-4ACC-AD3D-E600CEB26E57}"/>
              </a:ext>
            </a:extLst>
          </p:cNvPr>
          <p:cNvSpPr>
            <a:spLocks noGrp="1"/>
          </p:cNvSpPr>
          <p:nvPr>
            <p:ph type="title"/>
          </p:nvPr>
        </p:nvSpPr>
        <p:spPr>
          <a:xfrm>
            <a:off x="457199" y="16729"/>
            <a:ext cx="8229600" cy="637580"/>
          </a:xfrm>
        </p:spPr>
        <p:txBody>
          <a:bodyPr>
            <a:normAutofit/>
          </a:bodyPr>
          <a:lstStyle/>
          <a:p>
            <a:r>
              <a:rPr lang="en-GB" sz="2175" dirty="0"/>
              <a:t>2021 UK Link Future Releases</a:t>
            </a:r>
          </a:p>
        </p:txBody>
      </p:sp>
      <p:graphicFrame>
        <p:nvGraphicFramePr>
          <p:cNvPr id="4" name="Table 3">
            <a:extLst>
              <a:ext uri="{FF2B5EF4-FFF2-40B4-BE49-F238E27FC236}">
                <a16:creationId xmlns:a16="http://schemas.microsoft.com/office/drawing/2014/main" id="{BBBF281B-3C82-4C9E-BA58-EAE348D7F7FD}"/>
              </a:ext>
            </a:extLst>
          </p:cNvPr>
          <p:cNvGraphicFramePr>
            <a:graphicFrameLocks noGrp="1"/>
          </p:cNvGraphicFramePr>
          <p:nvPr>
            <p:extLst/>
          </p:nvPr>
        </p:nvGraphicFramePr>
        <p:xfrm>
          <a:off x="107503" y="654309"/>
          <a:ext cx="8928993" cy="3567066"/>
        </p:xfrm>
        <a:graphic>
          <a:graphicData uri="http://schemas.openxmlformats.org/drawingml/2006/table">
            <a:tbl>
              <a:tblPr/>
              <a:tblGrid>
                <a:gridCol w="399925">
                  <a:extLst>
                    <a:ext uri="{9D8B030D-6E8A-4147-A177-3AD203B41FA5}">
                      <a16:colId xmlns:a16="http://schemas.microsoft.com/office/drawing/2014/main" val="594677324"/>
                    </a:ext>
                  </a:extLst>
                </a:gridCol>
                <a:gridCol w="226555">
                  <a:extLst>
                    <a:ext uri="{9D8B030D-6E8A-4147-A177-3AD203B41FA5}">
                      <a16:colId xmlns:a16="http://schemas.microsoft.com/office/drawing/2014/main" val="1212485833"/>
                    </a:ext>
                  </a:extLst>
                </a:gridCol>
                <a:gridCol w="3691820">
                  <a:extLst>
                    <a:ext uri="{9D8B030D-6E8A-4147-A177-3AD203B41FA5}">
                      <a16:colId xmlns:a16="http://schemas.microsoft.com/office/drawing/2014/main" val="2588561940"/>
                    </a:ext>
                  </a:extLst>
                </a:gridCol>
                <a:gridCol w="2125693">
                  <a:extLst>
                    <a:ext uri="{9D8B030D-6E8A-4147-A177-3AD203B41FA5}">
                      <a16:colId xmlns:a16="http://schemas.microsoft.com/office/drawing/2014/main" val="1800805844"/>
                    </a:ext>
                  </a:extLst>
                </a:gridCol>
                <a:gridCol w="524893">
                  <a:extLst>
                    <a:ext uri="{9D8B030D-6E8A-4147-A177-3AD203B41FA5}">
                      <a16:colId xmlns:a16="http://schemas.microsoft.com/office/drawing/2014/main" val="20003"/>
                    </a:ext>
                  </a:extLst>
                </a:gridCol>
                <a:gridCol w="688769">
                  <a:extLst>
                    <a:ext uri="{9D8B030D-6E8A-4147-A177-3AD203B41FA5}">
                      <a16:colId xmlns:a16="http://schemas.microsoft.com/office/drawing/2014/main" val="198435945"/>
                    </a:ext>
                  </a:extLst>
                </a:gridCol>
                <a:gridCol w="526932">
                  <a:extLst>
                    <a:ext uri="{9D8B030D-6E8A-4147-A177-3AD203B41FA5}">
                      <a16:colId xmlns:a16="http://schemas.microsoft.com/office/drawing/2014/main" val="2619778090"/>
                    </a:ext>
                  </a:extLst>
                </a:gridCol>
                <a:gridCol w="744406">
                  <a:extLst>
                    <a:ext uri="{9D8B030D-6E8A-4147-A177-3AD203B41FA5}">
                      <a16:colId xmlns:a16="http://schemas.microsoft.com/office/drawing/2014/main" val="1022559495"/>
                    </a:ext>
                  </a:extLst>
                </a:gridCol>
              </a:tblGrid>
              <a:tr h="310471">
                <a:tc>
                  <a:txBody>
                    <a:bodyPr/>
                    <a:lstStyle/>
                    <a:p>
                      <a:pPr algn="ctr" fontAlgn="ctr"/>
                      <a:r>
                        <a:rPr lang="en-GB" sz="700" b="1" i="0" u="none" strike="noStrike" dirty="0">
                          <a:solidFill>
                            <a:srgbClr val="FFFFFF"/>
                          </a:solidFill>
                          <a:effectLst/>
                          <a:latin typeface="+mn-lt"/>
                        </a:rPr>
                        <a:t>Proposed Release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700" b="1" i="0" u="none" strike="noStrike" dirty="0">
                          <a:solidFill>
                            <a:srgbClr val="FFFFFF"/>
                          </a:solidFill>
                          <a:effectLst/>
                          <a:latin typeface="+mn-lt"/>
                        </a:rPr>
                        <a:t>XRN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700" b="1" i="0" u="none" strike="noStrike" dirty="0">
                          <a:solidFill>
                            <a:srgbClr val="FFFFFF"/>
                          </a:solidFill>
                          <a:effectLst/>
                          <a:latin typeface="+mn-lt"/>
                        </a:rPr>
                        <a:t>Candidate Change Title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700" b="1" i="0" u="none" strike="noStrike" dirty="0">
                          <a:solidFill>
                            <a:srgbClr val="FFFFFF"/>
                          </a:solidFill>
                          <a:effectLst/>
                          <a:latin typeface="+mn-lt"/>
                        </a:rPr>
                        <a:t>Comments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700" b="1" i="0" u="none" strike="noStrike" dirty="0">
                          <a:solidFill>
                            <a:srgbClr val="FFFFFF"/>
                          </a:solidFill>
                          <a:effectLst/>
                          <a:latin typeface="+mn-lt"/>
                        </a:rPr>
                        <a:t>Current Status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GB" sz="700" b="1" i="0" u="none" strike="noStrike" dirty="0">
                          <a:solidFill>
                            <a:srgbClr val="FFFFFF"/>
                          </a:solidFill>
                          <a:effectLst/>
                          <a:latin typeface="+mn-lt"/>
                        </a:rPr>
                        <a:t>Complexity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700" b="1" i="0" u="none" strike="noStrike" dirty="0">
                          <a:solidFill>
                            <a:srgbClr val="FFFFFF"/>
                          </a:solidFill>
                          <a:effectLst/>
                          <a:latin typeface="+mn-lt"/>
                        </a:rPr>
                        <a:t>Points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700" b="1" i="0" u="none" strike="noStrike" dirty="0">
                          <a:solidFill>
                            <a:srgbClr val="FFFFFF"/>
                          </a:solidFill>
                          <a:effectLst/>
                          <a:latin typeface="+mn-lt"/>
                        </a:rPr>
                        <a:t>Finance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915720419"/>
                  </a:ext>
                </a:extLst>
              </a:tr>
              <a:tr h="303153">
                <a:tc rowSpan="5">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1" i="0" u="none" strike="noStrike" kern="1200" dirty="0">
                          <a:solidFill>
                            <a:schemeClr val="tx1"/>
                          </a:solidFill>
                          <a:effectLst/>
                          <a:latin typeface="+mn-lt"/>
                          <a:ea typeface="+mn-ea"/>
                          <a:cs typeface="+mn-cs"/>
                        </a:rPr>
                        <a:t>Jun-21</a:t>
                      </a:r>
                    </a:p>
                    <a:p>
                      <a:pPr marL="0" algn="ctr" defTabSz="914400" rtl="0" eaLnBrk="1" fontAlgn="ctr" latinLnBrk="0" hangingPunct="1"/>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4941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MOD0692 - Auto updates to meter read frequency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Descoped from Nov 20. Dependent on Ofgem decision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mn-lt"/>
                        </a:rPr>
                        <a:t>Design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Large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Shipper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318977">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4992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MOD0687 – Creation of new charge to recover last resort supply payments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Descoped from Nov 20. Under appeal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Design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Large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Shipper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316284">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5093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GB" sz="700" b="0" i="0" u="none" strike="noStrike" kern="1200" dirty="0">
                          <a:solidFill>
                            <a:schemeClr val="tx1"/>
                          </a:solidFill>
                          <a:effectLst/>
                          <a:latin typeface="+mn-lt"/>
                          <a:ea typeface="+mn-ea"/>
                          <a:cs typeface="+mn-cs"/>
                        </a:rPr>
                        <a:t>MOD0711 – Update of AUG Table to reflect new EUC bands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GB" sz="700" b="0" i="0" u="none" strike="noStrike" kern="1200" dirty="0">
                          <a:solidFill>
                            <a:schemeClr val="tx1"/>
                          </a:solidFill>
                          <a:effectLst/>
                          <a:latin typeface="+mn-lt"/>
                          <a:ea typeface="+mn-ea"/>
                          <a:cs typeface="+mn-cs"/>
                        </a:rPr>
                        <a:t>HLSOs in review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Capture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X-Large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Shipper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53626">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5038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MOD0691 – Class 2,3 or 4 meter points to Class 1 when G1.6.15 criteria are met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Depending on solution option chosen this change could  be delivered via a Minor Release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Capture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err="1">
                          <a:solidFill>
                            <a:schemeClr val="tx1"/>
                          </a:solidFill>
                          <a:effectLst/>
                          <a:latin typeface="+mn-lt"/>
                          <a:ea typeface="+mn-ea"/>
                          <a:cs typeface="+mn-cs"/>
                        </a:rPr>
                        <a:t>Tbd</a:t>
                      </a:r>
                      <a:r>
                        <a:rPr lang="en-GB" sz="700" b="0" i="0" u="none" strike="noStrike" kern="1200" dirty="0">
                          <a:solidFill>
                            <a:schemeClr val="tx1"/>
                          </a:solidFill>
                          <a:effectLst/>
                          <a:latin typeface="+mn-lt"/>
                          <a:ea typeface="+mn-ea"/>
                          <a:cs typeface="+mn-cs"/>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err="1">
                          <a:solidFill>
                            <a:schemeClr val="tx1"/>
                          </a:solidFill>
                          <a:effectLst/>
                          <a:latin typeface="+mn-lt"/>
                          <a:ea typeface="+mn-ea"/>
                          <a:cs typeface="+mn-cs"/>
                        </a:rPr>
                        <a:t>Tbd</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GB" sz="700" b="0" i="1" u="none" strike="noStrike" dirty="0">
                          <a:solidFill>
                            <a:schemeClr val="tx1"/>
                          </a:solidFill>
                          <a:effectLst/>
                          <a:latin typeface="+mn-lt"/>
                        </a:rPr>
                        <a:t>Shipper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53626">
                <a:tc vMerge="1">
                  <a:txBody>
                    <a:bodyPr/>
                    <a:lstStyle/>
                    <a:p>
                      <a:endParaRPr lang="en-GB"/>
                    </a:p>
                  </a:txBody>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5142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New allowable values for DCC Service Flag in DXI File from DCC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Related to a SEC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Capture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err="1">
                          <a:solidFill>
                            <a:schemeClr val="tx1"/>
                          </a:solidFill>
                          <a:effectLst/>
                          <a:latin typeface="+mn-lt"/>
                          <a:ea typeface="+mn-ea"/>
                          <a:cs typeface="+mn-cs"/>
                        </a:rPr>
                        <a:t>Tbd</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err="1">
                          <a:solidFill>
                            <a:schemeClr val="tx1"/>
                          </a:solidFill>
                          <a:effectLst/>
                          <a:latin typeface="+mn-lt"/>
                          <a:ea typeface="+mn-ea"/>
                          <a:cs typeface="+mn-cs"/>
                        </a:rPr>
                        <a:t>Tbd</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GB" sz="700" b="0" i="1" u="none" strike="noStrike" dirty="0">
                          <a:solidFill>
                            <a:schemeClr val="tx1"/>
                          </a:solidFill>
                          <a:effectLst/>
                          <a:latin typeface="+mn-lt"/>
                        </a:rPr>
                        <a:t>DN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03692106"/>
                  </a:ext>
                </a:extLst>
              </a:tr>
              <a:tr h="261742">
                <a:tc rowSpan="5">
                  <a:txBody>
                    <a:bodyPr/>
                    <a:lstStyle/>
                    <a:p>
                      <a:pPr marL="0" algn="ctr" defTabSz="914400" rtl="0" eaLnBrk="1" fontAlgn="ctr" latinLnBrk="0" hangingPunct="1"/>
                      <a:r>
                        <a:rPr lang="en-GB" sz="700" b="1" i="0" u="none" strike="noStrike" kern="1200" dirty="0">
                          <a:solidFill>
                            <a:schemeClr val="tx1"/>
                          </a:solidFill>
                          <a:effectLst/>
                          <a:latin typeface="+mn-lt"/>
                          <a:ea typeface="+mn-ea"/>
                          <a:cs typeface="+mn-cs"/>
                        </a:rPr>
                        <a:t>Nov 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lang="en-GB" sz="700" dirty="0"/>
                        <a:t>4990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r>
                        <a:rPr lang="en-GB" sz="700" dirty="0"/>
                        <a:t>MOD0664 – Transfer of sites with low read submission performance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dirty="0"/>
                        <a:t>In Capture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700" b="0" i="0" u="none" strike="noStrike" kern="1200" dirty="0" err="1">
                          <a:solidFill>
                            <a:schemeClr val="tx1"/>
                          </a:solidFill>
                          <a:effectLst/>
                          <a:latin typeface="+mn-lt"/>
                          <a:ea typeface="+mn-ea"/>
                          <a:cs typeface="+mn-cs"/>
                        </a:rPr>
                        <a:t>Tbd</a:t>
                      </a:r>
                      <a:r>
                        <a:rPr lang="en-GB" sz="700" b="0" i="0" u="none" strike="noStrike" kern="1200" dirty="0">
                          <a:solidFill>
                            <a:schemeClr val="tx1"/>
                          </a:solidFill>
                          <a:effectLst/>
                          <a:latin typeface="+mn-lt"/>
                          <a:ea typeface="+mn-ea"/>
                          <a:cs typeface="+mn-cs"/>
                        </a:rPr>
                        <a:t>.</a:t>
                      </a:r>
                    </a:p>
                    <a:p>
                      <a:pPr algn="ct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dirty="0" err="1"/>
                        <a:t>Tbd</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dirty="0"/>
                        <a:t>Shipper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2683201"/>
                  </a:ext>
                </a:extLst>
              </a:tr>
              <a:tr h="419594">
                <a:tc vMerge="1">
                  <a:txBody>
                    <a:bodyPr/>
                    <a:lstStyle/>
                    <a:p>
                      <a:pPr marL="0" algn="ctr" defTabSz="914400" rtl="0" eaLnBrk="1" fontAlgn="ctr" latinLnBrk="0" hangingPunct="1"/>
                      <a:endParaRPr lang="en-GB" sz="10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r>
                        <a:rPr lang="en-GB" sz="700" strike="noStrike" dirty="0"/>
                        <a:t>5063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r>
                        <a:rPr lang="en-GB" sz="700" strike="noStrike" dirty="0"/>
                        <a:t>MOD0719R – Flow Weighted Average CV (FWACV)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endParaRPr lang="en-GB" sz="700" strike="noStrike"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strike="noStrike" dirty="0"/>
                        <a:t>In Capture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XXXL</a:t>
                      </a:r>
                    </a:p>
                    <a:p>
                      <a:pPr algn="ctr"/>
                      <a:endParaRPr lang="en-GB" sz="700" strike="noStrike"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700" dirty="0" err="1"/>
                        <a:t>Tbd</a:t>
                      </a:r>
                      <a:endParaRPr lang="en-GB" sz="700" dirty="0"/>
                    </a:p>
                    <a:p>
                      <a:pPr algn="ctr"/>
                      <a:endParaRPr lang="en-GB" sz="700" strike="noStrike"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strike="noStrike" dirty="0"/>
                        <a:t>DN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3371009"/>
                  </a:ext>
                </a:extLst>
              </a:tr>
              <a:tr h="370655">
                <a:tc vMerge="1">
                  <a:txBody>
                    <a:bodyPr/>
                    <a:lstStyle/>
                    <a:p>
                      <a:pPr marL="0" algn="ctr" defTabSz="914400" rtl="0" eaLnBrk="1" fontAlgn="ctr" latinLnBrk="0" hangingPunct="1"/>
                      <a:endParaRPr lang="en-GB" sz="10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r>
                        <a:rPr lang="en-GB" sz="700" dirty="0"/>
                        <a:t>5186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r>
                        <a:rPr lang="en-GB" sz="700" dirty="0"/>
                        <a:t>Aligning Capacity booking under the UNC and arrangements set out in relevant NEXAs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dirty="0"/>
                        <a:t>In Capture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700" b="0" i="0" u="none" strike="noStrike" kern="1200" dirty="0" err="1">
                          <a:solidFill>
                            <a:schemeClr val="tx1"/>
                          </a:solidFill>
                          <a:effectLst/>
                          <a:latin typeface="+mn-lt"/>
                          <a:ea typeface="+mn-ea"/>
                          <a:cs typeface="+mn-cs"/>
                        </a:rPr>
                        <a:t>Tbd</a:t>
                      </a:r>
                      <a:r>
                        <a:rPr lang="en-GB" sz="700" b="0" i="0" u="none" strike="noStrike" kern="1200" dirty="0">
                          <a:solidFill>
                            <a:schemeClr val="tx1"/>
                          </a:solidFill>
                          <a:effectLst/>
                          <a:latin typeface="+mn-lt"/>
                          <a:ea typeface="+mn-ea"/>
                          <a:cs typeface="+mn-cs"/>
                        </a:rPr>
                        <a:t>.</a:t>
                      </a:r>
                    </a:p>
                    <a:p>
                      <a:pPr algn="ct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700" dirty="0" err="1"/>
                        <a:t>Tbd</a:t>
                      </a:r>
                      <a:endParaRPr lang="en-GB" sz="700" dirty="0"/>
                    </a:p>
                    <a:p>
                      <a:pPr algn="ct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dirty="0"/>
                        <a:t>DN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0508332"/>
                  </a:ext>
                </a:extLst>
              </a:tr>
              <a:tr h="406127">
                <a:tc vMerge="1">
                  <a:txBody>
                    <a:bodyPr/>
                    <a:lstStyle/>
                    <a:p>
                      <a:pPr marL="0" algn="ctr" defTabSz="914400" rtl="0" eaLnBrk="1" fontAlgn="ctr" latinLnBrk="0" hangingPunct="1"/>
                      <a:endParaRPr lang="en-GB" sz="10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r>
                        <a:rPr lang="en-GB" sz="700" strike="noStrike" dirty="0"/>
                        <a:t>5072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r>
                        <a:rPr lang="en-US" sz="700" strike="noStrike" dirty="0"/>
                        <a:t>Application and derivation of TTZ indicator and calculation of volume and energy – all classes</a:t>
                      </a:r>
                      <a:endParaRPr lang="en-GB" sz="700" strike="noStrike"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endParaRPr lang="en-GB" sz="700" strike="noStrike"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strike="noStrike" dirty="0"/>
                        <a:t>In Capture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700" b="0" i="0" u="none" strike="noStrike" kern="1200" dirty="0" err="1">
                          <a:solidFill>
                            <a:schemeClr val="tx1"/>
                          </a:solidFill>
                          <a:effectLst/>
                          <a:latin typeface="+mn-lt"/>
                          <a:ea typeface="+mn-ea"/>
                          <a:cs typeface="+mn-cs"/>
                        </a:rPr>
                        <a:t>Tbd</a:t>
                      </a:r>
                      <a:r>
                        <a:rPr lang="en-GB" sz="700" b="0" i="0" u="none" strike="noStrike" kern="1200" dirty="0">
                          <a:solidFill>
                            <a:schemeClr val="tx1"/>
                          </a:solidFill>
                          <a:effectLst/>
                          <a:latin typeface="+mn-lt"/>
                          <a:ea typeface="+mn-ea"/>
                          <a:cs typeface="+mn-cs"/>
                        </a:rPr>
                        <a:t>.</a:t>
                      </a:r>
                    </a:p>
                    <a:p>
                      <a:pPr algn="ctr"/>
                      <a:endParaRPr lang="en-GB" sz="700" strike="noStrike"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700" dirty="0" err="1"/>
                        <a:t>Tbd</a:t>
                      </a:r>
                      <a:endParaRPr lang="en-GB" sz="700" dirty="0"/>
                    </a:p>
                    <a:p>
                      <a:pPr algn="ctr"/>
                      <a:endParaRPr lang="en-GB" sz="700" strike="noStrike"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strike="noStrike" dirty="0"/>
                        <a:t>Shipper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3397083"/>
                  </a:ext>
                </a:extLst>
              </a:tr>
              <a:tr h="343242">
                <a:tc vMerge="1">
                  <a:txBody>
                    <a:bodyPr/>
                    <a:lstStyle/>
                    <a:p>
                      <a:pPr marL="0" algn="ctr" defTabSz="914400" rtl="0" eaLnBrk="1" fontAlgn="ctr" latinLnBrk="0" hangingPunct="1"/>
                      <a:endParaRPr lang="en-GB" sz="10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r>
                        <a:rPr lang="en-GB" sz="700" dirty="0"/>
                        <a:t>5091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r>
                        <a:rPr lang="en-GB" sz="700" dirty="0"/>
                        <a:t>Deferral of creation of Class change reads at transfer of ownership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dirty="0"/>
                        <a:t>In Capture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700" b="0" i="0" u="none" strike="noStrike" kern="1200" dirty="0" err="1">
                          <a:solidFill>
                            <a:schemeClr val="tx1"/>
                          </a:solidFill>
                          <a:effectLst/>
                          <a:latin typeface="+mn-lt"/>
                          <a:ea typeface="+mn-ea"/>
                          <a:cs typeface="+mn-cs"/>
                        </a:rPr>
                        <a:t>Tbd</a:t>
                      </a:r>
                      <a:r>
                        <a:rPr lang="en-GB" sz="700" b="0" i="0" u="none" strike="noStrike" kern="1200" dirty="0">
                          <a:solidFill>
                            <a:schemeClr val="tx1"/>
                          </a:solidFill>
                          <a:effectLst/>
                          <a:latin typeface="+mn-lt"/>
                          <a:ea typeface="+mn-ea"/>
                          <a:cs typeface="+mn-cs"/>
                        </a:rPr>
                        <a:t>.</a:t>
                      </a:r>
                    </a:p>
                    <a:p>
                      <a:pPr algn="ct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700" dirty="0" err="1"/>
                        <a:t>Tbd</a:t>
                      </a:r>
                      <a:endParaRPr lang="en-GB" sz="700" dirty="0"/>
                    </a:p>
                    <a:p>
                      <a:pPr algn="ct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dirty="0"/>
                        <a:t>Shipper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5577778"/>
                  </a:ext>
                </a:extLst>
              </a:tr>
            </a:tbl>
          </a:graphicData>
        </a:graphic>
      </p:graphicFrame>
      <p:sp>
        <p:nvSpPr>
          <p:cNvPr id="3" name="TextBox 2">
            <a:extLst>
              <a:ext uri="{FF2B5EF4-FFF2-40B4-BE49-F238E27FC236}">
                <a16:creationId xmlns:a16="http://schemas.microsoft.com/office/drawing/2014/main" id="{25F851B4-F684-43C0-8E51-1929C8A6805D}"/>
              </a:ext>
            </a:extLst>
          </p:cNvPr>
          <p:cNvSpPr txBox="1"/>
          <p:nvPr/>
        </p:nvSpPr>
        <p:spPr>
          <a:xfrm>
            <a:off x="107503" y="4338084"/>
            <a:ext cx="8928992" cy="323165"/>
          </a:xfrm>
          <a:prstGeom prst="rect">
            <a:avLst/>
          </a:prstGeom>
          <a:noFill/>
        </p:spPr>
        <p:txBody>
          <a:bodyPr wrap="square" rtlCol="0">
            <a:spAutoFit/>
          </a:bodyPr>
          <a:lstStyle/>
          <a:p>
            <a:pPr marL="128588" indent="-128588">
              <a:buFont typeface="Arial" panose="020B0604020202020204" pitchFamily="34" charset="0"/>
              <a:buChar char="•"/>
            </a:pPr>
            <a:r>
              <a:rPr lang="en-GB" sz="750" dirty="0"/>
              <a:t>XRN5063 – Flow Weighted Average CV change is likely to be very complex and may not be delivered by a UK Link Major </a:t>
            </a:r>
            <a:r>
              <a:rPr lang="en-GB" sz="750"/>
              <a:t>Release.</a:t>
            </a:r>
            <a:endParaRPr lang="en-GB" sz="750" dirty="0"/>
          </a:p>
          <a:p>
            <a:pPr marL="128588" indent="-128588">
              <a:buFont typeface="Arial" panose="020B0604020202020204" pitchFamily="34" charset="0"/>
              <a:buChar char="•"/>
            </a:pPr>
            <a:r>
              <a:rPr lang="en-GB" sz="750" dirty="0"/>
              <a:t>Service sustaining activity may be considered for inclusion in future releases.</a:t>
            </a:r>
          </a:p>
        </p:txBody>
      </p:sp>
    </p:spTree>
    <p:extLst>
      <p:ext uri="{BB962C8B-B14F-4D97-AF65-F5344CB8AC3E}">
        <p14:creationId xmlns:p14="http://schemas.microsoft.com/office/powerpoint/2010/main" val="23534210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DD02-85B9-4613-835A-A550CF9C515E}"/>
              </a:ext>
            </a:extLst>
          </p:cNvPr>
          <p:cNvSpPr>
            <a:spLocks noGrp="1"/>
          </p:cNvSpPr>
          <p:nvPr>
            <p:ph type="title"/>
          </p:nvPr>
        </p:nvSpPr>
        <p:spPr/>
        <p:txBody>
          <a:bodyPr/>
          <a:lstStyle/>
          <a:p>
            <a:r>
              <a:rPr lang="en-GB" dirty="0"/>
              <a:t>Available Points A</a:t>
            </a:r>
          </a:p>
        </p:txBody>
      </p:sp>
      <p:graphicFrame>
        <p:nvGraphicFramePr>
          <p:cNvPr id="3" name="Table 2">
            <a:extLst>
              <a:ext uri="{FF2B5EF4-FFF2-40B4-BE49-F238E27FC236}">
                <a16:creationId xmlns:a16="http://schemas.microsoft.com/office/drawing/2014/main" id="{97A5DE2E-5730-4938-A426-3B170FB91235}"/>
              </a:ext>
            </a:extLst>
          </p:cNvPr>
          <p:cNvGraphicFramePr>
            <a:graphicFrameLocks noGrp="1"/>
          </p:cNvGraphicFramePr>
          <p:nvPr>
            <p:extLst/>
          </p:nvPr>
        </p:nvGraphicFramePr>
        <p:xfrm>
          <a:off x="521493" y="1089818"/>
          <a:ext cx="8229606" cy="2533650"/>
        </p:xfrm>
        <a:graphic>
          <a:graphicData uri="http://schemas.openxmlformats.org/drawingml/2006/table">
            <a:tbl>
              <a:tblPr firstRow="1" bandRow="1">
                <a:tableStyleId>{5C22544A-7EE6-4342-B048-85BDC9FD1C3A}</a:tableStyleId>
              </a:tblPr>
              <a:tblGrid>
                <a:gridCol w="587829">
                  <a:extLst>
                    <a:ext uri="{9D8B030D-6E8A-4147-A177-3AD203B41FA5}">
                      <a16:colId xmlns:a16="http://schemas.microsoft.com/office/drawing/2014/main" val="1230548839"/>
                    </a:ext>
                  </a:extLst>
                </a:gridCol>
                <a:gridCol w="587829">
                  <a:extLst>
                    <a:ext uri="{9D8B030D-6E8A-4147-A177-3AD203B41FA5}">
                      <a16:colId xmlns:a16="http://schemas.microsoft.com/office/drawing/2014/main" val="3478140728"/>
                    </a:ext>
                  </a:extLst>
                </a:gridCol>
                <a:gridCol w="587829">
                  <a:extLst>
                    <a:ext uri="{9D8B030D-6E8A-4147-A177-3AD203B41FA5}">
                      <a16:colId xmlns:a16="http://schemas.microsoft.com/office/drawing/2014/main" val="2740431854"/>
                    </a:ext>
                  </a:extLst>
                </a:gridCol>
                <a:gridCol w="587829">
                  <a:extLst>
                    <a:ext uri="{9D8B030D-6E8A-4147-A177-3AD203B41FA5}">
                      <a16:colId xmlns:a16="http://schemas.microsoft.com/office/drawing/2014/main" val="4038347982"/>
                    </a:ext>
                  </a:extLst>
                </a:gridCol>
                <a:gridCol w="587829">
                  <a:extLst>
                    <a:ext uri="{9D8B030D-6E8A-4147-A177-3AD203B41FA5}">
                      <a16:colId xmlns:a16="http://schemas.microsoft.com/office/drawing/2014/main" val="3879198053"/>
                    </a:ext>
                  </a:extLst>
                </a:gridCol>
                <a:gridCol w="587829">
                  <a:extLst>
                    <a:ext uri="{9D8B030D-6E8A-4147-A177-3AD203B41FA5}">
                      <a16:colId xmlns:a16="http://schemas.microsoft.com/office/drawing/2014/main" val="4236035085"/>
                    </a:ext>
                  </a:extLst>
                </a:gridCol>
                <a:gridCol w="587829">
                  <a:extLst>
                    <a:ext uri="{9D8B030D-6E8A-4147-A177-3AD203B41FA5}">
                      <a16:colId xmlns:a16="http://schemas.microsoft.com/office/drawing/2014/main" val="830986546"/>
                    </a:ext>
                  </a:extLst>
                </a:gridCol>
                <a:gridCol w="587829">
                  <a:extLst>
                    <a:ext uri="{9D8B030D-6E8A-4147-A177-3AD203B41FA5}">
                      <a16:colId xmlns:a16="http://schemas.microsoft.com/office/drawing/2014/main" val="2208772449"/>
                    </a:ext>
                  </a:extLst>
                </a:gridCol>
                <a:gridCol w="587829">
                  <a:extLst>
                    <a:ext uri="{9D8B030D-6E8A-4147-A177-3AD203B41FA5}">
                      <a16:colId xmlns:a16="http://schemas.microsoft.com/office/drawing/2014/main" val="1034309633"/>
                    </a:ext>
                  </a:extLst>
                </a:gridCol>
                <a:gridCol w="587829">
                  <a:extLst>
                    <a:ext uri="{9D8B030D-6E8A-4147-A177-3AD203B41FA5}">
                      <a16:colId xmlns:a16="http://schemas.microsoft.com/office/drawing/2014/main" val="2890917023"/>
                    </a:ext>
                  </a:extLst>
                </a:gridCol>
                <a:gridCol w="587829">
                  <a:extLst>
                    <a:ext uri="{9D8B030D-6E8A-4147-A177-3AD203B41FA5}">
                      <a16:colId xmlns:a16="http://schemas.microsoft.com/office/drawing/2014/main" val="4038873915"/>
                    </a:ext>
                  </a:extLst>
                </a:gridCol>
                <a:gridCol w="587829">
                  <a:extLst>
                    <a:ext uri="{9D8B030D-6E8A-4147-A177-3AD203B41FA5}">
                      <a16:colId xmlns:a16="http://schemas.microsoft.com/office/drawing/2014/main" val="657983843"/>
                    </a:ext>
                  </a:extLst>
                </a:gridCol>
                <a:gridCol w="587829">
                  <a:extLst>
                    <a:ext uri="{9D8B030D-6E8A-4147-A177-3AD203B41FA5}">
                      <a16:colId xmlns:a16="http://schemas.microsoft.com/office/drawing/2014/main" val="1970153650"/>
                    </a:ext>
                  </a:extLst>
                </a:gridCol>
                <a:gridCol w="587829">
                  <a:extLst>
                    <a:ext uri="{9D8B030D-6E8A-4147-A177-3AD203B41FA5}">
                      <a16:colId xmlns:a16="http://schemas.microsoft.com/office/drawing/2014/main" val="2926181771"/>
                    </a:ext>
                  </a:extLst>
                </a:gridCol>
              </a:tblGrid>
              <a:tr h="278130">
                <a:tc>
                  <a:txBody>
                    <a:bodyPr/>
                    <a:lstStyle/>
                    <a:p>
                      <a:pPr algn="ctr"/>
                      <a:r>
                        <a:rPr lang="en-GB" sz="1100" dirty="0"/>
                        <a:t>Year</a:t>
                      </a:r>
                    </a:p>
                  </a:txBody>
                  <a:tcPr marL="68580" marR="68580" marT="34290" marB="34290"/>
                </a:tc>
                <a:tc gridSpan="7">
                  <a:txBody>
                    <a:bodyPr/>
                    <a:lstStyle/>
                    <a:p>
                      <a:pPr algn="ctr"/>
                      <a:r>
                        <a:rPr lang="en-GB" sz="1400" dirty="0"/>
                        <a:t>2020</a:t>
                      </a:r>
                    </a:p>
                  </a:txBody>
                  <a:tcPr marL="68580" marR="68580" marT="34290" marB="34290"/>
                </a:tc>
                <a:tc hMerge="1">
                  <a:txBody>
                    <a:bodyPr/>
                    <a:lstStyle/>
                    <a:p>
                      <a:endParaRPr lang="en-GB" dirty="0"/>
                    </a:p>
                  </a:txBody>
                  <a:tcPr/>
                </a:tc>
                <a:tc hMerge="1">
                  <a:txBody>
                    <a:bodyPr/>
                    <a:lstStyle/>
                    <a:p>
                      <a:pPr algn="ct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gridSpan="6">
                  <a:txBody>
                    <a:bodyPr/>
                    <a:lstStyle/>
                    <a:p>
                      <a:pPr algn="ctr"/>
                      <a:r>
                        <a:rPr lang="en-GB" sz="1400" dirty="0"/>
                        <a:t>2021</a:t>
                      </a:r>
                    </a:p>
                  </a:txBody>
                  <a:tcPr marL="68580" marR="68580" marT="34290" marB="34290"/>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26201105"/>
                  </a:ext>
                </a:extLst>
              </a:tr>
              <a:tr h="278130">
                <a:tc>
                  <a:txBody>
                    <a:bodyPr/>
                    <a:lstStyle/>
                    <a:p>
                      <a:pPr algn="ctr"/>
                      <a:r>
                        <a:rPr lang="en-GB" sz="1200" dirty="0"/>
                        <a:t>Month</a:t>
                      </a:r>
                    </a:p>
                  </a:txBody>
                  <a:tcPr marL="68580" marR="68580" marT="34290" marB="34290">
                    <a:solidFill>
                      <a:schemeClr val="tx2">
                        <a:lumMod val="40000"/>
                        <a:lumOff val="60000"/>
                      </a:schemeClr>
                    </a:solidFill>
                  </a:tcPr>
                </a:tc>
                <a:tc>
                  <a:txBody>
                    <a:bodyPr/>
                    <a:lstStyle/>
                    <a:p>
                      <a:r>
                        <a:rPr lang="en-GB" sz="1200" dirty="0"/>
                        <a:t>June</a:t>
                      </a:r>
                    </a:p>
                  </a:txBody>
                  <a:tcPr marL="68580" marR="68580" marT="34290" marB="34290">
                    <a:solidFill>
                      <a:schemeClr val="tx2">
                        <a:lumMod val="40000"/>
                        <a:lumOff val="60000"/>
                      </a:schemeClr>
                    </a:solidFill>
                  </a:tcPr>
                </a:tc>
                <a:tc>
                  <a:txBody>
                    <a:bodyPr/>
                    <a:lstStyle/>
                    <a:p>
                      <a:r>
                        <a:rPr lang="en-GB" sz="1200" dirty="0"/>
                        <a:t>July</a:t>
                      </a:r>
                    </a:p>
                  </a:txBody>
                  <a:tcPr marL="68580" marR="68580" marT="34290" marB="34290">
                    <a:solidFill>
                      <a:schemeClr val="tx2">
                        <a:lumMod val="40000"/>
                        <a:lumOff val="60000"/>
                      </a:schemeClr>
                    </a:solidFill>
                  </a:tcPr>
                </a:tc>
                <a:tc>
                  <a:txBody>
                    <a:bodyPr/>
                    <a:lstStyle/>
                    <a:p>
                      <a:r>
                        <a:rPr lang="en-GB" sz="1200" dirty="0"/>
                        <a:t>Aug</a:t>
                      </a:r>
                    </a:p>
                  </a:txBody>
                  <a:tcPr marL="68580" marR="68580" marT="34290" marB="34290">
                    <a:solidFill>
                      <a:schemeClr val="tx2">
                        <a:lumMod val="40000"/>
                        <a:lumOff val="60000"/>
                      </a:schemeClr>
                    </a:solidFill>
                  </a:tcPr>
                </a:tc>
                <a:tc>
                  <a:txBody>
                    <a:bodyPr/>
                    <a:lstStyle/>
                    <a:p>
                      <a:r>
                        <a:rPr lang="en-GB" sz="1200" dirty="0"/>
                        <a:t>Sept</a:t>
                      </a:r>
                    </a:p>
                  </a:txBody>
                  <a:tcPr marL="68580" marR="68580" marT="34290" marB="34290">
                    <a:solidFill>
                      <a:schemeClr val="tx2">
                        <a:lumMod val="40000"/>
                        <a:lumOff val="60000"/>
                      </a:schemeClr>
                    </a:solidFill>
                  </a:tcPr>
                </a:tc>
                <a:tc>
                  <a:txBody>
                    <a:bodyPr/>
                    <a:lstStyle/>
                    <a:p>
                      <a:r>
                        <a:rPr lang="en-GB" sz="1200" dirty="0"/>
                        <a:t>Oct</a:t>
                      </a:r>
                    </a:p>
                  </a:txBody>
                  <a:tcPr marL="68580" marR="68580" marT="34290" marB="34290">
                    <a:solidFill>
                      <a:schemeClr val="tx2">
                        <a:lumMod val="40000"/>
                        <a:lumOff val="60000"/>
                      </a:schemeClr>
                    </a:solidFill>
                  </a:tcPr>
                </a:tc>
                <a:tc>
                  <a:txBody>
                    <a:bodyPr/>
                    <a:lstStyle/>
                    <a:p>
                      <a:r>
                        <a:rPr lang="en-GB" sz="1200" dirty="0"/>
                        <a:t>Nov</a:t>
                      </a:r>
                    </a:p>
                  </a:txBody>
                  <a:tcPr marL="68580" marR="68580" marT="34290" marB="34290">
                    <a:solidFill>
                      <a:schemeClr val="tx2">
                        <a:lumMod val="40000"/>
                        <a:lumOff val="60000"/>
                      </a:schemeClr>
                    </a:solidFill>
                  </a:tcPr>
                </a:tc>
                <a:tc>
                  <a:txBody>
                    <a:bodyPr/>
                    <a:lstStyle/>
                    <a:p>
                      <a:r>
                        <a:rPr lang="en-GB" sz="1200" dirty="0"/>
                        <a:t>Dec</a:t>
                      </a:r>
                    </a:p>
                  </a:txBody>
                  <a:tcPr marL="68580" marR="68580" marT="34290" marB="34290">
                    <a:solidFill>
                      <a:schemeClr val="tx2">
                        <a:lumMod val="40000"/>
                        <a:lumOff val="60000"/>
                      </a:schemeClr>
                    </a:solidFill>
                  </a:tcPr>
                </a:tc>
                <a:tc>
                  <a:txBody>
                    <a:bodyPr/>
                    <a:lstStyle/>
                    <a:p>
                      <a:r>
                        <a:rPr lang="en-GB" sz="1200" dirty="0"/>
                        <a:t>Jan</a:t>
                      </a:r>
                    </a:p>
                  </a:txBody>
                  <a:tcPr marL="68580" marR="68580" marT="34290" marB="34290">
                    <a:solidFill>
                      <a:schemeClr val="tx2">
                        <a:lumMod val="40000"/>
                        <a:lumOff val="60000"/>
                      </a:schemeClr>
                    </a:solidFill>
                  </a:tcPr>
                </a:tc>
                <a:tc>
                  <a:txBody>
                    <a:bodyPr/>
                    <a:lstStyle/>
                    <a:p>
                      <a:r>
                        <a:rPr lang="en-GB" sz="1200" dirty="0"/>
                        <a:t>Feb</a:t>
                      </a:r>
                    </a:p>
                  </a:txBody>
                  <a:tcPr marL="68580" marR="68580" marT="34290" marB="34290">
                    <a:solidFill>
                      <a:schemeClr val="tx2">
                        <a:lumMod val="40000"/>
                        <a:lumOff val="60000"/>
                      </a:schemeClr>
                    </a:solidFill>
                  </a:tcPr>
                </a:tc>
                <a:tc>
                  <a:txBody>
                    <a:bodyPr/>
                    <a:lstStyle/>
                    <a:p>
                      <a:r>
                        <a:rPr lang="en-GB" sz="1200" dirty="0"/>
                        <a:t>Mar</a:t>
                      </a:r>
                    </a:p>
                  </a:txBody>
                  <a:tcPr marL="68580" marR="68580" marT="34290" marB="34290">
                    <a:solidFill>
                      <a:schemeClr val="tx2">
                        <a:lumMod val="40000"/>
                        <a:lumOff val="60000"/>
                      </a:schemeClr>
                    </a:solidFill>
                  </a:tcPr>
                </a:tc>
                <a:tc>
                  <a:txBody>
                    <a:bodyPr/>
                    <a:lstStyle/>
                    <a:p>
                      <a:r>
                        <a:rPr lang="en-GB" sz="1200" dirty="0"/>
                        <a:t>Apr</a:t>
                      </a:r>
                    </a:p>
                  </a:txBody>
                  <a:tcPr marL="68580" marR="68580" marT="34290" marB="34290">
                    <a:solidFill>
                      <a:schemeClr val="tx2">
                        <a:lumMod val="40000"/>
                        <a:lumOff val="60000"/>
                      </a:schemeClr>
                    </a:solidFill>
                  </a:tcPr>
                </a:tc>
                <a:tc>
                  <a:txBody>
                    <a:bodyPr/>
                    <a:lstStyle/>
                    <a:p>
                      <a:r>
                        <a:rPr lang="en-GB" sz="1200" dirty="0"/>
                        <a:t>May</a:t>
                      </a:r>
                    </a:p>
                  </a:txBody>
                  <a:tcPr marL="68580" marR="68580" marT="34290" marB="34290">
                    <a:solidFill>
                      <a:schemeClr val="tx2">
                        <a:lumMod val="40000"/>
                        <a:lumOff val="60000"/>
                      </a:schemeClr>
                    </a:solidFill>
                  </a:tcPr>
                </a:tc>
                <a:tc>
                  <a:txBody>
                    <a:bodyPr/>
                    <a:lstStyle/>
                    <a:p>
                      <a:r>
                        <a:rPr lang="en-GB" sz="1200" dirty="0"/>
                        <a:t>Jun</a:t>
                      </a:r>
                    </a:p>
                  </a:txBody>
                  <a:tcPr marL="68580" marR="68580" marT="34290" marB="34290">
                    <a:solidFill>
                      <a:schemeClr val="tx2">
                        <a:lumMod val="40000"/>
                        <a:lumOff val="60000"/>
                      </a:schemeClr>
                    </a:solidFill>
                  </a:tcPr>
                </a:tc>
                <a:extLst>
                  <a:ext uri="{0D108BD9-81ED-4DB2-BD59-A6C34878D82A}">
                    <a16:rowId xmlns:a16="http://schemas.microsoft.com/office/drawing/2014/main" val="2085068326"/>
                  </a:ext>
                </a:extLst>
              </a:tr>
              <a:tr h="278130">
                <a:tc>
                  <a:txBody>
                    <a:bodyPr/>
                    <a:lstStyle/>
                    <a:p>
                      <a:pPr algn="ctr"/>
                      <a:r>
                        <a:rPr lang="en-GB" sz="1100" dirty="0"/>
                        <a:t>Phase</a:t>
                      </a:r>
                    </a:p>
                  </a:txBody>
                  <a:tcPr marL="68580" marR="68580" marT="34290" marB="34290">
                    <a:solidFill>
                      <a:srgbClr val="92D050"/>
                    </a:solidFill>
                  </a:tcPr>
                </a:tc>
                <a:tc gridSpan="2">
                  <a:txBody>
                    <a:bodyPr/>
                    <a:lstStyle/>
                    <a:p>
                      <a:pPr algn="ctr"/>
                      <a:r>
                        <a:rPr lang="en-GB" sz="1400" b="1" dirty="0"/>
                        <a:t>Start-Up</a:t>
                      </a:r>
                    </a:p>
                  </a:txBody>
                  <a:tcPr marL="68580" marR="68580" marT="34290" marB="34290">
                    <a:solidFill>
                      <a:srgbClr val="92D050"/>
                    </a:solidFill>
                  </a:tcPr>
                </a:tc>
                <a:tc hMerge="1">
                  <a:txBody>
                    <a:bodyPr/>
                    <a:lstStyle/>
                    <a:p>
                      <a:endParaRPr lang="en-GB" dirty="0"/>
                    </a:p>
                  </a:txBody>
                  <a:tcPr>
                    <a:solidFill>
                      <a:schemeClr val="accent2">
                        <a:lumMod val="60000"/>
                        <a:lumOff val="40000"/>
                      </a:schemeClr>
                    </a:solidFill>
                  </a:tcPr>
                </a:tc>
                <a:tc>
                  <a:txBody>
                    <a:bodyPr/>
                    <a:lstStyle/>
                    <a:p>
                      <a:pPr algn="ctr"/>
                      <a:r>
                        <a:rPr lang="en-GB" sz="1400" b="1" dirty="0"/>
                        <a:t>Init</a:t>
                      </a:r>
                    </a:p>
                  </a:txBody>
                  <a:tcPr marL="68580" marR="68580" marT="34290" marB="34290">
                    <a:solidFill>
                      <a:srgbClr val="92D050"/>
                    </a:solidFill>
                  </a:tcPr>
                </a:tc>
                <a:tc gridSpan="3">
                  <a:txBody>
                    <a:bodyPr/>
                    <a:lstStyle/>
                    <a:p>
                      <a:pPr algn="ctr"/>
                      <a:r>
                        <a:rPr lang="en-GB" sz="1400" b="1" dirty="0"/>
                        <a:t>Design</a:t>
                      </a:r>
                    </a:p>
                  </a:txBody>
                  <a:tcPr marL="68580" marR="68580" marT="34290" marB="34290">
                    <a:solidFill>
                      <a:srgbClr val="FFC000"/>
                    </a:solidFill>
                  </a:tcPr>
                </a:tc>
                <a:tc hMerge="1">
                  <a:txBody>
                    <a:bodyPr/>
                    <a:lstStyle/>
                    <a:p>
                      <a:endParaRPr lang="en-GB" dirty="0"/>
                    </a:p>
                  </a:txBody>
                  <a:tcPr>
                    <a:solidFill>
                      <a:schemeClr val="accent2">
                        <a:lumMod val="60000"/>
                        <a:lumOff val="40000"/>
                      </a:schemeClr>
                    </a:solidFill>
                  </a:tcPr>
                </a:tc>
                <a:tc hMerge="1">
                  <a:txBody>
                    <a:bodyPr/>
                    <a:lstStyle/>
                    <a:p>
                      <a:endParaRPr lang="en-GB" dirty="0"/>
                    </a:p>
                  </a:txBody>
                  <a:tcPr>
                    <a:solidFill>
                      <a:schemeClr val="accent2">
                        <a:lumMod val="60000"/>
                        <a:lumOff val="40000"/>
                      </a:schemeClr>
                    </a:solidFill>
                  </a:tcPr>
                </a:tc>
                <a:tc gridSpan="7">
                  <a:txBody>
                    <a:bodyPr/>
                    <a:lstStyle/>
                    <a:p>
                      <a:pPr algn="ctr"/>
                      <a:r>
                        <a:rPr lang="en-GB" sz="1400" b="1" dirty="0"/>
                        <a:t>Build / Test / Implement</a:t>
                      </a:r>
                    </a:p>
                  </a:txBody>
                  <a:tcPr marL="68580" marR="68580" marT="34290" marB="34290">
                    <a:solidFill>
                      <a:srgbClr val="FF0000"/>
                    </a:solidFill>
                  </a:tcPr>
                </a:tc>
                <a:tc hMerge="1">
                  <a:txBody>
                    <a:bodyPr/>
                    <a:lstStyle/>
                    <a:p>
                      <a:endParaRPr lang="en-GB" dirty="0"/>
                    </a:p>
                  </a:txBody>
                  <a:tcPr>
                    <a:solidFill>
                      <a:schemeClr val="bg1">
                        <a:lumMod val="65000"/>
                      </a:schemeClr>
                    </a:solidFill>
                  </a:tcPr>
                </a:tc>
                <a:tc hMerge="1">
                  <a:txBody>
                    <a:bodyPr/>
                    <a:lstStyle/>
                    <a:p>
                      <a:endParaRPr lang="en-GB" dirty="0"/>
                    </a:p>
                  </a:txBody>
                  <a:tcPr>
                    <a:solidFill>
                      <a:schemeClr val="bg1">
                        <a:lumMod val="65000"/>
                      </a:schemeClr>
                    </a:solidFill>
                  </a:tcPr>
                </a:tc>
                <a:tc hMerge="1">
                  <a:txBody>
                    <a:bodyPr/>
                    <a:lstStyle/>
                    <a:p>
                      <a:endParaRPr lang="en-GB" dirty="0"/>
                    </a:p>
                  </a:txBody>
                  <a:tcPr>
                    <a:solidFill>
                      <a:schemeClr val="bg1">
                        <a:lumMod val="65000"/>
                      </a:schemeClr>
                    </a:solidFill>
                  </a:tcPr>
                </a:tc>
                <a:tc hMerge="1">
                  <a:txBody>
                    <a:bodyPr/>
                    <a:lstStyle/>
                    <a:p>
                      <a:endParaRPr lang="en-GB" dirty="0"/>
                    </a:p>
                  </a:txBody>
                  <a:tcPr>
                    <a:solidFill>
                      <a:schemeClr val="bg1">
                        <a:lumMod val="65000"/>
                      </a:schemeClr>
                    </a:solidFill>
                  </a:tcPr>
                </a:tc>
                <a:tc hMerge="1">
                  <a:txBody>
                    <a:bodyPr/>
                    <a:lstStyle/>
                    <a:p>
                      <a:endParaRPr lang="en-GB" dirty="0"/>
                    </a:p>
                  </a:txBody>
                  <a:tcPr>
                    <a:solidFill>
                      <a:schemeClr val="bg1">
                        <a:lumMod val="65000"/>
                      </a:schemeClr>
                    </a:solidFill>
                  </a:tcPr>
                </a:tc>
                <a:tc hMerge="1">
                  <a:txBody>
                    <a:bodyPr/>
                    <a:lstStyle/>
                    <a:p>
                      <a:endParaRPr lang="en-GB" dirty="0"/>
                    </a:p>
                  </a:txBody>
                  <a:tcPr>
                    <a:solidFill>
                      <a:schemeClr val="bg1">
                        <a:lumMod val="65000"/>
                      </a:schemeClr>
                    </a:solidFill>
                  </a:tcPr>
                </a:tc>
                <a:extLst>
                  <a:ext uri="{0D108BD9-81ED-4DB2-BD59-A6C34878D82A}">
                    <a16:rowId xmlns:a16="http://schemas.microsoft.com/office/drawing/2014/main" val="850071622"/>
                  </a:ext>
                </a:extLst>
              </a:tr>
              <a:tr h="278130">
                <a:tc rowSpan="6">
                  <a:txBody>
                    <a:bodyPr/>
                    <a:lstStyle/>
                    <a:p>
                      <a:pPr algn="ctr"/>
                      <a:r>
                        <a:rPr lang="en-GB" sz="1500" dirty="0"/>
                        <a:t>Points Available</a:t>
                      </a:r>
                    </a:p>
                  </a:txBody>
                  <a:tcPr marL="68580" marR="68580" marT="34290" marB="34290" vert="vert270">
                    <a:solidFill>
                      <a:schemeClr val="bg1">
                        <a:lumMod val="85000"/>
                      </a:schemeClr>
                    </a:solidFill>
                  </a:tcPr>
                </a:tc>
                <a:tc>
                  <a:txBody>
                    <a:bodyPr/>
                    <a:lstStyle/>
                    <a:p>
                      <a:r>
                        <a:rPr lang="en-GB" sz="1400" dirty="0"/>
                        <a:t>120</a:t>
                      </a:r>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extLst>
                  <a:ext uri="{0D108BD9-81ED-4DB2-BD59-A6C34878D82A}">
                    <a16:rowId xmlns:a16="http://schemas.microsoft.com/office/drawing/2014/main" val="4055419913"/>
                  </a:ext>
                </a:extLst>
              </a:tr>
              <a:tr h="278130">
                <a:tc vMerge="1">
                  <a:txBody>
                    <a:bodyPr/>
                    <a:lstStyle/>
                    <a:p>
                      <a:endParaRPr lang="en-GB" dirty="0"/>
                    </a:p>
                  </a:txBody>
                  <a:tcPr/>
                </a:tc>
                <a:tc>
                  <a:txBody>
                    <a:bodyPr/>
                    <a:lstStyle/>
                    <a:p>
                      <a:endParaRPr lang="en-GB" sz="1400" dirty="0"/>
                    </a:p>
                  </a:txBody>
                  <a:tcPr marL="68580" marR="68580" marT="34290" marB="34290"/>
                </a:tc>
                <a:tc>
                  <a:txBody>
                    <a:bodyPr/>
                    <a:lstStyle/>
                    <a:p>
                      <a:r>
                        <a:rPr lang="en-GB" sz="1400" dirty="0"/>
                        <a:t>100</a:t>
                      </a:r>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extLst>
                  <a:ext uri="{0D108BD9-81ED-4DB2-BD59-A6C34878D82A}">
                    <a16:rowId xmlns:a16="http://schemas.microsoft.com/office/drawing/2014/main" val="72774067"/>
                  </a:ext>
                </a:extLst>
              </a:tr>
              <a:tr h="278130">
                <a:tc vMerge="1">
                  <a:txBody>
                    <a:bodyPr/>
                    <a:lstStyle/>
                    <a:p>
                      <a:endParaRPr lang="en-GB" dirty="0"/>
                    </a:p>
                  </a:txBody>
                  <a:tcPr/>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r>
                        <a:rPr lang="en-GB" sz="1400" dirty="0"/>
                        <a:t>75</a:t>
                      </a:r>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extLst>
                  <a:ext uri="{0D108BD9-81ED-4DB2-BD59-A6C34878D82A}">
                    <a16:rowId xmlns:a16="http://schemas.microsoft.com/office/drawing/2014/main" val="3518472585"/>
                  </a:ext>
                </a:extLst>
              </a:tr>
              <a:tr h="278130">
                <a:tc vMerge="1">
                  <a:txBody>
                    <a:bodyPr/>
                    <a:lstStyle/>
                    <a:p>
                      <a:endParaRPr lang="en-GB" dirty="0"/>
                    </a:p>
                  </a:txBody>
                  <a:tcPr/>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r>
                        <a:rPr lang="en-GB" sz="1400" dirty="0"/>
                        <a:t>34</a:t>
                      </a:r>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extLst>
                  <a:ext uri="{0D108BD9-81ED-4DB2-BD59-A6C34878D82A}">
                    <a16:rowId xmlns:a16="http://schemas.microsoft.com/office/drawing/2014/main" val="2970373807"/>
                  </a:ext>
                </a:extLst>
              </a:tr>
              <a:tr h="278130">
                <a:tc vMerge="1">
                  <a:txBody>
                    <a:bodyPr/>
                    <a:lstStyle/>
                    <a:p>
                      <a:endParaRPr lang="en-GB" dirty="0"/>
                    </a:p>
                  </a:txBody>
                  <a:tcPr/>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r>
                        <a:rPr lang="en-GB" sz="1400" dirty="0"/>
                        <a:t>21</a:t>
                      </a:r>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extLst>
                  <a:ext uri="{0D108BD9-81ED-4DB2-BD59-A6C34878D82A}">
                    <a16:rowId xmlns:a16="http://schemas.microsoft.com/office/drawing/2014/main" val="442849934"/>
                  </a:ext>
                </a:extLst>
              </a:tr>
              <a:tr h="274320">
                <a:tc vMerge="1">
                  <a:txBody>
                    <a:bodyPr/>
                    <a:lstStyle/>
                    <a:p>
                      <a:endParaRPr lang="en-GB" dirty="0"/>
                    </a:p>
                  </a:txBody>
                  <a:tcPr/>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r>
                        <a:rPr lang="en-GB" sz="1400" dirty="0"/>
                        <a:t>5</a:t>
                      </a:r>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extLst>
                  <a:ext uri="{0D108BD9-81ED-4DB2-BD59-A6C34878D82A}">
                    <a16:rowId xmlns:a16="http://schemas.microsoft.com/office/drawing/2014/main" val="2292186391"/>
                  </a:ext>
                </a:extLst>
              </a:tr>
            </a:tbl>
          </a:graphicData>
        </a:graphic>
      </p:graphicFrame>
      <p:sp>
        <p:nvSpPr>
          <p:cNvPr id="4" name="Arrow: Right 3">
            <a:extLst>
              <a:ext uri="{FF2B5EF4-FFF2-40B4-BE49-F238E27FC236}">
                <a16:creationId xmlns:a16="http://schemas.microsoft.com/office/drawing/2014/main" id="{F522E4D4-A052-4890-8536-37D22185A419}"/>
              </a:ext>
            </a:extLst>
          </p:cNvPr>
          <p:cNvSpPr/>
          <p:nvPr/>
        </p:nvSpPr>
        <p:spPr>
          <a:xfrm rot="16200000">
            <a:off x="1103705" y="4051050"/>
            <a:ext cx="485775" cy="421481"/>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 name="Arrow: Right 4">
            <a:extLst>
              <a:ext uri="{FF2B5EF4-FFF2-40B4-BE49-F238E27FC236}">
                <a16:creationId xmlns:a16="http://schemas.microsoft.com/office/drawing/2014/main" id="{A25600F2-0126-447E-83EF-25A6F91DD7C0}"/>
              </a:ext>
            </a:extLst>
          </p:cNvPr>
          <p:cNvSpPr/>
          <p:nvPr/>
        </p:nvSpPr>
        <p:spPr>
          <a:xfrm rot="16200000">
            <a:off x="4700588" y="4051051"/>
            <a:ext cx="485775" cy="42148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Arrow: Right 5">
            <a:extLst>
              <a:ext uri="{FF2B5EF4-FFF2-40B4-BE49-F238E27FC236}">
                <a16:creationId xmlns:a16="http://schemas.microsoft.com/office/drawing/2014/main" id="{702F761F-8563-4F64-AD19-1F7DF4F245CD}"/>
              </a:ext>
            </a:extLst>
          </p:cNvPr>
          <p:cNvSpPr/>
          <p:nvPr/>
        </p:nvSpPr>
        <p:spPr>
          <a:xfrm rot="16200000">
            <a:off x="4118372" y="4051051"/>
            <a:ext cx="485775" cy="42148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Arrow: Right 6">
            <a:extLst>
              <a:ext uri="{FF2B5EF4-FFF2-40B4-BE49-F238E27FC236}">
                <a16:creationId xmlns:a16="http://schemas.microsoft.com/office/drawing/2014/main" id="{CE6E7771-737F-4A48-9162-A4AA3FC60EBF}"/>
              </a:ext>
            </a:extLst>
          </p:cNvPr>
          <p:cNvSpPr/>
          <p:nvPr/>
        </p:nvSpPr>
        <p:spPr>
          <a:xfrm rot="16200000">
            <a:off x="8168880" y="4055167"/>
            <a:ext cx="485775" cy="421481"/>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TextBox 7">
            <a:extLst>
              <a:ext uri="{FF2B5EF4-FFF2-40B4-BE49-F238E27FC236}">
                <a16:creationId xmlns:a16="http://schemas.microsoft.com/office/drawing/2014/main" id="{25399688-1BCC-44CA-B659-A1DF155C3B59}"/>
              </a:ext>
            </a:extLst>
          </p:cNvPr>
          <p:cNvSpPr txBox="1"/>
          <p:nvPr/>
        </p:nvSpPr>
        <p:spPr>
          <a:xfrm>
            <a:off x="3556517" y="4544069"/>
            <a:ext cx="1086564" cy="369332"/>
          </a:xfrm>
          <a:prstGeom prst="rect">
            <a:avLst/>
          </a:prstGeom>
          <a:noFill/>
        </p:spPr>
        <p:txBody>
          <a:bodyPr wrap="square" rtlCol="0">
            <a:spAutoFit/>
          </a:bodyPr>
          <a:lstStyle/>
          <a:p>
            <a:r>
              <a:rPr lang="en-GB" sz="900" dirty="0"/>
              <a:t>Change Packs issued for review</a:t>
            </a:r>
          </a:p>
        </p:txBody>
      </p:sp>
      <p:sp>
        <p:nvSpPr>
          <p:cNvPr id="9" name="TextBox 8">
            <a:extLst>
              <a:ext uri="{FF2B5EF4-FFF2-40B4-BE49-F238E27FC236}">
                <a16:creationId xmlns:a16="http://schemas.microsoft.com/office/drawing/2014/main" id="{E089B01E-AF21-4E4B-8658-353FB58F000E}"/>
              </a:ext>
            </a:extLst>
          </p:cNvPr>
          <p:cNvSpPr txBox="1"/>
          <p:nvPr/>
        </p:nvSpPr>
        <p:spPr>
          <a:xfrm>
            <a:off x="4636296" y="4561557"/>
            <a:ext cx="875822" cy="369332"/>
          </a:xfrm>
          <a:prstGeom prst="rect">
            <a:avLst/>
          </a:prstGeom>
          <a:noFill/>
        </p:spPr>
        <p:txBody>
          <a:bodyPr wrap="square" rtlCol="0">
            <a:spAutoFit/>
          </a:bodyPr>
          <a:lstStyle/>
          <a:p>
            <a:r>
              <a:rPr lang="en-GB" sz="900" dirty="0"/>
              <a:t>Change Packs issued</a:t>
            </a:r>
          </a:p>
        </p:txBody>
      </p:sp>
      <p:sp>
        <p:nvSpPr>
          <p:cNvPr id="10" name="TextBox 9">
            <a:extLst>
              <a:ext uri="{FF2B5EF4-FFF2-40B4-BE49-F238E27FC236}">
                <a16:creationId xmlns:a16="http://schemas.microsoft.com/office/drawing/2014/main" id="{A556595B-E561-4CE0-B3C9-8EAC281DAD23}"/>
              </a:ext>
            </a:extLst>
          </p:cNvPr>
          <p:cNvSpPr txBox="1"/>
          <p:nvPr/>
        </p:nvSpPr>
        <p:spPr>
          <a:xfrm>
            <a:off x="7911169" y="4502230"/>
            <a:ext cx="1001198" cy="230832"/>
          </a:xfrm>
          <a:prstGeom prst="rect">
            <a:avLst/>
          </a:prstGeom>
          <a:noFill/>
        </p:spPr>
        <p:txBody>
          <a:bodyPr wrap="square" rtlCol="0">
            <a:spAutoFit/>
          </a:bodyPr>
          <a:lstStyle/>
          <a:p>
            <a:r>
              <a:rPr lang="en-GB" sz="900" dirty="0"/>
              <a:t>Implementation</a:t>
            </a:r>
          </a:p>
        </p:txBody>
      </p:sp>
      <p:sp>
        <p:nvSpPr>
          <p:cNvPr id="11" name="TextBox 10">
            <a:extLst>
              <a:ext uri="{FF2B5EF4-FFF2-40B4-BE49-F238E27FC236}">
                <a16:creationId xmlns:a16="http://schemas.microsoft.com/office/drawing/2014/main" id="{90CC0DA0-FA12-4002-841D-B2D31DC58FE5}"/>
              </a:ext>
            </a:extLst>
          </p:cNvPr>
          <p:cNvSpPr txBox="1"/>
          <p:nvPr/>
        </p:nvSpPr>
        <p:spPr>
          <a:xfrm>
            <a:off x="908685" y="4504678"/>
            <a:ext cx="942975" cy="369332"/>
          </a:xfrm>
          <a:prstGeom prst="rect">
            <a:avLst/>
          </a:prstGeom>
          <a:noFill/>
        </p:spPr>
        <p:txBody>
          <a:bodyPr wrap="square" rtlCol="0">
            <a:spAutoFit/>
          </a:bodyPr>
          <a:lstStyle/>
          <a:p>
            <a:r>
              <a:rPr lang="en-GB" sz="900" dirty="0"/>
              <a:t>Scope Approval</a:t>
            </a:r>
          </a:p>
        </p:txBody>
      </p:sp>
    </p:spTree>
    <p:extLst>
      <p:ext uri="{BB962C8B-B14F-4D97-AF65-F5344CB8AC3E}">
        <p14:creationId xmlns:p14="http://schemas.microsoft.com/office/powerpoint/2010/main" val="1758122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0FB6F-8332-4A0E-B530-7031EEE1EBB0}"/>
              </a:ext>
            </a:extLst>
          </p:cNvPr>
          <p:cNvSpPr>
            <a:spLocks noGrp="1"/>
          </p:cNvSpPr>
          <p:nvPr>
            <p:ph type="title"/>
          </p:nvPr>
        </p:nvSpPr>
        <p:spPr/>
        <p:txBody>
          <a:bodyPr/>
          <a:lstStyle/>
          <a:p>
            <a:r>
              <a:rPr lang="en-GB" dirty="0"/>
              <a:t>Available Points B</a:t>
            </a:r>
          </a:p>
        </p:txBody>
      </p:sp>
      <p:graphicFrame>
        <p:nvGraphicFramePr>
          <p:cNvPr id="3" name="Table 2">
            <a:extLst>
              <a:ext uri="{FF2B5EF4-FFF2-40B4-BE49-F238E27FC236}">
                <a16:creationId xmlns:a16="http://schemas.microsoft.com/office/drawing/2014/main" id="{F4B5DB63-72A4-44A7-BBE2-468C69445EB1}"/>
              </a:ext>
            </a:extLst>
          </p:cNvPr>
          <p:cNvGraphicFramePr>
            <a:graphicFrameLocks noGrp="1"/>
          </p:cNvGraphicFramePr>
          <p:nvPr>
            <p:extLst/>
          </p:nvPr>
        </p:nvGraphicFramePr>
        <p:xfrm>
          <a:off x="521493" y="1089818"/>
          <a:ext cx="8229606" cy="2533650"/>
        </p:xfrm>
        <a:graphic>
          <a:graphicData uri="http://schemas.openxmlformats.org/drawingml/2006/table">
            <a:tbl>
              <a:tblPr firstRow="1" bandRow="1">
                <a:tableStyleId>{5C22544A-7EE6-4342-B048-85BDC9FD1C3A}</a:tableStyleId>
              </a:tblPr>
              <a:tblGrid>
                <a:gridCol w="587829">
                  <a:extLst>
                    <a:ext uri="{9D8B030D-6E8A-4147-A177-3AD203B41FA5}">
                      <a16:colId xmlns:a16="http://schemas.microsoft.com/office/drawing/2014/main" val="1230548839"/>
                    </a:ext>
                  </a:extLst>
                </a:gridCol>
                <a:gridCol w="587829">
                  <a:extLst>
                    <a:ext uri="{9D8B030D-6E8A-4147-A177-3AD203B41FA5}">
                      <a16:colId xmlns:a16="http://schemas.microsoft.com/office/drawing/2014/main" val="3478140728"/>
                    </a:ext>
                  </a:extLst>
                </a:gridCol>
                <a:gridCol w="587829">
                  <a:extLst>
                    <a:ext uri="{9D8B030D-6E8A-4147-A177-3AD203B41FA5}">
                      <a16:colId xmlns:a16="http://schemas.microsoft.com/office/drawing/2014/main" val="2740431854"/>
                    </a:ext>
                  </a:extLst>
                </a:gridCol>
                <a:gridCol w="587829">
                  <a:extLst>
                    <a:ext uri="{9D8B030D-6E8A-4147-A177-3AD203B41FA5}">
                      <a16:colId xmlns:a16="http://schemas.microsoft.com/office/drawing/2014/main" val="4038347982"/>
                    </a:ext>
                  </a:extLst>
                </a:gridCol>
                <a:gridCol w="587829">
                  <a:extLst>
                    <a:ext uri="{9D8B030D-6E8A-4147-A177-3AD203B41FA5}">
                      <a16:colId xmlns:a16="http://schemas.microsoft.com/office/drawing/2014/main" val="3879198053"/>
                    </a:ext>
                  </a:extLst>
                </a:gridCol>
                <a:gridCol w="587829">
                  <a:extLst>
                    <a:ext uri="{9D8B030D-6E8A-4147-A177-3AD203B41FA5}">
                      <a16:colId xmlns:a16="http://schemas.microsoft.com/office/drawing/2014/main" val="4236035085"/>
                    </a:ext>
                  </a:extLst>
                </a:gridCol>
                <a:gridCol w="587829">
                  <a:extLst>
                    <a:ext uri="{9D8B030D-6E8A-4147-A177-3AD203B41FA5}">
                      <a16:colId xmlns:a16="http://schemas.microsoft.com/office/drawing/2014/main" val="830986546"/>
                    </a:ext>
                  </a:extLst>
                </a:gridCol>
                <a:gridCol w="587829">
                  <a:extLst>
                    <a:ext uri="{9D8B030D-6E8A-4147-A177-3AD203B41FA5}">
                      <a16:colId xmlns:a16="http://schemas.microsoft.com/office/drawing/2014/main" val="2208772449"/>
                    </a:ext>
                  </a:extLst>
                </a:gridCol>
                <a:gridCol w="587829">
                  <a:extLst>
                    <a:ext uri="{9D8B030D-6E8A-4147-A177-3AD203B41FA5}">
                      <a16:colId xmlns:a16="http://schemas.microsoft.com/office/drawing/2014/main" val="1034309633"/>
                    </a:ext>
                  </a:extLst>
                </a:gridCol>
                <a:gridCol w="587829">
                  <a:extLst>
                    <a:ext uri="{9D8B030D-6E8A-4147-A177-3AD203B41FA5}">
                      <a16:colId xmlns:a16="http://schemas.microsoft.com/office/drawing/2014/main" val="2890917023"/>
                    </a:ext>
                  </a:extLst>
                </a:gridCol>
                <a:gridCol w="587829">
                  <a:extLst>
                    <a:ext uri="{9D8B030D-6E8A-4147-A177-3AD203B41FA5}">
                      <a16:colId xmlns:a16="http://schemas.microsoft.com/office/drawing/2014/main" val="4038873915"/>
                    </a:ext>
                  </a:extLst>
                </a:gridCol>
                <a:gridCol w="587829">
                  <a:extLst>
                    <a:ext uri="{9D8B030D-6E8A-4147-A177-3AD203B41FA5}">
                      <a16:colId xmlns:a16="http://schemas.microsoft.com/office/drawing/2014/main" val="657983843"/>
                    </a:ext>
                  </a:extLst>
                </a:gridCol>
                <a:gridCol w="587829">
                  <a:extLst>
                    <a:ext uri="{9D8B030D-6E8A-4147-A177-3AD203B41FA5}">
                      <a16:colId xmlns:a16="http://schemas.microsoft.com/office/drawing/2014/main" val="1970153650"/>
                    </a:ext>
                  </a:extLst>
                </a:gridCol>
                <a:gridCol w="587829">
                  <a:extLst>
                    <a:ext uri="{9D8B030D-6E8A-4147-A177-3AD203B41FA5}">
                      <a16:colId xmlns:a16="http://schemas.microsoft.com/office/drawing/2014/main" val="2926181771"/>
                    </a:ext>
                  </a:extLst>
                </a:gridCol>
              </a:tblGrid>
              <a:tr h="278130">
                <a:tc>
                  <a:txBody>
                    <a:bodyPr/>
                    <a:lstStyle/>
                    <a:p>
                      <a:pPr algn="ctr"/>
                      <a:r>
                        <a:rPr lang="en-GB" sz="1100" dirty="0"/>
                        <a:t>Year</a:t>
                      </a:r>
                    </a:p>
                  </a:txBody>
                  <a:tcPr marL="68580" marR="68580" marT="34290" marB="34290"/>
                </a:tc>
                <a:tc gridSpan="7">
                  <a:txBody>
                    <a:bodyPr/>
                    <a:lstStyle/>
                    <a:p>
                      <a:pPr algn="ctr"/>
                      <a:r>
                        <a:rPr lang="en-GB" sz="1400" dirty="0"/>
                        <a:t>2020</a:t>
                      </a:r>
                    </a:p>
                  </a:txBody>
                  <a:tcPr marL="68580" marR="68580" marT="34290" marB="34290"/>
                </a:tc>
                <a:tc hMerge="1">
                  <a:txBody>
                    <a:bodyPr/>
                    <a:lstStyle/>
                    <a:p>
                      <a:endParaRPr lang="en-GB" dirty="0"/>
                    </a:p>
                  </a:txBody>
                  <a:tcPr/>
                </a:tc>
                <a:tc hMerge="1">
                  <a:txBody>
                    <a:bodyPr/>
                    <a:lstStyle/>
                    <a:p>
                      <a:pPr algn="ct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gridSpan="6">
                  <a:txBody>
                    <a:bodyPr/>
                    <a:lstStyle/>
                    <a:p>
                      <a:pPr algn="ctr"/>
                      <a:r>
                        <a:rPr lang="en-GB" sz="1400" dirty="0"/>
                        <a:t>2021</a:t>
                      </a:r>
                    </a:p>
                  </a:txBody>
                  <a:tcPr marL="68580" marR="68580" marT="34290" marB="34290"/>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26201105"/>
                  </a:ext>
                </a:extLst>
              </a:tr>
              <a:tr h="278130">
                <a:tc>
                  <a:txBody>
                    <a:bodyPr/>
                    <a:lstStyle/>
                    <a:p>
                      <a:pPr algn="ctr"/>
                      <a:r>
                        <a:rPr lang="en-GB" sz="1200" dirty="0"/>
                        <a:t>Month</a:t>
                      </a:r>
                    </a:p>
                  </a:txBody>
                  <a:tcPr marL="68580" marR="68580" marT="34290" marB="34290">
                    <a:solidFill>
                      <a:schemeClr val="tx2">
                        <a:lumMod val="40000"/>
                        <a:lumOff val="60000"/>
                      </a:schemeClr>
                    </a:solidFill>
                  </a:tcPr>
                </a:tc>
                <a:tc>
                  <a:txBody>
                    <a:bodyPr/>
                    <a:lstStyle/>
                    <a:p>
                      <a:r>
                        <a:rPr lang="en-GB" sz="1200" dirty="0"/>
                        <a:t>June</a:t>
                      </a:r>
                    </a:p>
                  </a:txBody>
                  <a:tcPr marL="68580" marR="68580" marT="34290" marB="34290">
                    <a:solidFill>
                      <a:schemeClr val="tx2">
                        <a:lumMod val="40000"/>
                        <a:lumOff val="60000"/>
                      </a:schemeClr>
                    </a:solidFill>
                  </a:tcPr>
                </a:tc>
                <a:tc>
                  <a:txBody>
                    <a:bodyPr/>
                    <a:lstStyle/>
                    <a:p>
                      <a:r>
                        <a:rPr lang="en-GB" sz="1200" dirty="0"/>
                        <a:t>July</a:t>
                      </a:r>
                    </a:p>
                  </a:txBody>
                  <a:tcPr marL="68580" marR="68580" marT="34290" marB="34290">
                    <a:solidFill>
                      <a:schemeClr val="tx2">
                        <a:lumMod val="40000"/>
                        <a:lumOff val="60000"/>
                      </a:schemeClr>
                    </a:solidFill>
                  </a:tcPr>
                </a:tc>
                <a:tc>
                  <a:txBody>
                    <a:bodyPr/>
                    <a:lstStyle/>
                    <a:p>
                      <a:r>
                        <a:rPr lang="en-GB" sz="1200" dirty="0"/>
                        <a:t>Aug</a:t>
                      </a:r>
                    </a:p>
                  </a:txBody>
                  <a:tcPr marL="68580" marR="68580" marT="34290" marB="34290">
                    <a:solidFill>
                      <a:schemeClr val="tx2">
                        <a:lumMod val="40000"/>
                        <a:lumOff val="60000"/>
                      </a:schemeClr>
                    </a:solidFill>
                  </a:tcPr>
                </a:tc>
                <a:tc>
                  <a:txBody>
                    <a:bodyPr/>
                    <a:lstStyle/>
                    <a:p>
                      <a:r>
                        <a:rPr lang="en-GB" sz="1200" dirty="0"/>
                        <a:t>Sept</a:t>
                      </a:r>
                    </a:p>
                  </a:txBody>
                  <a:tcPr marL="68580" marR="68580" marT="34290" marB="34290">
                    <a:solidFill>
                      <a:schemeClr val="tx2">
                        <a:lumMod val="40000"/>
                        <a:lumOff val="60000"/>
                      </a:schemeClr>
                    </a:solidFill>
                  </a:tcPr>
                </a:tc>
                <a:tc>
                  <a:txBody>
                    <a:bodyPr/>
                    <a:lstStyle/>
                    <a:p>
                      <a:r>
                        <a:rPr lang="en-GB" sz="1200" dirty="0"/>
                        <a:t>Oct</a:t>
                      </a:r>
                    </a:p>
                  </a:txBody>
                  <a:tcPr marL="68580" marR="68580" marT="34290" marB="34290">
                    <a:solidFill>
                      <a:schemeClr val="tx2">
                        <a:lumMod val="40000"/>
                        <a:lumOff val="60000"/>
                      </a:schemeClr>
                    </a:solidFill>
                  </a:tcPr>
                </a:tc>
                <a:tc>
                  <a:txBody>
                    <a:bodyPr/>
                    <a:lstStyle/>
                    <a:p>
                      <a:r>
                        <a:rPr lang="en-GB" sz="1200" dirty="0"/>
                        <a:t>Nov</a:t>
                      </a:r>
                    </a:p>
                  </a:txBody>
                  <a:tcPr marL="68580" marR="68580" marT="34290" marB="34290">
                    <a:solidFill>
                      <a:schemeClr val="tx2">
                        <a:lumMod val="40000"/>
                        <a:lumOff val="60000"/>
                      </a:schemeClr>
                    </a:solidFill>
                  </a:tcPr>
                </a:tc>
                <a:tc>
                  <a:txBody>
                    <a:bodyPr/>
                    <a:lstStyle/>
                    <a:p>
                      <a:r>
                        <a:rPr lang="en-GB" sz="1200" dirty="0"/>
                        <a:t>Dec</a:t>
                      </a:r>
                    </a:p>
                  </a:txBody>
                  <a:tcPr marL="68580" marR="68580" marT="34290" marB="34290">
                    <a:solidFill>
                      <a:schemeClr val="tx2">
                        <a:lumMod val="40000"/>
                        <a:lumOff val="60000"/>
                      </a:schemeClr>
                    </a:solidFill>
                  </a:tcPr>
                </a:tc>
                <a:tc>
                  <a:txBody>
                    <a:bodyPr/>
                    <a:lstStyle/>
                    <a:p>
                      <a:r>
                        <a:rPr lang="en-GB" sz="1200" dirty="0"/>
                        <a:t>Jan</a:t>
                      </a:r>
                    </a:p>
                  </a:txBody>
                  <a:tcPr marL="68580" marR="68580" marT="34290" marB="34290">
                    <a:solidFill>
                      <a:schemeClr val="tx2">
                        <a:lumMod val="40000"/>
                        <a:lumOff val="60000"/>
                      </a:schemeClr>
                    </a:solidFill>
                  </a:tcPr>
                </a:tc>
                <a:tc>
                  <a:txBody>
                    <a:bodyPr/>
                    <a:lstStyle/>
                    <a:p>
                      <a:r>
                        <a:rPr lang="en-GB" sz="1200" dirty="0"/>
                        <a:t>Feb</a:t>
                      </a:r>
                    </a:p>
                  </a:txBody>
                  <a:tcPr marL="68580" marR="68580" marT="34290" marB="34290">
                    <a:solidFill>
                      <a:schemeClr val="tx2">
                        <a:lumMod val="40000"/>
                        <a:lumOff val="60000"/>
                      </a:schemeClr>
                    </a:solidFill>
                  </a:tcPr>
                </a:tc>
                <a:tc>
                  <a:txBody>
                    <a:bodyPr/>
                    <a:lstStyle/>
                    <a:p>
                      <a:r>
                        <a:rPr lang="en-GB" sz="1200" dirty="0"/>
                        <a:t>Mar</a:t>
                      </a:r>
                    </a:p>
                  </a:txBody>
                  <a:tcPr marL="68580" marR="68580" marT="34290" marB="34290">
                    <a:solidFill>
                      <a:schemeClr val="tx2">
                        <a:lumMod val="40000"/>
                        <a:lumOff val="60000"/>
                      </a:schemeClr>
                    </a:solidFill>
                  </a:tcPr>
                </a:tc>
                <a:tc>
                  <a:txBody>
                    <a:bodyPr/>
                    <a:lstStyle/>
                    <a:p>
                      <a:r>
                        <a:rPr lang="en-GB" sz="1200" dirty="0"/>
                        <a:t>Apr</a:t>
                      </a:r>
                    </a:p>
                  </a:txBody>
                  <a:tcPr marL="68580" marR="68580" marT="34290" marB="34290">
                    <a:solidFill>
                      <a:schemeClr val="tx2">
                        <a:lumMod val="40000"/>
                        <a:lumOff val="60000"/>
                      </a:schemeClr>
                    </a:solidFill>
                  </a:tcPr>
                </a:tc>
                <a:tc>
                  <a:txBody>
                    <a:bodyPr/>
                    <a:lstStyle/>
                    <a:p>
                      <a:r>
                        <a:rPr lang="en-GB" sz="1200" dirty="0"/>
                        <a:t>May</a:t>
                      </a:r>
                    </a:p>
                  </a:txBody>
                  <a:tcPr marL="68580" marR="68580" marT="34290" marB="34290">
                    <a:solidFill>
                      <a:schemeClr val="tx2">
                        <a:lumMod val="40000"/>
                        <a:lumOff val="60000"/>
                      </a:schemeClr>
                    </a:solidFill>
                  </a:tcPr>
                </a:tc>
                <a:tc>
                  <a:txBody>
                    <a:bodyPr/>
                    <a:lstStyle/>
                    <a:p>
                      <a:r>
                        <a:rPr lang="en-GB" sz="1200" dirty="0"/>
                        <a:t>Jun</a:t>
                      </a:r>
                    </a:p>
                  </a:txBody>
                  <a:tcPr marL="68580" marR="68580" marT="34290" marB="34290">
                    <a:solidFill>
                      <a:schemeClr val="tx2">
                        <a:lumMod val="40000"/>
                        <a:lumOff val="60000"/>
                      </a:schemeClr>
                    </a:solidFill>
                  </a:tcPr>
                </a:tc>
                <a:extLst>
                  <a:ext uri="{0D108BD9-81ED-4DB2-BD59-A6C34878D82A}">
                    <a16:rowId xmlns:a16="http://schemas.microsoft.com/office/drawing/2014/main" val="2085068326"/>
                  </a:ext>
                </a:extLst>
              </a:tr>
              <a:tr h="278130">
                <a:tc>
                  <a:txBody>
                    <a:bodyPr/>
                    <a:lstStyle/>
                    <a:p>
                      <a:pPr algn="ctr"/>
                      <a:r>
                        <a:rPr lang="en-GB" sz="1100" dirty="0"/>
                        <a:t>Phase</a:t>
                      </a:r>
                    </a:p>
                  </a:txBody>
                  <a:tcPr marL="68580" marR="68580" marT="34290" marB="34290">
                    <a:solidFill>
                      <a:srgbClr val="92D050"/>
                    </a:solidFill>
                  </a:tcPr>
                </a:tc>
                <a:tc gridSpan="2">
                  <a:txBody>
                    <a:bodyPr/>
                    <a:lstStyle/>
                    <a:p>
                      <a:pPr algn="ctr"/>
                      <a:r>
                        <a:rPr lang="en-GB" sz="1400" b="1" dirty="0"/>
                        <a:t>Start-Up</a:t>
                      </a:r>
                    </a:p>
                  </a:txBody>
                  <a:tcPr marL="68580" marR="68580" marT="34290" marB="34290">
                    <a:solidFill>
                      <a:srgbClr val="92D050"/>
                    </a:solidFill>
                  </a:tcPr>
                </a:tc>
                <a:tc hMerge="1">
                  <a:txBody>
                    <a:bodyPr/>
                    <a:lstStyle/>
                    <a:p>
                      <a:endParaRPr lang="en-GB" dirty="0"/>
                    </a:p>
                  </a:txBody>
                  <a:tcPr>
                    <a:solidFill>
                      <a:schemeClr val="accent2">
                        <a:lumMod val="60000"/>
                        <a:lumOff val="40000"/>
                      </a:schemeClr>
                    </a:solidFill>
                  </a:tcPr>
                </a:tc>
                <a:tc>
                  <a:txBody>
                    <a:bodyPr/>
                    <a:lstStyle/>
                    <a:p>
                      <a:pPr algn="ctr"/>
                      <a:r>
                        <a:rPr lang="en-GB" sz="1400" b="1" dirty="0"/>
                        <a:t>Init</a:t>
                      </a:r>
                    </a:p>
                  </a:txBody>
                  <a:tcPr marL="68580" marR="68580" marT="34290" marB="34290">
                    <a:solidFill>
                      <a:srgbClr val="92D050"/>
                    </a:solidFill>
                  </a:tcPr>
                </a:tc>
                <a:tc gridSpan="3">
                  <a:txBody>
                    <a:bodyPr/>
                    <a:lstStyle/>
                    <a:p>
                      <a:pPr algn="ctr"/>
                      <a:r>
                        <a:rPr lang="en-GB" sz="1400" b="1" dirty="0"/>
                        <a:t>Design</a:t>
                      </a:r>
                    </a:p>
                  </a:txBody>
                  <a:tcPr marL="68580" marR="68580" marT="34290" marB="34290">
                    <a:solidFill>
                      <a:srgbClr val="FFC000"/>
                    </a:solidFill>
                  </a:tcPr>
                </a:tc>
                <a:tc hMerge="1">
                  <a:txBody>
                    <a:bodyPr/>
                    <a:lstStyle/>
                    <a:p>
                      <a:endParaRPr lang="en-GB" dirty="0"/>
                    </a:p>
                  </a:txBody>
                  <a:tcPr>
                    <a:solidFill>
                      <a:schemeClr val="accent2">
                        <a:lumMod val="60000"/>
                        <a:lumOff val="40000"/>
                      </a:schemeClr>
                    </a:solidFill>
                  </a:tcPr>
                </a:tc>
                <a:tc hMerge="1">
                  <a:txBody>
                    <a:bodyPr/>
                    <a:lstStyle/>
                    <a:p>
                      <a:endParaRPr lang="en-GB" dirty="0"/>
                    </a:p>
                  </a:txBody>
                  <a:tcPr>
                    <a:solidFill>
                      <a:schemeClr val="accent2">
                        <a:lumMod val="60000"/>
                        <a:lumOff val="40000"/>
                      </a:schemeClr>
                    </a:solidFill>
                  </a:tcPr>
                </a:tc>
                <a:tc gridSpan="7">
                  <a:txBody>
                    <a:bodyPr/>
                    <a:lstStyle/>
                    <a:p>
                      <a:pPr algn="ctr"/>
                      <a:r>
                        <a:rPr lang="en-GB" sz="1400" b="1" dirty="0"/>
                        <a:t>Build / Test / Implement</a:t>
                      </a:r>
                    </a:p>
                  </a:txBody>
                  <a:tcPr marL="68580" marR="68580" marT="34290" marB="34290">
                    <a:solidFill>
                      <a:srgbClr val="FF0000"/>
                    </a:solidFill>
                  </a:tcPr>
                </a:tc>
                <a:tc hMerge="1">
                  <a:txBody>
                    <a:bodyPr/>
                    <a:lstStyle/>
                    <a:p>
                      <a:endParaRPr lang="en-GB" dirty="0"/>
                    </a:p>
                  </a:txBody>
                  <a:tcPr>
                    <a:solidFill>
                      <a:schemeClr val="bg1">
                        <a:lumMod val="65000"/>
                      </a:schemeClr>
                    </a:solidFill>
                  </a:tcPr>
                </a:tc>
                <a:tc hMerge="1">
                  <a:txBody>
                    <a:bodyPr/>
                    <a:lstStyle/>
                    <a:p>
                      <a:endParaRPr lang="en-GB" dirty="0"/>
                    </a:p>
                  </a:txBody>
                  <a:tcPr>
                    <a:solidFill>
                      <a:schemeClr val="bg1">
                        <a:lumMod val="65000"/>
                      </a:schemeClr>
                    </a:solidFill>
                  </a:tcPr>
                </a:tc>
                <a:tc hMerge="1">
                  <a:txBody>
                    <a:bodyPr/>
                    <a:lstStyle/>
                    <a:p>
                      <a:endParaRPr lang="en-GB" dirty="0"/>
                    </a:p>
                  </a:txBody>
                  <a:tcPr>
                    <a:solidFill>
                      <a:schemeClr val="bg1">
                        <a:lumMod val="65000"/>
                      </a:schemeClr>
                    </a:solidFill>
                  </a:tcPr>
                </a:tc>
                <a:tc hMerge="1">
                  <a:txBody>
                    <a:bodyPr/>
                    <a:lstStyle/>
                    <a:p>
                      <a:endParaRPr lang="en-GB" dirty="0"/>
                    </a:p>
                  </a:txBody>
                  <a:tcPr>
                    <a:solidFill>
                      <a:schemeClr val="bg1">
                        <a:lumMod val="65000"/>
                      </a:schemeClr>
                    </a:solidFill>
                  </a:tcPr>
                </a:tc>
                <a:tc hMerge="1">
                  <a:txBody>
                    <a:bodyPr/>
                    <a:lstStyle/>
                    <a:p>
                      <a:endParaRPr lang="en-GB" dirty="0"/>
                    </a:p>
                  </a:txBody>
                  <a:tcPr>
                    <a:solidFill>
                      <a:schemeClr val="bg1">
                        <a:lumMod val="65000"/>
                      </a:schemeClr>
                    </a:solidFill>
                  </a:tcPr>
                </a:tc>
                <a:tc hMerge="1">
                  <a:txBody>
                    <a:bodyPr/>
                    <a:lstStyle/>
                    <a:p>
                      <a:endParaRPr lang="en-GB" dirty="0"/>
                    </a:p>
                  </a:txBody>
                  <a:tcPr>
                    <a:solidFill>
                      <a:schemeClr val="bg1">
                        <a:lumMod val="65000"/>
                      </a:schemeClr>
                    </a:solidFill>
                  </a:tcPr>
                </a:tc>
                <a:extLst>
                  <a:ext uri="{0D108BD9-81ED-4DB2-BD59-A6C34878D82A}">
                    <a16:rowId xmlns:a16="http://schemas.microsoft.com/office/drawing/2014/main" val="850071622"/>
                  </a:ext>
                </a:extLst>
              </a:tr>
              <a:tr h="278130">
                <a:tc rowSpan="6">
                  <a:txBody>
                    <a:bodyPr/>
                    <a:lstStyle/>
                    <a:p>
                      <a:pPr algn="ctr"/>
                      <a:r>
                        <a:rPr lang="en-GB" sz="1500" dirty="0"/>
                        <a:t>Points Available</a:t>
                      </a:r>
                    </a:p>
                  </a:txBody>
                  <a:tcPr marL="68580" marR="68580" marT="34290" marB="34290" vert="vert270">
                    <a:solidFill>
                      <a:schemeClr val="bg1">
                        <a:lumMod val="85000"/>
                      </a:schemeClr>
                    </a:solidFill>
                  </a:tcPr>
                </a:tc>
                <a:tc>
                  <a:txBody>
                    <a:bodyPr/>
                    <a:lstStyle/>
                    <a:p>
                      <a:r>
                        <a:rPr lang="en-GB" sz="1400" dirty="0"/>
                        <a:t>120</a:t>
                      </a:r>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extLst>
                  <a:ext uri="{0D108BD9-81ED-4DB2-BD59-A6C34878D82A}">
                    <a16:rowId xmlns:a16="http://schemas.microsoft.com/office/drawing/2014/main" val="4055419913"/>
                  </a:ext>
                </a:extLst>
              </a:tr>
              <a:tr h="278130">
                <a:tc vMerge="1">
                  <a:txBody>
                    <a:bodyPr/>
                    <a:lstStyle/>
                    <a:p>
                      <a:endParaRPr lang="en-GB" dirty="0"/>
                    </a:p>
                  </a:txBody>
                  <a:tcPr/>
                </a:tc>
                <a:tc>
                  <a:txBody>
                    <a:bodyPr/>
                    <a:lstStyle/>
                    <a:p>
                      <a:endParaRPr lang="en-GB" sz="1400" dirty="0"/>
                    </a:p>
                  </a:txBody>
                  <a:tcPr marL="68580" marR="68580" marT="34290" marB="34290"/>
                </a:tc>
                <a:tc>
                  <a:txBody>
                    <a:bodyPr/>
                    <a:lstStyle/>
                    <a:p>
                      <a:r>
                        <a:rPr lang="en-GB" sz="1400" dirty="0"/>
                        <a:t>90</a:t>
                      </a:r>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extLst>
                  <a:ext uri="{0D108BD9-81ED-4DB2-BD59-A6C34878D82A}">
                    <a16:rowId xmlns:a16="http://schemas.microsoft.com/office/drawing/2014/main" val="72774067"/>
                  </a:ext>
                </a:extLst>
              </a:tr>
              <a:tr h="278130">
                <a:tc vMerge="1">
                  <a:txBody>
                    <a:bodyPr/>
                    <a:lstStyle/>
                    <a:p>
                      <a:endParaRPr lang="en-GB" dirty="0"/>
                    </a:p>
                  </a:txBody>
                  <a:tcPr/>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r>
                        <a:rPr lang="en-GB" sz="1400" dirty="0"/>
                        <a:t>60</a:t>
                      </a:r>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extLst>
                  <a:ext uri="{0D108BD9-81ED-4DB2-BD59-A6C34878D82A}">
                    <a16:rowId xmlns:a16="http://schemas.microsoft.com/office/drawing/2014/main" val="3518472585"/>
                  </a:ext>
                </a:extLst>
              </a:tr>
              <a:tr h="278130">
                <a:tc vMerge="1">
                  <a:txBody>
                    <a:bodyPr/>
                    <a:lstStyle/>
                    <a:p>
                      <a:endParaRPr lang="en-GB" dirty="0"/>
                    </a:p>
                  </a:txBody>
                  <a:tcPr/>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r>
                        <a:rPr lang="en-GB" sz="1400" dirty="0"/>
                        <a:t>30</a:t>
                      </a:r>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extLst>
                  <a:ext uri="{0D108BD9-81ED-4DB2-BD59-A6C34878D82A}">
                    <a16:rowId xmlns:a16="http://schemas.microsoft.com/office/drawing/2014/main" val="2970373807"/>
                  </a:ext>
                </a:extLst>
              </a:tr>
              <a:tr h="278130">
                <a:tc vMerge="1">
                  <a:txBody>
                    <a:bodyPr/>
                    <a:lstStyle/>
                    <a:p>
                      <a:endParaRPr lang="en-GB" dirty="0"/>
                    </a:p>
                  </a:txBody>
                  <a:tcPr/>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r>
                        <a:rPr lang="en-GB" sz="1400" dirty="0"/>
                        <a:t>15</a:t>
                      </a:r>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extLst>
                  <a:ext uri="{0D108BD9-81ED-4DB2-BD59-A6C34878D82A}">
                    <a16:rowId xmlns:a16="http://schemas.microsoft.com/office/drawing/2014/main" val="442849934"/>
                  </a:ext>
                </a:extLst>
              </a:tr>
              <a:tr h="274320">
                <a:tc vMerge="1">
                  <a:txBody>
                    <a:bodyPr/>
                    <a:lstStyle/>
                    <a:p>
                      <a:endParaRPr lang="en-GB" dirty="0"/>
                    </a:p>
                  </a:txBody>
                  <a:tcPr/>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r>
                        <a:rPr lang="en-GB" sz="1400" dirty="0"/>
                        <a:t>0</a:t>
                      </a:r>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extLst>
                  <a:ext uri="{0D108BD9-81ED-4DB2-BD59-A6C34878D82A}">
                    <a16:rowId xmlns:a16="http://schemas.microsoft.com/office/drawing/2014/main" val="2292186391"/>
                  </a:ext>
                </a:extLst>
              </a:tr>
            </a:tbl>
          </a:graphicData>
        </a:graphic>
      </p:graphicFrame>
      <p:sp>
        <p:nvSpPr>
          <p:cNvPr id="4" name="Arrow: Right 3">
            <a:extLst>
              <a:ext uri="{FF2B5EF4-FFF2-40B4-BE49-F238E27FC236}">
                <a16:creationId xmlns:a16="http://schemas.microsoft.com/office/drawing/2014/main" id="{57326423-7AB5-431F-9559-DB9E811E48A2}"/>
              </a:ext>
            </a:extLst>
          </p:cNvPr>
          <p:cNvSpPr/>
          <p:nvPr/>
        </p:nvSpPr>
        <p:spPr>
          <a:xfrm rot="16200000">
            <a:off x="2336721" y="4048603"/>
            <a:ext cx="485775" cy="421481"/>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 name="Arrow: Right 4">
            <a:extLst>
              <a:ext uri="{FF2B5EF4-FFF2-40B4-BE49-F238E27FC236}">
                <a16:creationId xmlns:a16="http://schemas.microsoft.com/office/drawing/2014/main" id="{2EAE0107-9F8F-46BD-BC36-B24E2BAC53C1}"/>
              </a:ext>
            </a:extLst>
          </p:cNvPr>
          <p:cNvSpPr/>
          <p:nvPr/>
        </p:nvSpPr>
        <p:spPr>
          <a:xfrm rot="16200000">
            <a:off x="4700588" y="4051051"/>
            <a:ext cx="485775" cy="42148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Arrow: Right 5">
            <a:extLst>
              <a:ext uri="{FF2B5EF4-FFF2-40B4-BE49-F238E27FC236}">
                <a16:creationId xmlns:a16="http://schemas.microsoft.com/office/drawing/2014/main" id="{E3AD4945-0A58-422C-A6F4-1566CBC6256B}"/>
              </a:ext>
            </a:extLst>
          </p:cNvPr>
          <p:cNvSpPr/>
          <p:nvPr/>
        </p:nvSpPr>
        <p:spPr>
          <a:xfrm rot="16200000">
            <a:off x="4118372" y="4051051"/>
            <a:ext cx="485775" cy="42148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Arrow: Right 6">
            <a:extLst>
              <a:ext uri="{FF2B5EF4-FFF2-40B4-BE49-F238E27FC236}">
                <a16:creationId xmlns:a16="http://schemas.microsoft.com/office/drawing/2014/main" id="{32F21399-E26A-4D14-BA34-E94C81D6E45A}"/>
              </a:ext>
            </a:extLst>
          </p:cNvPr>
          <p:cNvSpPr/>
          <p:nvPr/>
        </p:nvSpPr>
        <p:spPr>
          <a:xfrm rot="16200000">
            <a:off x="8168880" y="4055167"/>
            <a:ext cx="485775" cy="421481"/>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TextBox 7">
            <a:extLst>
              <a:ext uri="{FF2B5EF4-FFF2-40B4-BE49-F238E27FC236}">
                <a16:creationId xmlns:a16="http://schemas.microsoft.com/office/drawing/2014/main" id="{CF4582FB-C629-472D-8E51-6CDD599DC381}"/>
              </a:ext>
            </a:extLst>
          </p:cNvPr>
          <p:cNvSpPr txBox="1"/>
          <p:nvPr/>
        </p:nvSpPr>
        <p:spPr>
          <a:xfrm>
            <a:off x="3556517" y="4544069"/>
            <a:ext cx="1086564" cy="369332"/>
          </a:xfrm>
          <a:prstGeom prst="rect">
            <a:avLst/>
          </a:prstGeom>
          <a:noFill/>
        </p:spPr>
        <p:txBody>
          <a:bodyPr wrap="square" rtlCol="0">
            <a:spAutoFit/>
          </a:bodyPr>
          <a:lstStyle/>
          <a:p>
            <a:r>
              <a:rPr lang="en-GB" sz="900" dirty="0"/>
              <a:t>Change Packs issued for review</a:t>
            </a:r>
          </a:p>
        </p:txBody>
      </p:sp>
      <p:sp>
        <p:nvSpPr>
          <p:cNvPr id="9" name="TextBox 8">
            <a:extLst>
              <a:ext uri="{FF2B5EF4-FFF2-40B4-BE49-F238E27FC236}">
                <a16:creationId xmlns:a16="http://schemas.microsoft.com/office/drawing/2014/main" id="{7D99BE92-738A-4D88-ABD0-8A5666C8D442}"/>
              </a:ext>
            </a:extLst>
          </p:cNvPr>
          <p:cNvSpPr txBox="1"/>
          <p:nvPr/>
        </p:nvSpPr>
        <p:spPr>
          <a:xfrm>
            <a:off x="4636296" y="4561557"/>
            <a:ext cx="875822" cy="369332"/>
          </a:xfrm>
          <a:prstGeom prst="rect">
            <a:avLst/>
          </a:prstGeom>
          <a:noFill/>
        </p:spPr>
        <p:txBody>
          <a:bodyPr wrap="square" rtlCol="0">
            <a:spAutoFit/>
          </a:bodyPr>
          <a:lstStyle/>
          <a:p>
            <a:r>
              <a:rPr lang="en-GB" sz="900" dirty="0"/>
              <a:t>Change Packs issued</a:t>
            </a:r>
          </a:p>
        </p:txBody>
      </p:sp>
      <p:sp>
        <p:nvSpPr>
          <p:cNvPr id="10" name="TextBox 9">
            <a:extLst>
              <a:ext uri="{FF2B5EF4-FFF2-40B4-BE49-F238E27FC236}">
                <a16:creationId xmlns:a16="http://schemas.microsoft.com/office/drawing/2014/main" id="{55D01FC5-1726-48CF-9FAC-393DFDDD7EE7}"/>
              </a:ext>
            </a:extLst>
          </p:cNvPr>
          <p:cNvSpPr txBox="1"/>
          <p:nvPr/>
        </p:nvSpPr>
        <p:spPr>
          <a:xfrm>
            <a:off x="7911169" y="4502230"/>
            <a:ext cx="1001198" cy="230832"/>
          </a:xfrm>
          <a:prstGeom prst="rect">
            <a:avLst/>
          </a:prstGeom>
          <a:noFill/>
        </p:spPr>
        <p:txBody>
          <a:bodyPr wrap="square" rtlCol="0">
            <a:spAutoFit/>
          </a:bodyPr>
          <a:lstStyle/>
          <a:p>
            <a:r>
              <a:rPr lang="en-GB" sz="900" dirty="0"/>
              <a:t>Implementation</a:t>
            </a:r>
          </a:p>
        </p:txBody>
      </p:sp>
      <p:sp>
        <p:nvSpPr>
          <p:cNvPr id="11" name="TextBox 10">
            <a:extLst>
              <a:ext uri="{FF2B5EF4-FFF2-40B4-BE49-F238E27FC236}">
                <a16:creationId xmlns:a16="http://schemas.microsoft.com/office/drawing/2014/main" id="{96D3C713-2951-45B5-9032-5B638033ED32}"/>
              </a:ext>
            </a:extLst>
          </p:cNvPr>
          <p:cNvSpPr txBox="1"/>
          <p:nvPr/>
        </p:nvSpPr>
        <p:spPr>
          <a:xfrm>
            <a:off x="2108121" y="4531561"/>
            <a:ext cx="942975" cy="369332"/>
          </a:xfrm>
          <a:prstGeom prst="rect">
            <a:avLst/>
          </a:prstGeom>
          <a:noFill/>
        </p:spPr>
        <p:txBody>
          <a:bodyPr wrap="square" rtlCol="0">
            <a:spAutoFit/>
          </a:bodyPr>
          <a:lstStyle/>
          <a:p>
            <a:r>
              <a:rPr lang="en-GB" sz="900" dirty="0"/>
              <a:t>Scope Approval</a:t>
            </a:r>
          </a:p>
        </p:txBody>
      </p:sp>
    </p:spTree>
    <p:extLst>
      <p:ext uri="{BB962C8B-B14F-4D97-AF65-F5344CB8AC3E}">
        <p14:creationId xmlns:p14="http://schemas.microsoft.com/office/powerpoint/2010/main" val="29630437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0D3E-87BE-401F-BACF-FC15CD592BFE}"/>
              </a:ext>
            </a:extLst>
          </p:cNvPr>
          <p:cNvSpPr>
            <a:spLocks noGrp="1"/>
          </p:cNvSpPr>
          <p:nvPr>
            <p:ph type="title"/>
          </p:nvPr>
        </p:nvSpPr>
        <p:spPr/>
        <p:txBody>
          <a:bodyPr/>
          <a:lstStyle/>
          <a:p>
            <a:r>
              <a:rPr lang="en-GB" dirty="0"/>
              <a:t>August </a:t>
            </a:r>
            <a:r>
              <a:rPr lang="en-GB" dirty="0" err="1"/>
              <a:t>ChMC</a:t>
            </a:r>
            <a:endParaRPr lang="en-GB" dirty="0"/>
          </a:p>
        </p:txBody>
      </p:sp>
      <p:sp>
        <p:nvSpPr>
          <p:cNvPr id="3" name="TextBox 2">
            <a:extLst>
              <a:ext uri="{FF2B5EF4-FFF2-40B4-BE49-F238E27FC236}">
                <a16:creationId xmlns:a16="http://schemas.microsoft.com/office/drawing/2014/main" id="{0D7C4D0F-5A03-4BB6-8F6D-D2A029498F69}"/>
              </a:ext>
            </a:extLst>
          </p:cNvPr>
          <p:cNvSpPr txBox="1"/>
          <p:nvPr/>
        </p:nvSpPr>
        <p:spPr>
          <a:xfrm>
            <a:off x="636330" y="761058"/>
            <a:ext cx="7751135" cy="4455066"/>
          </a:xfrm>
          <a:prstGeom prst="rect">
            <a:avLst/>
          </a:prstGeom>
          <a:noFill/>
        </p:spPr>
        <p:txBody>
          <a:bodyPr wrap="square" rtlCol="0">
            <a:spAutoFit/>
          </a:bodyPr>
          <a:lstStyle/>
          <a:p>
            <a:r>
              <a:rPr lang="en-GB" sz="1350" b="1" dirty="0"/>
              <a:t>June 21 Major Release</a:t>
            </a:r>
            <a:r>
              <a:rPr lang="en-GB" sz="1350" dirty="0"/>
              <a:t>:</a:t>
            </a:r>
          </a:p>
          <a:p>
            <a:endParaRPr lang="en-GB" sz="1350" dirty="0"/>
          </a:p>
          <a:p>
            <a:pPr marL="557213" lvl="1" indent="-214313">
              <a:buFont typeface="Arial" panose="020B0604020202020204" pitchFamily="34" charset="0"/>
              <a:buChar char="•"/>
            </a:pPr>
            <a:r>
              <a:rPr lang="en-GB" sz="1350" dirty="0"/>
              <a:t>Seek scope approval</a:t>
            </a:r>
          </a:p>
          <a:p>
            <a:pPr marL="557213" lvl="1" indent="-214313">
              <a:buFont typeface="Arial" panose="020B0604020202020204" pitchFamily="34" charset="0"/>
              <a:buChar char="•"/>
            </a:pPr>
            <a:r>
              <a:rPr lang="en-GB" sz="1350" dirty="0"/>
              <a:t>Present High Level Plan (up to the end of Design)</a:t>
            </a:r>
          </a:p>
          <a:p>
            <a:pPr marL="557213" lvl="1" indent="-214313">
              <a:buFont typeface="Arial" panose="020B0604020202020204" pitchFamily="34" charset="0"/>
              <a:buChar char="•"/>
            </a:pPr>
            <a:r>
              <a:rPr lang="en-GB" sz="1350" dirty="0"/>
              <a:t>Seek EQR approval for project costs up to end of Design Phase.</a:t>
            </a:r>
          </a:p>
          <a:p>
            <a:pPr marL="557213" lvl="1" indent="-214313">
              <a:buFont typeface="Arial" panose="020B0604020202020204" pitchFamily="34" charset="0"/>
              <a:buChar char="•"/>
            </a:pPr>
            <a:endParaRPr lang="en-GB" sz="1350" dirty="0"/>
          </a:p>
          <a:p>
            <a:r>
              <a:rPr lang="en-GB" sz="1350" b="1" dirty="0"/>
              <a:t>Minor Release Drop 8</a:t>
            </a:r>
          </a:p>
          <a:p>
            <a:endParaRPr lang="en-GB" sz="1350" b="1" dirty="0"/>
          </a:p>
          <a:p>
            <a:pPr marL="557213" lvl="1" indent="-214313">
              <a:buFont typeface="Arial" panose="020B0604020202020204" pitchFamily="34" charset="0"/>
              <a:buChar char="•"/>
            </a:pPr>
            <a:r>
              <a:rPr lang="en-GB" sz="1350" dirty="0"/>
              <a:t>Present plan</a:t>
            </a:r>
          </a:p>
          <a:p>
            <a:pPr marL="557213" lvl="1" indent="-214313">
              <a:buFont typeface="Arial" panose="020B0604020202020204" pitchFamily="34" charset="0"/>
              <a:buChar char="•"/>
            </a:pPr>
            <a:r>
              <a:rPr lang="en-GB" sz="1350" dirty="0"/>
              <a:t>Confirm implementation date and PIS.</a:t>
            </a:r>
          </a:p>
          <a:p>
            <a:pPr marL="557213" lvl="1" indent="-214313">
              <a:buFont typeface="Arial" panose="020B0604020202020204" pitchFamily="34" charset="0"/>
              <a:buChar char="•"/>
            </a:pPr>
            <a:endParaRPr lang="en-GB" sz="1350" dirty="0"/>
          </a:p>
          <a:p>
            <a:r>
              <a:rPr lang="en-GB" sz="1350" b="1" dirty="0"/>
              <a:t>November 21 Major Release:</a:t>
            </a:r>
          </a:p>
          <a:p>
            <a:endParaRPr lang="en-GB" sz="1350" b="1" dirty="0"/>
          </a:p>
          <a:p>
            <a:pPr marL="557213" lvl="1" indent="-214313">
              <a:buFont typeface="Arial" panose="020B0604020202020204" pitchFamily="34" charset="0"/>
              <a:buChar char="•"/>
            </a:pPr>
            <a:r>
              <a:rPr lang="en-GB" sz="1350" dirty="0"/>
              <a:t>Update on progress through Capture</a:t>
            </a:r>
          </a:p>
          <a:p>
            <a:pPr marL="557213" lvl="1" indent="-214313">
              <a:buFont typeface="Arial" panose="020B0604020202020204" pitchFamily="34" charset="0"/>
              <a:buChar char="•"/>
            </a:pPr>
            <a:r>
              <a:rPr lang="en-GB" sz="1350" dirty="0"/>
              <a:t>If applicable, discuss risks.</a:t>
            </a:r>
          </a:p>
          <a:p>
            <a:pPr marL="557213" lvl="1" indent="-214313">
              <a:buFont typeface="Arial" panose="020B0604020202020204" pitchFamily="34" charset="0"/>
              <a:buChar char="•"/>
            </a:pPr>
            <a:endParaRPr lang="en-GB" sz="1350" dirty="0"/>
          </a:p>
          <a:p>
            <a:r>
              <a:rPr lang="en-GB" sz="1350" b="1" dirty="0"/>
              <a:t>Service Sustaining Schedule: </a:t>
            </a:r>
          </a:p>
          <a:p>
            <a:endParaRPr lang="en-GB" sz="1350" b="1" dirty="0"/>
          </a:p>
          <a:p>
            <a:pPr marL="557213" lvl="1" indent="-214313">
              <a:buFont typeface="Arial" panose="020B0604020202020204" pitchFamily="34" charset="0"/>
              <a:buChar char="•"/>
            </a:pPr>
            <a:r>
              <a:rPr lang="en-GB" sz="1350" dirty="0"/>
              <a:t>Activities to sustain UK Link service – overview.</a:t>
            </a:r>
          </a:p>
          <a:p>
            <a:pPr marL="214313" indent="-214313">
              <a:buFont typeface="Arial" panose="020B0604020202020204" pitchFamily="34" charset="0"/>
              <a:buChar char="•"/>
            </a:pPr>
            <a:endParaRPr lang="en-GB" sz="1350" b="1" dirty="0"/>
          </a:p>
          <a:p>
            <a:endParaRPr lang="en-GB" sz="1350" dirty="0"/>
          </a:p>
        </p:txBody>
      </p:sp>
    </p:spTree>
    <p:extLst>
      <p:ext uri="{BB962C8B-B14F-4D97-AF65-F5344CB8AC3E}">
        <p14:creationId xmlns:p14="http://schemas.microsoft.com/office/powerpoint/2010/main" val="24964044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D3003-397A-4218-9BAD-D587E38E55E7}"/>
              </a:ext>
            </a:extLst>
          </p:cNvPr>
          <p:cNvSpPr>
            <a:spLocks noGrp="1"/>
          </p:cNvSpPr>
          <p:nvPr>
            <p:ph type="title"/>
          </p:nvPr>
        </p:nvSpPr>
        <p:spPr/>
        <p:txBody>
          <a:bodyPr>
            <a:normAutofit/>
          </a:bodyPr>
          <a:lstStyle/>
          <a:p>
            <a:r>
              <a:rPr lang="en-GB" sz="2175" dirty="0">
                <a:solidFill>
                  <a:schemeClr val="accent1"/>
                </a:solidFill>
              </a:rPr>
              <a:t>Glossary</a:t>
            </a:r>
          </a:p>
        </p:txBody>
      </p:sp>
      <p:graphicFrame>
        <p:nvGraphicFramePr>
          <p:cNvPr id="3" name="Table 2">
            <a:extLst>
              <a:ext uri="{FF2B5EF4-FFF2-40B4-BE49-F238E27FC236}">
                <a16:creationId xmlns:a16="http://schemas.microsoft.com/office/drawing/2014/main" id="{02CD1F9C-0A2F-434B-B1B5-E441EE9B20A7}"/>
              </a:ext>
            </a:extLst>
          </p:cNvPr>
          <p:cNvGraphicFramePr>
            <a:graphicFrameLocks noGrp="1"/>
          </p:cNvGraphicFramePr>
          <p:nvPr>
            <p:extLst/>
          </p:nvPr>
        </p:nvGraphicFramePr>
        <p:xfrm>
          <a:off x="457200" y="1078230"/>
          <a:ext cx="8056822" cy="3265170"/>
        </p:xfrm>
        <a:graphic>
          <a:graphicData uri="http://schemas.openxmlformats.org/drawingml/2006/table">
            <a:tbl>
              <a:tblPr firstRow="1" bandRow="1">
                <a:tableStyleId>{5C22544A-7EE6-4342-B048-85BDC9FD1C3A}</a:tableStyleId>
              </a:tblPr>
              <a:tblGrid>
                <a:gridCol w="1602859">
                  <a:extLst>
                    <a:ext uri="{9D8B030D-6E8A-4147-A177-3AD203B41FA5}">
                      <a16:colId xmlns:a16="http://schemas.microsoft.com/office/drawing/2014/main" val="2188884990"/>
                    </a:ext>
                  </a:extLst>
                </a:gridCol>
                <a:gridCol w="6453963">
                  <a:extLst>
                    <a:ext uri="{9D8B030D-6E8A-4147-A177-3AD203B41FA5}">
                      <a16:colId xmlns:a16="http://schemas.microsoft.com/office/drawing/2014/main" val="91415423"/>
                    </a:ext>
                  </a:extLst>
                </a:gridCol>
              </a:tblGrid>
              <a:tr h="278130">
                <a:tc>
                  <a:txBody>
                    <a:bodyPr/>
                    <a:lstStyle/>
                    <a:p>
                      <a:r>
                        <a:rPr lang="en-GB" sz="900" dirty="0">
                          <a:solidFill>
                            <a:schemeClr val="bg1"/>
                          </a:solidFill>
                        </a:rPr>
                        <a:t>Project Phase Abbrev.</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900" dirty="0">
                          <a:solidFill>
                            <a:schemeClr val="bg1"/>
                          </a:solidFill>
                        </a:rPr>
                        <a:t>Project Phase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3310158"/>
                  </a:ext>
                </a:extLst>
              </a:tr>
              <a:tr h="278130">
                <a:tc>
                  <a:txBody>
                    <a:bodyPr/>
                    <a:lstStyle/>
                    <a:p>
                      <a:r>
                        <a:rPr lang="en-GB" sz="900" dirty="0">
                          <a:solidFill>
                            <a:schemeClr val="tx1"/>
                          </a:solidFill>
                        </a:rPr>
                        <a:t>FUT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Factory Unit Testing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3974364"/>
                  </a:ext>
                </a:extLst>
              </a:tr>
              <a:tr h="278130">
                <a:tc>
                  <a:txBody>
                    <a:bodyPr/>
                    <a:lstStyle/>
                    <a:p>
                      <a:r>
                        <a:rPr lang="en-GB" sz="900" dirty="0">
                          <a:solidFill>
                            <a:schemeClr val="tx1"/>
                          </a:solidFill>
                        </a:rPr>
                        <a:t>IA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Impact Assessment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9562967"/>
                  </a:ext>
                </a:extLst>
              </a:tr>
              <a:tr h="278130">
                <a:tc>
                  <a:txBody>
                    <a:bodyPr/>
                    <a:lstStyle/>
                    <a:p>
                      <a:r>
                        <a:rPr lang="en-GB" sz="900" dirty="0">
                          <a:solidFill>
                            <a:schemeClr val="tx1"/>
                          </a:solidFill>
                        </a:rPr>
                        <a:t>IDR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Implementation Dress Rehearsal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3244789"/>
                  </a:ext>
                </a:extLst>
              </a:tr>
              <a:tr h="278130">
                <a:tc>
                  <a:txBody>
                    <a:bodyPr/>
                    <a:lstStyle/>
                    <a:p>
                      <a:r>
                        <a:rPr lang="en-GB" sz="900" dirty="0">
                          <a:solidFill>
                            <a:schemeClr val="tx1"/>
                          </a:solidFill>
                        </a:rPr>
                        <a:t>PIS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Post Implementation Support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2100016"/>
                  </a:ext>
                </a:extLst>
              </a:tr>
              <a:tr h="278130">
                <a:tc>
                  <a:txBody>
                    <a:bodyPr/>
                    <a:lstStyle/>
                    <a:p>
                      <a:r>
                        <a:rPr lang="en-GB" sz="900" dirty="0">
                          <a:solidFill>
                            <a:schemeClr val="tx1"/>
                          </a:solidFill>
                        </a:rPr>
                        <a:t>PT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Performance Testing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2669130"/>
                  </a:ext>
                </a:extLst>
              </a:tr>
              <a:tr h="278130">
                <a:tc>
                  <a:txBody>
                    <a:bodyPr/>
                    <a:lstStyle/>
                    <a:p>
                      <a:r>
                        <a:rPr lang="en-GB" sz="900" dirty="0">
                          <a:solidFill>
                            <a:schemeClr val="tx1"/>
                          </a:solidFill>
                        </a:rPr>
                        <a:t>RT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Regression Testing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3832228"/>
                  </a:ext>
                </a:extLst>
              </a:tr>
              <a:tr h="278130">
                <a:tc>
                  <a:txBody>
                    <a:bodyPr/>
                    <a:lstStyle/>
                    <a:p>
                      <a:r>
                        <a:rPr lang="en-GB" sz="900" dirty="0">
                          <a:solidFill>
                            <a:schemeClr val="tx1"/>
                          </a:solidFill>
                        </a:rPr>
                        <a:t>SIT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System Integration Testing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8221667"/>
                  </a:ext>
                </a:extLst>
              </a:tr>
              <a:tr h="278130">
                <a:tc>
                  <a:txBody>
                    <a:bodyPr/>
                    <a:lstStyle/>
                    <a:p>
                      <a:r>
                        <a:rPr lang="en-GB" sz="900" dirty="0">
                          <a:solidFill>
                            <a:schemeClr val="tx1"/>
                          </a:solidFill>
                        </a:rPr>
                        <a:t>ST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System Testing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9988215"/>
                  </a:ext>
                </a:extLst>
              </a:tr>
              <a:tr h="278130">
                <a:tc>
                  <a:txBody>
                    <a:bodyPr/>
                    <a:lstStyle/>
                    <a:p>
                      <a:r>
                        <a:rPr lang="en-GB" sz="900" b="1" dirty="0">
                          <a:solidFill>
                            <a:schemeClr val="bg1"/>
                          </a:solidFill>
                        </a:rPr>
                        <a:t>Capture Artefact Abbrev.</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GB" sz="900" b="1" dirty="0">
                          <a:solidFill>
                            <a:schemeClr val="bg1"/>
                          </a:solidFill>
                        </a:rPr>
                        <a:t>Capture Artefact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72620870"/>
                  </a:ext>
                </a:extLst>
              </a:tr>
              <a:tr h="278130">
                <a:tc>
                  <a:txBody>
                    <a:bodyPr/>
                    <a:lstStyle/>
                    <a:p>
                      <a:r>
                        <a:rPr lang="en-GB" sz="900" dirty="0">
                          <a:solidFill>
                            <a:schemeClr val="tx1"/>
                          </a:solidFill>
                        </a:rPr>
                        <a:t>CP</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Change Proposal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99710"/>
                  </a:ext>
                </a:extLst>
              </a:tr>
              <a:tr h="205740">
                <a:tc>
                  <a:txBody>
                    <a:bodyPr/>
                    <a:lstStyle/>
                    <a:p>
                      <a:r>
                        <a:rPr lang="en-GB" sz="900" dirty="0">
                          <a:solidFill>
                            <a:schemeClr val="tx1"/>
                          </a:solidFill>
                        </a:rPr>
                        <a:t>HLSO(s)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High Level Solution Option(s)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96276"/>
                  </a:ext>
                </a:extLst>
              </a:tr>
            </a:tbl>
          </a:graphicData>
        </a:graphic>
      </p:graphicFrame>
    </p:spTree>
    <p:extLst>
      <p:ext uri="{BB962C8B-B14F-4D97-AF65-F5344CB8AC3E}">
        <p14:creationId xmlns:p14="http://schemas.microsoft.com/office/powerpoint/2010/main" val="25111903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5499-85F2-4FE1-9D66-71757008E26E}"/>
              </a:ext>
            </a:extLst>
          </p:cNvPr>
          <p:cNvSpPr>
            <a:spLocks noGrp="1"/>
          </p:cNvSpPr>
          <p:nvPr>
            <p:ph type="title"/>
          </p:nvPr>
        </p:nvSpPr>
        <p:spPr/>
        <p:txBody>
          <a:bodyPr/>
          <a:lstStyle/>
          <a:p>
            <a:r>
              <a:rPr lang="en-GB" dirty="0"/>
              <a:t>7.6 UK Link POAP</a:t>
            </a:r>
          </a:p>
        </p:txBody>
      </p:sp>
      <p:graphicFrame>
        <p:nvGraphicFramePr>
          <p:cNvPr id="4" name="Object 3">
            <a:extLst>
              <a:ext uri="{FF2B5EF4-FFF2-40B4-BE49-F238E27FC236}">
                <a16:creationId xmlns:a16="http://schemas.microsoft.com/office/drawing/2014/main" id="{7891FB02-0E6E-4611-B2CD-C9B71D1029A4}"/>
              </a:ext>
            </a:extLst>
          </p:cNvPr>
          <p:cNvGraphicFramePr>
            <a:graphicFrameLocks noChangeAspect="1"/>
          </p:cNvGraphicFramePr>
          <p:nvPr>
            <p:extLst>
              <p:ext uri="{D42A27DB-BD31-4B8C-83A1-F6EECF244321}">
                <p14:modId xmlns:p14="http://schemas.microsoft.com/office/powerpoint/2010/main" val="4203583209"/>
              </p:ext>
            </p:extLst>
          </p:nvPr>
        </p:nvGraphicFramePr>
        <p:xfrm>
          <a:off x="4114800" y="2168525"/>
          <a:ext cx="914400" cy="806450"/>
        </p:xfrm>
        <a:graphic>
          <a:graphicData uri="http://schemas.openxmlformats.org/presentationml/2006/ole">
            <mc:AlternateContent xmlns:mc="http://schemas.openxmlformats.org/markup-compatibility/2006">
              <mc:Choice xmlns:v="urn:schemas-microsoft-com:vml" Requires="v">
                <p:oleObj spid="_x0000_s1111"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4114800" y="216852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979335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GB" dirty="0"/>
              <a:t>7.7 Data Discovery Platform</a:t>
            </a:r>
          </a:p>
        </p:txBody>
      </p:sp>
      <p:sp>
        <p:nvSpPr>
          <p:cNvPr id="3" name="Subtitle 2"/>
          <p:cNvSpPr>
            <a:spLocks noGrp="1"/>
          </p:cNvSpPr>
          <p:nvPr>
            <p:ph type="subTitle" idx="1"/>
          </p:nvPr>
        </p:nvSpPr>
        <p:spPr>
          <a:xfrm>
            <a:off x="1371600" y="2904945"/>
            <a:ext cx="6400800" cy="1314450"/>
          </a:xfrm>
          <a:noFill/>
        </p:spPr>
        <p:txBody>
          <a:bodyPr vert="horz" lIns="91440" tIns="45720" rIns="91440" bIns="45720" rtlCol="0" anchor="t">
            <a:normAutofit/>
          </a:bodyPr>
          <a:lstStyle/>
          <a:p>
            <a:r>
              <a:rPr lang="en-GB" dirty="0">
                <a:solidFill>
                  <a:srgbClr val="3E5AA8"/>
                </a:solidFill>
              </a:rPr>
              <a:t>Verbal Update</a:t>
            </a:r>
          </a:p>
        </p:txBody>
      </p:sp>
    </p:spTree>
    <p:extLst>
      <p:ext uri="{BB962C8B-B14F-4D97-AF65-F5344CB8AC3E}">
        <p14:creationId xmlns:p14="http://schemas.microsoft.com/office/powerpoint/2010/main" val="1186190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516212"/>
            <a:ext cx="8856984" cy="181915"/>
          </a:xfrm>
        </p:spPr>
        <p:txBody>
          <a:bodyPr>
            <a:noAutofit/>
          </a:bodyPr>
          <a:lstStyle/>
          <a:p>
            <a:r>
              <a:rPr lang="en-GB" sz="1600" dirty="0"/>
              <a:t>2.2 </a:t>
            </a:r>
            <a:r>
              <a:rPr lang="en-US" sz="1600" dirty="0"/>
              <a:t>XRN5188 Interim Data Loads of MAP Id into UK Link </a:t>
            </a:r>
            <a:br>
              <a:rPr lang="en-US" sz="1400" dirty="0"/>
            </a:br>
            <a:br>
              <a:rPr lang="en-US" sz="1600" dirty="0"/>
            </a:br>
            <a:endParaRPr lang="en-GB" sz="2000" dirty="0"/>
          </a:p>
        </p:txBody>
      </p:sp>
      <p:graphicFrame>
        <p:nvGraphicFramePr>
          <p:cNvPr id="5" name="Table 4"/>
          <p:cNvGraphicFramePr>
            <a:graphicFrameLocks noGrp="1"/>
          </p:cNvGraphicFramePr>
          <p:nvPr>
            <p:extLst>
              <p:ext uri="{D42A27DB-BD31-4B8C-83A1-F6EECF244321}">
                <p14:modId xmlns:p14="http://schemas.microsoft.com/office/powerpoint/2010/main" val="2054490788"/>
              </p:ext>
            </p:extLst>
          </p:nvPr>
        </p:nvGraphicFramePr>
        <p:xfrm>
          <a:off x="71497" y="860859"/>
          <a:ext cx="3528387" cy="1965031"/>
        </p:xfrm>
        <a:graphic>
          <a:graphicData uri="http://schemas.openxmlformats.org/drawingml/2006/table">
            <a:tbl>
              <a:tblPr firstRow="1" bandRow="1">
                <a:tableStyleId>{E8B1032C-EA38-4F05-BA0D-38AFFFC7BED3}</a:tableStyleId>
              </a:tblPr>
              <a:tblGrid>
                <a:gridCol w="2503461">
                  <a:extLst>
                    <a:ext uri="{9D8B030D-6E8A-4147-A177-3AD203B41FA5}">
                      <a16:colId xmlns:a16="http://schemas.microsoft.com/office/drawing/2014/main" val="20000"/>
                    </a:ext>
                  </a:extLst>
                </a:gridCol>
                <a:gridCol w="1024926">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2201">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77326">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2201">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2201">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72451">
                <a:tc gridSpan="2">
                  <a:txBody>
                    <a:bodyPr/>
                    <a:lstStyle/>
                    <a:p>
                      <a:pPr algn="l"/>
                      <a:r>
                        <a:rPr lang="en-GB" sz="1050" b="1" kern="1200" baseline="0" dirty="0">
                          <a:solidFill>
                            <a:schemeClr val="tx1"/>
                          </a:solidFill>
                          <a:latin typeface="Arial" panose="020B0604020202020204" pitchFamily="34" charset="0"/>
                          <a:ea typeface="+mn-ea"/>
                          <a:cs typeface="Arial" panose="020B0604020202020204" pitchFamily="34" charset="0"/>
                        </a:rPr>
                        <a:t>Impacted Parties:- Shippers &amp; MAPs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122016" y="544238"/>
            <a:ext cx="3024336" cy="307777"/>
          </a:xfrm>
          <a:prstGeom prst="rect">
            <a:avLst/>
          </a:prstGeom>
          <a:noFill/>
        </p:spPr>
        <p:txBody>
          <a:bodyPr wrap="square" rtlCol="0">
            <a:spAutoFit/>
          </a:bodyPr>
          <a:lstStyle/>
          <a:p>
            <a:r>
              <a:rPr lang="en-GB" sz="1400" u="sng" dirty="0"/>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2160817183"/>
              </p:ext>
            </p:extLst>
          </p:nvPr>
        </p:nvGraphicFramePr>
        <p:xfrm>
          <a:off x="71498" y="2950522"/>
          <a:ext cx="3528389" cy="1251407"/>
        </p:xfrm>
        <a:graphic>
          <a:graphicData uri="http://schemas.openxmlformats.org/drawingml/2006/table">
            <a:tbl>
              <a:tblPr firstRow="1" bandRow="1">
                <a:tableStyleId>{E8B1032C-EA38-4F05-BA0D-38AFFFC7BED3}</a:tableStyleId>
              </a:tblPr>
              <a:tblGrid>
                <a:gridCol w="1674489">
                  <a:extLst>
                    <a:ext uri="{9D8B030D-6E8A-4147-A177-3AD203B41FA5}">
                      <a16:colId xmlns:a16="http://schemas.microsoft.com/office/drawing/2014/main" val="20000"/>
                    </a:ext>
                  </a:extLst>
                </a:gridCol>
                <a:gridCol w="1853900">
                  <a:extLst>
                    <a:ext uri="{9D8B030D-6E8A-4147-A177-3AD203B41FA5}">
                      <a16:colId xmlns:a16="http://schemas.microsoft.com/office/drawing/2014/main" val="20001"/>
                    </a:ext>
                  </a:extLst>
                </a:gridCol>
              </a:tblGrid>
              <a:tr h="8549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rgbClr val="000000"/>
                          </a:solidFill>
                          <a:effectLst/>
                          <a:latin typeface="Arial" panose="020B0604020202020204" pitchFamily="34" charset="0"/>
                          <a:cs typeface="Arial" panose="020B0604020202020204" pitchFamily="34" charset="0"/>
                        </a:rPr>
                        <a:t>DSC Service Area 1: Manage Supply Point Registration </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tx1"/>
                          </a:solidFill>
                          <a:latin typeface="+mn-lt"/>
                          <a:ea typeface="+mn-ea"/>
                          <a:cs typeface="+mn-cs"/>
                          <a:hlinkClick r:id="rId2"/>
                        </a:rPr>
                        <a:t>Link to CP</a:t>
                      </a:r>
                      <a:endParaRPr lang="en-GB" sz="1050" b="0" kern="1200" dirty="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67091" y="553082"/>
            <a:ext cx="3024336" cy="307777"/>
          </a:xfrm>
          <a:prstGeom prst="rect">
            <a:avLst/>
          </a:prstGeom>
          <a:noFill/>
        </p:spPr>
        <p:txBody>
          <a:bodyPr wrap="square" rtlCol="0">
            <a:spAutoFit/>
          </a:bodyPr>
          <a:lstStyle/>
          <a:p>
            <a:r>
              <a:rPr lang="en-GB" sz="1400" u="sng" dirty="0"/>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1187894044"/>
              </p:ext>
            </p:extLst>
          </p:nvPr>
        </p:nvGraphicFramePr>
        <p:xfrm>
          <a:off x="4156676" y="860859"/>
          <a:ext cx="4868402" cy="1134827"/>
        </p:xfrm>
        <a:graphic>
          <a:graphicData uri="http://schemas.openxmlformats.org/drawingml/2006/table">
            <a:tbl>
              <a:tblPr firstRow="1" bandRow="1">
                <a:tableStyleId>{E8B1032C-EA38-4F05-BA0D-38AFFFC7BED3}</a:tableStyleId>
              </a:tblPr>
              <a:tblGrid>
                <a:gridCol w="4868402">
                  <a:extLst>
                    <a:ext uri="{9D8B030D-6E8A-4147-A177-3AD203B41FA5}">
                      <a16:colId xmlns:a16="http://schemas.microsoft.com/office/drawing/2014/main" val="20000"/>
                    </a:ext>
                  </a:extLst>
                </a:gridCol>
              </a:tblGrid>
              <a:tr h="2985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836232">
                <a:tc>
                  <a:txBody>
                    <a:bodyPr/>
                    <a:lstStyle/>
                    <a:p>
                      <a:pPr algn="l"/>
                      <a:r>
                        <a:rPr lang="en-GB" sz="1050" kern="1200" dirty="0">
                          <a:solidFill>
                            <a:schemeClr val="tx1"/>
                          </a:solidFill>
                          <a:effectLst/>
                          <a:latin typeface="+mn-lt"/>
                          <a:ea typeface="+mn-ea"/>
                          <a:cs typeface="+mn-cs"/>
                        </a:rPr>
                        <a:t>Additional data loads of MAP Id into CDSP systems is required as an interim measure to ensure the integrity of the data item until the enduring solution is in place to maintain this data item (as part of XRN4780-C). </a:t>
                      </a:r>
                      <a:endParaRPr lang="en-US" sz="400" b="0" kern="1200" baseline="0" dirty="0">
                        <a:solidFill>
                          <a:schemeClr val="tx1"/>
                        </a:solidFill>
                        <a:latin typeface="Arial" panose="020B0604020202020204" pitchFamily="34" charset="0"/>
                        <a:ea typeface="+mn-ea"/>
                        <a:cs typeface="Arial" panose="020B0604020202020204" pitchFamily="34" charset="0"/>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3760594821"/>
              </p:ext>
            </p:extLst>
          </p:nvPr>
        </p:nvGraphicFramePr>
        <p:xfrm>
          <a:off x="71499" y="4392734"/>
          <a:ext cx="3528392" cy="367827"/>
        </p:xfrm>
        <a:graphic>
          <a:graphicData uri="http://schemas.openxmlformats.org/drawingml/2006/table">
            <a:tbl>
              <a:tblPr firstRow="1" bandRow="1">
                <a:tableStyleId>{FABFCF23-3B69-468F-B69F-88F6DE6A72F2}</a:tableStyleId>
              </a:tblPr>
              <a:tblGrid>
                <a:gridCol w="1692189">
                  <a:extLst>
                    <a:ext uri="{9D8B030D-6E8A-4147-A177-3AD203B41FA5}">
                      <a16:colId xmlns:a16="http://schemas.microsoft.com/office/drawing/2014/main" val="3477608926"/>
                    </a:ext>
                  </a:extLst>
                </a:gridCol>
                <a:gridCol w="1836203">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t>Sponsor Representative </a:t>
                      </a:r>
                      <a:endParaRPr lang="en-GB" sz="1100" b="1" kern="1200" dirty="0">
                        <a:solidFill>
                          <a:schemeClr val="bg1"/>
                        </a:solidFill>
                        <a:latin typeface="+mn-lt"/>
                        <a:ea typeface="+mn-ea"/>
                        <a:cs typeface="+mn-cs"/>
                      </a:endParaRPr>
                    </a:p>
                  </a:txBody>
                  <a:tcPr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Arial" panose="020B0604020202020204" pitchFamily="34" charset="0"/>
                          <a:cs typeface="Arial" panose="020B0604020202020204" pitchFamily="34" charset="0"/>
                        </a:rPr>
                        <a:t>Xoserve</a:t>
                      </a:r>
                    </a:p>
                  </a:txBody>
                  <a:tcPr anchor="ctr">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3942492850"/>
              </p:ext>
            </p:extLst>
          </p:nvPr>
        </p:nvGraphicFramePr>
        <p:xfrm>
          <a:off x="4156676" y="2241775"/>
          <a:ext cx="4875741" cy="2668900"/>
        </p:xfrm>
        <a:graphic>
          <a:graphicData uri="http://schemas.openxmlformats.org/drawingml/2006/table">
            <a:tbl>
              <a:tblPr firstRow="1" bandRow="1">
                <a:tableStyleId>{E8B1032C-EA38-4F05-BA0D-38AFFFC7BED3}</a:tableStyleId>
              </a:tblPr>
              <a:tblGrid>
                <a:gridCol w="4875741">
                  <a:extLst>
                    <a:ext uri="{9D8B030D-6E8A-4147-A177-3AD203B41FA5}">
                      <a16:colId xmlns:a16="http://schemas.microsoft.com/office/drawing/2014/main" val="20000"/>
                    </a:ext>
                  </a:extLst>
                </a:gridCol>
              </a:tblGrid>
              <a:tr h="360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614394">
                <a:tc>
                  <a:txBody>
                    <a:bodyPr/>
                    <a:lstStyle/>
                    <a:p>
                      <a:pPr marL="0" indent="0" algn="l">
                        <a:buFont typeface="Arial" panose="020B0604020202020204" pitchFamily="34" charset="0"/>
                        <a:buNone/>
                      </a:pPr>
                      <a:r>
                        <a:rPr lang="en-US" sz="1050" b="0" kern="1200" baseline="0" dirty="0">
                          <a:solidFill>
                            <a:schemeClr val="tx1"/>
                          </a:solidFill>
                          <a:latin typeface="Arial" panose="020B0604020202020204" pitchFamily="34" charset="0"/>
                          <a:ea typeface="+mn-ea"/>
                          <a:cs typeface="Arial" panose="020B0604020202020204" pitchFamily="34" charset="0"/>
                        </a:rPr>
                        <a:t>XRN4780-B is part of June-2020 Major Release and is looking to load, on mass, MAP Id data into UK Link to support CSS. </a:t>
                      </a:r>
                    </a:p>
                    <a:p>
                      <a:pPr marL="0" indent="0" algn="l">
                        <a:buFont typeface="Arial" panose="020B0604020202020204" pitchFamily="34" charset="0"/>
                        <a:buNone/>
                      </a:pPr>
                      <a:endParaRPr lang="en-US" sz="1050" b="0" kern="1200" baseline="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r>
                        <a:rPr lang="en-US" sz="1050" b="0" kern="1200" baseline="0" dirty="0">
                          <a:solidFill>
                            <a:schemeClr val="tx1"/>
                          </a:solidFill>
                          <a:latin typeface="Arial" panose="020B0604020202020204" pitchFamily="34" charset="0"/>
                          <a:ea typeface="+mn-ea"/>
                          <a:cs typeface="Arial" panose="020B0604020202020204" pitchFamily="34" charset="0"/>
                        </a:rPr>
                        <a:t>XRN4780-C is the enduring solution for obtaining MAP Id into CDSP Systems, provided by the Meter Asset Managers (MAMs), and is currently in scope of CSS delivery in June-2021.</a:t>
                      </a:r>
                    </a:p>
                    <a:p>
                      <a:pPr marL="0" indent="0" algn="l">
                        <a:buFont typeface="Arial" panose="020B0604020202020204" pitchFamily="34" charset="0"/>
                        <a:buNone/>
                      </a:pPr>
                      <a:endParaRPr lang="en-US" sz="1050" b="0" kern="1200" baseline="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r>
                        <a:rPr lang="en-US" sz="1050" b="0" kern="1200" baseline="0" dirty="0">
                          <a:solidFill>
                            <a:schemeClr val="tx1"/>
                          </a:solidFill>
                          <a:latin typeface="Arial" panose="020B0604020202020204" pitchFamily="34" charset="0"/>
                          <a:ea typeface="+mn-ea"/>
                          <a:cs typeface="Arial" panose="020B0604020202020204" pitchFamily="34" charset="0"/>
                        </a:rPr>
                        <a:t>Multiple data loads of MAP Id into UK Link is needed to ensure the integrity of the data item post June-2020 and up until the enduring solution is implemented. This is due to the existing RGMA rules blanking out MAP Id in specific scenarios and the Shipper not providing the appropriate MAP Id data item within the RGMA files. MAMs will be providing this data item, however this will not be the case until XRN4780-C. </a:t>
                      </a:r>
                    </a:p>
                    <a:p>
                      <a:pPr marL="0" indent="0" algn="l">
                        <a:buFont typeface="Arial" panose="020B0604020202020204" pitchFamily="34" charset="0"/>
                        <a:buNone/>
                      </a:pPr>
                      <a:endParaRPr lang="en-US" sz="900" b="0" kern="1200" baseline="0" dirty="0">
                        <a:solidFill>
                          <a:schemeClr val="tx1"/>
                        </a:solidFill>
                        <a:latin typeface="Arial" panose="020B0604020202020204" pitchFamily="34" charset="0"/>
                        <a:ea typeface="+mn-ea"/>
                        <a:cs typeface="Arial" panose="020B0604020202020204" pitchFamily="34" charset="0"/>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25152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8. CSSC Programme Dashboard</a:t>
            </a:r>
          </a:p>
        </p:txBody>
      </p:sp>
      <p:sp>
        <p:nvSpPr>
          <p:cNvPr id="5" name="Subtitle 4"/>
          <p:cNvSpPr>
            <a:spLocks noGrp="1"/>
          </p:cNvSpPr>
          <p:nvPr>
            <p:ph type="subTitle" idx="1"/>
          </p:nvPr>
        </p:nvSpPr>
        <p:spPr>
          <a:xfrm>
            <a:off x="1371600" y="3266016"/>
            <a:ext cx="6400800" cy="1314450"/>
          </a:xfrm>
        </p:spPr>
        <p:txBody>
          <a:bodyPr>
            <a:normAutofit fontScale="92500" lnSpcReduction="10000"/>
          </a:bodyPr>
          <a:lstStyle/>
          <a:p>
            <a:endParaRPr lang="en-GB" dirty="0"/>
          </a:p>
          <a:p>
            <a:endParaRPr lang="en-GB" dirty="0"/>
          </a:p>
          <a:p>
            <a:r>
              <a:rPr lang="en-GB" dirty="0">
                <a:solidFill>
                  <a:schemeClr val="accent1"/>
                </a:solidFill>
              </a:rPr>
              <a:t>Verbal Update</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5499-85F2-4FE1-9D66-71757008E26E}"/>
              </a:ext>
            </a:extLst>
          </p:cNvPr>
          <p:cNvSpPr>
            <a:spLocks noGrp="1"/>
          </p:cNvSpPr>
          <p:nvPr>
            <p:ph type="title"/>
          </p:nvPr>
        </p:nvSpPr>
        <p:spPr/>
        <p:txBody>
          <a:bodyPr/>
          <a:lstStyle/>
          <a:p>
            <a:r>
              <a:rPr lang="en-GB" dirty="0"/>
              <a:t>9.1 Bubbling Under Report</a:t>
            </a:r>
          </a:p>
        </p:txBody>
      </p:sp>
      <p:graphicFrame>
        <p:nvGraphicFramePr>
          <p:cNvPr id="4" name="Object 3">
            <a:extLst>
              <a:ext uri="{FF2B5EF4-FFF2-40B4-BE49-F238E27FC236}">
                <a16:creationId xmlns:a16="http://schemas.microsoft.com/office/drawing/2014/main" id="{8BEFEEA8-8461-4FA6-A296-E13D9A34F53E}"/>
              </a:ext>
            </a:extLst>
          </p:cNvPr>
          <p:cNvGraphicFramePr>
            <a:graphicFrameLocks noChangeAspect="1"/>
          </p:cNvGraphicFramePr>
          <p:nvPr>
            <p:extLst>
              <p:ext uri="{D42A27DB-BD31-4B8C-83A1-F6EECF244321}">
                <p14:modId xmlns:p14="http://schemas.microsoft.com/office/powerpoint/2010/main" val="2560976843"/>
              </p:ext>
            </p:extLst>
          </p:nvPr>
        </p:nvGraphicFramePr>
        <p:xfrm>
          <a:off x="4114800" y="2168525"/>
          <a:ext cx="914400" cy="806450"/>
        </p:xfrm>
        <a:graphic>
          <a:graphicData uri="http://schemas.openxmlformats.org/presentationml/2006/ole">
            <mc:AlternateContent xmlns:mc="http://schemas.openxmlformats.org/markup-compatibility/2006">
              <mc:Choice xmlns:v="urn:schemas-microsoft-com:vml" Requires="v">
                <p:oleObj spid="_x0000_s2133" name="Worksheet" showAsIcon="1" r:id="rId3" imgW="914400" imgH="806400" progId="Excel.Sheet.12">
                  <p:embed/>
                </p:oleObj>
              </mc:Choice>
              <mc:Fallback>
                <p:oleObj name="Worksheet" showAsIcon="1" r:id="rId3" imgW="914400" imgH="806400" progId="Excel.Sheet.12">
                  <p:embed/>
                  <p:pic>
                    <p:nvPicPr>
                      <p:cNvPr id="0" name=""/>
                      <p:cNvPicPr/>
                      <p:nvPr/>
                    </p:nvPicPr>
                    <p:blipFill>
                      <a:blip r:embed="rId4"/>
                      <a:stretch>
                        <a:fillRect/>
                      </a:stretch>
                    </p:blipFill>
                    <p:spPr>
                      <a:xfrm>
                        <a:off x="4114800" y="216852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8805714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5499-85F2-4FE1-9D66-71757008E26E}"/>
              </a:ext>
            </a:extLst>
          </p:cNvPr>
          <p:cNvSpPr>
            <a:spLocks noGrp="1"/>
          </p:cNvSpPr>
          <p:nvPr>
            <p:ph type="title"/>
          </p:nvPr>
        </p:nvSpPr>
        <p:spPr/>
        <p:txBody>
          <a:bodyPr/>
          <a:lstStyle/>
          <a:p>
            <a:r>
              <a:rPr lang="en-GB" dirty="0"/>
              <a:t>9.2 Gemini Horizon Planning</a:t>
            </a:r>
          </a:p>
        </p:txBody>
      </p:sp>
      <p:graphicFrame>
        <p:nvGraphicFramePr>
          <p:cNvPr id="4" name="Object 3">
            <a:extLst>
              <a:ext uri="{FF2B5EF4-FFF2-40B4-BE49-F238E27FC236}">
                <a16:creationId xmlns:a16="http://schemas.microsoft.com/office/drawing/2014/main" id="{BD4816FA-AC00-4A6A-84B1-22D3F0AB2FD6}"/>
              </a:ext>
            </a:extLst>
          </p:cNvPr>
          <p:cNvGraphicFramePr>
            <a:graphicFrameLocks noChangeAspect="1"/>
          </p:cNvGraphicFramePr>
          <p:nvPr>
            <p:extLst>
              <p:ext uri="{D42A27DB-BD31-4B8C-83A1-F6EECF244321}">
                <p14:modId xmlns:p14="http://schemas.microsoft.com/office/powerpoint/2010/main" val="3331044964"/>
              </p:ext>
            </p:extLst>
          </p:nvPr>
        </p:nvGraphicFramePr>
        <p:xfrm>
          <a:off x="4114800" y="2168525"/>
          <a:ext cx="914400" cy="806450"/>
        </p:xfrm>
        <a:graphic>
          <a:graphicData uri="http://schemas.openxmlformats.org/presentationml/2006/ole">
            <mc:AlternateContent xmlns:mc="http://schemas.openxmlformats.org/markup-compatibility/2006">
              <mc:Choice xmlns:v="urn:schemas-microsoft-com:vml" Requires="v">
                <p:oleObj spid="_x0000_s3157"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4114800" y="216852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2759892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5499-85F2-4FE1-9D66-71757008E26E}"/>
              </a:ext>
            </a:extLst>
          </p:cNvPr>
          <p:cNvSpPr>
            <a:spLocks noGrp="1"/>
          </p:cNvSpPr>
          <p:nvPr>
            <p:ph type="title"/>
          </p:nvPr>
        </p:nvSpPr>
        <p:spPr/>
        <p:txBody>
          <a:bodyPr>
            <a:normAutofit fontScale="90000"/>
          </a:bodyPr>
          <a:lstStyle/>
          <a:p>
            <a:r>
              <a:rPr lang="en-GB" dirty="0"/>
              <a:t>10.1 Finance and General Change Budget Update </a:t>
            </a:r>
          </a:p>
        </p:txBody>
      </p:sp>
      <p:graphicFrame>
        <p:nvGraphicFramePr>
          <p:cNvPr id="4" name="Object 3">
            <a:extLst>
              <a:ext uri="{FF2B5EF4-FFF2-40B4-BE49-F238E27FC236}">
                <a16:creationId xmlns:a16="http://schemas.microsoft.com/office/drawing/2014/main" id="{C8AB4B88-4896-45B0-A73C-7566E2857C0F}"/>
              </a:ext>
            </a:extLst>
          </p:cNvPr>
          <p:cNvGraphicFramePr>
            <a:graphicFrameLocks noChangeAspect="1"/>
          </p:cNvGraphicFramePr>
          <p:nvPr>
            <p:extLst>
              <p:ext uri="{D42A27DB-BD31-4B8C-83A1-F6EECF244321}">
                <p14:modId xmlns:p14="http://schemas.microsoft.com/office/powerpoint/2010/main" val="369469212"/>
              </p:ext>
            </p:extLst>
          </p:nvPr>
        </p:nvGraphicFramePr>
        <p:xfrm>
          <a:off x="4114800" y="2168525"/>
          <a:ext cx="914400" cy="806450"/>
        </p:xfrm>
        <a:graphic>
          <a:graphicData uri="http://schemas.openxmlformats.org/presentationml/2006/ole">
            <mc:AlternateContent xmlns:mc="http://schemas.openxmlformats.org/markup-compatibility/2006">
              <mc:Choice xmlns:v="urn:schemas-microsoft-com:vml" Requires="v">
                <p:oleObj spid="_x0000_s6221" name="Worksheet" showAsIcon="1" r:id="rId3" imgW="914400" imgH="806400" progId="Excel.Sheet.12">
                  <p:embed/>
                </p:oleObj>
              </mc:Choice>
              <mc:Fallback>
                <p:oleObj name="Worksheet" showAsIcon="1" r:id="rId3" imgW="914400" imgH="806400" progId="Excel.Sheet.12">
                  <p:embed/>
                  <p:pic>
                    <p:nvPicPr>
                      <p:cNvPr id="0" name=""/>
                      <p:cNvPicPr/>
                      <p:nvPr/>
                    </p:nvPicPr>
                    <p:blipFill>
                      <a:blip r:embed="rId4"/>
                      <a:stretch>
                        <a:fillRect/>
                      </a:stretch>
                    </p:blipFill>
                    <p:spPr>
                      <a:xfrm>
                        <a:off x="4114800" y="216852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5923311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5499-85F2-4FE1-9D66-71757008E26E}"/>
              </a:ext>
            </a:extLst>
          </p:cNvPr>
          <p:cNvSpPr>
            <a:spLocks noGrp="1"/>
          </p:cNvSpPr>
          <p:nvPr>
            <p:ph type="title"/>
          </p:nvPr>
        </p:nvSpPr>
        <p:spPr/>
        <p:txBody>
          <a:bodyPr>
            <a:normAutofit/>
          </a:bodyPr>
          <a:lstStyle/>
          <a:p>
            <a:r>
              <a:rPr lang="en-GB" dirty="0"/>
              <a:t>10.2 BP21 DSC Change budget</a:t>
            </a:r>
          </a:p>
        </p:txBody>
      </p:sp>
      <p:graphicFrame>
        <p:nvGraphicFramePr>
          <p:cNvPr id="3" name="Table 2">
            <a:extLst>
              <a:ext uri="{FF2B5EF4-FFF2-40B4-BE49-F238E27FC236}">
                <a16:creationId xmlns:a16="http://schemas.microsoft.com/office/drawing/2014/main" id="{09E8FF99-2487-4298-BFC3-97E0EF35D9AE}"/>
              </a:ext>
            </a:extLst>
          </p:cNvPr>
          <p:cNvGraphicFramePr>
            <a:graphicFrameLocks noGrp="1"/>
          </p:cNvGraphicFramePr>
          <p:nvPr>
            <p:extLst>
              <p:ext uri="{D42A27DB-BD31-4B8C-83A1-F6EECF244321}">
                <p14:modId xmlns:p14="http://schemas.microsoft.com/office/powerpoint/2010/main" val="3721322462"/>
              </p:ext>
            </p:extLst>
          </p:nvPr>
        </p:nvGraphicFramePr>
        <p:xfrm>
          <a:off x="179512" y="761058"/>
          <a:ext cx="8775179" cy="3971126"/>
        </p:xfrm>
        <a:graphic>
          <a:graphicData uri="http://schemas.openxmlformats.org/drawingml/2006/table">
            <a:tbl>
              <a:tblPr/>
              <a:tblGrid>
                <a:gridCol w="2663145">
                  <a:extLst>
                    <a:ext uri="{9D8B030D-6E8A-4147-A177-3AD203B41FA5}">
                      <a16:colId xmlns:a16="http://schemas.microsoft.com/office/drawing/2014/main" val="3900707467"/>
                    </a:ext>
                  </a:extLst>
                </a:gridCol>
                <a:gridCol w="821020">
                  <a:extLst>
                    <a:ext uri="{9D8B030D-6E8A-4147-A177-3AD203B41FA5}">
                      <a16:colId xmlns:a16="http://schemas.microsoft.com/office/drawing/2014/main" val="261020604"/>
                    </a:ext>
                  </a:extLst>
                </a:gridCol>
                <a:gridCol w="729795">
                  <a:extLst>
                    <a:ext uri="{9D8B030D-6E8A-4147-A177-3AD203B41FA5}">
                      <a16:colId xmlns:a16="http://schemas.microsoft.com/office/drawing/2014/main" val="555344910"/>
                    </a:ext>
                  </a:extLst>
                </a:gridCol>
                <a:gridCol w="729795">
                  <a:extLst>
                    <a:ext uri="{9D8B030D-6E8A-4147-A177-3AD203B41FA5}">
                      <a16:colId xmlns:a16="http://schemas.microsoft.com/office/drawing/2014/main" val="158636139"/>
                    </a:ext>
                  </a:extLst>
                </a:gridCol>
                <a:gridCol w="729795">
                  <a:extLst>
                    <a:ext uri="{9D8B030D-6E8A-4147-A177-3AD203B41FA5}">
                      <a16:colId xmlns:a16="http://schemas.microsoft.com/office/drawing/2014/main" val="3650362067"/>
                    </a:ext>
                  </a:extLst>
                </a:gridCol>
                <a:gridCol w="182449">
                  <a:extLst>
                    <a:ext uri="{9D8B030D-6E8A-4147-A177-3AD203B41FA5}">
                      <a16:colId xmlns:a16="http://schemas.microsoft.com/office/drawing/2014/main" val="2667245493"/>
                    </a:ext>
                  </a:extLst>
                </a:gridCol>
                <a:gridCol w="729795">
                  <a:extLst>
                    <a:ext uri="{9D8B030D-6E8A-4147-A177-3AD203B41FA5}">
                      <a16:colId xmlns:a16="http://schemas.microsoft.com/office/drawing/2014/main" val="1135959027"/>
                    </a:ext>
                  </a:extLst>
                </a:gridCol>
                <a:gridCol w="729795">
                  <a:extLst>
                    <a:ext uri="{9D8B030D-6E8A-4147-A177-3AD203B41FA5}">
                      <a16:colId xmlns:a16="http://schemas.microsoft.com/office/drawing/2014/main" val="1233572931"/>
                    </a:ext>
                  </a:extLst>
                </a:gridCol>
                <a:gridCol w="729795">
                  <a:extLst>
                    <a:ext uri="{9D8B030D-6E8A-4147-A177-3AD203B41FA5}">
                      <a16:colId xmlns:a16="http://schemas.microsoft.com/office/drawing/2014/main" val="2260259492"/>
                    </a:ext>
                  </a:extLst>
                </a:gridCol>
                <a:gridCol w="729795">
                  <a:extLst>
                    <a:ext uri="{9D8B030D-6E8A-4147-A177-3AD203B41FA5}">
                      <a16:colId xmlns:a16="http://schemas.microsoft.com/office/drawing/2014/main" val="2716864191"/>
                    </a:ext>
                  </a:extLst>
                </a:gridCol>
              </a:tblGrid>
              <a:tr h="178845">
                <a:tc>
                  <a:txBody>
                    <a:bodyPr/>
                    <a:lstStyle/>
                    <a:p>
                      <a:pPr algn="l" fontAlgn="b"/>
                      <a:r>
                        <a:rPr lang="en-GB" sz="1050" b="1" i="0" u="none" strike="noStrike" dirty="0">
                          <a:solidFill>
                            <a:srgbClr val="000000"/>
                          </a:solidFill>
                          <a:effectLst/>
                          <a:latin typeface="Calibri" panose="020F0502020204030204" pitchFamily="34" charset="0"/>
                        </a:rPr>
                        <a:t>BP 21/22</a:t>
                      </a: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extLst>
                  <a:ext uri="{0D108BD9-81ED-4DB2-BD59-A6C34878D82A}">
                    <a16:rowId xmlns:a16="http://schemas.microsoft.com/office/drawing/2014/main" val="2772024070"/>
                  </a:ext>
                </a:extLst>
              </a:tr>
              <a:tr h="167564">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extLst>
                  <a:ext uri="{0D108BD9-81ED-4DB2-BD59-A6C34878D82A}">
                    <a16:rowId xmlns:a16="http://schemas.microsoft.com/office/drawing/2014/main" val="3698992161"/>
                  </a:ext>
                </a:extLst>
              </a:tr>
              <a:tr h="168139">
                <a:tc>
                  <a:txBody>
                    <a:bodyPr/>
                    <a:lstStyle/>
                    <a:p>
                      <a:pPr algn="l" fontAlgn="b"/>
                      <a:r>
                        <a:rPr lang="en-GB" sz="1000" b="0" i="0" u="none" strike="noStrike" dirty="0">
                          <a:solidFill>
                            <a:srgbClr val="000000"/>
                          </a:solidFill>
                          <a:effectLst/>
                          <a:latin typeface="Calibri" panose="020F0502020204030204" pitchFamily="34" charset="0"/>
                        </a:rPr>
                        <a:t>Change budget</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1,850,000</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extLst>
                  <a:ext uri="{0D108BD9-81ED-4DB2-BD59-A6C34878D82A}">
                    <a16:rowId xmlns:a16="http://schemas.microsoft.com/office/drawing/2014/main" val="2705247098"/>
                  </a:ext>
                </a:extLst>
              </a:tr>
              <a:tr h="167564">
                <a:tc>
                  <a:txBody>
                    <a:bodyPr/>
                    <a:lstStyle/>
                    <a:p>
                      <a:pPr algn="l" fontAlgn="b"/>
                      <a:r>
                        <a:rPr lang="en-GB" sz="1000" b="0" i="0" u="none" strike="noStrike" dirty="0">
                          <a:solidFill>
                            <a:srgbClr val="000000"/>
                          </a:solidFill>
                          <a:effectLst/>
                          <a:latin typeface="Calibri" panose="020F0502020204030204" pitchFamily="34" charset="0"/>
                        </a:rPr>
                        <a:t>Contingency funding</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800,000</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extLst>
                  <a:ext uri="{0D108BD9-81ED-4DB2-BD59-A6C34878D82A}">
                    <a16:rowId xmlns:a16="http://schemas.microsoft.com/office/drawing/2014/main" val="2103634920"/>
                  </a:ext>
                </a:extLst>
              </a:tr>
              <a:tr h="167564">
                <a:tc>
                  <a:txBody>
                    <a:bodyPr/>
                    <a:lstStyle/>
                    <a:p>
                      <a:pPr algn="l" fontAlgn="b"/>
                      <a:r>
                        <a:rPr lang="en-GB" sz="1000" b="0" i="0" u="none" strike="noStrike" dirty="0">
                          <a:solidFill>
                            <a:srgbClr val="000000"/>
                          </a:solidFill>
                          <a:effectLst/>
                          <a:latin typeface="Calibri" panose="020F0502020204030204" pitchFamily="34" charset="0"/>
                        </a:rPr>
                        <a:t>PAC funding</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100,000</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extLst>
                  <a:ext uri="{0D108BD9-81ED-4DB2-BD59-A6C34878D82A}">
                    <a16:rowId xmlns:a16="http://schemas.microsoft.com/office/drawing/2014/main" val="1944725681"/>
                  </a:ext>
                </a:extLst>
              </a:tr>
              <a:tr h="167564">
                <a:tc>
                  <a:txBody>
                    <a:bodyPr/>
                    <a:lstStyle/>
                    <a:p>
                      <a:pPr algn="l" fontAlgn="b"/>
                      <a:r>
                        <a:rPr lang="en-GB" sz="1000" b="0" i="0" u="none" strike="noStrike" dirty="0">
                          <a:solidFill>
                            <a:srgbClr val="000000"/>
                          </a:solidFill>
                          <a:effectLst/>
                          <a:latin typeface="Calibri" panose="020F0502020204030204" pitchFamily="34" charset="0"/>
                        </a:rPr>
                        <a:t>Xoserve change funding </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Calibri" panose="020F0502020204030204" pitchFamily="34" charset="0"/>
                        </a:rPr>
                        <a:t>250,000</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42" marR="5342" marT="5342"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extLst>
                  <a:ext uri="{0D108BD9-81ED-4DB2-BD59-A6C34878D82A}">
                    <a16:rowId xmlns:a16="http://schemas.microsoft.com/office/drawing/2014/main" val="3519217237"/>
                  </a:ext>
                </a:extLst>
              </a:tr>
              <a:tr h="167564">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42" marR="5342" marT="5342"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extLst>
                  <a:ext uri="{0D108BD9-81ED-4DB2-BD59-A6C34878D82A}">
                    <a16:rowId xmlns:a16="http://schemas.microsoft.com/office/drawing/2014/main" val="3151935869"/>
                  </a:ext>
                </a:extLst>
              </a:tr>
              <a:tr h="167564">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42" marR="5342" marT="5342"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2206159"/>
                  </a:ext>
                </a:extLst>
              </a:tr>
              <a:tr h="94663">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Calibri" panose="020F0502020204030204" pitchFamily="34" charset="0"/>
                        </a:rPr>
                        <a:t>Shipper</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l" fontAlgn="b"/>
                      <a:r>
                        <a:rPr lang="en-GB" sz="1000" b="0" i="0" u="none" strike="noStrike" dirty="0">
                          <a:solidFill>
                            <a:srgbClr val="000000"/>
                          </a:solidFill>
                          <a:effectLst/>
                          <a:latin typeface="Calibri" panose="020F0502020204030204" pitchFamily="34" charset="0"/>
                        </a:rPr>
                        <a:t>DN</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l" fontAlgn="b"/>
                      <a:r>
                        <a:rPr lang="en-GB" sz="1000" b="0" i="0" u="none" strike="noStrike">
                          <a:solidFill>
                            <a:srgbClr val="000000"/>
                          </a:solidFill>
                          <a:effectLst/>
                          <a:latin typeface="Calibri" panose="020F0502020204030204" pitchFamily="34" charset="0"/>
                        </a:rPr>
                        <a:t>IGT</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l" fontAlgn="b"/>
                      <a:r>
                        <a:rPr lang="en-GB" sz="1000" b="0" i="0" u="none" strike="noStrike" dirty="0">
                          <a:solidFill>
                            <a:srgbClr val="000000"/>
                          </a:solidFill>
                          <a:effectLst/>
                          <a:latin typeface="Calibri" panose="020F0502020204030204" pitchFamily="34" charset="0"/>
                        </a:rPr>
                        <a:t>NTS</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Calibri" panose="020F0502020204030204" pitchFamily="34" charset="0"/>
                        </a:rPr>
                        <a:t>Shipper</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l" fontAlgn="b"/>
                      <a:r>
                        <a:rPr lang="en-GB" sz="1000" b="0" i="0" u="none" strike="noStrike" dirty="0">
                          <a:solidFill>
                            <a:srgbClr val="000000"/>
                          </a:solidFill>
                          <a:effectLst/>
                          <a:latin typeface="Calibri" panose="020F0502020204030204" pitchFamily="34" charset="0"/>
                        </a:rPr>
                        <a:t>DN</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l" fontAlgn="b"/>
                      <a:r>
                        <a:rPr lang="en-GB" sz="1000" b="0" i="0" u="none" strike="noStrike" dirty="0">
                          <a:solidFill>
                            <a:srgbClr val="000000"/>
                          </a:solidFill>
                          <a:effectLst/>
                          <a:latin typeface="Calibri" panose="020F0502020204030204" pitchFamily="34" charset="0"/>
                        </a:rPr>
                        <a:t>IGT</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l" fontAlgn="b"/>
                      <a:r>
                        <a:rPr lang="en-GB" sz="1000" b="0" i="0" u="none" strike="noStrike" dirty="0">
                          <a:solidFill>
                            <a:srgbClr val="000000"/>
                          </a:solidFill>
                          <a:effectLst/>
                          <a:latin typeface="Calibri" panose="020F0502020204030204" pitchFamily="34" charset="0"/>
                        </a:rPr>
                        <a:t>NTS</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3016991492"/>
                  </a:ext>
                </a:extLst>
              </a:tr>
              <a:tr h="167564">
                <a:tc>
                  <a:txBody>
                    <a:bodyPr/>
                    <a:lstStyle/>
                    <a:p>
                      <a:pPr algn="l" fontAlgn="b"/>
                      <a:r>
                        <a:rPr lang="en-US" sz="1000" b="0" i="0" u="none" strike="noStrike" dirty="0">
                          <a:solidFill>
                            <a:srgbClr val="000000"/>
                          </a:solidFill>
                          <a:effectLst/>
                          <a:latin typeface="Calibri" panose="020F0502020204030204" pitchFamily="34" charset="0"/>
                        </a:rPr>
                        <a:t>Funding split of change budget</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Calibri" panose="020F0502020204030204" pitchFamily="34" charset="0"/>
                        </a:rPr>
                        <a:t>1,265,400</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Calibri" panose="020F0502020204030204" pitchFamily="34" charset="0"/>
                        </a:rPr>
                        <a:t>370,000</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Calibri" panose="020F0502020204030204" pitchFamily="34" charset="0"/>
                        </a:rPr>
                        <a:t>185,000</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Calibri" panose="020F0502020204030204" pitchFamily="34" charset="0"/>
                        </a:rPr>
                        <a:t>29,600</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Calibri" panose="020F0502020204030204" pitchFamily="34" charset="0"/>
                        </a:rPr>
                        <a:t>68.4%</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Calibri" panose="020F0502020204030204" pitchFamily="34" charset="0"/>
                        </a:rPr>
                        <a:t>20%</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Calibri" panose="020F0502020204030204" pitchFamily="34" charset="0"/>
                        </a:rPr>
                        <a:t>10%</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Calibri" panose="020F0502020204030204" pitchFamily="34" charset="0"/>
                        </a:rPr>
                        <a:t>1.60%</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0793282"/>
                  </a:ext>
                </a:extLst>
              </a:tr>
              <a:tr h="167564">
                <a:tc>
                  <a:txBody>
                    <a:bodyPr/>
                    <a:lstStyle/>
                    <a:p>
                      <a:pPr algn="l" fontAlgn="b"/>
                      <a:r>
                        <a:rPr lang="en-GB" sz="1000" b="0" i="0" u="none" strike="noStrike">
                          <a:solidFill>
                            <a:srgbClr val="000000"/>
                          </a:solidFill>
                          <a:effectLst/>
                          <a:latin typeface="Calibri" panose="020F0502020204030204" pitchFamily="34" charset="0"/>
                        </a:rPr>
                        <a:t>Split of Contingency</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Calibri" panose="020F0502020204030204" pitchFamily="34" charset="0"/>
                        </a:rPr>
                        <a:t>547,200</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Calibri" panose="020F0502020204030204" pitchFamily="34" charset="0"/>
                        </a:rPr>
                        <a:t>160,000</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Calibri" panose="020F0502020204030204" pitchFamily="34" charset="0"/>
                        </a:rPr>
                        <a:t>80,000</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Calibri" panose="020F0502020204030204" pitchFamily="34" charset="0"/>
                        </a:rPr>
                        <a:t>12,800</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Calibri" panose="020F0502020204030204" pitchFamily="34" charset="0"/>
                        </a:rPr>
                        <a:t>68.4%</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Calibri" panose="020F0502020204030204" pitchFamily="34" charset="0"/>
                        </a:rPr>
                        <a:t>20%</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10%</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1.60%</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9512677"/>
                  </a:ext>
                </a:extLst>
              </a:tr>
              <a:tr h="167564">
                <a:tc>
                  <a:txBody>
                    <a:bodyPr/>
                    <a:lstStyle/>
                    <a:p>
                      <a:pPr algn="l" fontAlgn="b"/>
                      <a:r>
                        <a:rPr lang="en-GB" sz="1000" b="0" i="0" u="none" strike="noStrike">
                          <a:solidFill>
                            <a:srgbClr val="000000"/>
                          </a:solidFill>
                          <a:effectLst/>
                          <a:latin typeface="Calibri" panose="020F0502020204030204" pitchFamily="34" charset="0"/>
                        </a:rPr>
                        <a:t>PAC Funding</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68,400</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20,000</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Calibri" panose="020F0502020204030204" pitchFamily="34" charset="0"/>
                        </a:rPr>
                        <a:t>10,000</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1,600</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Calibri" panose="020F0502020204030204" pitchFamily="34" charset="0"/>
                        </a:rPr>
                        <a:t>68.4%</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Calibri" panose="020F0502020204030204" pitchFamily="34" charset="0"/>
                        </a:rPr>
                        <a:t>20%</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Calibri" panose="020F0502020204030204" pitchFamily="34" charset="0"/>
                        </a:rPr>
                        <a:t>10%</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Calibri" panose="020F0502020204030204" pitchFamily="34" charset="0"/>
                        </a:rPr>
                        <a:t>1.60%</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1878267"/>
                  </a:ext>
                </a:extLst>
              </a:tr>
              <a:tr h="183300">
                <a:tc>
                  <a:txBody>
                    <a:bodyPr/>
                    <a:lstStyle/>
                    <a:p>
                      <a:pPr algn="l" fontAlgn="b"/>
                      <a:r>
                        <a:rPr lang="en-US" sz="1000" b="0" i="0" u="none" strike="noStrike">
                          <a:solidFill>
                            <a:srgbClr val="000000"/>
                          </a:solidFill>
                          <a:effectLst/>
                          <a:latin typeface="Calibri" panose="020F0502020204030204" pitchFamily="34" charset="0"/>
                        </a:rPr>
                        <a:t>Split of Xoserve change fund</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171,000</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50,000</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Calibri" panose="020F0502020204030204" pitchFamily="34" charset="0"/>
                        </a:rPr>
                        <a:t>25,000</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Calibri" panose="020F0502020204030204" pitchFamily="34" charset="0"/>
                        </a:rPr>
                        <a:t>4,000</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000" b="0" i="0" u="none" strike="noStrike" dirty="0">
                          <a:solidFill>
                            <a:srgbClr val="000000"/>
                          </a:solidFill>
                          <a:effectLst/>
                          <a:latin typeface="Calibri" panose="020F0502020204030204" pitchFamily="34" charset="0"/>
                        </a:rPr>
                        <a:t>68.4%</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Calibri" panose="020F0502020204030204" pitchFamily="34" charset="0"/>
                        </a:rPr>
                        <a:t>20%</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10%</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Calibri" panose="020F0502020204030204" pitchFamily="34" charset="0"/>
                        </a:rPr>
                        <a:t>1.60%</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2140901"/>
                  </a:ext>
                </a:extLst>
              </a:tr>
              <a:tr h="154121">
                <a:tc rowSpan="2">
                  <a:txBody>
                    <a:bodyPr/>
                    <a:lstStyle/>
                    <a:p>
                      <a:pPr algn="l" fontAlgn="b"/>
                      <a:r>
                        <a:rPr lang="en-GB" sz="1000" b="0" i="0" u="none" strike="noStrike" dirty="0">
                          <a:solidFill>
                            <a:srgbClr val="000000"/>
                          </a:solidFill>
                          <a:effectLst/>
                          <a:latin typeface="Calibri" panose="020F0502020204030204" pitchFamily="34" charset="0"/>
                        </a:rPr>
                        <a:t>total</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r" fontAlgn="b"/>
                      <a:r>
                        <a:rPr lang="en-GB" sz="1000" b="0" i="0" u="none" strike="noStrike" dirty="0">
                          <a:solidFill>
                            <a:srgbClr val="000000"/>
                          </a:solidFill>
                          <a:effectLst/>
                          <a:latin typeface="Calibri" panose="020F0502020204030204" pitchFamily="34" charset="0"/>
                        </a:rPr>
                        <a:t>2,052,000</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r" fontAlgn="b"/>
                      <a:r>
                        <a:rPr lang="en-GB" sz="1000" b="0" i="0" u="none" strike="noStrike" dirty="0">
                          <a:solidFill>
                            <a:srgbClr val="000000"/>
                          </a:solidFill>
                          <a:effectLst/>
                          <a:latin typeface="Calibri" panose="020F0502020204030204" pitchFamily="34" charset="0"/>
                        </a:rPr>
                        <a:t>600,000</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r" fontAlgn="b"/>
                      <a:r>
                        <a:rPr lang="en-GB" sz="1000" b="0" i="0" u="none" strike="noStrike" dirty="0">
                          <a:solidFill>
                            <a:srgbClr val="000000"/>
                          </a:solidFill>
                          <a:effectLst/>
                          <a:latin typeface="Calibri" panose="020F0502020204030204" pitchFamily="34" charset="0"/>
                        </a:rPr>
                        <a:t>300,000</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r" fontAlgn="b"/>
                      <a:r>
                        <a:rPr lang="en-GB" sz="1000" b="0" i="0" u="none" strike="noStrike" dirty="0">
                          <a:solidFill>
                            <a:srgbClr val="000000"/>
                          </a:solidFill>
                          <a:effectLst/>
                          <a:latin typeface="Calibri" panose="020F0502020204030204" pitchFamily="34" charset="0"/>
                        </a:rPr>
                        <a:t>48,000</a:t>
                      </a: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b"/>
                      <a:endParaRPr lang="en-GB" sz="1000" b="0" i="0" u="none" strike="noStrike" dirty="0">
                        <a:solidFill>
                          <a:srgbClr val="000000"/>
                        </a:solidFill>
                        <a:effectLst/>
                        <a:latin typeface="Calibri" panose="020F0502020204030204" pitchFamily="34" charset="0"/>
                      </a:endParaRPr>
                    </a:p>
                  </a:txBody>
                  <a:tcPr marL="5342" marR="5342" marT="5342"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42" marR="5342" marT="534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000" b="0" i="0" u="none" strike="noStrike">
                        <a:solidFill>
                          <a:srgbClr val="000000"/>
                        </a:solidFill>
                        <a:effectLst/>
                        <a:latin typeface="Calibri" panose="020F0502020204030204" pitchFamily="34" charset="0"/>
                      </a:endParaRPr>
                    </a:p>
                  </a:txBody>
                  <a:tcPr marL="5342" marR="5342" marT="534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42" marR="5342" marT="534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101440"/>
                  </a:ext>
                </a:extLst>
              </a:tr>
              <a:tr h="154121">
                <a:tc vMerge="1">
                  <a:txBody>
                    <a:bodyPr/>
                    <a:lstStyle/>
                    <a:p>
                      <a:pPr algn="l" fontAlgn="b"/>
                      <a:endParaRPr lang="en-GB" sz="900" b="0" i="0" u="none" strike="noStrike" dirty="0">
                        <a:solidFill>
                          <a:srgbClr val="000000"/>
                        </a:solidFill>
                        <a:effectLst/>
                        <a:latin typeface="Calibri" panose="020F0502020204030204" pitchFamily="34" charset="0"/>
                      </a:endParaRP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fontAlgn="b"/>
                      <a:endParaRPr lang="en-GB" sz="900" b="0" i="0" u="none" strike="noStrike" dirty="0">
                        <a:solidFill>
                          <a:srgbClr val="000000"/>
                        </a:solidFill>
                        <a:effectLst/>
                        <a:latin typeface="Calibri" panose="020F0502020204030204" pitchFamily="34" charset="0"/>
                      </a:endParaRP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fontAlgn="b"/>
                      <a:endParaRPr lang="en-GB" sz="900" b="0" i="0" u="none" strike="noStrike" dirty="0">
                        <a:solidFill>
                          <a:srgbClr val="000000"/>
                        </a:solidFill>
                        <a:effectLst/>
                        <a:latin typeface="Calibri" panose="020F0502020204030204" pitchFamily="34" charset="0"/>
                      </a:endParaRP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fontAlgn="b"/>
                      <a:endParaRPr lang="en-GB" sz="900" b="0" i="0" u="none" strike="noStrike" dirty="0">
                        <a:solidFill>
                          <a:srgbClr val="000000"/>
                        </a:solidFill>
                        <a:effectLst/>
                        <a:latin typeface="Calibri" panose="020F0502020204030204" pitchFamily="34" charset="0"/>
                      </a:endParaRP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fontAlgn="b"/>
                      <a:endParaRPr lang="en-GB" sz="900" b="0" i="0" u="none" strike="noStrike" dirty="0">
                        <a:solidFill>
                          <a:srgbClr val="000000"/>
                        </a:solidFill>
                        <a:effectLst/>
                        <a:latin typeface="Calibri" panose="020F0502020204030204" pitchFamily="34" charset="0"/>
                      </a:endParaRP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fontAlgn="b"/>
                      <a:endParaRPr lang="en-GB" sz="900" b="0" i="0" u="none" strike="noStrike" dirty="0">
                        <a:solidFill>
                          <a:srgbClr val="000000"/>
                        </a:solidFill>
                        <a:effectLst/>
                        <a:latin typeface="Calibri" panose="020F0502020204030204" pitchFamily="34" charset="0"/>
                      </a:endParaRPr>
                    </a:p>
                  </a:txBody>
                  <a:tcPr marL="5342" marR="5342" marT="534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42" marR="5342" marT="534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42" marR="5342" marT="534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42" marR="5342" marT="534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42" marR="5342" marT="534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409550"/>
                  </a:ext>
                </a:extLst>
              </a:tr>
              <a:tr h="167564">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w="12700" cap="flat" cmpd="sng" algn="ctr">
                      <a:noFill/>
                      <a:prstDash val="solid"/>
                      <a:round/>
                      <a:headEnd type="none" w="med" len="med"/>
                      <a:tailEnd type="none" w="med" len="med"/>
                    </a:lnT>
                    <a:lnB>
                      <a:noFill/>
                    </a:lnB>
                  </a:tcPr>
                </a:tc>
                <a:tc>
                  <a:txBody>
                    <a:bodyPr/>
                    <a:lstStyle/>
                    <a:p>
                      <a:pPr algn="l" fontAlgn="b"/>
                      <a:endParaRPr lang="en-GB" sz="900" b="0" i="0" u="none" strike="noStrike" dirty="0">
                        <a:solidFill>
                          <a:srgbClr val="000000"/>
                        </a:solidFill>
                        <a:effectLst/>
                        <a:latin typeface="Calibri" panose="020F0502020204030204" pitchFamily="34" charset="0"/>
                      </a:endParaRPr>
                    </a:p>
                  </a:txBody>
                  <a:tcPr marL="5342" marR="5342" marT="5342" marB="0" anchor="b">
                    <a:lnL>
                      <a:noFill/>
                    </a:lnL>
                    <a:lnR>
                      <a:noFill/>
                    </a:lnR>
                    <a:lnT w="12700" cap="flat" cmpd="sng" algn="ctr">
                      <a:noFill/>
                      <a:prstDash val="solid"/>
                      <a:round/>
                      <a:headEnd type="none" w="med" len="med"/>
                      <a:tailEnd type="none" w="med" len="med"/>
                    </a:lnT>
                    <a:lnB>
                      <a:noFill/>
                    </a:lnB>
                  </a:tcPr>
                </a:tc>
                <a:tc>
                  <a:txBody>
                    <a:bodyPr/>
                    <a:lstStyle/>
                    <a:p>
                      <a:pPr algn="l" fontAlgn="b"/>
                      <a:endParaRPr lang="en-GB" sz="900" b="0" i="0" u="none" strike="noStrike" dirty="0">
                        <a:solidFill>
                          <a:srgbClr val="000000"/>
                        </a:solidFill>
                        <a:effectLst/>
                        <a:latin typeface="Calibri" panose="020F0502020204030204" pitchFamily="34" charset="0"/>
                      </a:endParaRPr>
                    </a:p>
                  </a:txBody>
                  <a:tcPr marL="5342" marR="5342" marT="5342" marB="0" anchor="b">
                    <a:lnL>
                      <a:noFill/>
                    </a:lnL>
                    <a:lnR>
                      <a:noFill/>
                    </a:lnR>
                    <a:lnT w="12700" cap="flat" cmpd="sng" algn="ctr">
                      <a:noFill/>
                      <a:prstDash val="solid"/>
                      <a:round/>
                      <a:headEnd type="none" w="med" len="med"/>
                      <a:tailEnd type="none" w="med" len="med"/>
                    </a:lnT>
                    <a:lnB>
                      <a:noFill/>
                    </a:lnB>
                  </a:tcPr>
                </a:tc>
                <a:tc>
                  <a:txBody>
                    <a:bodyPr/>
                    <a:lstStyle/>
                    <a:p>
                      <a:pPr algn="l" fontAlgn="b"/>
                      <a:endParaRPr lang="en-GB" sz="900" b="0" i="0" u="none" strike="noStrike" dirty="0">
                        <a:solidFill>
                          <a:srgbClr val="000000"/>
                        </a:solidFill>
                        <a:effectLst/>
                        <a:latin typeface="Calibri" panose="020F0502020204030204" pitchFamily="34" charset="0"/>
                      </a:endParaRPr>
                    </a:p>
                  </a:txBody>
                  <a:tcPr marL="5342" marR="5342" marT="5342" marB="0" anchor="b">
                    <a:lnL>
                      <a:noFill/>
                    </a:lnL>
                    <a:lnR>
                      <a:noFill/>
                    </a:lnR>
                    <a:lnT w="12700" cap="flat" cmpd="sng" algn="ctr">
                      <a:noFill/>
                      <a:prstDash val="solid"/>
                      <a:round/>
                      <a:headEnd type="none" w="med" len="med"/>
                      <a:tailEnd type="none" w="med" len="med"/>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3092859263"/>
                  </a:ext>
                </a:extLst>
              </a:tr>
              <a:tr h="167564">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extLst>
                  <a:ext uri="{0D108BD9-81ED-4DB2-BD59-A6C34878D82A}">
                    <a16:rowId xmlns:a16="http://schemas.microsoft.com/office/drawing/2014/main" val="106619423"/>
                  </a:ext>
                </a:extLst>
              </a:tr>
              <a:tr h="310860">
                <a:tc gridSpan="2">
                  <a:txBody>
                    <a:bodyPr/>
                    <a:lstStyle/>
                    <a:p>
                      <a:pPr algn="l" fontAlgn="b"/>
                      <a:r>
                        <a:rPr lang="en-US" sz="900" b="0" i="0" u="none" strike="noStrike" dirty="0">
                          <a:solidFill>
                            <a:srgbClr val="000000"/>
                          </a:solidFill>
                          <a:effectLst/>
                          <a:latin typeface="Calibri" panose="020F0502020204030204" pitchFamily="34" charset="0"/>
                        </a:rPr>
                        <a:t>Contingency funding will cover any MT costs as we are not expecting MT </a:t>
                      </a:r>
                    </a:p>
                  </a:txBody>
                  <a:tcPr marL="5342" marR="5342" marT="5342" marB="0" anchor="b">
                    <a:lnL>
                      <a:noFill/>
                    </a:lnL>
                    <a:lnR>
                      <a:noFill/>
                    </a:lnR>
                    <a:lnT>
                      <a:noFill/>
                    </a:lnT>
                    <a:lnB>
                      <a:noFill/>
                    </a:lnB>
                  </a:tcPr>
                </a:tc>
                <a:tc hMerge="1">
                  <a:txBody>
                    <a:bodyPr/>
                    <a:lstStyle/>
                    <a:p>
                      <a:endParaRPr lang="en-GB"/>
                    </a:p>
                  </a:txBody>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dirty="0">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dirty="0">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extLst>
                  <a:ext uri="{0D108BD9-81ED-4DB2-BD59-A6C34878D82A}">
                    <a16:rowId xmlns:a16="http://schemas.microsoft.com/office/drawing/2014/main" val="3260182602"/>
                  </a:ext>
                </a:extLst>
              </a:tr>
              <a:tr h="167564">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extLst>
                  <a:ext uri="{0D108BD9-81ED-4DB2-BD59-A6C34878D82A}">
                    <a16:rowId xmlns:a16="http://schemas.microsoft.com/office/drawing/2014/main" val="1575386478"/>
                  </a:ext>
                </a:extLst>
              </a:tr>
              <a:tr h="167564">
                <a:tc>
                  <a:txBody>
                    <a:bodyPr/>
                    <a:lstStyle/>
                    <a:p>
                      <a:pPr algn="l" fontAlgn="b"/>
                      <a:r>
                        <a:rPr lang="en-GB" sz="900" b="0" i="0" u="sng" strike="noStrike" dirty="0">
                          <a:solidFill>
                            <a:srgbClr val="000000"/>
                          </a:solidFill>
                          <a:effectLst/>
                          <a:latin typeface="Calibri" panose="020F0502020204030204" pitchFamily="34" charset="0"/>
                        </a:rPr>
                        <a:t>To Note</a:t>
                      </a: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dirty="0">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extLst>
                  <a:ext uri="{0D108BD9-81ED-4DB2-BD59-A6C34878D82A}">
                    <a16:rowId xmlns:a16="http://schemas.microsoft.com/office/drawing/2014/main" val="388186151"/>
                  </a:ext>
                </a:extLst>
              </a:tr>
              <a:tr h="167564">
                <a:tc>
                  <a:txBody>
                    <a:bodyPr/>
                    <a:lstStyle/>
                    <a:p>
                      <a:pPr algn="l" fontAlgn="b"/>
                      <a:r>
                        <a:rPr lang="en-US" sz="900" b="0" i="0" u="none" strike="noStrike">
                          <a:solidFill>
                            <a:srgbClr val="000000"/>
                          </a:solidFill>
                          <a:effectLst/>
                          <a:latin typeface="Calibri" panose="020F0502020204030204" pitchFamily="34" charset="0"/>
                        </a:rPr>
                        <a:t>FWACV MOD - highly complex change</a:t>
                      </a: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extLst>
                  <a:ext uri="{0D108BD9-81ED-4DB2-BD59-A6C34878D82A}">
                    <a16:rowId xmlns:a16="http://schemas.microsoft.com/office/drawing/2014/main" val="3467921388"/>
                  </a:ext>
                </a:extLst>
              </a:tr>
              <a:tr h="310860">
                <a:tc gridSpan="2">
                  <a:txBody>
                    <a:bodyPr/>
                    <a:lstStyle/>
                    <a:p>
                      <a:pPr algn="l" fontAlgn="b"/>
                      <a:r>
                        <a:rPr lang="en-US" sz="900" b="0" i="0" u="none" strike="noStrike" dirty="0">
                          <a:solidFill>
                            <a:srgbClr val="000000"/>
                          </a:solidFill>
                          <a:effectLst/>
                          <a:latin typeface="Calibri" panose="020F0502020204030204" pitchFamily="34" charset="0"/>
                        </a:rPr>
                        <a:t>No funding considered for </a:t>
                      </a:r>
                      <a:r>
                        <a:rPr lang="en-US" sz="900" b="0" i="0" u="none" strike="noStrike" dirty="0" err="1">
                          <a:solidFill>
                            <a:srgbClr val="000000"/>
                          </a:solidFill>
                          <a:effectLst/>
                          <a:latin typeface="Calibri" panose="020F0502020204030204" pitchFamily="34" charset="0"/>
                        </a:rPr>
                        <a:t>decarbonisation</a:t>
                      </a:r>
                      <a:r>
                        <a:rPr lang="en-US" sz="900" b="0" i="0" u="none" strike="noStrike" dirty="0">
                          <a:solidFill>
                            <a:srgbClr val="000000"/>
                          </a:solidFill>
                          <a:effectLst/>
                          <a:latin typeface="Calibri" panose="020F0502020204030204" pitchFamily="34" charset="0"/>
                        </a:rPr>
                        <a:t> based change</a:t>
                      </a:r>
                    </a:p>
                  </a:txBody>
                  <a:tcPr marL="5342" marR="5342" marT="5342" marB="0" anchor="b">
                    <a:lnL>
                      <a:noFill/>
                    </a:lnL>
                    <a:lnR>
                      <a:noFill/>
                    </a:lnR>
                    <a:lnT>
                      <a:noFill/>
                    </a:lnT>
                    <a:lnB>
                      <a:noFill/>
                    </a:lnB>
                  </a:tcPr>
                </a:tc>
                <a:tc hMerge="1">
                  <a:txBody>
                    <a:bodyPr/>
                    <a:lstStyle/>
                    <a:p>
                      <a:endParaRPr lang="en-GB"/>
                    </a:p>
                  </a:txBody>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5342" marR="5342" marT="5342" marB="0" anchor="b">
                    <a:lnL>
                      <a:noFill/>
                    </a:lnL>
                    <a:lnR>
                      <a:noFill/>
                    </a:lnR>
                    <a:lnT>
                      <a:noFill/>
                    </a:lnT>
                    <a:lnB>
                      <a:noFill/>
                    </a:lnB>
                  </a:tcPr>
                </a:tc>
                <a:tc>
                  <a:txBody>
                    <a:bodyPr/>
                    <a:lstStyle/>
                    <a:p>
                      <a:pPr algn="l" fontAlgn="b"/>
                      <a:endParaRPr lang="en-GB" sz="900" b="0" i="0" u="none" strike="noStrike" dirty="0">
                        <a:solidFill>
                          <a:srgbClr val="000000"/>
                        </a:solidFill>
                        <a:effectLst/>
                        <a:latin typeface="Calibri" panose="020F0502020204030204" pitchFamily="34" charset="0"/>
                      </a:endParaRPr>
                    </a:p>
                  </a:txBody>
                  <a:tcPr marL="5342" marR="5342" marT="5342" marB="0" anchor="b">
                    <a:lnL>
                      <a:noFill/>
                    </a:lnL>
                    <a:lnR>
                      <a:noFill/>
                    </a:lnR>
                    <a:lnT>
                      <a:noFill/>
                    </a:lnT>
                    <a:lnB>
                      <a:noFill/>
                    </a:lnB>
                  </a:tcPr>
                </a:tc>
                <a:extLst>
                  <a:ext uri="{0D108BD9-81ED-4DB2-BD59-A6C34878D82A}">
                    <a16:rowId xmlns:a16="http://schemas.microsoft.com/office/drawing/2014/main" val="2655911634"/>
                  </a:ext>
                </a:extLst>
              </a:tr>
            </a:tbl>
          </a:graphicData>
        </a:graphic>
      </p:graphicFrame>
    </p:spTree>
    <p:extLst>
      <p:ext uri="{BB962C8B-B14F-4D97-AF65-F5344CB8AC3E}">
        <p14:creationId xmlns:p14="http://schemas.microsoft.com/office/powerpoint/2010/main" val="13264721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11. AOB</a:t>
            </a:r>
          </a:p>
        </p:txBody>
      </p:sp>
    </p:spTree>
    <p:extLst>
      <p:ext uri="{BB962C8B-B14F-4D97-AF65-F5344CB8AC3E}">
        <p14:creationId xmlns:p14="http://schemas.microsoft.com/office/powerpoint/2010/main" val="10599766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GB" dirty="0"/>
              <a:t>11.1 Xoserve IX Refresh</a:t>
            </a:r>
          </a:p>
        </p:txBody>
      </p:sp>
      <p:sp>
        <p:nvSpPr>
          <p:cNvPr id="3" name="Subtitle 2"/>
          <p:cNvSpPr>
            <a:spLocks noGrp="1"/>
          </p:cNvSpPr>
          <p:nvPr>
            <p:ph type="subTitle" idx="1"/>
          </p:nvPr>
        </p:nvSpPr>
        <p:spPr>
          <a:xfrm>
            <a:off x="1371600" y="2904945"/>
            <a:ext cx="6400800" cy="1314450"/>
          </a:xfrm>
          <a:noFill/>
        </p:spPr>
        <p:txBody>
          <a:bodyPr vert="horz" lIns="91440" tIns="45720" rIns="91440" bIns="45720" rtlCol="0" anchor="t">
            <a:normAutofit/>
          </a:bodyPr>
          <a:lstStyle/>
          <a:p>
            <a:r>
              <a:rPr lang="en-GB" dirty="0">
                <a:solidFill>
                  <a:srgbClr val="3E5AA8"/>
                </a:solidFill>
              </a:rPr>
              <a:t>Customer Update</a:t>
            </a:r>
          </a:p>
          <a:p>
            <a:r>
              <a:rPr lang="en-GB" dirty="0">
                <a:solidFill>
                  <a:srgbClr val="3E5AA8"/>
                </a:solidFill>
                <a:latin typeface="Arial"/>
                <a:cs typeface="Arial"/>
              </a:rPr>
              <a:t>July 2020</a:t>
            </a:r>
            <a:endParaRPr lang="en-GB" dirty="0">
              <a:solidFill>
                <a:srgbClr val="3E5AA8"/>
              </a:solidFill>
            </a:endParaRPr>
          </a:p>
        </p:txBody>
      </p:sp>
    </p:spTree>
    <p:extLst>
      <p:ext uri="{BB962C8B-B14F-4D97-AF65-F5344CB8AC3E}">
        <p14:creationId xmlns:p14="http://schemas.microsoft.com/office/powerpoint/2010/main" val="24951179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A5EFE3-CD39-4A28-A744-E4BB41338BC9}"/>
              </a:ext>
            </a:extLst>
          </p:cNvPr>
          <p:cNvSpPr>
            <a:spLocks noGrp="1"/>
          </p:cNvSpPr>
          <p:nvPr>
            <p:ph type="title"/>
          </p:nvPr>
        </p:nvSpPr>
        <p:spPr>
          <a:xfrm>
            <a:off x="457200" y="123478"/>
            <a:ext cx="8229600" cy="637580"/>
          </a:xfrm>
        </p:spPr>
        <p:txBody>
          <a:bodyPr/>
          <a:lstStyle/>
          <a:p>
            <a:r>
              <a:rPr lang="en-GB" dirty="0"/>
              <a:t>IX Refresh Customer Update</a:t>
            </a:r>
          </a:p>
        </p:txBody>
      </p:sp>
      <p:sp>
        <p:nvSpPr>
          <p:cNvPr id="6" name="Content Placeholder 2">
            <a:extLst>
              <a:ext uri="{FF2B5EF4-FFF2-40B4-BE49-F238E27FC236}">
                <a16:creationId xmlns:a16="http://schemas.microsoft.com/office/drawing/2014/main" id="{2323BD94-2299-4994-92D5-B1B7DE15F25C}"/>
              </a:ext>
            </a:extLst>
          </p:cNvPr>
          <p:cNvSpPr>
            <a:spLocks noGrp="1"/>
          </p:cNvSpPr>
          <p:nvPr>
            <p:ph idx="1"/>
          </p:nvPr>
        </p:nvSpPr>
        <p:spPr>
          <a:xfrm>
            <a:off x="457200" y="753455"/>
            <a:ext cx="8229600" cy="4080937"/>
          </a:xfrm>
        </p:spPr>
        <p:txBody>
          <a:bodyPr vert="horz" lIns="91440" tIns="45720" rIns="91440" bIns="45720" rtlCol="0" anchor="t">
            <a:normAutofit/>
          </a:bodyPr>
          <a:lstStyle/>
          <a:p>
            <a:pPr marL="0" indent="0">
              <a:buNone/>
            </a:pPr>
            <a:endParaRPr lang="en-US" sz="1200" kern="0" dirty="0">
              <a:latin typeface="Arial"/>
              <a:cs typeface="Arial"/>
            </a:endParaRPr>
          </a:p>
          <a:p>
            <a:r>
              <a:rPr lang="en-US" sz="1400" kern="0" dirty="0">
                <a:latin typeface="Arial"/>
                <a:cs typeface="Arial"/>
              </a:rPr>
              <a:t>90</a:t>
            </a:r>
            <a:r>
              <a:rPr lang="en-US" sz="1400" kern="0">
                <a:latin typeface="Arial"/>
                <a:cs typeface="Arial"/>
              </a:rPr>
              <a:t>% of IX </a:t>
            </a:r>
            <a:r>
              <a:rPr lang="en-US" sz="1400" kern="0" dirty="0">
                <a:latin typeface="Arial"/>
                <a:cs typeface="Arial"/>
              </a:rPr>
              <a:t>customers are now able to continue with their IX migration activities, following the recent update to government guidance on COVID-19</a:t>
            </a:r>
          </a:p>
          <a:p>
            <a:endParaRPr lang="en-US" sz="900" kern="0" dirty="0">
              <a:latin typeface="Arial"/>
              <a:cs typeface="Arial"/>
            </a:endParaRPr>
          </a:p>
          <a:p>
            <a:r>
              <a:rPr lang="en-US" sz="1400" kern="0" dirty="0">
                <a:latin typeface="Arial"/>
                <a:cs typeface="Arial"/>
              </a:rPr>
              <a:t>The project has completed it’s re-plan based on customer readiness. The project is forecasted to complete in February 2021</a:t>
            </a:r>
            <a:endParaRPr lang="en-US" sz="1100" kern="0" dirty="0">
              <a:latin typeface="Arial"/>
              <a:cs typeface="Arial"/>
            </a:endParaRPr>
          </a:p>
          <a:p>
            <a:pPr marL="0" indent="0">
              <a:buNone/>
            </a:pPr>
            <a:endParaRPr lang="en-US" sz="1100" kern="0" dirty="0">
              <a:latin typeface="Arial"/>
              <a:cs typeface="Arial"/>
            </a:endParaRPr>
          </a:p>
          <a:p>
            <a:r>
              <a:rPr lang="en-GB" sz="1400" kern="0" dirty="0">
                <a:latin typeface="Arial"/>
                <a:cs typeface="Arial"/>
              </a:rPr>
              <a:t>In alignment, the IX legacy support with Vodafone has been extended to February to ensure all customers remain on a fully supported solution as we continue with migrations</a:t>
            </a:r>
            <a:endParaRPr lang="en-GB" sz="1200" kern="0" dirty="0">
              <a:latin typeface="Arial"/>
              <a:cs typeface="Arial"/>
            </a:endParaRPr>
          </a:p>
          <a:p>
            <a:pPr lvl="1">
              <a:buFont typeface="Wingdings" panose="05000000000000000000" pitchFamily="2" charset="2"/>
              <a:buChar char="Ø"/>
            </a:pPr>
            <a:endParaRPr lang="en-GB" sz="1200" kern="0" dirty="0">
              <a:latin typeface="Arial"/>
              <a:cs typeface="Arial"/>
            </a:endParaRPr>
          </a:p>
          <a:p>
            <a:r>
              <a:rPr lang="en-GB" sz="1400" kern="0" dirty="0">
                <a:latin typeface="Arial"/>
                <a:cs typeface="Arial"/>
              </a:rPr>
              <a:t>The project would like to request customer support in ensuring that we migrate you as quickly and smoothly as possible onto your new IX Gamma network</a:t>
            </a:r>
          </a:p>
          <a:p>
            <a:pPr lvl="1"/>
            <a:r>
              <a:rPr lang="en-GB" sz="1200" kern="0" dirty="0">
                <a:latin typeface="Arial"/>
                <a:cs typeface="Arial"/>
              </a:rPr>
              <a:t>The migration onto the new IX Network will allow a reduction in IX pricing</a:t>
            </a:r>
          </a:p>
          <a:p>
            <a:pPr lvl="1"/>
            <a:r>
              <a:rPr lang="en-GB" sz="1200" kern="0" dirty="0">
                <a:latin typeface="Arial"/>
                <a:cs typeface="Arial"/>
              </a:rPr>
              <a:t>Your IX equipment will be fully refreshed onto new hardware</a:t>
            </a:r>
          </a:p>
          <a:p>
            <a:pPr lvl="1"/>
            <a:r>
              <a:rPr lang="en-GB" sz="1200" kern="0" dirty="0">
                <a:latin typeface="Arial"/>
                <a:cs typeface="Arial"/>
              </a:rPr>
              <a:t>There is a risk that we will not be able to extend the legacy support past February 2021</a:t>
            </a:r>
          </a:p>
          <a:p>
            <a:pPr marL="0" indent="0">
              <a:buNone/>
            </a:pPr>
            <a:endParaRPr lang="en-GB" sz="1100" kern="0" dirty="0">
              <a:latin typeface="Arial"/>
              <a:cs typeface="Arial"/>
            </a:endParaRPr>
          </a:p>
          <a:p>
            <a:r>
              <a:rPr lang="en-GB" sz="1400" dirty="0"/>
              <a:t>If you have any questions or concerns, please reach out to </a:t>
            </a:r>
            <a:r>
              <a:rPr lang="en-US" sz="1400" kern="0" dirty="0">
                <a:latin typeface="Arial"/>
                <a:hlinkClick r:id="rId2"/>
              </a:rPr>
              <a:t>box.xoserve.IXEnquiries@xoserve.com</a:t>
            </a:r>
            <a:endParaRPr lang="en-GB" sz="1400" kern="0" dirty="0">
              <a:latin typeface="Arial"/>
              <a:cs typeface="Arial"/>
            </a:endParaRPr>
          </a:p>
          <a:p>
            <a:endParaRPr lang="en-GB" sz="1100" kern="0" dirty="0">
              <a:latin typeface="Arial"/>
              <a:cs typeface="Arial"/>
            </a:endParaRPr>
          </a:p>
        </p:txBody>
      </p:sp>
    </p:spTree>
    <p:extLst>
      <p:ext uri="{BB962C8B-B14F-4D97-AF65-F5344CB8AC3E}">
        <p14:creationId xmlns:p14="http://schemas.microsoft.com/office/powerpoint/2010/main" val="17723118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6371A3-234E-4BFF-8309-198AE68508AB}"/>
              </a:ext>
            </a:extLst>
          </p:cNvPr>
          <p:cNvPicPr>
            <a:picLocks noChangeAspect="1"/>
          </p:cNvPicPr>
          <p:nvPr/>
        </p:nvPicPr>
        <p:blipFill>
          <a:blip r:embed="rId2"/>
          <a:stretch>
            <a:fillRect/>
          </a:stretch>
        </p:blipFill>
        <p:spPr>
          <a:xfrm>
            <a:off x="0" y="415593"/>
            <a:ext cx="9144000" cy="4312313"/>
          </a:xfrm>
          <a:prstGeom prst="rect">
            <a:avLst/>
          </a:prstGeom>
        </p:spPr>
      </p:pic>
    </p:spTree>
    <p:extLst>
      <p:ext uri="{BB962C8B-B14F-4D97-AF65-F5344CB8AC3E}">
        <p14:creationId xmlns:p14="http://schemas.microsoft.com/office/powerpoint/2010/main" val="12845091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GB" dirty="0"/>
              <a:t>11.2 Update to Budget &amp; Charging Methodology </a:t>
            </a:r>
          </a:p>
        </p:txBody>
      </p:sp>
      <p:sp>
        <p:nvSpPr>
          <p:cNvPr id="5" name="Subtitle 4">
            <a:extLst>
              <a:ext uri="{FF2B5EF4-FFF2-40B4-BE49-F238E27FC236}">
                <a16:creationId xmlns:a16="http://schemas.microsoft.com/office/drawing/2014/main" id="{CFF8955B-C24F-4876-8255-CB8044EBD2E2}"/>
              </a:ext>
            </a:extLst>
          </p:cNvPr>
          <p:cNvSpPr>
            <a:spLocks noGrp="1"/>
          </p:cNvSpPr>
          <p:nvPr>
            <p:ph type="subTitle" idx="1"/>
          </p:nvPr>
        </p:nvSpPr>
        <p:spPr/>
        <p:txBody>
          <a:bodyPr>
            <a:normAutofit/>
          </a:bodyPr>
          <a:lstStyle/>
          <a:p>
            <a:r>
              <a:rPr lang="en-US" dirty="0"/>
              <a:t>Waiting update from the Cost Allocation Review due 6th/7th July before attaching the amended version</a:t>
            </a:r>
            <a:endParaRPr lang="en-GB" dirty="0"/>
          </a:p>
        </p:txBody>
      </p:sp>
    </p:spTree>
    <p:extLst>
      <p:ext uri="{BB962C8B-B14F-4D97-AF65-F5344CB8AC3E}">
        <p14:creationId xmlns:p14="http://schemas.microsoft.com/office/powerpoint/2010/main" val="1476534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516212"/>
            <a:ext cx="8856984" cy="181915"/>
          </a:xfrm>
        </p:spPr>
        <p:txBody>
          <a:bodyPr>
            <a:noAutofit/>
          </a:bodyPr>
          <a:lstStyle/>
          <a:p>
            <a:r>
              <a:rPr lang="en-GB" sz="1600" dirty="0"/>
              <a:t>2.3 </a:t>
            </a:r>
            <a:r>
              <a:rPr lang="en-US" sz="1600" dirty="0"/>
              <a:t>XRN5192 CMS Reference Number in Amendment Invoice Supporting Data</a:t>
            </a:r>
            <a:br>
              <a:rPr lang="en-US" sz="1400" dirty="0"/>
            </a:br>
            <a:br>
              <a:rPr lang="en-US" sz="1600" dirty="0"/>
            </a:br>
            <a:endParaRPr lang="en-GB" sz="2000" dirty="0"/>
          </a:p>
        </p:txBody>
      </p:sp>
      <p:graphicFrame>
        <p:nvGraphicFramePr>
          <p:cNvPr id="5" name="Table 4"/>
          <p:cNvGraphicFramePr>
            <a:graphicFrameLocks noGrp="1"/>
          </p:cNvGraphicFramePr>
          <p:nvPr>
            <p:extLst>
              <p:ext uri="{D42A27DB-BD31-4B8C-83A1-F6EECF244321}">
                <p14:modId xmlns:p14="http://schemas.microsoft.com/office/powerpoint/2010/main" val="233928117"/>
              </p:ext>
            </p:extLst>
          </p:nvPr>
        </p:nvGraphicFramePr>
        <p:xfrm>
          <a:off x="71497" y="860859"/>
          <a:ext cx="3528387" cy="1965031"/>
        </p:xfrm>
        <a:graphic>
          <a:graphicData uri="http://schemas.openxmlformats.org/drawingml/2006/table">
            <a:tbl>
              <a:tblPr firstRow="1" bandRow="1">
                <a:tableStyleId>{E8B1032C-EA38-4F05-BA0D-38AFFFC7BED3}</a:tableStyleId>
              </a:tblPr>
              <a:tblGrid>
                <a:gridCol w="2503461">
                  <a:extLst>
                    <a:ext uri="{9D8B030D-6E8A-4147-A177-3AD203B41FA5}">
                      <a16:colId xmlns:a16="http://schemas.microsoft.com/office/drawing/2014/main" val="20000"/>
                    </a:ext>
                  </a:extLst>
                </a:gridCol>
                <a:gridCol w="1024926">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2201">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77326">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2201">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2201">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72451">
                <a:tc gridSpan="2">
                  <a:txBody>
                    <a:bodyPr/>
                    <a:lstStyle/>
                    <a:p>
                      <a:pPr algn="l"/>
                      <a:r>
                        <a:rPr lang="en-GB" sz="1050" b="1" kern="1200" baseline="0" dirty="0">
                          <a:solidFill>
                            <a:schemeClr val="tx1"/>
                          </a:solidFill>
                          <a:latin typeface="Arial" panose="020B0604020202020204" pitchFamily="34" charset="0"/>
                          <a:ea typeface="+mn-ea"/>
                          <a:cs typeface="Arial" panose="020B0604020202020204" pitchFamily="34" charset="0"/>
                        </a:rPr>
                        <a:t>Impacted Parties:- Shipper &amp; DNO</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122016" y="544238"/>
            <a:ext cx="3024336" cy="307777"/>
          </a:xfrm>
          <a:prstGeom prst="rect">
            <a:avLst/>
          </a:prstGeom>
          <a:noFill/>
        </p:spPr>
        <p:txBody>
          <a:bodyPr wrap="square" rtlCol="0">
            <a:spAutoFit/>
          </a:bodyPr>
          <a:lstStyle/>
          <a:p>
            <a:r>
              <a:rPr lang="en-GB" sz="1400" u="sng" dirty="0"/>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1221040637"/>
              </p:ext>
            </p:extLst>
          </p:nvPr>
        </p:nvGraphicFramePr>
        <p:xfrm>
          <a:off x="71498" y="2950522"/>
          <a:ext cx="3528389" cy="1287969"/>
        </p:xfrm>
        <a:graphic>
          <a:graphicData uri="http://schemas.openxmlformats.org/drawingml/2006/table">
            <a:tbl>
              <a:tblPr firstRow="1" bandRow="1">
                <a:tableStyleId>{E8B1032C-EA38-4F05-BA0D-38AFFFC7BED3}</a:tableStyleId>
              </a:tblPr>
              <a:tblGrid>
                <a:gridCol w="1674489">
                  <a:extLst>
                    <a:ext uri="{9D8B030D-6E8A-4147-A177-3AD203B41FA5}">
                      <a16:colId xmlns:a16="http://schemas.microsoft.com/office/drawing/2014/main" val="20000"/>
                    </a:ext>
                  </a:extLst>
                </a:gridCol>
                <a:gridCol w="1853900">
                  <a:extLst>
                    <a:ext uri="{9D8B030D-6E8A-4147-A177-3AD203B41FA5}">
                      <a16:colId xmlns:a16="http://schemas.microsoft.com/office/drawing/2014/main" val="20001"/>
                    </a:ext>
                  </a:extLst>
                </a:gridCol>
              </a:tblGrid>
              <a:tr h="8549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rgbClr val="000000"/>
                          </a:solidFill>
                          <a:effectLst/>
                          <a:latin typeface="Arial" panose="020B0604020202020204" pitchFamily="34" charset="0"/>
                          <a:cs typeface="Arial" panose="020B0604020202020204" pitchFamily="34" charset="0"/>
                        </a:rPr>
                        <a:t>Service Area 7: NTS Capacity, LDZ Capacity, Commodity, Reconciliation, Ad-hoc adjustment and balancing invoices </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tx1"/>
                          </a:solidFill>
                          <a:latin typeface="+mn-lt"/>
                          <a:ea typeface="+mn-ea"/>
                          <a:cs typeface="+mn-cs"/>
                          <a:hlinkClick r:id="rId2"/>
                        </a:rPr>
                        <a:t>Link to CP</a:t>
                      </a:r>
                      <a:endParaRPr lang="en-GB" sz="1050" b="0" kern="1200" dirty="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67091" y="553082"/>
            <a:ext cx="3024336" cy="307777"/>
          </a:xfrm>
          <a:prstGeom prst="rect">
            <a:avLst/>
          </a:prstGeom>
          <a:noFill/>
        </p:spPr>
        <p:txBody>
          <a:bodyPr wrap="square" rtlCol="0">
            <a:spAutoFit/>
          </a:bodyPr>
          <a:lstStyle/>
          <a:p>
            <a:r>
              <a:rPr lang="en-GB" sz="1400" u="sng" dirty="0"/>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3384107183"/>
              </p:ext>
            </p:extLst>
          </p:nvPr>
        </p:nvGraphicFramePr>
        <p:xfrm>
          <a:off x="4156676" y="860859"/>
          <a:ext cx="4868402" cy="2001104"/>
        </p:xfrm>
        <a:graphic>
          <a:graphicData uri="http://schemas.openxmlformats.org/drawingml/2006/table">
            <a:tbl>
              <a:tblPr firstRow="1" bandRow="1">
                <a:tableStyleId>{E8B1032C-EA38-4F05-BA0D-38AFFFC7BED3}</a:tableStyleId>
              </a:tblPr>
              <a:tblGrid>
                <a:gridCol w="4868402">
                  <a:extLst>
                    <a:ext uri="{9D8B030D-6E8A-4147-A177-3AD203B41FA5}">
                      <a16:colId xmlns:a16="http://schemas.microsoft.com/office/drawing/2014/main" val="20000"/>
                    </a:ext>
                  </a:extLst>
                </a:gridCol>
              </a:tblGrid>
              <a:tr h="3085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692575">
                <a:tc>
                  <a:txBody>
                    <a:bodyPr/>
                    <a:lstStyle/>
                    <a:p>
                      <a:pPr algn="l"/>
                      <a:r>
                        <a:rPr lang="en-US" sz="1050" b="0" kern="1200" baseline="0" dirty="0">
                          <a:solidFill>
                            <a:schemeClr val="tx1"/>
                          </a:solidFill>
                          <a:latin typeface="Arial" panose="020B0604020202020204" pitchFamily="34" charset="0"/>
                          <a:ea typeface="+mn-ea"/>
                          <a:cs typeface="Arial" panose="020B0604020202020204" pitchFamily="34" charset="0"/>
                        </a:rPr>
                        <a:t>Supporting information for the Amendment Invoice is made up of 2 files - ASP &amp; AML.  Both files contain a field named CMS_REFERENCE_NUMBER which is found in various record types.  The purpose of this field is to provide a linkage for the shipper back to contacts raised within CMS, whether the source be Xoserve, Networks, DMSP or Shipper.  Unfortunately not all contact types are being captured - in particular RFA &amp; CDQ.</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3991253946"/>
              </p:ext>
            </p:extLst>
          </p:nvPr>
        </p:nvGraphicFramePr>
        <p:xfrm>
          <a:off x="71499" y="4392734"/>
          <a:ext cx="3528392" cy="367827"/>
        </p:xfrm>
        <a:graphic>
          <a:graphicData uri="http://schemas.openxmlformats.org/drawingml/2006/table">
            <a:tbl>
              <a:tblPr firstRow="1" bandRow="1">
                <a:tableStyleId>{FABFCF23-3B69-468F-B69F-88F6DE6A72F2}</a:tableStyleId>
              </a:tblPr>
              <a:tblGrid>
                <a:gridCol w="1692189">
                  <a:extLst>
                    <a:ext uri="{9D8B030D-6E8A-4147-A177-3AD203B41FA5}">
                      <a16:colId xmlns:a16="http://schemas.microsoft.com/office/drawing/2014/main" val="3477608926"/>
                    </a:ext>
                  </a:extLst>
                </a:gridCol>
                <a:gridCol w="1836203">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t>Sponsor Representative </a:t>
                      </a:r>
                      <a:endParaRPr lang="en-GB" sz="1100" b="1" kern="1200" dirty="0">
                        <a:solidFill>
                          <a:schemeClr val="bg1"/>
                        </a:solidFill>
                        <a:latin typeface="+mn-lt"/>
                        <a:ea typeface="+mn-ea"/>
                        <a:cs typeface="+mn-cs"/>
                      </a:endParaRPr>
                    </a:p>
                  </a:txBody>
                  <a:tcPr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err="1">
                          <a:solidFill>
                            <a:schemeClr val="tx1"/>
                          </a:solidFill>
                          <a:effectLst/>
                          <a:latin typeface="Arial" panose="020B0604020202020204" pitchFamily="34" charset="0"/>
                          <a:cs typeface="Arial" panose="020B0604020202020204" pitchFamily="34" charset="0"/>
                        </a:rPr>
                        <a:t>Npower</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3836934953"/>
              </p:ext>
            </p:extLst>
          </p:nvPr>
        </p:nvGraphicFramePr>
        <p:xfrm>
          <a:off x="4156676" y="2983521"/>
          <a:ext cx="4875741" cy="2001106"/>
        </p:xfrm>
        <a:graphic>
          <a:graphicData uri="http://schemas.openxmlformats.org/drawingml/2006/table">
            <a:tbl>
              <a:tblPr firstRow="1" bandRow="1">
                <a:tableStyleId>{E8B1032C-EA38-4F05-BA0D-38AFFFC7BED3}</a:tableStyleId>
              </a:tblPr>
              <a:tblGrid>
                <a:gridCol w="4875741">
                  <a:extLst>
                    <a:ext uri="{9D8B030D-6E8A-4147-A177-3AD203B41FA5}">
                      <a16:colId xmlns:a16="http://schemas.microsoft.com/office/drawing/2014/main" val="20000"/>
                    </a:ext>
                  </a:extLst>
                </a:gridCol>
              </a:tblGrid>
              <a:tr h="3867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614394">
                <a:tc>
                  <a:txBody>
                    <a:bodyPr/>
                    <a:lstStyle/>
                    <a:p>
                      <a:pPr marL="0" indent="0" algn="l">
                        <a:buFont typeface="Arial" panose="020B0604020202020204" pitchFamily="34" charset="0"/>
                        <a:buNone/>
                      </a:pPr>
                      <a:r>
                        <a:rPr lang="en-US" sz="1050" b="0" kern="1200" baseline="0" dirty="0">
                          <a:solidFill>
                            <a:schemeClr val="tx1"/>
                          </a:solidFill>
                          <a:latin typeface="Arial" panose="020B0604020202020204" pitchFamily="34" charset="0"/>
                          <a:ea typeface="+mn-ea"/>
                          <a:cs typeface="Arial" panose="020B0604020202020204" pitchFamily="34" charset="0"/>
                        </a:rPr>
                        <a:t>The system needs to be changed so that any reconciliation that is a result of a contact in CMS has the relevant CMS reference number populated in the file.   As part of this we need to consider those adjustments that are entered manually but are the result of a CMS contact.</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52718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516212"/>
            <a:ext cx="8856984" cy="181915"/>
          </a:xfrm>
        </p:spPr>
        <p:txBody>
          <a:bodyPr>
            <a:noAutofit/>
          </a:bodyPr>
          <a:lstStyle/>
          <a:p>
            <a:r>
              <a:rPr lang="en-GB" sz="1600" dirty="0"/>
              <a:t>2.4 </a:t>
            </a:r>
            <a:r>
              <a:rPr lang="en-US" sz="1600" dirty="0"/>
              <a:t>XRN5193 Stop MUR Generation of GT SMPs</a:t>
            </a:r>
            <a:br>
              <a:rPr lang="en-US" sz="1400" dirty="0"/>
            </a:br>
            <a:br>
              <a:rPr lang="en-US" sz="1600" dirty="0"/>
            </a:br>
            <a:endParaRPr lang="en-GB" sz="2000" dirty="0"/>
          </a:p>
        </p:txBody>
      </p:sp>
      <p:graphicFrame>
        <p:nvGraphicFramePr>
          <p:cNvPr id="5" name="Table 4"/>
          <p:cNvGraphicFramePr>
            <a:graphicFrameLocks noGrp="1"/>
          </p:cNvGraphicFramePr>
          <p:nvPr>
            <p:extLst>
              <p:ext uri="{D42A27DB-BD31-4B8C-83A1-F6EECF244321}">
                <p14:modId xmlns:p14="http://schemas.microsoft.com/office/powerpoint/2010/main" val="4204297998"/>
              </p:ext>
            </p:extLst>
          </p:nvPr>
        </p:nvGraphicFramePr>
        <p:xfrm>
          <a:off x="71497" y="860859"/>
          <a:ext cx="3528387" cy="1965031"/>
        </p:xfrm>
        <a:graphic>
          <a:graphicData uri="http://schemas.openxmlformats.org/drawingml/2006/table">
            <a:tbl>
              <a:tblPr firstRow="1" bandRow="1">
                <a:tableStyleId>{E8B1032C-EA38-4F05-BA0D-38AFFFC7BED3}</a:tableStyleId>
              </a:tblPr>
              <a:tblGrid>
                <a:gridCol w="2503461">
                  <a:extLst>
                    <a:ext uri="{9D8B030D-6E8A-4147-A177-3AD203B41FA5}">
                      <a16:colId xmlns:a16="http://schemas.microsoft.com/office/drawing/2014/main" val="20000"/>
                    </a:ext>
                  </a:extLst>
                </a:gridCol>
                <a:gridCol w="1024926">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2201">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77326">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2201">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2201">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72451">
                <a:tc gridSpan="2">
                  <a:txBody>
                    <a:bodyPr/>
                    <a:lstStyle/>
                    <a:p>
                      <a:pPr algn="l"/>
                      <a:r>
                        <a:rPr lang="en-GB" sz="1050" b="1" kern="1200" baseline="0" dirty="0">
                          <a:solidFill>
                            <a:schemeClr val="tx1"/>
                          </a:solidFill>
                          <a:latin typeface="Arial" panose="020B0604020202020204" pitchFamily="34" charset="0"/>
                          <a:ea typeface="+mn-ea"/>
                          <a:cs typeface="Arial" panose="020B0604020202020204" pitchFamily="34" charset="0"/>
                        </a:rPr>
                        <a:t>Impacted Parties:- Shipper &amp; DNO</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122016" y="544238"/>
            <a:ext cx="3024336" cy="307777"/>
          </a:xfrm>
          <a:prstGeom prst="rect">
            <a:avLst/>
          </a:prstGeom>
          <a:noFill/>
        </p:spPr>
        <p:txBody>
          <a:bodyPr wrap="square" rtlCol="0">
            <a:spAutoFit/>
          </a:bodyPr>
          <a:lstStyle/>
          <a:p>
            <a:r>
              <a:rPr lang="en-GB" sz="1400" u="sng" dirty="0"/>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1679609139"/>
              </p:ext>
            </p:extLst>
          </p:nvPr>
        </p:nvGraphicFramePr>
        <p:xfrm>
          <a:off x="71498" y="2950522"/>
          <a:ext cx="3528389" cy="1287969"/>
        </p:xfrm>
        <a:graphic>
          <a:graphicData uri="http://schemas.openxmlformats.org/drawingml/2006/table">
            <a:tbl>
              <a:tblPr firstRow="1" bandRow="1">
                <a:tableStyleId>{E8B1032C-EA38-4F05-BA0D-38AFFFC7BED3}</a:tableStyleId>
              </a:tblPr>
              <a:tblGrid>
                <a:gridCol w="1674489">
                  <a:extLst>
                    <a:ext uri="{9D8B030D-6E8A-4147-A177-3AD203B41FA5}">
                      <a16:colId xmlns:a16="http://schemas.microsoft.com/office/drawing/2014/main" val="20000"/>
                    </a:ext>
                  </a:extLst>
                </a:gridCol>
                <a:gridCol w="1853900">
                  <a:extLst>
                    <a:ext uri="{9D8B030D-6E8A-4147-A177-3AD203B41FA5}">
                      <a16:colId xmlns:a16="http://schemas.microsoft.com/office/drawing/2014/main" val="20001"/>
                    </a:ext>
                  </a:extLst>
                </a:gridCol>
              </a:tblGrid>
              <a:tr h="8549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rgbClr val="000000"/>
                          </a:solidFill>
                          <a:effectLst/>
                          <a:latin typeface="Arial" panose="020B0604020202020204" pitchFamily="34" charset="0"/>
                          <a:cs typeface="Arial" panose="020B0604020202020204" pitchFamily="34" charset="0"/>
                        </a:rPr>
                        <a:t>Service Area 2 – Provide query management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rgbClr val="000000"/>
                          </a:solidFill>
                          <a:effectLst/>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rgbClr val="000000"/>
                          </a:solidFill>
                          <a:effectLst/>
                          <a:latin typeface="Arial" panose="020B0604020202020204" pitchFamily="34" charset="0"/>
                          <a:cs typeface="Arial" panose="020B0604020202020204" pitchFamily="34" charset="0"/>
                        </a:rPr>
                        <a:t>Service Lines – SS SA22 05 and SS SA22 06 </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tx1"/>
                          </a:solidFill>
                          <a:latin typeface="+mn-lt"/>
                          <a:ea typeface="+mn-ea"/>
                          <a:cs typeface="+mn-cs"/>
                          <a:hlinkClick r:id="rId2"/>
                        </a:rPr>
                        <a:t>Link to CP</a:t>
                      </a:r>
                      <a:endParaRPr lang="en-GB" sz="1050" b="0" kern="1200" dirty="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67091" y="553082"/>
            <a:ext cx="3024336" cy="307777"/>
          </a:xfrm>
          <a:prstGeom prst="rect">
            <a:avLst/>
          </a:prstGeom>
          <a:noFill/>
        </p:spPr>
        <p:txBody>
          <a:bodyPr wrap="square" rtlCol="0">
            <a:spAutoFit/>
          </a:bodyPr>
          <a:lstStyle/>
          <a:p>
            <a:r>
              <a:rPr lang="en-GB" sz="1400" u="sng" dirty="0"/>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521211971"/>
              </p:ext>
            </p:extLst>
          </p:nvPr>
        </p:nvGraphicFramePr>
        <p:xfrm>
          <a:off x="4156676" y="860860"/>
          <a:ext cx="4868402" cy="1278842"/>
        </p:xfrm>
        <a:graphic>
          <a:graphicData uri="http://schemas.openxmlformats.org/drawingml/2006/table">
            <a:tbl>
              <a:tblPr firstRow="1" bandRow="1">
                <a:tableStyleId>{E8B1032C-EA38-4F05-BA0D-38AFFFC7BED3}</a:tableStyleId>
              </a:tblPr>
              <a:tblGrid>
                <a:gridCol w="4868402">
                  <a:extLst>
                    <a:ext uri="{9D8B030D-6E8A-4147-A177-3AD203B41FA5}">
                      <a16:colId xmlns:a16="http://schemas.microsoft.com/office/drawing/2014/main" val="20000"/>
                    </a:ext>
                  </a:extLst>
                </a:gridCol>
              </a:tblGrid>
              <a:tr h="3427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936104">
                <a:tc>
                  <a:txBody>
                    <a:bodyPr/>
                    <a:lstStyle/>
                    <a:p>
                      <a:pPr algn="l"/>
                      <a:r>
                        <a:rPr lang="en-US" sz="1050" b="0" kern="1200" baseline="0" dirty="0">
                          <a:solidFill>
                            <a:schemeClr val="tx1"/>
                          </a:solidFill>
                          <a:latin typeface="Arial" panose="020B0604020202020204" pitchFamily="34" charset="0"/>
                          <a:ea typeface="+mn-ea"/>
                          <a:cs typeface="Arial" panose="020B0604020202020204" pitchFamily="34" charset="0"/>
                        </a:rPr>
                        <a:t>The primary barrier to undertaking this process is the inability for Shippers to operate normal meter reading activities, likewise the DN’s are unable to procure meter readings to satisfy the Must-Read criteria.</a:t>
                      </a:r>
                    </a:p>
                    <a:p>
                      <a:pPr algn="l"/>
                      <a:r>
                        <a:rPr lang="en-US" sz="1050" b="0" kern="1200" baseline="0" dirty="0">
                          <a:solidFill>
                            <a:schemeClr val="tx1"/>
                          </a:solidFill>
                          <a:latin typeface="Arial" panose="020B0604020202020204" pitchFamily="34" charset="0"/>
                          <a:ea typeface="+mn-ea"/>
                          <a:cs typeface="Arial" panose="020B0604020202020204" pitchFamily="34" charset="0"/>
                        </a:rPr>
                        <a:t>Therefore, this change is required to overcome this situation and avoid the MUR backlog creations.</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789195712"/>
              </p:ext>
            </p:extLst>
          </p:nvPr>
        </p:nvGraphicFramePr>
        <p:xfrm>
          <a:off x="71499" y="4392734"/>
          <a:ext cx="3528392" cy="367827"/>
        </p:xfrm>
        <a:graphic>
          <a:graphicData uri="http://schemas.openxmlformats.org/drawingml/2006/table">
            <a:tbl>
              <a:tblPr firstRow="1" bandRow="1">
                <a:tableStyleId>{FABFCF23-3B69-468F-B69F-88F6DE6A72F2}</a:tableStyleId>
              </a:tblPr>
              <a:tblGrid>
                <a:gridCol w="1692189">
                  <a:extLst>
                    <a:ext uri="{9D8B030D-6E8A-4147-A177-3AD203B41FA5}">
                      <a16:colId xmlns:a16="http://schemas.microsoft.com/office/drawing/2014/main" val="3477608926"/>
                    </a:ext>
                  </a:extLst>
                </a:gridCol>
                <a:gridCol w="1836203">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t>Sponsor Representative </a:t>
                      </a:r>
                      <a:endParaRPr lang="en-GB" sz="1100" b="1" kern="1200" dirty="0">
                        <a:solidFill>
                          <a:schemeClr val="bg1"/>
                        </a:solidFill>
                        <a:latin typeface="+mn-lt"/>
                        <a:ea typeface="+mn-ea"/>
                        <a:cs typeface="+mn-cs"/>
                      </a:endParaRPr>
                    </a:p>
                  </a:txBody>
                  <a:tcPr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Arial" panose="020B0604020202020204" pitchFamily="34" charset="0"/>
                          <a:cs typeface="Arial" panose="020B0604020202020204" pitchFamily="34" charset="0"/>
                        </a:rPr>
                        <a:t>Xoserve</a:t>
                      </a:r>
                    </a:p>
                  </a:txBody>
                  <a:tcPr anchor="ctr">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765985140"/>
              </p:ext>
            </p:extLst>
          </p:nvPr>
        </p:nvGraphicFramePr>
        <p:xfrm>
          <a:off x="4149337" y="2256781"/>
          <a:ext cx="4875741" cy="2642414"/>
        </p:xfrm>
        <a:graphic>
          <a:graphicData uri="http://schemas.openxmlformats.org/drawingml/2006/table">
            <a:tbl>
              <a:tblPr firstRow="1" bandRow="1">
                <a:tableStyleId>{E8B1032C-EA38-4F05-BA0D-38AFFFC7BED3}</a:tableStyleId>
              </a:tblPr>
              <a:tblGrid>
                <a:gridCol w="4875741">
                  <a:extLst>
                    <a:ext uri="{9D8B030D-6E8A-4147-A177-3AD203B41FA5}">
                      <a16:colId xmlns:a16="http://schemas.microsoft.com/office/drawing/2014/main" val="20000"/>
                    </a:ext>
                  </a:extLst>
                </a:gridCol>
              </a:tblGrid>
              <a:tr h="3106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614394">
                <a:tc>
                  <a:txBody>
                    <a:bodyPr/>
                    <a:lstStyle/>
                    <a:p>
                      <a:pPr marL="0" indent="0" algn="l">
                        <a:buFont typeface="Arial" panose="020B0604020202020204" pitchFamily="34" charset="0"/>
                        <a:buNone/>
                      </a:pPr>
                      <a:r>
                        <a:rPr lang="en-US" sz="1050" b="0" kern="1200" baseline="0" dirty="0">
                          <a:solidFill>
                            <a:schemeClr val="tx1"/>
                          </a:solidFill>
                          <a:latin typeface="Arial" panose="020B0604020202020204" pitchFamily="34" charset="0"/>
                          <a:ea typeface="+mn-ea"/>
                          <a:cs typeface="Arial" panose="020B0604020202020204" pitchFamily="34" charset="0"/>
                        </a:rPr>
                        <a:t>Change the stakeholder inclusions in the Must Read monthly reporting and the generation of new CMS MUR Contacts in time for 20th Business Day of June (scheduled generation day)</a:t>
                      </a:r>
                    </a:p>
                    <a:p>
                      <a:pPr marL="228600" indent="-228600" algn="l">
                        <a:buFont typeface="+mj-lt"/>
                        <a:buAutoNum type="arabicPeriod"/>
                      </a:pPr>
                      <a:endParaRPr lang="en-US" sz="1050" b="0" kern="1200" baseline="0" dirty="0">
                        <a:solidFill>
                          <a:schemeClr val="tx1"/>
                        </a:solidFill>
                        <a:latin typeface="Arial" panose="020B0604020202020204" pitchFamily="34" charset="0"/>
                        <a:ea typeface="+mn-ea"/>
                        <a:cs typeface="Arial" panose="020B0604020202020204" pitchFamily="34" charset="0"/>
                      </a:endParaRPr>
                    </a:p>
                    <a:p>
                      <a:pPr marL="228600" indent="-228600" algn="l">
                        <a:buFont typeface="+mj-lt"/>
                        <a:buAutoNum type="arabicPeriod"/>
                      </a:pPr>
                      <a:r>
                        <a:rPr lang="en-US" sz="1050" b="0" kern="1200" baseline="0" dirty="0">
                          <a:solidFill>
                            <a:schemeClr val="tx1"/>
                          </a:solidFill>
                          <a:latin typeface="Arial" panose="020B0604020202020204" pitchFamily="34" charset="0"/>
                          <a:ea typeface="+mn-ea"/>
                          <a:cs typeface="Arial" panose="020B0604020202020204" pitchFamily="34" charset="0"/>
                        </a:rPr>
                        <a:t>Stop the generation of Must Reads on GT SMPs</a:t>
                      </a:r>
                    </a:p>
                    <a:p>
                      <a:pPr marL="228600" indent="-228600" algn="l">
                        <a:buFont typeface="+mj-lt"/>
                        <a:buAutoNum type="arabicPeriod"/>
                      </a:pPr>
                      <a:r>
                        <a:rPr lang="en-US" sz="1050" b="0" kern="1200" baseline="0" dirty="0">
                          <a:solidFill>
                            <a:schemeClr val="tx1"/>
                          </a:solidFill>
                          <a:latin typeface="Arial" panose="020B0604020202020204" pitchFamily="34" charset="0"/>
                          <a:ea typeface="+mn-ea"/>
                          <a:cs typeface="Arial" panose="020B0604020202020204" pitchFamily="34" charset="0"/>
                        </a:rPr>
                        <a:t>Continue with the generation of Must Reads on IGT SMPs</a:t>
                      </a:r>
                    </a:p>
                    <a:p>
                      <a:pPr marL="228600" indent="-228600" algn="l">
                        <a:buFont typeface="+mj-lt"/>
                        <a:buAutoNum type="arabicPeriod"/>
                      </a:pPr>
                      <a:r>
                        <a:rPr lang="en-US" sz="1050" b="0" kern="1200" baseline="0" dirty="0">
                          <a:solidFill>
                            <a:schemeClr val="tx1"/>
                          </a:solidFill>
                          <a:latin typeface="Arial" panose="020B0604020202020204" pitchFamily="34" charset="0"/>
                          <a:ea typeface="+mn-ea"/>
                          <a:cs typeface="Arial" panose="020B0604020202020204" pitchFamily="34" charset="0"/>
                        </a:rPr>
                        <a:t>Notification reports going to Shippers to include IGT sites only (this may be a by product of step 1 with no change having to be made)</a:t>
                      </a:r>
                    </a:p>
                    <a:p>
                      <a:pPr marL="0" indent="0" algn="l">
                        <a:buFont typeface="Arial" panose="020B0604020202020204" pitchFamily="34" charset="0"/>
                        <a:buNone/>
                      </a:pPr>
                      <a:endParaRPr lang="en-US" sz="1050" b="0" kern="1200" baseline="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r>
                        <a:rPr lang="en-US" sz="1050" b="0" kern="1200" baseline="0" dirty="0">
                          <a:solidFill>
                            <a:schemeClr val="tx1"/>
                          </a:solidFill>
                          <a:latin typeface="Arial" panose="020B0604020202020204" pitchFamily="34" charset="0"/>
                          <a:ea typeface="+mn-ea"/>
                          <a:cs typeface="Arial" panose="020B0604020202020204" pitchFamily="34" charset="0"/>
                        </a:rPr>
                        <a:t>Therefore, we need </a:t>
                      </a:r>
                    </a:p>
                    <a:p>
                      <a:pPr marL="0" indent="0" algn="l">
                        <a:buFont typeface="Arial" panose="020B0604020202020204" pitchFamily="34" charset="0"/>
                        <a:buNone/>
                      </a:pPr>
                      <a:endParaRPr lang="en-US" sz="1050" b="0" kern="1200" baseline="0" dirty="0">
                        <a:solidFill>
                          <a:schemeClr val="tx1"/>
                        </a:solidFill>
                        <a:latin typeface="Arial" panose="020B0604020202020204" pitchFamily="34" charset="0"/>
                        <a:ea typeface="+mn-ea"/>
                        <a:cs typeface="Arial" panose="020B0604020202020204" pitchFamily="34" charset="0"/>
                      </a:endParaRPr>
                    </a:p>
                    <a:p>
                      <a:pPr marL="228600" indent="-228600" algn="l">
                        <a:buFont typeface="+mj-lt"/>
                        <a:buAutoNum type="arabicPeriod"/>
                      </a:pPr>
                      <a:r>
                        <a:rPr lang="en-US" sz="1050" b="0" kern="1200" baseline="0" dirty="0">
                          <a:solidFill>
                            <a:schemeClr val="tx1"/>
                          </a:solidFill>
                          <a:latin typeface="Arial" panose="020B0604020202020204" pitchFamily="34" charset="0"/>
                          <a:ea typeface="+mn-ea"/>
                          <a:cs typeface="Arial" panose="020B0604020202020204" pitchFamily="34" charset="0"/>
                        </a:rPr>
                        <a:t>The duplicate of Notification report but only for IGTs </a:t>
                      </a:r>
                    </a:p>
                    <a:p>
                      <a:pPr marL="228600" indent="-228600" algn="l">
                        <a:buFont typeface="+mj-lt"/>
                        <a:buAutoNum type="arabicPeriod"/>
                      </a:pPr>
                      <a:r>
                        <a:rPr lang="en-US" sz="1050" b="0" kern="1200" baseline="0" dirty="0">
                          <a:solidFill>
                            <a:schemeClr val="tx1"/>
                          </a:solidFill>
                          <a:latin typeface="Arial" panose="020B0604020202020204" pitchFamily="34" charset="0"/>
                          <a:ea typeface="+mn-ea"/>
                          <a:cs typeface="Arial" panose="020B0604020202020204" pitchFamily="34" charset="0"/>
                        </a:rPr>
                        <a:t>On 20th business day, MUR contact should be generated for IGT site and it should not be generated for GT site.</a:t>
                      </a:r>
                      <a:endParaRPr lang="en-US" sz="900" b="0" kern="1200" baseline="0" dirty="0">
                        <a:solidFill>
                          <a:schemeClr val="tx1"/>
                        </a:solidFill>
                        <a:latin typeface="Arial" panose="020B0604020202020204" pitchFamily="34" charset="0"/>
                        <a:ea typeface="+mn-ea"/>
                        <a:cs typeface="Arial" panose="020B0604020202020204" pitchFamily="34" charset="0"/>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294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00" y="149300"/>
            <a:ext cx="8856984" cy="369332"/>
          </a:xfrm>
        </p:spPr>
        <p:txBody>
          <a:bodyPr>
            <a:noAutofit/>
          </a:bodyPr>
          <a:lstStyle/>
          <a:p>
            <a:r>
              <a:rPr lang="en-GB" sz="1600" dirty="0"/>
              <a:t>2.5  XRN5195 </a:t>
            </a:r>
            <a:r>
              <a:rPr lang="en-US" sz="1600" dirty="0"/>
              <a:t>Ceased Responsibility Date Following Shipper Withdrawal (IDL)</a:t>
            </a:r>
            <a:endParaRPr lang="en-GB" sz="2000" dirty="0"/>
          </a:p>
        </p:txBody>
      </p:sp>
      <p:graphicFrame>
        <p:nvGraphicFramePr>
          <p:cNvPr id="5" name="Table 4"/>
          <p:cNvGraphicFramePr>
            <a:graphicFrameLocks noGrp="1"/>
          </p:cNvGraphicFramePr>
          <p:nvPr>
            <p:extLst>
              <p:ext uri="{D42A27DB-BD31-4B8C-83A1-F6EECF244321}">
                <p14:modId xmlns:p14="http://schemas.microsoft.com/office/powerpoint/2010/main" val="2304620859"/>
              </p:ext>
            </p:extLst>
          </p:nvPr>
        </p:nvGraphicFramePr>
        <p:xfrm>
          <a:off x="71497" y="860859"/>
          <a:ext cx="3528387" cy="1965031"/>
        </p:xfrm>
        <a:graphic>
          <a:graphicData uri="http://schemas.openxmlformats.org/drawingml/2006/table">
            <a:tbl>
              <a:tblPr firstRow="1" bandRow="1">
                <a:tableStyleId>{E8B1032C-EA38-4F05-BA0D-38AFFFC7BED3}</a:tableStyleId>
              </a:tblPr>
              <a:tblGrid>
                <a:gridCol w="2503461">
                  <a:extLst>
                    <a:ext uri="{9D8B030D-6E8A-4147-A177-3AD203B41FA5}">
                      <a16:colId xmlns:a16="http://schemas.microsoft.com/office/drawing/2014/main" val="20000"/>
                    </a:ext>
                  </a:extLst>
                </a:gridCol>
                <a:gridCol w="1024926">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2201">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77326">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2201">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2201">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72451">
                <a:tc gridSpan="2">
                  <a:txBody>
                    <a:bodyPr/>
                    <a:lstStyle/>
                    <a:p>
                      <a:pPr algn="l"/>
                      <a:r>
                        <a:rPr lang="en-GB" sz="1050" b="1" kern="1200" baseline="0" dirty="0">
                          <a:solidFill>
                            <a:schemeClr val="tx1"/>
                          </a:solidFill>
                          <a:latin typeface="Arial" panose="020B0604020202020204" pitchFamily="34" charset="0"/>
                          <a:ea typeface="+mn-ea"/>
                          <a:cs typeface="Arial" panose="020B0604020202020204" pitchFamily="34" charset="0"/>
                        </a:rPr>
                        <a:t>Impacted Parties:- IGT</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122016" y="544238"/>
            <a:ext cx="3024336" cy="307777"/>
          </a:xfrm>
          <a:prstGeom prst="rect">
            <a:avLst/>
          </a:prstGeom>
          <a:noFill/>
        </p:spPr>
        <p:txBody>
          <a:bodyPr wrap="square" rtlCol="0">
            <a:spAutoFit/>
          </a:bodyPr>
          <a:lstStyle/>
          <a:p>
            <a:r>
              <a:rPr lang="en-GB" sz="1400" u="sng" dirty="0"/>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654867791"/>
              </p:ext>
            </p:extLst>
          </p:nvPr>
        </p:nvGraphicFramePr>
        <p:xfrm>
          <a:off x="71498" y="2950522"/>
          <a:ext cx="3528389" cy="1251407"/>
        </p:xfrm>
        <a:graphic>
          <a:graphicData uri="http://schemas.openxmlformats.org/drawingml/2006/table">
            <a:tbl>
              <a:tblPr firstRow="1" bandRow="1">
                <a:tableStyleId>{E8B1032C-EA38-4F05-BA0D-38AFFFC7BED3}</a:tableStyleId>
              </a:tblPr>
              <a:tblGrid>
                <a:gridCol w="1674489">
                  <a:extLst>
                    <a:ext uri="{9D8B030D-6E8A-4147-A177-3AD203B41FA5}">
                      <a16:colId xmlns:a16="http://schemas.microsoft.com/office/drawing/2014/main" val="20000"/>
                    </a:ext>
                  </a:extLst>
                </a:gridCol>
                <a:gridCol w="1853900">
                  <a:extLst>
                    <a:ext uri="{9D8B030D-6E8A-4147-A177-3AD203B41FA5}">
                      <a16:colId xmlns:a16="http://schemas.microsoft.com/office/drawing/2014/main" val="20001"/>
                    </a:ext>
                  </a:extLst>
                </a:gridCol>
              </a:tblGrid>
              <a:tr h="8549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rgbClr val="000000"/>
                          </a:solidFill>
                          <a:effectLst/>
                          <a:latin typeface="Arial" panose="020B0604020202020204" pitchFamily="34" charset="0"/>
                          <a:cs typeface="Arial" panose="020B0604020202020204" pitchFamily="34" charset="0"/>
                        </a:rPr>
                        <a:t>Service Area 21: Data flows and services to Network Operators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tx1"/>
                          </a:solidFill>
                          <a:latin typeface="+mn-lt"/>
                          <a:ea typeface="+mn-ea"/>
                          <a:cs typeface="+mn-cs"/>
                          <a:hlinkClick r:id="rId2"/>
                        </a:rPr>
                        <a:t>Link to CP</a:t>
                      </a:r>
                      <a:endParaRPr lang="en-GB" sz="1050" b="0" kern="1200" dirty="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67091" y="553082"/>
            <a:ext cx="3024336" cy="307777"/>
          </a:xfrm>
          <a:prstGeom prst="rect">
            <a:avLst/>
          </a:prstGeom>
          <a:noFill/>
        </p:spPr>
        <p:txBody>
          <a:bodyPr wrap="square" rtlCol="0">
            <a:spAutoFit/>
          </a:bodyPr>
          <a:lstStyle/>
          <a:p>
            <a:r>
              <a:rPr lang="en-GB" sz="1400" u="sng" dirty="0"/>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1153939812"/>
              </p:ext>
            </p:extLst>
          </p:nvPr>
        </p:nvGraphicFramePr>
        <p:xfrm>
          <a:off x="4156676" y="860860"/>
          <a:ext cx="4868402" cy="2034378"/>
        </p:xfrm>
        <a:graphic>
          <a:graphicData uri="http://schemas.openxmlformats.org/drawingml/2006/table">
            <a:tbl>
              <a:tblPr firstRow="1" bandRow="1">
                <a:tableStyleId>{E8B1032C-EA38-4F05-BA0D-38AFFFC7BED3}</a:tableStyleId>
              </a:tblPr>
              <a:tblGrid>
                <a:gridCol w="4868402">
                  <a:extLst>
                    <a:ext uri="{9D8B030D-6E8A-4147-A177-3AD203B41FA5}">
                      <a16:colId xmlns:a16="http://schemas.microsoft.com/office/drawing/2014/main" val="20000"/>
                    </a:ext>
                  </a:extLst>
                </a:gridCol>
              </a:tblGrid>
              <a:tr h="3427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936104">
                <a:tc>
                  <a:txBody>
                    <a:bodyPr/>
                    <a:lstStyle/>
                    <a:p>
                      <a:pPr algn="l"/>
                      <a:r>
                        <a:rPr lang="en-US" sz="1050" b="0" kern="1200" baseline="0" dirty="0">
                          <a:solidFill>
                            <a:schemeClr val="tx1"/>
                          </a:solidFill>
                          <a:latin typeface="Arial" panose="020B0604020202020204" pitchFamily="34" charset="0"/>
                          <a:ea typeface="+mn-ea"/>
                          <a:cs typeface="Arial" panose="020B0604020202020204" pitchFamily="34" charset="0"/>
                        </a:rPr>
                        <a:t>Information provided in IDL is unclear as to when a Shipper has successfully withdrawn from a site and the IGT can stop billing. Some IGTs using the ‘notice of withdrawal’ as the date to stop billing, which is incorrect. </a:t>
                      </a:r>
                    </a:p>
                    <a:p>
                      <a:pPr algn="l"/>
                      <a:r>
                        <a:rPr lang="en-US" sz="1050" b="0" kern="1200" baseline="0" dirty="0">
                          <a:solidFill>
                            <a:schemeClr val="tx1"/>
                          </a:solidFill>
                          <a:latin typeface="Arial" panose="020B0604020202020204" pitchFamily="34" charset="0"/>
                          <a:ea typeface="+mn-ea"/>
                          <a:cs typeface="Arial" panose="020B0604020202020204" pitchFamily="34" charset="0"/>
                        </a:rPr>
                        <a:t>In the existing process the shipper withdrawal date is an indication of when the site will withdraw but not the actual withdrawal date. In all instances the withdrawal received date is the only notice IGT’s get in relation to a withdrawal and the withdrawal becoming effective in UK Link.  This means that IGT billing ceases earlier than GDN billing. AS a result, some IGT’s use this date to end bill which is incorrect and can result in loss of revenue.</a:t>
                      </a:r>
                    </a:p>
                    <a:p>
                      <a:pPr algn="l"/>
                      <a:endParaRPr lang="en-US" sz="1050" b="0" kern="1200" baseline="0" dirty="0">
                        <a:solidFill>
                          <a:schemeClr val="tx1"/>
                        </a:solidFill>
                        <a:latin typeface="Arial" panose="020B0604020202020204" pitchFamily="34" charset="0"/>
                        <a:ea typeface="+mn-ea"/>
                        <a:cs typeface="Arial" panose="020B0604020202020204" pitchFamily="34" charset="0"/>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4244523679"/>
              </p:ext>
            </p:extLst>
          </p:nvPr>
        </p:nvGraphicFramePr>
        <p:xfrm>
          <a:off x="71499" y="4392734"/>
          <a:ext cx="3528392" cy="367827"/>
        </p:xfrm>
        <a:graphic>
          <a:graphicData uri="http://schemas.openxmlformats.org/drawingml/2006/table">
            <a:tbl>
              <a:tblPr firstRow="1" bandRow="1">
                <a:tableStyleId>{FABFCF23-3B69-468F-B69F-88F6DE6A72F2}</a:tableStyleId>
              </a:tblPr>
              <a:tblGrid>
                <a:gridCol w="1692189">
                  <a:extLst>
                    <a:ext uri="{9D8B030D-6E8A-4147-A177-3AD203B41FA5}">
                      <a16:colId xmlns:a16="http://schemas.microsoft.com/office/drawing/2014/main" val="3477608926"/>
                    </a:ext>
                  </a:extLst>
                </a:gridCol>
                <a:gridCol w="1836203">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t>Sponsor Representative </a:t>
                      </a:r>
                      <a:endParaRPr lang="en-GB" sz="1100" b="1" kern="1200" dirty="0">
                        <a:solidFill>
                          <a:schemeClr val="bg1"/>
                        </a:solidFill>
                        <a:latin typeface="+mn-lt"/>
                        <a:ea typeface="+mn-ea"/>
                        <a:cs typeface="+mn-cs"/>
                      </a:endParaRPr>
                    </a:p>
                  </a:txBody>
                  <a:tcPr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Arial" panose="020B0604020202020204" pitchFamily="34" charset="0"/>
                          <a:cs typeface="Arial" panose="020B0604020202020204" pitchFamily="34" charset="0"/>
                        </a:rPr>
                        <a:t>Indigo Pipelines</a:t>
                      </a:r>
                    </a:p>
                  </a:txBody>
                  <a:tcPr anchor="ctr">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2372158059"/>
              </p:ext>
            </p:extLst>
          </p:nvPr>
        </p:nvGraphicFramePr>
        <p:xfrm>
          <a:off x="4156676" y="3044880"/>
          <a:ext cx="4875741" cy="1399078"/>
        </p:xfrm>
        <a:graphic>
          <a:graphicData uri="http://schemas.openxmlformats.org/drawingml/2006/table">
            <a:tbl>
              <a:tblPr firstRow="1" bandRow="1">
                <a:tableStyleId>{E8B1032C-EA38-4F05-BA0D-38AFFFC7BED3}</a:tableStyleId>
              </a:tblPr>
              <a:tblGrid>
                <a:gridCol w="4875741">
                  <a:extLst>
                    <a:ext uri="{9D8B030D-6E8A-4147-A177-3AD203B41FA5}">
                      <a16:colId xmlns:a16="http://schemas.microsoft.com/office/drawing/2014/main" val="20000"/>
                    </a:ext>
                  </a:extLst>
                </a:gridCol>
              </a:tblGrid>
              <a:tr h="225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17327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0" kern="1200" baseline="0" dirty="0">
                          <a:solidFill>
                            <a:schemeClr val="tx1"/>
                          </a:solidFill>
                          <a:latin typeface="Arial" panose="020B0604020202020204" pitchFamily="34" charset="0"/>
                          <a:ea typeface="+mn-ea"/>
                          <a:cs typeface="Arial" panose="020B0604020202020204" pitchFamily="34" charset="0"/>
                        </a:rPr>
                        <a:t>Provide a simple way for IGT’s to identify when a site has truly withdrawn from a shipper in order to cease billing.</a:t>
                      </a:r>
                    </a:p>
                    <a:p>
                      <a:pPr marL="0" indent="0" algn="l">
                        <a:buFont typeface="Arial" panose="020B0604020202020204" pitchFamily="34" charset="0"/>
                        <a:buNone/>
                      </a:pPr>
                      <a:endParaRPr lang="en-US" sz="900" b="0" kern="1200" baseline="0" dirty="0">
                        <a:solidFill>
                          <a:schemeClr val="tx1"/>
                        </a:solidFill>
                        <a:latin typeface="Arial" panose="020B0604020202020204" pitchFamily="34" charset="0"/>
                        <a:ea typeface="+mn-ea"/>
                        <a:cs typeface="Arial" panose="020B0604020202020204" pitchFamily="34" charset="0"/>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96224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00" y="149300"/>
            <a:ext cx="8856984" cy="369332"/>
          </a:xfrm>
        </p:spPr>
        <p:txBody>
          <a:bodyPr>
            <a:noAutofit/>
          </a:bodyPr>
          <a:lstStyle/>
          <a:p>
            <a:r>
              <a:rPr lang="en-GB" sz="1600" dirty="0"/>
              <a:t>2.6 XRN5196 Address Amendments Validation </a:t>
            </a:r>
            <a:endParaRPr lang="en-GB" sz="2000" dirty="0"/>
          </a:p>
        </p:txBody>
      </p:sp>
      <p:graphicFrame>
        <p:nvGraphicFramePr>
          <p:cNvPr id="5" name="Table 4"/>
          <p:cNvGraphicFramePr>
            <a:graphicFrameLocks noGrp="1"/>
          </p:cNvGraphicFramePr>
          <p:nvPr>
            <p:extLst>
              <p:ext uri="{D42A27DB-BD31-4B8C-83A1-F6EECF244321}">
                <p14:modId xmlns:p14="http://schemas.microsoft.com/office/powerpoint/2010/main" val="926060774"/>
              </p:ext>
            </p:extLst>
          </p:nvPr>
        </p:nvGraphicFramePr>
        <p:xfrm>
          <a:off x="71497" y="860859"/>
          <a:ext cx="3528387" cy="1965031"/>
        </p:xfrm>
        <a:graphic>
          <a:graphicData uri="http://schemas.openxmlformats.org/drawingml/2006/table">
            <a:tbl>
              <a:tblPr firstRow="1" bandRow="1">
                <a:tableStyleId>{E8B1032C-EA38-4F05-BA0D-38AFFFC7BED3}</a:tableStyleId>
              </a:tblPr>
              <a:tblGrid>
                <a:gridCol w="2503461">
                  <a:extLst>
                    <a:ext uri="{9D8B030D-6E8A-4147-A177-3AD203B41FA5}">
                      <a16:colId xmlns:a16="http://schemas.microsoft.com/office/drawing/2014/main" val="20000"/>
                    </a:ext>
                  </a:extLst>
                </a:gridCol>
                <a:gridCol w="1024926">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2201">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77326">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2201">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2201">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72451">
                <a:tc gridSpan="2">
                  <a:txBody>
                    <a:bodyPr/>
                    <a:lstStyle/>
                    <a:p>
                      <a:pPr algn="l"/>
                      <a:r>
                        <a:rPr lang="en-GB" sz="1050" b="1" kern="1200" baseline="0" dirty="0">
                          <a:solidFill>
                            <a:schemeClr val="tx1"/>
                          </a:solidFill>
                          <a:latin typeface="Arial" panose="020B0604020202020204" pitchFamily="34" charset="0"/>
                          <a:ea typeface="+mn-ea"/>
                          <a:cs typeface="Arial" panose="020B0604020202020204" pitchFamily="34" charset="0"/>
                        </a:rPr>
                        <a:t>Impacted Parties:- IGT &amp; 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122016" y="544238"/>
            <a:ext cx="3024336" cy="307777"/>
          </a:xfrm>
          <a:prstGeom prst="rect">
            <a:avLst/>
          </a:prstGeom>
          <a:noFill/>
        </p:spPr>
        <p:txBody>
          <a:bodyPr wrap="square" rtlCol="0">
            <a:spAutoFit/>
          </a:bodyPr>
          <a:lstStyle/>
          <a:p>
            <a:r>
              <a:rPr lang="en-GB" sz="1400" u="sng" dirty="0"/>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1889580662"/>
              </p:ext>
            </p:extLst>
          </p:nvPr>
        </p:nvGraphicFramePr>
        <p:xfrm>
          <a:off x="71498" y="2950522"/>
          <a:ext cx="3528389" cy="1251407"/>
        </p:xfrm>
        <a:graphic>
          <a:graphicData uri="http://schemas.openxmlformats.org/drawingml/2006/table">
            <a:tbl>
              <a:tblPr firstRow="1" bandRow="1">
                <a:tableStyleId>{E8B1032C-EA38-4F05-BA0D-38AFFFC7BED3}</a:tableStyleId>
              </a:tblPr>
              <a:tblGrid>
                <a:gridCol w="1674489">
                  <a:extLst>
                    <a:ext uri="{9D8B030D-6E8A-4147-A177-3AD203B41FA5}">
                      <a16:colId xmlns:a16="http://schemas.microsoft.com/office/drawing/2014/main" val="20000"/>
                    </a:ext>
                  </a:extLst>
                </a:gridCol>
                <a:gridCol w="1853900">
                  <a:extLst>
                    <a:ext uri="{9D8B030D-6E8A-4147-A177-3AD203B41FA5}">
                      <a16:colId xmlns:a16="http://schemas.microsoft.com/office/drawing/2014/main" val="20001"/>
                    </a:ext>
                  </a:extLst>
                </a:gridCol>
              </a:tblGrid>
              <a:tr h="8549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rgbClr val="000000"/>
                          </a:solidFill>
                          <a:effectLst/>
                          <a:latin typeface="Arial" panose="020B0604020202020204" pitchFamily="34" charset="0"/>
                          <a:cs typeface="Arial" panose="020B0604020202020204" pitchFamily="34" charset="0"/>
                        </a:rPr>
                        <a:t>Service Area 21: Data flows and services to Network Operators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tx1"/>
                          </a:solidFill>
                          <a:latin typeface="+mn-lt"/>
                          <a:ea typeface="+mn-ea"/>
                          <a:cs typeface="+mn-cs"/>
                          <a:hlinkClick r:id="rId2"/>
                        </a:rPr>
                        <a:t>Link to CP</a:t>
                      </a:r>
                      <a:endParaRPr lang="en-GB" sz="1050" b="0" kern="1200" dirty="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67091" y="553082"/>
            <a:ext cx="3024336" cy="307777"/>
          </a:xfrm>
          <a:prstGeom prst="rect">
            <a:avLst/>
          </a:prstGeom>
          <a:noFill/>
        </p:spPr>
        <p:txBody>
          <a:bodyPr wrap="square" rtlCol="0">
            <a:spAutoFit/>
          </a:bodyPr>
          <a:lstStyle/>
          <a:p>
            <a:r>
              <a:rPr lang="en-GB" sz="1400" u="sng" dirty="0"/>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3449963592"/>
              </p:ext>
            </p:extLst>
          </p:nvPr>
        </p:nvGraphicFramePr>
        <p:xfrm>
          <a:off x="4149337" y="1031972"/>
          <a:ext cx="4868402" cy="1611785"/>
        </p:xfrm>
        <a:graphic>
          <a:graphicData uri="http://schemas.openxmlformats.org/drawingml/2006/table">
            <a:tbl>
              <a:tblPr firstRow="1" bandRow="1">
                <a:tableStyleId>{E8B1032C-EA38-4F05-BA0D-38AFFFC7BED3}</a:tableStyleId>
              </a:tblPr>
              <a:tblGrid>
                <a:gridCol w="4868402">
                  <a:extLst>
                    <a:ext uri="{9D8B030D-6E8A-4147-A177-3AD203B41FA5}">
                      <a16:colId xmlns:a16="http://schemas.microsoft.com/office/drawing/2014/main" val="20000"/>
                    </a:ext>
                  </a:extLst>
                </a:gridCol>
              </a:tblGrid>
              <a:tr h="4319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179816">
                <a:tc>
                  <a:txBody>
                    <a:bodyPr/>
                    <a:lstStyle/>
                    <a:p>
                      <a:pPr algn="l"/>
                      <a:r>
                        <a:rPr lang="en-US" sz="1050" b="0" kern="1200" baseline="0" dirty="0">
                          <a:solidFill>
                            <a:schemeClr val="tx1"/>
                          </a:solidFill>
                          <a:latin typeface="Arial" panose="020B0604020202020204" pitchFamily="34" charset="0"/>
                          <a:ea typeface="+mn-ea"/>
                          <a:cs typeface="Arial" panose="020B0604020202020204" pitchFamily="34" charset="0"/>
                        </a:rPr>
                        <a:t>Once a Shipper has confirmed a site, IGTs are unable to update or challenge updates on the site.  For example, for address amendments, a Shipper completed an address amendment over 14 miles away. The first issue is that the address amendment was allowed and secondly the IGT had no way to challenge the update. </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1591064456"/>
              </p:ext>
            </p:extLst>
          </p:nvPr>
        </p:nvGraphicFramePr>
        <p:xfrm>
          <a:off x="71499" y="4392734"/>
          <a:ext cx="3528392" cy="367827"/>
        </p:xfrm>
        <a:graphic>
          <a:graphicData uri="http://schemas.openxmlformats.org/drawingml/2006/table">
            <a:tbl>
              <a:tblPr firstRow="1" bandRow="1">
                <a:tableStyleId>{FABFCF23-3B69-468F-B69F-88F6DE6A72F2}</a:tableStyleId>
              </a:tblPr>
              <a:tblGrid>
                <a:gridCol w="1692189">
                  <a:extLst>
                    <a:ext uri="{9D8B030D-6E8A-4147-A177-3AD203B41FA5}">
                      <a16:colId xmlns:a16="http://schemas.microsoft.com/office/drawing/2014/main" val="3477608926"/>
                    </a:ext>
                  </a:extLst>
                </a:gridCol>
                <a:gridCol w="1836203">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t>Sponsor Representative </a:t>
                      </a:r>
                      <a:endParaRPr lang="en-GB" sz="1100" b="1" kern="1200" dirty="0">
                        <a:solidFill>
                          <a:schemeClr val="bg1"/>
                        </a:solidFill>
                        <a:latin typeface="+mn-lt"/>
                        <a:ea typeface="+mn-ea"/>
                        <a:cs typeface="+mn-cs"/>
                      </a:endParaRPr>
                    </a:p>
                  </a:txBody>
                  <a:tcPr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Arial" panose="020B0604020202020204" pitchFamily="34" charset="0"/>
                          <a:cs typeface="Arial" panose="020B0604020202020204" pitchFamily="34" charset="0"/>
                        </a:rPr>
                        <a:t>BU-UK</a:t>
                      </a:r>
                    </a:p>
                  </a:txBody>
                  <a:tcPr anchor="ctr">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1204194273"/>
              </p:ext>
            </p:extLst>
          </p:nvPr>
        </p:nvGraphicFramePr>
        <p:xfrm>
          <a:off x="4160232" y="2824156"/>
          <a:ext cx="4875741" cy="1278842"/>
        </p:xfrm>
        <a:graphic>
          <a:graphicData uri="http://schemas.openxmlformats.org/drawingml/2006/table">
            <a:tbl>
              <a:tblPr firstRow="1" bandRow="1">
                <a:tableStyleId>{E8B1032C-EA38-4F05-BA0D-38AFFFC7BED3}</a:tableStyleId>
              </a:tblPr>
              <a:tblGrid>
                <a:gridCol w="4875741">
                  <a:extLst>
                    <a:ext uri="{9D8B030D-6E8A-4147-A177-3AD203B41FA5}">
                      <a16:colId xmlns:a16="http://schemas.microsoft.com/office/drawing/2014/main" val="20000"/>
                    </a:ext>
                  </a:extLst>
                </a:gridCol>
              </a:tblGrid>
              <a:tr h="2063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072447">
                <a:tc>
                  <a:txBody>
                    <a:bodyPr/>
                    <a:lstStyle/>
                    <a:p>
                      <a:pPr marL="0" indent="0" algn="l">
                        <a:buFont typeface="Arial" panose="020B0604020202020204" pitchFamily="34" charset="0"/>
                        <a:buNone/>
                      </a:pPr>
                      <a:r>
                        <a:rPr lang="en-US" sz="1050" b="0" kern="1200" baseline="0" dirty="0">
                          <a:solidFill>
                            <a:schemeClr val="tx1"/>
                          </a:solidFill>
                          <a:latin typeface="Arial" panose="020B0604020202020204" pitchFamily="34" charset="0"/>
                          <a:ea typeface="+mn-ea"/>
                          <a:cs typeface="Arial" panose="020B0604020202020204" pitchFamily="34" charset="0"/>
                        </a:rPr>
                        <a:t>Provide IGTs with a formal mechanism to challenge address amendments where they believe an update is incorrect.</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07779995"/>
      </p:ext>
    </p:extLst>
  </p:cSld>
  <p:clrMapOvr>
    <a:masterClrMapping/>
  </p:clrMapOvr>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6C222594353C846A5CC2DE64DC21269" ma:contentTypeVersion="5" ma:contentTypeDescription="Create a new document." ma:contentTypeScope="" ma:versionID="033dccf55d205d060f49a0701981a829">
  <xsd:schema xmlns:xsd="http://www.w3.org/2001/XMLSchema" xmlns:xs="http://www.w3.org/2001/XMLSchema" xmlns:p="http://schemas.microsoft.com/office/2006/metadata/properties" xmlns:ns3="b50a422f-301f-4fa5-bbd4-d22046ec3c52" xmlns:ns4="b554553c-748b-4189-a5a3-c522c630a41e" targetNamespace="http://schemas.microsoft.com/office/2006/metadata/properties" ma:root="true" ma:fieldsID="9f952fff7accad1ae828d69610955b7a" ns3:_="" ns4:_="">
    <xsd:import namespace="b50a422f-301f-4fa5-bbd4-d22046ec3c52"/>
    <xsd:import namespace="b554553c-748b-4189-a5a3-c522c630a41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0a422f-301f-4fa5-bbd4-d22046ec3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54553c-748b-4189-a5a3-c522c630a41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A513DF9-3E74-488E-B239-1C5C999E5CA9}">
  <ds:schemaRefs>
    <ds:schemaRef ds:uri="http://schemas.microsoft.com/sharepoint/v3/contenttype/forms"/>
  </ds:schemaRefs>
</ds:datastoreItem>
</file>

<file path=customXml/itemProps2.xml><?xml version="1.0" encoding="utf-8"?>
<ds:datastoreItem xmlns:ds="http://schemas.openxmlformats.org/officeDocument/2006/customXml" ds:itemID="{88BA31CD-1A86-41CB-913A-78DCCD47CC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0a422f-301f-4fa5-bbd4-d22046ec3c52"/>
    <ds:schemaRef ds:uri="b554553c-748b-4189-a5a3-c522c630a4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966AA5-3D01-4B81-BAE0-8020A2E16EFF}">
  <ds:schemaRefs>
    <ds:schemaRef ds:uri="http://purl.org/dc/elements/1.1/"/>
    <ds:schemaRef ds:uri="b554553c-748b-4189-a5a3-c522c630a41e"/>
    <ds:schemaRef ds:uri="http://schemas.microsoft.com/office/2006/documentManagement/types"/>
    <ds:schemaRef ds:uri="http://schemas.openxmlformats.org/package/2006/metadata/core-properties"/>
    <ds:schemaRef ds:uri="http://www.w3.org/XML/1998/namespace"/>
    <ds:schemaRef ds:uri="b50a422f-301f-4fa5-bbd4-d22046ec3c52"/>
    <ds:schemaRef ds:uri="http://purl.org/dc/terms/"/>
    <ds:schemaRef ds:uri="http://purl.org/dc/dcmitype/"/>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23993</TotalTime>
  <Words>6669</Words>
  <Application>Microsoft Office PowerPoint</Application>
  <PresentationFormat>On-screen Show (16:9)</PresentationFormat>
  <Paragraphs>1309</Paragraphs>
  <Slides>59</Slides>
  <Notes>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59</vt:i4>
      </vt:variant>
    </vt:vector>
  </HeadingPairs>
  <TitlesOfParts>
    <vt:vector size="71" baseType="lpstr">
      <vt:lpstr>Arial</vt:lpstr>
      <vt:lpstr>Calibri</vt:lpstr>
      <vt:lpstr>Calibri Light</vt:lpstr>
      <vt:lpstr>Courier New</vt:lpstr>
      <vt:lpstr>Symbol</vt:lpstr>
      <vt:lpstr>Times New Roman</vt:lpstr>
      <vt:lpstr>Verdana</vt:lpstr>
      <vt:lpstr>Wingdings</vt:lpstr>
      <vt:lpstr>Office Theme</vt:lpstr>
      <vt:lpstr>Worksheet</vt:lpstr>
      <vt:lpstr>Document</vt:lpstr>
      <vt:lpstr>Acrobat Document</vt:lpstr>
      <vt:lpstr>Change Management Committee  </vt:lpstr>
      <vt:lpstr>2. New Change Proposals – Initial Review</vt:lpstr>
      <vt:lpstr>2. New Change Proposals – Initial Review</vt:lpstr>
      <vt:lpstr>2.1 XRN5007 Enhancement to reconciliation process where prevailing volume is zero    </vt:lpstr>
      <vt:lpstr>2.2 XRN5188 Interim Data Loads of MAP Id into UK Link   </vt:lpstr>
      <vt:lpstr>2.3 XRN5192 CMS Reference Number in Amendment Invoice Supporting Data  </vt:lpstr>
      <vt:lpstr>2.4 XRN5193 Stop MUR Generation of GT SMPs  </vt:lpstr>
      <vt:lpstr>2.5  XRN5195 Ceased Responsibility Date Following Shipper Withdrawal (IDL)</vt:lpstr>
      <vt:lpstr>2.6 XRN5196 Address Amendments Validation </vt:lpstr>
      <vt:lpstr>2.7 XRN5197 QMP File Validation in CMS – Current Address field </vt:lpstr>
      <vt:lpstr>2.8 XRN5199 Amendments to V12 of the SDT Service Description Table </vt:lpstr>
      <vt:lpstr>2.9 XRN5200 Shipper Pack Transition to Data Discovery Platform</vt:lpstr>
      <vt:lpstr>3. New Change Proposals – Post Initial Review</vt:lpstr>
      <vt:lpstr>4. New Change Proposals – Post Solution Review  </vt:lpstr>
      <vt:lpstr>5. Implementation Plan</vt:lpstr>
      <vt:lpstr>Detailed Design Summary of Responses</vt:lpstr>
      <vt:lpstr>PowerPoint Presentation</vt:lpstr>
      <vt:lpstr>PowerPoint Presentation</vt:lpstr>
      <vt:lpstr>PowerPoint Presentation</vt:lpstr>
      <vt:lpstr>PowerPoint Presentation</vt:lpstr>
      <vt:lpstr>PowerPoint Presentation</vt:lpstr>
      <vt:lpstr>PowerPoint Presentation</vt:lpstr>
      <vt:lpstr>6. Approval of Change documents</vt:lpstr>
      <vt:lpstr>7.1 XRN5110 - Nov 20 Release -  Status Update</vt:lpstr>
      <vt:lpstr>XRN5110 - Nov 20 Delivery Timeline</vt:lpstr>
      <vt:lpstr>XRN5110 Nov 20 - Scope</vt:lpstr>
      <vt:lpstr>XRN5110 - Nov 20 Change Assurance Health Check 1</vt:lpstr>
      <vt:lpstr>7.2 XRN4996 - June 20 Release (Core UKLink Changes) -  Status Update</vt:lpstr>
      <vt:lpstr>xrn4850 New Service SMS/Email Broadcast Notification (as part of the June 20 release)</vt:lpstr>
      <vt:lpstr>June 20 PIS Customer Amendment file (CNC) Defect Summary</vt:lpstr>
      <vt:lpstr>June 20 XRN4850 Service Update</vt:lpstr>
      <vt:lpstr>XRN4996 - June 20 Release Timelines</vt:lpstr>
      <vt:lpstr>June 20 Release Summary</vt:lpstr>
      <vt:lpstr> 7.3 Minor Release Drop 7 Update</vt:lpstr>
      <vt:lpstr> XRN5152 – Minor Release Drop 7 -  Status Update</vt:lpstr>
      <vt:lpstr>XRN5152 – Minor Release Drop 7 Timelines</vt:lpstr>
      <vt:lpstr>7.4 UK Link Minor Release 8 – For Approval</vt:lpstr>
      <vt:lpstr>Minor Release Drop 8 – For Approval</vt:lpstr>
      <vt:lpstr>7.5 UK Link Future Releases Update</vt:lpstr>
      <vt:lpstr>UKLink Future Releases Update</vt:lpstr>
      <vt:lpstr>2020/2021 UK Link Governance Timeline</vt:lpstr>
      <vt:lpstr>Change Index – UK Link Allocated Change</vt:lpstr>
      <vt:lpstr>2021 UK Link Future Releases</vt:lpstr>
      <vt:lpstr>Available Points A</vt:lpstr>
      <vt:lpstr>Available Points B</vt:lpstr>
      <vt:lpstr>August ChMC</vt:lpstr>
      <vt:lpstr>Glossary</vt:lpstr>
      <vt:lpstr>7.6 UK Link POAP</vt:lpstr>
      <vt:lpstr>7.7 Data Discovery Platform</vt:lpstr>
      <vt:lpstr>8. CSSC Programme Dashboard</vt:lpstr>
      <vt:lpstr>9.1 Bubbling Under Report</vt:lpstr>
      <vt:lpstr>9.2 Gemini Horizon Planning</vt:lpstr>
      <vt:lpstr>10.1 Finance and General Change Budget Update </vt:lpstr>
      <vt:lpstr>10.2 BP21 DSC Change budget</vt:lpstr>
      <vt:lpstr>11. AOB</vt:lpstr>
      <vt:lpstr>11.1 Xoserve IX Refresh</vt:lpstr>
      <vt:lpstr>IX Refresh Customer Update</vt:lpstr>
      <vt:lpstr>PowerPoint Presentation</vt:lpstr>
      <vt:lpstr>11.2 Update to Budget &amp; Charging Methodology </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Taggart, Rachel</cp:lastModifiedBy>
  <cp:revision>763</cp:revision>
  <dcterms:created xsi:type="dcterms:W3CDTF">2018-09-02T17:12:15Z</dcterms:created>
  <dcterms:modified xsi:type="dcterms:W3CDTF">2020-07-07T11:26:23Z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0x010100D6C222594353C846A5CC2DE64DC21269</vt:lpwstr>
  </property>
</Properties>
</file>