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35" r:id="rId5"/>
    <p:sldId id="311" r:id="rId6"/>
    <p:sldId id="346" r:id="rId7"/>
    <p:sldId id="343" r:id="rId8"/>
    <p:sldId id="345" r:id="rId9"/>
    <p:sldId id="344" r:id="rId10"/>
    <p:sldId id="340" r:id="rId11"/>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26" clrIdx="0">
    <p:extLst>
      <p:ext uri="{19B8F6BF-5375-455C-9EA6-DF929625EA0E}">
        <p15:presenceInfo xmlns:p15="http://schemas.microsoft.com/office/powerpoint/2012/main" userId="S-1-5-21-4145888014-839675345-3125187760-3207" providerId="AD"/>
      </p:ext>
    </p:extLst>
  </p:cmAuthor>
  <p:cmAuthor id="2" name="Wilkes, Andrew" initials="WA" lastIdx="10"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6" name="Stephen Chambers" initials="SC" lastIdx="17" clrIdx="5">
    <p:extLst>
      <p:ext uri="{19B8F6BF-5375-455C-9EA6-DF929625EA0E}">
        <p15:presenceInfo xmlns:p15="http://schemas.microsoft.com/office/powerpoint/2012/main" userId="S::stephen.chambers@xoserve.com::c3a7c878-577d-4e95-a0c0-7c7d660e41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40D1F5"/>
    <a:srgbClr val="9CCB3B"/>
    <a:srgbClr val="FFFFFF"/>
    <a:srgbClr val="9C4877"/>
    <a:srgbClr val="D75733"/>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inear"/>
            <c:dispRSqr val="0"/>
            <c:dispEq val="0"/>
          </c:trendline>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Graphs'!$C$7:$C$18</c:f>
              <c:numCache>
                <c:formatCode>General</c:formatCode>
                <c:ptCount val="12"/>
                <c:pt idx="0">
                  <c:v>1</c:v>
                </c:pt>
                <c:pt idx="1">
                  <c:v>4</c:v>
                </c:pt>
                <c:pt idx="2">
                  <c:v>2</c:v>
                </c:pt>
                <c:pt idx="3">
                  <c:v>0</c:v>
                </c:pt>
                <c:pt idx="4">
                  <c:v>1</c:v>
                </c:pt>
                <c:pt idx="5">
                  <c:v>1</c:v>
                </c:pt>
                <c:pt idx="6">
                  <c:v>2</c:v>
                </c:pt>
                <c:pt idx="7">
                  <c:v>2</c:v>
                </c:pt>
                <c:pt idx="8">
                  <c:v>5</c:v>
                </c:pt>
                <c:pt idx="9">
                  <c:v>2</c:v>
                </c:pt>
                <c:pt idx="10">
                  <c:v>2</c:v>
                </c:pt>
                <c:pt idx="11">
                  <c:v>8</c:v>
                </c:pt>
              </c:numCache>
            </c:numRef>
          </c:val>
          <c:extLst>
            <c:ext xmlns:c16="http://schemas.microsoft.com/office/drawing/2014/chart" uri="{C3380CC4-5D6E-409C-BE32-E72D297353CC}">
              <c16:uniqueId val="{00000001-2407-43EE-806B-914282590BAA}"/>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Graphs'!$D$7:$D$18</c:f>
              <c:numCache>
                <c:formatCode>General</c:formatCode>
                <c:ptCount val="12"/>
                <c:pt idx="0">
                  <c:v>0</c:v>
                </c:pt>
                <c:pt idx="1">
                  <c:v>0</c:v>
                </c:pt>
                <c:pt idx="2">
                  <c:v>0</c:v>
                </c:pt>
                <c:pt idx="3">
                  <c:v>0</c:v>
                </c:pt>
                <c:pt idx="4">
                  <c:v>0</c:v>
                </c:pt>
                <c:pt idx="5">
                  <c:v>2</c:v>
                </c:pt>
                <c:pt idx="6">
                  <c:v>0</c:v>
                </c:pt>
                <c:pt idx="7">
                  <c:v>1</c:v>
                </c:pt>
                <c:pt idx="8">
                  <c:v>0</c:v>
                </c:pt>
                <c:pt idx="9">
                  <c:v>1</c:v>
                </c:pt>
                <c:pt idx="10">
                  <c:v>0</c:v>
                </c:pt>
                <c:pt idx="11">
                  <c:v>0</c:v>
                </c:pt>
              </c:numCache>
            </c:numRef>
          </c:val>
          <c:extLst>
            <c:ext xmlns:c16="http://schemas.microsoft.com/office/drawing/2014/chart" uri="{C3380CC4-5D6E-409C-BE32-E72D297353CC}">
              <c16:uniqueId val="{00000003-2407-43EE-806B-914282590BAA}"/>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Graphs'!$E$7:$E$18</c:f>
              <c:numCache>
                <c:formatCode>General</c:formatCode>
                <c:ptCount val="12"/>
                <c:pt idx="0">
                  <c:v>0</c:v>
                </c:pt>
                <c:pt idx="1">
                  <c:v>0</c:v>
                </c:pt>
                <c:pt idx="2">
                  <c:v>2</c:v>
                </c:pt>
                <c:pt idx="3">
                  <c:v>2</c:v>
                </c:pt>
                <c:pt idx="4">
                  <c:v>1</c:v>
                </c:pt>
                <c:pt idx="5">
                  <c:v>2</c:v>
                </c:pt>
                <c:pt idx="6">
                  <c:v>2</c:v>
                </c:pt>
                <c:pt idx="7">
                  <c:v>2</c:v>
                </c:pt>
                <c:pt idx="8">
                  <c:v>1</c:v>
                </c:pt>
                <c:pt idx="9">
                  <c:v>1</c:v>
                </c:pt>
                <c:pt idx="10">
                  <c:v>3</c:v>
                </c:pt>
                <c:pt idx="11">
                  <c:v>1</c:v>
                </c:pt>
              </c:numCache>
            </c:numRef>
          </c:val>
          <c:extLst>
            <c:ext xmlns:c16="http://schemas.microsoft.com/office/drawing/2014/chart" uri="{C3380CC4-5D6E-409C-BE32-E72D297353CC}">
              <c16:uniqueId val="{00000004-2407-43EE-806B-914282590BAA}"/>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Graphs'!$F$7:$F$18</c:f>
              <c:numCache>
                <c:formatCode>General</c:formatCode>
                <c:ptCount val="12"/>
                <c:pt idx="0">
                  <c:v>2</c:v>
                </c:pt>
                <c:pt idx="1">
                  <c:v>1</c:v>
                </c:pt>
                <c:pt idx="2">
                  <c:v>1</c:v>
                </c:pt>
                <c:pt idx="3">
                  <c:v>1</c:v>
                </c:pt>
                <c:pt idx="4">
                  <c:v>1</c:v>
                </c:pt>
                <c:pt idx="5">
                  <c:v>0</c:v>
                </c:pt>
                <c:pt idx="6">
                  <c:v>3</c:v>
                </c:pt>
                <c:pt idx="7">
                  <c:v>0</c:v>
                </c:pt>
                <c:pt idx="8">
                  <c:v>1</c:v>
                </c:pt>
                <c:pt idx="9">
                  <c:v>2</c:v>
                </c:pt>
                <c:pt idx="10">
                  <c:v>0</c:v>
                </c:pt>
                <c:pt idx="11">
                  <c:v>0</c:v>
                </c:pt>
              </c:numCache>
            </c:numRef>
          </c:val>
          <c:extLst>
            <c:ext xmlns:c16="http://schemas.microsoft.com/office/drawing/2014/chart" uri="{C3380CC4-5D6E-409C-BE32-E72D297353CC}">
              <c16:uniqueId val="{00000005-2407-43EE-806B-914282590BAA}"/>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Graphs'!$B$7:$B$18</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'IM Graphs'!$G$7:$G$18</c:f>
              <c:numCache>
                <c:formatCode>General</c:formatCode>
                <c:ptCount val="12"/>
                <c:pt idx="0">
                  <c:v>1</c:v>
                </c:pt>
                <c:pt idx="1">
                  <c:v>2</c:v>
                </c:pt>
                <c:pt idx="2">
                  <c:v>0</c:v>
                </c:pt>
                <c:pt idx="3">
                  <c:v>2</c:v>
                </c:pt>
                <c:pt idx="4">
                  <c:v>3</c:v>
                </c:pt>
                <c:pt idx="5">
                  <c:v>0</c:v>
                </c:pt>
                <c:pt idx="6">
                  <c:v>2</c:v>
                </c:pt>
                <c:pt idx="7">
                  <c:v>0</c:v>
                </c:pt>
                <c:pt idx="8">
                  <c:v>2</c:v>
                </c:pt>
                <c:pt idx="9">
                  <c:v>0</c:v>
                </c:pt>
                <c:pt idx="10">
                  <c:v>2</c:v>
                </c:pt>
                <c:pt idx="11">
                  <c:v>0</c:v>
                </c:pt>
              </c:numCache>
            </c:numRef>
          </c:val>
          <c:extLst>
            <c:ext xmlns:c16="http://schemas.microsoft.com/office/drawing/2014/chart" uri="{C3380CC4-5D6E-409C-BE32-E72D297353CC}">
              <c16:uniqueId val="{00000006-2407-43EE-806B-914282590BAA}"/>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69627348651"/>
          <c:y val="0.63613234754248049"/>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10/08/2020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a:p>
        </p:txBody>
      </p:sp>
    </p:spTree>
    <p:extLst>
      <p:ext uri="{BB962C8B-B14F-4D97-AF65-F5344CB8AC3E}">
        <p14:creationId xmlns:p14="http://schemas.microsoft.com/office/powerpoint/2010/main" val="3095029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6</a:t>
            </a:fld>
            <a:endParaRPr lang="en-GB"/>
          </a:p>
        </p:txBody>
      </p:sp>
    </p:spTree>
    <p:extLst>
      <p:ext uri="{BB962C8B-B14F-4D97-AF65-F5344CB8AC3E}">
        <p14:creationId xmlns:p14="http://schemas.microsoft.com/office/powerpoint/2010/main" val="19918128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a:latin typeface="Arial"/>
                <a:cs typeface="Arial"/>
              </a:rPr>
              <a:t>Xoserve Incident Summary: July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a:latin typeface="Arial"/>
                <a:cs typeface="Arial"/>
              </a:rPr>
              <a:t>1</a:t>
            </a:r>
            <a:r>
              <a:rPr lang="en-GB" sz="2400" baseline="30000">
                <a:latin typeface="Arial"/>
                <a:cs typeface="Arial"/>
              </a:rPr>
              <a:t>st</a:t>
            </a:r>
            <a:r>
              <a:rPr lang="en-GB" sz="2400">
                <a:latin typeface="Arial"/>
                <a:cs typeface="Arial"/>
              </a:rPr>
              <a:t> August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a:latin typeface="+mj-lt"/>
              </a:rPr>
              <a:t>This presentation provides an overview of </a:t>
            </a:r>
            <a:r>
              <a:rPr lang="en-US" sz="1600" b="1">
                <a:latin typeface="+mj-lt"/>
              </a:rPr>
              <a:t>P1/2 incidents </a:t>
            </a:r>
            <a:r>
              <a:rPr lang="en-US" sz="1600">
                <a:latin typeface="+mj-lt"/>
              </a:rPr>
              <a:t>experienced in the </a:t>
            </a:r>
            <a:r>
              <a:rPr lang="en-US" sz="1600" b="1">
                <a:latin typeface="+mj-lt"/>
              </a:rPr>
              <a:t>previous calendar month</a:t>
            </a:r>
          </a:p>
          <a:p>
            <a:pPr>
              <a:lnSpc>
                <a:spcPts val="2100"/>
              </a:lnSpc>
              <a:spcBef>
                <a:spcPts val="0"/>
              </a:spcBef>
              <a:spcAft>
                <a:spcPts val="600"/>
              </a:spcAft>
            </a:pPr>
            <a:r>
              <a:rPr lang="en-US" sz="1600">
                <a:latin typeface="+mj-lt"/>
              </a:rPr>
              <a:t>It will describe </a:t>
            </a:r>
            <a:r>
              <a:rPr lang="en-US" sz="1600" b="1">
                <a:latin typeface="+mj-lt"/>
              </a:rPr>
              <a:t>high level impacts and causes</a:t>
            </a:r>
            <a:r>
              <a:rPr lang="en-US" sz="1600">
                <a:latin typeface="+mj-lt"/>
              </a:rPr>
              <a:t>, and the </a:t>
            </a:r>
            <a:r>
              <a:rPr lang="en-US" sz="1600" b="1">
                <a:latin typeface="+mj-lt"/>
              </a:rPr>
              <a:t>resolution Xoserve undertook</a:t>
            </a:r>
            <a:r>
              <a:rPr lang="en-US" sz="1600">
                <a:latin typeface="+mj-lt"/>
              </a:rPr>
              <a:t> (or is undertaking) to resolve</a:t>
            </a:r>
          </a:p>
          <a:p>
            <a:pPr>
              <a:lnSpc>
                <a:spcPts val="2100"/>
              </a:lnSpc>
              <a:spcBef>
                <a:spcPts val="0"/>
              </a:spcBef>
              <a:spcAft>
                <a:spcPts val="600"/>
              </a:spcAft>
            </a:pPr>
            <a:r>
              <a:rPr lang="en-US" sz="1600">
                <a:latin typeface="+mj-lt"/>
              </a:rPr>
              <a:t>This information is provided to </a:t>
            </a:r>
            <a:r>
              <a:rPr lang="en-US" sz="1600" b="1">
                <a:latin typeface="+mj-lt"/>
              </a:rPr>
              <a:t>enable customers to have a greater insight </a:t>
            </a:r>
            <a:r>
              <a:rPr lang="en-US" sz="1600">
                <a:latin typeface="+mj-lt"/>
              </a:rPr>
              <a:t>of the activities within Xoserve’s platforms that support your critical business process</a:t>
            </a:r>
          </a:p>
          <a:p>
            <a:pPr>
              <a:lnSpc>
                <a:spcPts val="2100"/>
              </a:lnSpc>
              <a:spcBef>
                <a:spcPts val="0"/>
              </a:spcBef>
              <a:spcAft>
                <a:spcPts val="600"/>
              </a:spcAft>
            </a:pPr>
            <a:r>
              <a:rPr lang="en-US" sz="1600">
                <a:latin typeface="+mj-lt"/>
              </a:rPr>
              <a:t>It is also shared with the intention to provide customers with an </a:t>
            </a:r>
            <a:r>
              <a:rPr lang="en-US" sz="1600" b="1">
                <a:latin typeface="+mj-lt"/>
              </a:rPr>
              <a:t>understanding of what Xoserve are doing to maintain and improve service</a:t>
            </a:r>
            <a:r>
              <a:rPr lang="en-US" sz="1600">
                <a:latin typeface="+mj-lt"/>
              </a:rPr>
              <a:t>, and;</a:t>
            </a:r>
          </a:p>
          <a:p>
            <a:pPr>
              <a:lnSpc>
                <a:spcPts val="2100"/>
              </a:lnSpc>
              <a:spcBef>
                <a:spcPts val="0"/>
              </a:spcBef>
              <a:spcAft>
                <a:spcPts val="600"/>
              </a:spcAft>
            </a:pPr>
            <a:r>
              <a:rPr lang="en-US" sz="1600">
                <a:latin typeface="+mj-lt"/>
              </a:rPr>
              <a:t>It is provided to </a:t>
            </a:r>
            <a:r>
              <a:rPr lang="en-US" sz="1600" b="1">
                <a:latin typeface="+mj-lt"/>
              </a:rPr>
              <a:t>enable customers to provide feedback </a:t>
            </a:r>
            <a:r>
              <a:rPr lang="en-US"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July summary note</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GB" sz="1600">
                <a:latin typeface="+mj-lt"/>
              </a:rPr>
              <a:t>This month’s report describes an unusually high </a:t>
            </a:r>
            <a:r>
              <a:rPr lang="en-GB" sz="1600" b="1">
                <a:latin typeface="+mj-lt"/>
              </a:rPr>
              <a:t>eight controllable Xoserve identified and controllable Incidents for July</a:t>
            </a:r>
          </a:p>
          <a:p>
            <a:pPr>
              <a:lnSpc>
                <a:spcPts val="2100"/>
              </a:lnSpc>
              <a:spcBef>
                <a:spcPts val="0"/>
              </a:spcBef>
              <a:spcAft>
                <a:spcPts val="600"/>
              </a:spcAft>
            </a:pPr>
            <a:r>
              <a:rPr lang="en-GB" sz="1600">
                <a:latin typeface="+mj-lt"/>
              </a:rPr>
              <a:t>As you’re aware, Xoserve have undertaken a </a:t>
            </a:r>
            <a:r>
              <a:rPr lang="en-GB" sz="1600" b="1">
                <a:latin typeface="+mj-lt"/>
              </a:rPr>
              <a:t>significant level of change </a:t>
            </a:r>
            <a:r>
              <a:rPr lang="en-GB" sz="1600">
                <a:latin typeface="+mj-lt"/>
              </a:rPr>
              <a:t>in recent months </a:t>
            </a:r>
            <a:r>
              <a:rPr lang="en-GB" sz="1600" b="1">
                <a:latin typeface="+mj-lt"/>
              </a:rPr>
              <a:t>migrating Gemini, CMS and other services to new cloud hosting</a:t>
            </a:r>
          </a:p>
          <a:p>
            <a:pPr>
              <a:lnSpc>
                <a:spcPts val="2100"/>
              </a:lnSpc>
              <a:spcBef>
                <a:spcPts val="0"/>
              </a:spcBef>
              <a:spcAft>
                <a:spcPts val="600"/>
              </a:spcAft>
            </a:pPr>
            <a:r>
              <a:rPr lang="en-GB" sz="1600">
                <a:latin typeface="+mj-lt"/>
              </a:rPr>
              <a:t>Three Incidents related to CMS and all related to the same root cause which has since been </a:t>
            </a:r>
            <a:r>
              <a:rPr lang="en-GB" sz="1600" b="1">
                <a:latin typeface="+mj-lt"/>
              </a:rPr>
              <a:t>isolated and corrected</a:t>
            </a:r>
            <a:r>
              <a:rPr lang="en-GB" sz="1600">
                <a:latin typeface="+mj-lt"/>
              </a:rPr>
              <a:t>; this was associated with a component of the new hosting</a:t>
            </a:r>
          </a:p>
          <a:p>
            <a:pPr>
              <a:lnSpc>
                <a:spcPts val="2100"/>
              </a:lnSpc>
              <a:spcBef>
                <a:spcPts val="0"/>
              </a:spcBef>
              <a:spcAft>
                <a:spcPts val="600"/>
              </a:spcAft>
            </a:pPr>
            <a:r>
              <a:rPr lang="en-GB" sz="1600">
                <a:latin typeface="+mj-lt"/>
              </a:rPr>
              <a:t>Five incidents associated with Gemini are more varied; three are associated with </a:t>
            </a:r>
            <a:r>
              <a:rPr lang="en-GB" sz="1600" b="1">
                <a:latin typeface="+mj-lt"/>
              </a:rPr>
              <a:t>new hosting post-implementation issues</a:t>
            </a:r>
            <a:r>
              <a:rPr lang="en-GB" sz="1600">
                <a:latin typeface="+mj-lt"/>
              </a:rPr>
              <a:t>, two are associated with </a:t>
            </a:r>
            <a:r>
              <a:rPr lang="en-GB" sz="1600" b="1">
                <a:latin typeface="+mj-lt"/>
              </a:rPr>
              <a:t>operational issues</a:t>
            </a:r>
          </a:p>
          <a:p>
            <a:pPr>
              <a:lnSpc>
                <a:spcPts val="2100"/>
              </a:lnSpc>
              <a:spcBef>
                <a:spcPts val="0"/>
              </a:spcBef>
              <a:spcAft>
                <a:spcPts val="600"/>
              </a:spcAft>
            </a:pPr>
            <a:r>
              <a:rPr lang="en-GB" sz="1600">
                <a:latin typeface="+mj-lt"/>
              </a:rPr>
              <a:t>All five are resolved and full </a:t>
            </a:r>
            <a:r>
              <a:rPr lang="en-GB" sz="1600" b="1">
                <a:latin typeface="+mj-lt"/>
              </a:rPr>
              <a:t>root cause </a:t>
            </a:r>
            <a:r>
              <a:rPr lang="en-GB" sz="1600">
                <a:latin typeface="+mj-lt"/>
              </a:rPr>
              <a:t>and any required </a:t>
            </a:r>
            <a:r>
              <a:rPr lang="en-GB" sz="1600" b="1">
                <a:latin typeface="+mj-lt"/>
              </a:rPr>
              <a:t>long-term fixes </a:t>
            </a:r>
            <a:r>
              <a:rPr lang="en-GB" sz="1600">
                <a:latin typeface="+mj-lt"/>
              </a:rPr>
              <a:t>are being </a:t>
            </a:r>
            <a:r>
              <a:rPr lang="en-GB" sz="1600" b="1">
                <a:latin typeface="+mj-lt"/>
              </a:rPr>
              <a:t>investigated and deployed</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327576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July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6" name="Content Placeholder 6">
            <a:extLst>
              <a:ext uri="{FF2B5EF4-FFF2-40B4-BE49-F238E27FC236}">
                <a16:creationId xmlns:a16="http://schemas.microsoft.com/office/drawing/2014/main" id="{5769632A-ADCC-498B-A405-D206900A983C}"/>
              </a:ext>
            </a:extLst>
          </p:cNvPr>
          <p:cNvGraphicFramePr>
            <a:graphicFrameLocks/>
          </p:cNvGraphicFramePr>
          <p:nvPr>
            <p:extLst>
              <p:ext uri="{D42A27DB-BD31-4B8C-83A1-F6EECF244321}">
                <p14:modId xmlns:p14="http://schemas.microsoft.com/office/powerpoint/2010/main" val="2364597268"/>
              </p:ext>
            </p:extLst>
          </p:nvPr>
        </p:nvGraphicFramePr>
        <p:xfrm>
          <a:off x="57149" y="484963"/>
          <a:ext cx="8975311" cy="4515663"/>
        </p:xfrm>
        <a:graphic>
          <a:graphicData uri="http://schemas.openxmlformats.org/drawingml/2006/table">
            <a:tbl>
              <a:tblPr firstRow="1" bandRow="1">
                <a:tableStyleId>{5C22544A-7EE6-4342-B048-85BDC9FD1C3A}</a:tableStyleId>
              </a:tblPr>
              <a:tblGrid>
                <a:gridCol w="438135">
                  <a:extLst>
                    <a:ext uri="{9D8B030D-6E8A-4147-A177-3AD203B41FA5}">
                      <a16:colId xmlns:a16="http://schemas.microsoft.com/office/drawing/2014/main" val="1820395623"/>
                    </a:ext>
                  </a:extLst>
                </a:gridCol>
                <a:gridCol w="1446250">
                  <a:extLst>
                    <a:ext uri="{9D8B030D-6E8A-4147-A177-3AD203B41FA5}">
                      <a16:colId xmlns:a16="http://schemas.microsoft.com/office/drawing/2014/main" val="3579627632"/>
                    </a:ext>
                  </a:extLst>
                </a:gridCol>
                <a:gridCol w="2004048">
                  <a:extLst>
                    <a:ext uri="{9D8B030D-6E8A-4147-A177-3AD203B41FA5}">
                      <a16:colId xmlns:a16="http://schemas.microsoft.com/office/drawing/2014/main" val="715552888"/>
                    </a:ext>
                  </a:extLst>
                </a:gridCol>
                <a:gridCol w="2004816">
                  <a:extLst>
                    <a:ext uri="{9D8B030D-6E8A-4147-A177-3AD203B41FA5}">
                      <a16:colId xmlns:a16="http://schemas.microsoft.com/office/drawing/2014/main" val="2287827896"/>
                    </a:ext>
                  </a:extLst>
                </a:gridCol>
                <a:gridCol w="1875142">
                  <a:extLst>
                    <a:ext uri="{9D8B030D-6E8A-4147-A177-3AD203B41FA5}">
                      <a16:colId xmlns:a16="http://schemas.microsoft.com/office/drawing/2014/main" val="1642094320"/>
                    </a:ext>
                  </a:extLst>
                </a:gridCol>
                <a:gridCol w="554363">
                  <a:extLst>
                    <a:ext uri="{9D8B030D-6E8A-4147-A177-3AD203B41FA5}">
                      <a16:colId xmlns:a16="http://schemas.microsoft.com/office/drawing/2014/main" val="4119213854"/>
                    </a:ext>
                  </a:extLst>
                </a:gridCol>
                <a:gridCol w="652557">
                  <a:extLst>
                    <a:ext uri="{9D8B030D-6E8A-4147-A177-3AD203B41FA5}">
                      <a16:colId xmlns:a16="http://schemas.microsoft.com/office/drawing/2014/main" val="1273231573"/>
                    </a:ext>
                  </a:extLst>
                </a:gridCol>
              </a:tblGrid>
              <a:tr h="338790">
                <a:tc>
                  <a:txBody>
                    <a:bodyPr/>
                    <a:lstStyle/>
                    <a:p>
                      <a:r>
                        <a:rPr lang="en-US" sz="800"/>
                        <a:t> Ref.</a:t>
                      </a:r>
                      <a:endParaRPr lang="en-GB" sz="800"/>
                    </a:p>
                  </a:txBody>
                  <a:tcPr anchor="ctr"/>
                </a:tc>
                <a:tc>
                  <a:txBody>
                    <a:bodyPr/>
                    <a:lstStyle/>
                    <a:p>
                      <a:r>
                        <a:rPr lang="en-US" sz="800"/>
                        <a:t>What happened?</a:t>
                      </a:r>
                      <a:endParaRPr lang="en-GB" sz="800"/>
                    </a:p>
                  </a:txBody>
                  <a:tcPr anchor="ctr"/>
                </a:tc>
                <a:tc>
                  <a:txBody>
                    <a:bodyPr/>
                    <a:lstStyle/>
                    <a:p>
                      <a:r>
                        <a:rPr lang="en-US" sz="800"/>
                        <a:t>Why did it happen?</a:t>
                      </a:r>
                      <a:endParaRPr lang="en-GB" sz="800"/>
                    </a:p>
                  </a:txBody>
                  <a:tcPr anchor="ctr"/>
                </a:tc>
                <a:tc>
                  <a:txBody>
                    <a:bodyPr/>
                    <a:lstStyle/>
                    <a:p>
                      <a:r>
                        <a:rPr lang="en-US" sz="800"/>
                        <a:t>What do Xoserve understand our customers experienced?</a:t>
                      </a:r>
                      <a:endParaRPr lang="en-GB" sz="800"/>
                    </a:p>
                  </a:txBody>
                  <a:tcPr anchor="ctr"/>
                </a:tc>
                <a:tc>
                  <a:txBody>
                    <a:bodyPr/>
                    <a:lstStyle/>
                    <a:p>
                      <a:r>
                        <a:rPr lang="en-US" sz="800"/>
                        <a:t>What did your Xoserve team do to resolve?</a:t>
                      </a:r>
                      <a:endParaRPr lang="en-GB" sz="800"/>
                    </a:p>
                  </a:txBody>
                  <a:tcPr anchor="ctr"/>
                </a:tc>
                <a:tc>
                  <a:txBody>
                    <a:bodyPr/>
                    <a:lstStyle/>
                    <a:p>
                      <a:pPr algn="ctr">
                        <a:spcAft>
                          <a:spcPts val="0"/>
                        </a:spcAft>
                      </a:pPr>
                      <a:r>
                        <a:rPr lang="en-GB" sz="900">
                          <a:effectLst/>
                          <a:latin typeface="+mn-lt"/>
                        </a:rPr>
                        <a:t>Incident Date</a:t>
                      </a:r>
                      <a:endParaRPr lang="en-GB" sz="90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a:effectLst/>
                          <a:latin typeface="+mn-lt"/>
                        </a:rPr>
                        <a:t>Resolved Date</a:t>
                      </a:r>
                      <a:endParaRPr lang="en-GB" sz="9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487011">
                <a:tc>
                  <a:txBody>
                    <a:bodyPr/>
                    <a:lstStyle/>
                    <a:p>
                      <a:pPr algn="ctr" fontAlgn="ctr"/>
                      <a:r>
                        <a:rPr lang="en-IN" sz="800" u="none" strike="noStrike" kern="1200">
                          <a:solidFill>
                            <a:schemeClr val="bg1"/>
                          </a:solidFill>
                          <a:effectLst/>
                          <a:latin typeface="+mn-lt"/>
                          <a:ea typeface="+mn-ea"/>
                          <a:cs typeface="+mn-cs"/>
                        </a:rPr>
                        <a:t>1150262</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mn-lt"/>
                        </a:rPr>
                        <a:t>CMS services restarted automatically upon detection of a database error</a:t>
                      </a:r>
                    </a:p>
                  </a:txBody>
                  <a:tcPr marL="9525" marR="9525" marT="9525" anchor="ctr"/>
                </a:tc>
                <a:tc>
                  <a:txBody>
                    <a:bodyPr/>
                    <a:lstStyle/>
                    <a:p>
                      <a:pPr algn="l" rtl="0" fontAlgn="ctr"/>
                      <a:r>
                        <a:rPr lang="en-IN" sz="700" b="0" i="0" u="none" strike="noStrike">
                          <a:solidFill>
                            <a:srgbClr val="000000"/>
                          </a:solidFill>
                          <a:effectLst/>
                          <a:latin typeface="+mn-lt"/>
                        </a:rPr>
                        <a:t>Following root cause analysis, a </a:t>
                      </a:r>
                      <a:r>
                        <a:rPr lang="en-IN" sz="700" b="0" i="0" u="none" strike="noStrike" dirty="0">
                          <a:solidFill>
                            <a:srgbClr val="000000"/>
                          </a:solidFill>
                          <a:effectLst/>
                          <a:latin typeface="+mn-lt"/>
                        </a:rPr>
                        <a:t>job designed to monitor performance of the database triggered an unexpected restart of services. Job now amended to prevent further reoccurrence.</a:t>
                      </a:r>
                    </a:p>
                  </a:txBody>
                  <a:tcPr marL="9525" marR="9525" marT="9525" anchor="ctr"/>
                </a:tc>
                <a:tc>
                  <a:txBody>
                    <a:bodyPr/>
                    <a:lstStyle/>
                    <a:p>
                      <a:pPr algn="l" rtl="0" fontAlgn="ctr"/>
                      <a:r>
                        <a:rPr lang="en-IN" sz="700" b="0" i="0" u="none" strike="noStrike" dirty="0">
                          <a:solidFill>
                            <a:srgbClr val="000000"/>
                          </a:solidFill>
                          <a:effectLst/>
                          <a:latin typeface="Arial" panose="020B0604020202020204" pitchFamily="34" charset="0"/>
                        </a:rPr>
                        <a:t>Customers may have experienced poor performance of our CMS portal for 12 minutes</a:t>
                      </a:r>
                    </a:p>
                  </a:txBody>
                  <a:tcPr marL="9525" marR="9525" marT="9525" anchor="ctr"/>
                </a:tc>
                <a:tc>
                  <a:txBody>
                    <a:bodyPr/>
                    <a:lstStyle/>
                    <a:p>
                      <a:pPr algn="l" rtl="0" fontAlgn="ctr"/>
                      <a:r>
                        <a:rPr lang="en-IN" sz="700" b="0" i="0" u="none" strike="noStrike" dirty="0">
                          <a:solidFill>
                            <a:srgbClr val="000000"/>
                          </a:solidFill>
                          <a:effectLst/>
                          <a:latin typeface="Arial" panose="020B0604020202020204" pitchFamily="34" charset="0"/>
                        </a:rPr>
                        <a:t>Service was restored following an automatic restart of the database. </a:t>
                      </a:r>
                      <a:r>
                        <a:rPr lang="en-IN" sz="700" b="0" i="0" u="none" strike="noStrike" dirty="0" err="1">
                          <a:solidFill>
                            <a:srgbClr val="000000"/>
                          </a:solidFill>
                          <a:effectLst/>
                          <a:latin typeface="Arial" panose="020B0604020202020204" pitchFamily="34" charset="0"/>
                        </a:rPr>
                        <a:t>Xoserve</a:t>
                      </a:r>
                      <a:r>
                        <a:rPr lang="en-IN" sz="700" b="0" i="0" u="none" strike="noStrike" dirty="0">
                          <a:solidFill>
                            <a:srgbClr val="000000"/>
                          </a:solidFill>
                          <a:effectLst/>
                          <a:latin typeface="Arial" panose="020B0604020202020204" pitchFamily="34" charset="0"/>
                        </a:rPr>
                        <a:t> teams reprocessed failed contacts and applied a permanent fix</a:t>
                      </a:r>
                    </a:p>
                  </a:txBody>
                  <a:tcPr marL="9525" marR="9525" marT="9525" anchor="ctr"/>
                </a:tc>
                <a:tc>
                  <a:txBody>
                    <a:bodyPr/>
                    <a:lstStyle/>
                    <a:p>
                      <a:pPr algn="ctr" fontAlgn="ctr"/>
                      <a:r>
                        <a:rPr lang="en-IN" sz="700" b="0" i="0" u="none" strike="noStrike">
                          <a:solidFill>
                            <a:srgbClr val="000000"/>
                          </a:solidFill>
                          <a:effectLst/>
                          <a:latin typeface="+mj-lt"/>
                        </a:rPr>
                        <a:t>03-07-2020</a:t>
                      </a:r>
                      <a:r>
                        <a:rPr lang="en-IN" sz="700" b="0" i="0" u="none" strike="noStrike" baseline="0">
                          <a:solidFill>
                            <a:srgbClr val="000000"/>
                          </a:solidFill>
                          <a:effectLst/>
                          <a:latin typeface="+mj-lt"/>
                        </a:rPr>
                        <a:t> 15:32</a:t>
                      </a:r>
                      <a:endParaRPr lang="en-IN" sz="700" b="0" i="0" u="none" strike="noStrike">
                        <a:solidFill>
                          <a:srgbClr val="000000"/>
                        </a:solidFill>
                        <a:effectLst/>
                        <a:latin typeface="+mj-lt"/>
                      </a:endParaRPr>
                    </a:p>
                  </a:txBody>
                  <a:tcPr marL="4755" marR="4755" marT="4755" marB="0" anchor="ctr"/>
                </a:tc>
                <a:tc>
                  <a:txBody>
                    <a:bodyPr/>
                    <a:lstStyle/>
                    <a:p>
                      <a:pPr algn="ctr" fontAlgn="ctr"/>
                      <a:r>
                        <a:rPr lang="en-IN" sz="700" b="0" i="0" u="none" strike="noStrike">
                          <a:solidFill>
                            <a:srgbClr val="000000"/>
                          </a:solidFill>
                          <a:effectLst/>
                          <a:latin typeface="+mj-lt"/>
                        </a:rPr>
                        <a:t>03-07-2020 15:47 </a:t>
                      </a:r>
                    </a:p>
                  </a:txBody>
                  <a:tcPr marL="4755" marR="4755" marT="4755" marB="0" anchor="ctr"/>
                </a:tc>
                <a:extLst>
                  <a:ext uri="{0D108BD9-81ED-4DB2-BD59-A6C34878D82A}">
                    <a16:rowId xmlns:a16="http://schemas.microsoft.com/office/drawing/2014/main" val="3229766741"/>
                  </a:ext>
                </a:extLst>
              </a:tr>
              <a:tr h="594807">
                <a:tc>
                  <a:txBody>
                    <a:bodyPr/>
                    <a:lstStyle/>
                    <a:p>
                      <a:pPr algn="ctr" fontAlgn="ctr"/>
                      <a:r>
                        <a:rPr lang="en-IN" sz="800" b="0" i="0" u="none" strike="noStrike">
                          <a:solidFill>
                            <a:schemeClr val="bg1"/>
                          </a:solidFill>
                          <a:effectLst/>
                          <a:latin typeface="+mn-lt"/>
                        </a:rPr>
                        <a:t>1153333</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a:rPr>
                        <a:t>Access to Gemini online screens was impacted for all customers accessing remotely via Citrix connectivity. </a:t>
                      </a:r>
                    </a:p>
                  </a:txBody>
                  <a:tcPr marL="9525" marR="9525" marT="9525" anchor="ctr"/>
                </a:tc>
                <a:tc>
                  <a:txBody>
                    <a:bodyPr/>
                    <a:lstStyle/>
                    <a:p>
                      <a:pPr algn="l" rtl="0" fontAlgn="ctr"/>
                      <a:r>
                        <a:rPr lang="en-IN" sz="700" b="0" i="0" u="none" strike="noStrike" dirty="0">
                          <a:solidFill>
                            <a:srgbClr val="000000"/>
                          </a:solidFill>
                          <a:effectLst/>
                          <a:latin typeface="Arial"/>
                        </a:rPr>
                        <a:t>As a part of the Gemini Re-platforming Project implementation, the infrastructure supporting Shipper online screen access was upgraded to a new version of </a:t>
                      </a:r>
                      <a:r>
                        <a:rPr lang="en-IN" sz="700" b="0" i="0" u="none" strike="noStrike" dirty="0" err="1">
                          <a:solidFill>
                            <a:srgbClr val="000000"/>
                          </a:solidFill>
                          <a:effectLst/>
                          <a:latin typeface="Arial"/>
                        </a:rPr>
                        <a:t>Ctirix</a:t>
                      </a:r>
                      <a:r>
                        <a:rPr lang="en-IN" sz="700" b="0" i="0" u="none" strike="noStrike" dirty="0">
                          <a:solidFill>
                            <a:srgbClr val="000000"/>
                          </a:solidFill>
                          <a:effectLst/>
                          <a:latin typeface="Arial"/>
                        </a:rPr>
                        <a:t> which led to usability issues.</a:t>
                      </a:r>
                    </a:p>
                  </a:txBody>
                  <a:tcPr marL="9525" marR="9525" marT="9525" anchor="ctr"/>
                </a:tc>
                <a:tc>
                  <a:txBody>
                    <a:bodyPr/>
                    <a:lstStyle/>
                    <a:p>
                      <a:pPr algn="l" rtl="0" fontAlgn="ctr"/>
                      <a:r>
                        <a:rPr lang="en-IN" sz="700" b="0" i="0" u="none" strike="noStrike" dirty="0">
                          <a:solidFill>
                            <a:srgbClr val="000000"/>
                          </a:solidFill>
                          <a:effectLst/>
                          <a:latin typeface="Arial"/>
                        </a:rPr>
                        <a:t>"Black" screens were being encountered when Shippers were attempting to access the Gemini service, preventing access. </a:t>
                      </a:r>
                    </a:p>
                  </a:txBody>
                  <a:tcPr marL="9525" marR="9525" marT="9525" anchor="ctr"/>
                </a:tc>
                <a:tc>
                  <a:txBody>
                    <a:bodyPr/>
                    <a:lstStyle/>
                    <a:p>
                      <a:pPr algn="l" rtl="0" fontAlgn="ctr"/>
                      <a:r>
                        <a:rPr lang="en-IN" sz="700" b="0" i="0" u="none" strike="noStrike" dirty="0">
                          <a:solidFill>
                            <a:srgbClr val="000000"/>
                          </a:solidFill>
                          <a:effectLst/>
                          <a:latin typeface="Arial"/>
                        </a:rPr>
                        <a:t>Root cause identified an incorrect </a:t>
                      </a:r>
                      <a:r>
                        <a:rPr lang="en-IN" sz="700" b="0" i="0" u="none" strike="noStrike" dirty="0" err="1">
                          <a:solidFill>
                            <a:srgbClr val="000000"/>
                          </a:solidFill>
                          <a:effectLst/>
                          <a:latin typeface="Arial"/>
                        </a:rPr>
                        <a:t>Ctirix</a:t>
                      </a:r>
                      <a:r>
                        <a:rPr lang="en-IN" sz="700" b="0" i="0" u="none" strike="noStrike" dirty="0">
                          <a:solidFill>
                            <a:srgbClr val="000000"/>
                          </a:solidFill>
                          <a:effectLst/>
                          <a:latin typeface="Arial"/>
                        </a:rPr>
                        <a:t> configuration setting. Permanent fix now applied and no further reoccurrences seen.</a:t>
                      </a:r>
                    </a:p>
                  </a:txBody>
                  <a:tcPr marL="9525" marR="9525" marT="9525" anchor="ctr"/>
                </a:tc>
                <a:tc>
                  <a:txBody>
                    <a:bodyPr/>
                    <a:lstStyle/>
                    <a:p>
                      <a:pPr algn="ctr" fontAlgn="ctr"/>
                      <a:r>
                        <a:rPr lang="en-IN" sz="700" b="0" i="0" u="none" strike="noStrike">
                          <a:solidFill>
                            <a:srgbClr val="000000"/>
                          </a:solidFill>
                          <a:effectLst/>
                          <a:latin typeface="+mj-lt"/>
                        </a:rPr>
                        <a:t>06-07-2020</a:t>
                      </a:r>
                      <a:r>
                        <a:rPr lang="en-IN" sz="700" b="0" i="0" u="none" strike="noStrike" baseline="0">
                          <a:solidFill>
                            <a:srgbClr val="000000"/>
                          </a:solidFill>
                          <a:effectLst/>
                          <a:latin typeface="+mj-lt"/>
                        </a:rPr>
                        <a:t> 18:05</a:t>
                      </a:r>
                    </a:p>
                  </a:txBody>
                  <a:tcPr marL="4755" marR="4755" marT="4755" marB="0" anchor="ctr"/>
                </a:tc>
                <a:tc>
                  <a:txBody>
                    <a:bodyPr/>
                    <a:lstStyle/>
                    <a:p>
                      <a:pPr algn="ctr" fontAlgn="ctr"/>
                      <a:r>
                        <a:rPr lang="en-IN" sz="700" b="0" i="0" u="none" strike="noStrike">
                          <a:solidFill>
                            <a:srgbClr val="000000"/>
                          </a:solidFill>
                          <a:effectLst/>
                          <a:latin typeface="+mj-lt"/>
                        </a:rPr>
                        <a:t>06-07-2020 20:45</a:t>
                      </a:r>
                    </a:p>
                  </a:txBody>
                  <a:tcPr marL="4755" marR="4755" marT="4755" marB="0" anchor="ctr"/>
                </a:tc>
                <a:extLst>
                  <a:ext uri="{0D108BD9-81ED-4DB2-BD59-A6C34878D82A}">
                    <a16:rowId xmlns:a16="http://schemas.microsoft.com/office/drawing/2014/main" val="10002"/>
                  </a:ext>
                </a:extLst>
              </a:tr>
              <a:tr h="4870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1154603</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mn-lt"/>
                        </a:rPr>
                        <a:t>CMS services restarted automatically upon detection of a database error</a:t>
                      </a:r>
                    </a:p>
                  </a:txBody>
                  <a:tcPr marL="9525" marR="9525" marT="9525" anchor="ctr"/>
                </a:tc>
                <a:tc>
                  <a:txBody>
                    <a:bodyPr/>
                    <a:lstStyle/>
                    <a:p>
                      <a:pPr algn="l" rtl="0" fontAlgn="ctr"/>
                      <a:r>
                        <a:rPr lang="en-IN" sz="700" b="0" i="0" u="none" strike="noStrike" dirty="0">
                          <a:solidFill>
                            <a:srgbClr val="000000"/>
                          </a:solidFill>
                          <a:effectLst/>
                          <a:latin typeface="+mn-lt"/>
                        </a:rPr>
                        <a:t>Following root cause analysis, a job designed to monitor performance of the database triggered an unexpected restart of services.  This has now been amended to prevent further reoccurrence.</a:t>
                      </a:r>
                    </a:p>
                  </a:txBody>
                  <a:tcPr marL="9525" marR="9525" marT="9525" anchor="ctr"/>
                </a:tc>
                <a:tc>
                  <a:txBody>
                    <a:bodyPr/>
                    <a:lstStyle/>
                    <a:p>
                      <a:pPr algn="l" rtl="0" fontAlgn="ctr"/>
                      <a:r>
                        <a:rPr lang="en-IN" sz="700" b="0" i="0" u="none" strike="noStrike" dirty="0">
                          <a:solidFill>
                            <a:srgbClr val="000000"/>
                          </a:solidFill>
                          <a:effectLst/>
                          <a:latin typeface="Arial" panose="020B0604020202020204" pitchFamily="34" charset="0"/>
                        </a:rPr>
                        <a:t>Customers may have experienced poor performance of our CMS portal for 14 minutes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The service was restored following an automatic restart of the database, failed contacts were reprocessed by Xoserve support teams. Root cause has been resolved.</a:t>
                      </a:r>
                    </a:p>
                  </a:txBody>
                  <a:tcPr marL="9525" marR="9525" marT="9525"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a:solidFill>
                            <a:srgbClr val="000000"/>
                          </a:solidFill>
                          <a:effectLst/>
                          <a:latin typeface="+mn-lt"/>
                          <a:ea typeface="+mn-ea"/>
                          <a:cs typeface="+mn-cs"/>
                        </a:rPr>
                        <a:t>09-07-2020 12:28</a:t>
                      </a:r>
                    </a:p>
                  </a:txBody>
                  <a:tcPr marL="4755" marR="4755" marT="4755" marB="0" anchor="ctr"/>
                </a:tc>
                <a:tc>
                  <a:txBody>
                    <a:bodyPr/>
                    <a:lstStyle/>
                    <a:p>
                      <a:pPr algn="ctr" fontAlgn="ctr"/>
                      <a:r>
                        <a:rPr lang="en-IN" sz="700" b="0" i="0" u="none" strike="noStrike">
                          <a:solidFill>
                            <a:srgbClr val="000000"/>
                          </a:solidFill>
                          <a:effectLst/>
                          <a:latin typeface="+mj-lt"/>
                        </a:rPr>
                        <a:t>09-07-2020 12:42</a:t>
                      </a:r>
                    </a:p>
                  </a:txBody>
                  <a:tcPr marL="4755" marR="4755" marT="4755" marB="0" anchor="ctr"/>
                </a:tc>
                <a:extLst>
                  <a:ext uri="{0D108BD9-81ED-4DB2-BD59-A6C34878D82A}">
                    <a16:rowId xmlns:a16="http://schemas.microsoft.com/office/drawing/2014/main" val="10003"/>
                  </a:ext>
                </a:extLst>
              </a:tr>
              <a:tr h="4870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1156091</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CMS services required a manual restart upon detection of a database error</a:t>
                      </a:r>
                    </a:p>
                  </a:txBody>
                  <a:tcPr marL="9525" marR="9525" marT="9525" anchor="ctr"/>
                </a:tc>
                <a:tc>
                  <a:txBody>
                    <a:bodyPr/>
                    <a:lstStyle/>
                    <a:p>
                      <a:pPr algn="l" rtl="0" fontAlgn="ctr"/>
                      <a:r>
                        <a:rPr lang="en-IN" sz="700" b="0" i="0" u="none" strike="noStrike">
                          <a:solidFill>
                            <a:srgbClr val="000000"/>
                          </a:solidFill>
                          <a:effectLst/>
                          <a:latin typeface="+mn-lt"/>
                        </a:rPr>
                        <a:t>Following root cause analysis, a job designed to monitor performance of the database triggered an unexpected restart of services.  This has now been amended to prevent further reoccurrence.</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Customers and internal users were unable to access CMS for 40 minutes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The service was restored following a manual restart of the database, failed contacts were reprocessed by Xoserve support teams. Root cause has been resolved.</a:t>
                      </a:r>
                    </a:p>
                  </a:txBody>
                  <a:tcPr marL="9525" marR="9525" marT="9525" anchor="ctr"/>
                </a:tc>
                <a:tc>
                  <a:txBody>
                    <a:bodyPr/>
                    <a:lstStyle/>
                    <a:p>
                      <a:pPr algn="ctr" fontAlgn="ctr"/>
                      <a:endParaRPr lang="en-IN" sz="700" b="0" i="0" u="none" strike="noStrike">
                        <a:solidFill>
                          <a:srgbClr val="000000"/>
                        </a:solidFill>
                        <a:effectLst/>
                        <a:latin typeface="+mj-lt"/>
                      </a:endParaRPr>
                    </a:p>
                    <a:p>
                      <a:pPr algn="ctr" fontAlgn="ctr"/>
                      <a:r>
                        <a:rPr lang="en-IN" sz="700" b="0" i="0" u="none" strike="noStrike">
                          <a:solidFill>
                            <a:srgbClr val="000000"/>
                          </a:solidFill>
                          <a:effectLst/>
                          <a:latin typeface="+mj-lt"/>
                        </a:rPr>
                        <a:t>13-07-2020 11:26</a:t>
                      </a:r>
                    </a:p>
                    <a:p>
                      <a:pPr algn="ctr" fontAlgn="ctr"/>
                      <a:endParaRPr lang="en-IN" sz="700" b="0" i="0" u="none" strike="noStrike">
                        <a:solidFill>
                          <a:srgbClr val="000000"/>
                        </a:solidFill>
                        <a:effectLst/>
                        <a:latin typeface="+mj-lt"/>
                      </a:endParaRPr>
                    </a:p>
                  </a:txBody>
                  <a:tcPr marL="4755" marR="4755" marT="4755" marB="0" anchor="ctr"/>
                </a:tc>
                <a:tc>
                  <a:txBody>
                    <a:bodyPr/>
                    <a:lstStyle/>
                    <a:p>
                      <a:pPr algn="ctr" fontAlgn="ctr"/>
                      <a:r>
                        <a:rPr lang="en-IN" sz="700" b="0" i="0" u="none" strike="noStrike">
                          <a:solidFill>
                            <a:srgbClr val="000000"/>
                          </a:solidFill>
                          <a:effectLst/>
                          <a:latin typeface="+mj-lt"/>
                        </a:rPr>
                        <a:t>13-07-2020 12:06</a:t>
                      </a:r>
                    </a:p>
                  </a:txBody>
                  <a:tcPr marL="4755" marR="4755" marT="4755" marB="0" anchor="ctr"/>
                </a:tc>
                <a:extLst>
                  <a:ext uri="{0D108BD9-81ED-4DB2-BD59-A6C34878D82A}">
                    <a16:rowId xmlns:a16="http://schemas.microsoft.com/office/drawing/2014/main" val="3663066868"/>
                  </a:ext>
                </a:extLst>
              </a:tr>
              <a:tr h="7070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a:solidFill>
                            <a:schemeClr val="bg1"/>
                          </a:solidFill>
                          <a:effectLst/>
                          <a:latin typeface="+mn-lt"/>
                        </a:rPr>
                        <a:t>1156418</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Gemini was not available to all customers on the 14th July for 6 hours 28 minutes</a:t>
                      </a:r>
                    </a:p>
                  </a:txBody>
                  <a:tcPr marL="9525" marR="9525" marT="9525" anchor="ctr"/>
                </a:tc>
                <a:tc>
                  <a:txBody>
                    <a:bodyPr/>
                    <a:lstStyle/>
                    <a:p>
                      <a:pPr algn="l" rtl="0" fontAlgn="ctr"/>
                      <a:r>
                        <a:rPr lang="en-IN" sz="700" b="0" i="0" u="none" strike="noStrike" dirty="0">
                          <a:solidFill>
                            <a:srgbClr val="000000"/>
                          </a:solidFill>
                          <a:effectLst/>
                          <a:latin typeface="Arial" panose="020B0604020202020204" pitchFamily="34" charset="0"/>
                        </a:rPr>
                        <a:t>This issue was a result of a database failure, which subsequently resulted in </a:t>
                      </a:r>
                      <a:r>
                        <a:rPr lang="en-IN" sz="700" b="0" i="0" u="none" strike="noStrike" dirty="0" err="1">
                          <a:solidFill>
                            <a:srgbClr val="000000"/>
                          </a:solidFill>
                          <a:effectLst/>
                          <a:latin typeface="Arial" panose="020B0604020202020204" pitchFamily="34" charset="0"/>
                        </a:rPr>
                        <a:t>Xoserve</a:t>
                      </a:r>
                      <a:r>
                        <a:rPr lang="en-IN" sz="700" b="0" i="0" u="none" strike="noStrike" dirty="0">
                          <a:solidFill>
                            <a:srgbClr val="000000"/>
                          </a:solidFill>
                          <a:effectLst/>
                          <a:latin typeface="Arial" panose="020B0604020202020204" pitchFamily="34" charset="0"/>
                        </a:rPr>
                        <a:t> restoring services from our Disaster Recovery capability</a:t>
                      </a:r>
                    </a:p>
                  </a:txBody>
                  <a:tcPr marL="9525" marR="9525" marT="9525" anchor="ctr"/>
                </a:tc>
                <a:tc>
                  <a:txBody>
                    <a:bodyPr/>
                    <a:lstStyle/>
                    <a:p>
                      <a:pPr algn="l" rtl="0" fontAlgn="ctr"/>
                      <a:r>
                        <a:rPr lang="en-IN" sz="700" b="0" i="0" u="none" strike="noStrike">
                          <a:solidFill>
                            <a:srgbClr val="000000"/>
                          </a:solidFill>
                          <a:effectLst/>
                          <a:latin typeface="Arial"/>
                        </a:rPr>
                        <a:t>All customers were unable to access the Gemini application for the duration of the outage. Shippers therefore were unable to place Nominations, both Line Pack and Demand Attribution data was not published on time.</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Xoserve support teams successfully restored the service from backup in the disaster recovery location.  Full root cause analysis has taken place and configuration changes have been made to prevent this issue from recurring</a:t>
                      </a:r>
                    </a:p>
                  </a:txBody>
                  <a:tcPr marL="9525" marR="9525" marT="9525" anchor="ctr"/>
                </a:tc>
                <a:tc>
                  <a:txBody>
                    <a:bodyPr/>
                    <a:lstStyle/>
                    <a:p>
                      <a:pPr algn="ctr" fontAlgn="ctr"/>
                      <a:r>
                        <a:rPr lang="en-IN" sz="700" b="0" i="0" u="none" strike="noStrike">
                          <a:solidFill>
                            <a:srgbClr val="000000"/>
                          </a:solidFill>
                          <a:effectLst/>
                          <a:latin typeface="+mj-lt"/>
                        </a:rPr>
                        <a:t>14-07-2020 04:32</a:t>
                      </a:r>
                    </a:p>
                  </a:txBody>
                  <a:tcPr marL="4755" marR="4755" marT="4755" marB="0" anchor="ctr"/>
                </a:tc>
                <a:tc>
                  <a:txBody>
                    <a:bodyPr/>
                    <a:lstStyle/>
                    <a:p>
                      <a:pPr algn="ctr" fontAlgn="ctr"/>
                      <a:r>
                        <a:rPr lang="en-IN" sz="700" b="0" i="0" u="none" strike="noStrike">
                          <a:solidFill>
                            <a:srgbClr val="000000"/>
                          </a:solidFill>
                          <a:effectLst/>
                          <a:latin typeface="+mj-lt"/>
                        </a:rPr>
                        <a:t>14-07-2020 11:00</a:t>
                      </a:r>
                    </a:p>
                  </a:txBody>
                  <a:tcPr marL="4755" marR="4755" marT="4755" marB="0" anchor="ctr"/>
                </a:tc>
                <a:extLst>
                  <a:ext uri="{0D108BD9-81ED-4DB2-BD59-A6C34878D82A}">
                    <a16:rowId xmlns:a16="http://schemas.microsoft.com/office/drawing/2014/main" val="4079092240"/>
                  </a:ext>
                </a:extLst>
              </a:tr>
              <a:tr h="707011">
                <a:tc>
                  <a:txBody>
                    <a:bodyPr/>
                    <a:lstStyle/>
                    <a:p>
                      <a:pPr algn="ctr" fontAlgn="ctr"/>
                      <a:r>
                        <a:rPr lang="en-IN" sz="800" b="0" i="0" u="none" strike="noStrike">
                          <a:solidFill>
                            <a:schemeClr val="bg1"/>
                          </a:solidFill>
                          <a:effectLst/>
                          <a:latin typeface="+mn-lt"/>
                        </a:rPr>
                        <a:t>1161421</a:t>
                      </a:r>
                    </a:p>
                  </a:txBody>
                  <a:tcPr marL="4755" marR="4755" marT="4755" marB="0" anchor="ctr">
                    <a:solidFill>
                      <a:srgbClr val="92D050"/>
                    </a:solidFill>
                  </a:tcPr>
                </a:tc>
                <a:tc>
                  <a:txBody>
                    <a:bodyPr/>
                    <a:lstStyle/>
                    <a:p>
                      <a:pPr algn="l" rtl="0" fontAlgn="ctr"/>
                      <a:r>
                        <a:rPr lang="en-IN" sz="700" b="0" i="0" u="none" strike="noStrike">
                          <a:solidFill>
                            <a:srgbClr val="000000"/>
                          </a:solidFill>
                          <a:effectLst/>
                          <a:latin typeface="Arial" panose="020B0604020202020204" pitchFamily="34" charset="0"/>
                        </a:rPr>
                        <a:t>Interfaces to and from National Grid</a:t>
                      </a:r>
                      <a:r>
                        <a:rPr lang="en-IN" sz="700" b="0" i="0" u="none" strike="noStrike" baseline="0">
                          <a:solidFill>
                            <a:srgbClr val="000000"/>
                          </a:solidFill>
                          <a:effectLst/>
                          <a:latin typeface="Arial" panose="020B0604020202020204" pitchFamily="34" charset="0"/>
                        </a:rPr>
                        <a:t> systems were unavailable for 8hrs 58mins</a:t>
                      </a:r>
                      <a:endParaRPr lang="en-IN" sz="700" b="0" i="0" u="none" strike="noStrike">
                        <a:solidFill>
                          <a:srgbClr val="000000"/>
                        </a:solidFill>
                        <a:effectLst/>
                        <a:latin typeface="Arial" panose="020B0604020202020204" pitchFamily="34" charset="0"/>
                      </a:endParaRP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National Grid experienced an outage, causing communication delays in data being sent to Gemini which resulted in information not being sent out to Shippers</a:t>
                      </a:r>
                    </a:p>
                  </a:txBody>
                  <a:tcPr marL="9525" marR="9525" marT="9525" anchor="ctr"/>
                </a:tc>
                <a:tc>
                  <a:txBody>
                    <a:bodyPr/>
                    <a:lstStyle/>
                    <a:p>
                      <a:pPr algn="l" rtl="0" fontAlgn="ctr"/>
                      <a:r>
                        <a:rPr lang="en-IN" sz="700" b="0" i="0" u="none" strike="noStrike" dirty="0">
                          <a:solidFill>
                            <a:srgbClr val="000000"/>
                          </a:solidFill>
                          <a:effectLst/>
                          <a:latin typeface="Arial" panose="020B0604020202020204" pitchFamily="34" charset="0"/>
                        </a:rPr>
                        <a:t>Gemini access was uninterrupted however, all receiving data from NG relating to Line Pack and Demand Attribution values would have been delayed, resulting in Shippers not being able to view any up to date data for the duration of the incident</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Xoserve support teams worked with</a:t>
                      </a:r>
                      <a:r>
                        <a:rPr lang="en-IN" sz="700" b="0" i="0" u="none" strike="noStrike" baseline="0">
                          <a:solidFill>
                            <a:srgbClr val="000000"/>
                          </a:solidFill>
                          <a:effectLst/>
                          <a:latin typeface="Arial" panose="020B0604020202020204" pitchFamily="34" charset="0"/>
                        </a:rPr>
                        <a:t> National Grid to instigate contingency processes until the service was restored by National Grid</a:t>
                      </a:r>
                      <a:endParaRPr lang="en-IN" sz="700" b="0" i="0" u="none" strike="noStrike">
                        <a:solidFill>
                          <a:srgbClr val="000000"/>
                        </a:solidFill>
                        <a:effectLst/>
                        <a:latin typeface="Arial" panose="020B0604020202020204" pitchFamily="34" charset="0"/>
                      </a:endParaRPr>
                    </a:p>
                  </a:txBody>
                  <a:tcPr marL="9525" marR="9525" marT="9525" anchor="ctr"/>
                </a:tc>
                <a:tc>
                  <a:txBody>
                    <a:bodyPr/>
                    <a:lstStyle/>
                    <a:p>
                      <a:pPr algn="ctr" fontAlgn="ctr"/>
                      <a:r>
                        <a:rPr lang="en-IN" sz="700" b="0" i="0" u="none" strike="noStrike">
                          <a:solidFill>
                            <a:srgbClr val="000000"/>
                          </a:solidFill>
                          <a:effectLst/>
                          <a:latin typeface="+mj-lt"/>
                        </a:rPr>
                        <a:t>22-07-2020 21:51</a:t>
                      </a:r>
                    </a:p>
                  </a:txBody>
                  <a:tcPr marL="4755" marR="4755" marT="4755" marB="0" anchor="ctr"/>
                </a:tc>
                <a:tc>
                  <a:txBody>
                    <a:bodyPr/>
                    <a:lstStyle/>
                    <a:p>
                      <a:pPr algn="ctr" fontAlgn="ctr"/>
                      <a:r>
                        <a:rPr lang="en-IN" sz="700" u="none" strike="noStrike">
                          <a:effectLst/>
                          <a:latin typeface="+mj-lt"/>
                        </a:rPr>
                        <a:t>23-07-2020 06:49</a:t>
                      </a:r>
                    </a:p>
                  </a:txBody>
                  <a:tcPr marL="4755" marR="4755" marT="4755" marB="0" anchor="ctr"/>
                </a:tc>
                <a:extLst>
                  <a:ext uri="{0D108BD9-81ED-4DB2-BD59-A6C34878D82A}">
                    <a16:rowId xmlns:a16="http://schemas.microsoft.com/office/drawing/2014/main" val="2721866412"/>
                  </a:ext>
                </a:extLst>
              </a:tr>
              <a:tr h="707011">
                <a:tc>
                  <a:txBody>
                    <a:bodyPr/>
                    <a:lstStyle/>
                    <a:p>
                      <a:pPr algn="ctr" fontAlgn="ctr"/>
                      <a:r>
                        <a:rPr lang="en-IN" sz="800" b="0" i="0" u="none" strike="noStrike">
                          <a:solidFill>
                            <a:schemeClr val="bg1"/>
                          </a:solidFill>
                          <a:effectLst/>
                          <a:latin typeface="+mn-lt"/>
                        </a:rPr>
                        <a:t>1163278</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Gemini B2B service was unavailable for</a:t>
                      </a:r>
                      <a:r>
                        <a:rPr lang="en-IN" sz="700" b="0" i="0" u="none" strike="noStrike" baseline="0">
                          <a:solidFill>
                            <a:srgbClr val="000000"/>
                          </a:solidFill>
                          <a:effectLst/>
                          <a:latin typeface="Arial" panose="020B0604020202020204" pitchFamily="34" charset="0"/>
                        </a:rPr>
                        <a:t> 4hrs 2 mins</a:t>
                      </a:r>
                      <a:endParaRPr lang="en-IN" sz="700" b="0" i="0" u="none" strike="noStrike">
                        <a:solidFill>
                          <a:srgbClr val="000000"/>
                        </a:solidFill>
                        <a:effectLst/>
                        <a:latin typeface="Arial" panose="020B0604020202020204" pitchFamily="34" charset="0"/>
                      </a:endParaRPr>
                    </a:p>
                  </a:txBody>
                  <a:tcPr marL="9525" marR="9525" marT="9525" anchor="ctr"/>
                </a:tc>
                <a:tc>
                  <a:txBody>
                    <a:bodyPr/>
                    <a:lstStyle/>
                    <a:p>
                      <a:pPr algn="l" rtl="0" fontAlgn="ctr"/>
                      <a:r>
                        <a:rPr lang="en-IN" sz="700" b="0" i="0" u="none" strike="noStrike">
                          <a:solidFill>
                            <a:srgbClr val="000000"/>
                          </a:solidFill>
                          <a:effectLst/>
                          <a:latin typeface="Arial"/>
                        </a:rPr>
                        <a:t>An operational issue with a security certificate was encountered which meant information could not be passed through the B2B services within Gemini</a:t>
                      </a:r>
                    </a:p>
                  </a:txBody>
                  <a:tcPr marL="9525" marR="9525" marT="9525" anchor="ctr"/>
                </a:tc>
                <a:tc>
                  <a:txBody>
                    <a:bodyPr/>
                    <a:lstStyle/>
                    <a:p>
                      <a:pPr algn="l" rtl="0" fontAlgn="ctr"/>
                      <a:r>
                        <a:rPr lang="en-IN" sz="700" b="0" i="0" u="none" strike="noStrike">
                          <a:solidFill>
                            <a:srgbClr val="000000"/>
                          </a:solidFill>
                          <a:effectLst/>
                          <a:latin typeface="Arial"/>
                        </a:rPr>
                        <a:t>All TSOs</a:t>
                      </a:r>
                      <a:r>
                        <a:rPr lang="en-IN" sz="700" b="0" i="0" u="none" strike="noStrike" baseline="0">
                          <a:solidFill>
                            <a:srgbClr val="000000"/>
                          </a:solidFill>
                          <a:effectLst/>
                          <a:latin typeface="Arial"/>
                        </a:rPr>
                        <a:t> were unable to place EU nominations for the duration of the Incident</a:t>
                      </a:r>
                      <a:endParaRPr lang="en-IN" sz="700" b="0" i="0" u="none" strike="noStrike">
                        <a:solidFill>
                          <a:srgbClr val="000000"/>
                        </a:solidFill>
                        <a:effectLst/>
                        <a:latin typeface="Arial"/>
                      </a:endParaRPr>
                    </a:p>
                  </a:txBody>
                  <a:tcPr marL="9525" marR="9525" marT="9525" anchor="ctr"/>
                </a:tc>
                <a:tc>
                  <a:txBody>
                    <a:bodyPr/>
                    <a:lstStyle/>
                    <a:p>
                      <a:pPr algn="l" rtl="0" fontAlgn="ctr"/>
                      <a:r>
                        <a:rPr lang="en-IN" sz="700" b="0" i="0" u="none" strike="noStrike">
                          <a:solidFill>
                            <a:srgbClr val="000000"/>
                          </a:solidFill>
                          <a:effectLst/>
                          <a:latin typeface="Arial"/>
                        </a:rPr>
                        <a:t>Xoserve support teams removed an incorrect certificate and reverted to a previous version.  The certificates have since been refreshed with new versions which has addressed the root cause.</a:t>
                      </a:r>
                    </a:p>
                  </a:txBody>
                  <a:tcPr marL="9525" marR="9525" marT="9525" anchor="ctr"/>
                </a:tc>
                <a:tc>
                  <a:txBody>
                    <a:bodyPr/>
                    <a:lstStyle/>
                    <a:p>
                      <a:pPr algn="ctr" fontAlgn="ctr"/>
                      <a:r>
                        <a:rPr lang="en-IN" sz="700" b="0" i="0" u="none" strike="noStrike">
                          <a:solidFill>
                            <a:srgbClr val="000000"/>
                          </a:solidFill>
                          <a:effectLst/>
                          <a:latin typeface="+mj-lt"/>
                        </a:rPr>
                        <a:t>23-07-2020 12:37</a:t>
                      </a:r>
                    </a:p>
                  </a:txBody>
                  <a:tcPr marL="4755" marR="4755" marT="4755" marB="0" anchor="ctr"/>
                </a:tc>
                <a:tc>
                  <a:txBody>
                    <a:bodyPr/>
                    <a:lstStyle/>
                    <a:p>
                      <a:pPr algn="ctr" fontAlgn="ctr"/>
                      <a:r>
                        <a:rPr lang="en-IN" sz="700" u="none" strike="noStrike" dirty="0">
                          <a:effectLst/>
                          <a:latin typeface="+mj-lt"/>
                        </a:rPr>
                        <a:t>23-07-2020 16:39</a:t>
                      </a:r>
                    </a:p>
                  </a:txBody>
                  <a:tcPr marL="4755" marR="4755" marT="4755" marB="0" anchor="ctr"/>
                </a:tc>
                <a:extLst>
                  <a:ext uri="{0D108BD9-81ED-4DB2-BD59-A6C34878D82A}">
                    <a16:rowId xmlns:a16="http://schemas.microsoft.com/office/drawing/2014/main" val="3934204915"/>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July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6" name="Content Placeholder 6">
            <a:extLst>
              <a:ext uri="{FF2B5EF4-FFF2-40B4-BE49-F238E27FC236}">
                <a16:creationId xmlns:a16="http://schemas.microsoft.com/office/drawing/2014/main" id="{5769632A-ADCC-498B-A405-D206900A983C}"/>
              </a:ext>
            </a:extLst>
          </p:cNvPr>
          <p:cNvGraphicFramePr>
            <a:graphicFrameLocks/>
          </p:cNvGraphicFramePr>
          <p:nvPr>
            <p:extLst>
              <p:ext uri="{D42A27DB-BD31-4B8C-83A1-F6EECF244321}">
                <p14:modId xmlns:p14="http://schemas.microsoft.com/office/powerpoint/2010/main" val="4154774086"/>
              </p:ext>
            </p:extLst>
          </p:nvPr>
        </p:nvGraphicFramePr>
        <p:xfrm>
          <a:off x="28576" y="677851"/>
          <a:ext cx="9043987" cy="1725930"/>
        </p:xfrm>
        <a:graphic>
          <a:graphicData uri="http://schemas.openxmlformats.org/drawingml/2006/table">
            <a:tbl>
              <a:tblPr firstRow="1" bandRow="1">
                <a:tableStyleId>{5C22544A-7EE6-4342-B048-85BDC9FD1C3A}</a:tableStyleId>
              </a:tblPr>
              <a:tblGrid>
                <a:gridCol w="459344">
                  <a:extLst>
                    <a:ext uri="{9D8B030D-6E8A-4147-A177-3AD203B41FA5}">
                      <a16:colId xmlns:a16="http://schemas.microsoft.com/office/drawing/2014/main" val="1820395623"/>
                    </a:ext>
                  </a:extLst>
                </a:gridCol>
                <a:gridCol w="1409329">
                  <a:extLst>
                    <a:ext uri="{9D8B030D-6E8A-4147-A177-3AD203B41FA5}">
                      <a16:colId xmlns:a16="http://schemas.microsoft.com/office/drawing/2014/main" val="3579627632"/>
                    </a:ext>
                  </a:extLst>
                </a:gridCol>
                <a:gridCol w="1717489">
                  <a:extLst>
                    <a:ext uri="{9D8B030D-6E8A-4147-A177-3AD203B41FA5}">
                      <a16:colId xmlns:a16="http://schemas.microsoft.com/office/drawing/2014/main" val="715552888"/>
                    </a:ext>
                  </a:extLst>
                </a:gridCol>
                <a:gridCol w="2128837">
                  <a:extLst>
                    <a:ext uri="{9D8B030D-6E8A-4147-A177-3AD203B41FA5}">
                      <a16:colId xmlns:a16="http://schemas.microsoft.com/office/drawing/2014/main" val="2287827896"/>
                    </a:ext>
                  </a:extLst>
                </a:gridCol>
                <a:gridCol w="2021945">
                  <a:extLst>
                    <a:ext uri="{9D8B030D-6E8A-4147-A177-3AD203B41FA5}">
                      <a16:colId xmlns:a16="http://schemas.microsoft.com/office/drawing/2014/main" val="1642094320"/>
                    </a:ext>
                  </a:extLst>
                </a:gridCol>
                <a:gridCol w="650858">
                  <a:extLst>
                    <a:ext uri="{9D8B030D-6E8A-4147-A177-3AD203B41FA5}">
                      <a16:colId xmlns:a16="http://schemas.microsoft.com/office/drawing/2014/main" val="4119213854"/>
                    </a:ext>
                  </a:extLst>
                </a:gridCol>
                <a:gridCol w="656185">
                  <a:extLst>
                    <a:ext uri="{9D8B030D-6E8A-4147-A177-3AD203B41FA5}">
                      <a16:colId xmlns:a16="http://schemas.microsoft.com/office/drawing/2014/main" val="1273231573"/>
                    </a:ext>
                  </a:extLst>
                </a:gridCol>
              </a:tblGrid>
              <a:tr h="0">
                <a:tc>
                  <a:txBody>
                    <a:bodyPr/>
                    <a:lstStyle/>
                    <a:p>
                      <a:r>
                        <a:rPr lang="en-US" sz="800"/>
                        <a:t> Ref.</a:t>
                      </a:r>
                      <a:endParaRPr lang="en-GB" sz="800"/>
                    </a:p>
                  </a:txBody>
                  <a:tcPr anchor="ctr"/>
                </a:tc>
                <a:tc>
                  <a:txBody>
                    <a:bodyPr/>
                    <a:lstStyle/>
                    <a:p>
                      <a:r>
                        <a:rPr lang="en-US" sz="800"/>
                        <a:t>What happened?</a:t>
                      </a:r>
                      <a:endParaRPr lang="en-GB" sz="800"/>
                    </a:p>
                  </a:txBody>
                  <a:tcPr anchor="ctr"/>
                </a:tc>
                <a:tc>
                  <a:txBody>
                    <a:bodyPr/>
                    <a:lstStyle/>
                    <a:p>
                      <a:r>
                        <a:rPr lang="en-US" sz="800"/>
                        <a:t>Why did it happen?</a:t>
                      </a:r>
                      <a:endParaRPr lang="en-GB" sz="800"/>
                    </a:p>
                  </a:txBody>
                  <a:tcPr anchor="ctr"/>
                </a:tc>
                <a:tc>
                  <a:txBody>
                    <a:bodyPr/>
                    <a:lstStyle/>
                    <a:p>
                      <a:r>
                        <a:rPr lang="en-US" sz="800"/>
                        <a:t>What do Xoserve understand our customers experienced?</a:t>
                      </a:r>
                      <a:endParaRPr lang="en-GB" sz="800"/>
                    </a:p>
                  </a:txBody>
                  <a:tcPr anchor="ctr"/>
                </a:tc>
                <a:tc>
                  <a:txBody>
                    <a:bodyPr/>
                    <a:lstStyle/>
                    <a:p>
                      <a:r>
                        <a:rPr lang="en-US" sz="800"/>
                        <a:t>What did your Xoserve team do to resolve?</a:t>
                      </a:r>
                      <a:endParaRPr lang="en-GB" sz="800"/>
                    </a:p>
                  </a:txBody>
                  <a:tcPr anchor="ctr"/>
                </a:tc>
                <a:tc>
                  <a:txBody>
                    <a:bodyPr/>
                    <a:lstStyle/>
                    <a:p>
                      <a:pPr algn="ctr">
                        <a:spcAft>
                          <a:spcPts val="0"/>
                        </a:spcAft>
                      </a:pPr>
                      <a:r>
                        <a:rPr lang="en-GB" sz="900">
                          <a:effectLst/>
                          <a:latin typeface="+mn-lt"/>
                        </a:rPr>
                        <a:t>Incident Date</a:t>
                      </a:r>
                      <a:endParaRPr lang="en-GB" sz="90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a:effectLst/>
                          <a:latin typeface="+mn-lt"/>
                        </a:rPr>
                        <a:t>Resolved Date</a:t>
                      </a:r>
                      <a:endParaRPr lang="en-GB" sz="9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343608">
                <a:tc>
                  <a:txBody>
                    <a:bodyPr/>
                    <a:lstStyle/>
                    <a:p>
                      <a:pPr algn="ctr" fontAlgn="ctr"/>
                      <a:r>
                        <a:rPr lang="en-IN" sz="800" b="0" i="0" u="none" strike="noStrike">
                          <a:solidFill>
                            <a:schemeClr val="bg1"/>
                          </a:solidFill>
                          <a:effectLst/>
                          <a:latin typeface="+mn-lt"/>
                        </a:rPr>
                        <a:t>1164038</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Gemini was not available to all customers on the 24th July for 3 hours 48minutes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A Gemini file storage infrastructure component detected a fault and automatically put itself into read only mode to protect itself from data corruption.  Gemini services had to be fully restarted to restore service.</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Shippers experienced delays to Demand Attribution and Line Pack values being publish within Gemini application. Prisma auction processing was also affected.</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Xoserve support teams identified and resolved the permission issue by restarting Gemini services to restore access to storage.  Root cause analysis has been performed and identified the trigger for the fault, a planned change will take place in August to permanently resolve the issue.</a:t>
                      </a:r>
                    </a:p>
                  </a:txBody>
                  <a:tcPr marL="9525" marR="9525" marT="9525" anchor="ctr"/>
                </a:tc>
                <a:tc>
                  <a:txBody>
                    <a:bodyPr/>
                    <a:lstStyle/>
                    <a:p>
                      <a:pPr algn="ctr" fontAlgn="ctr"/>
                      <a:r>
                        <a:rPr lang="en-IN" sz="700" b="0" i="0" u="none" strike="noStrike">
                          <a:solidFill>
                            <a:srgbClr val="000000"/>
                          </a:solidFill>
                          <a:effectLst/>
                          <a:latin typeface="+mj-lt"/>
                        </a:rPr>
                        <a:t>24-07-2020 14:48</a:t>
                      </a:r>
                    </a:p>
                  </a:txBody>
                  <a:tcPr marL="4755" marR="4755" marT="4755" marB="0" anchor="ctr"/>
                </a:tc>
                <a:tc>
                  <a:txBody>
                    <a:bodyPr/>
                    <a:lstStyle/>
                    <a:p>
                      <a:pPr algn="ctr" fontAlgn="ctr"/>
                      <a:r>
                        <a:rPr lang="en-IN" sz="700" u="none" strike="noStrike">
                          <a:effectLst/>
                          <a:latin typeface="+mj-lt"/>
                        </a:rPr>
                        <a:t>27-07-2020 18:36</a:t>
                      </a:r>
                    </a:p>
                  </a:txBody>
                  <a:tcPr marL="4755" marR="4755" marT="4755" marB="0" anchor="ctr"/>
                </a:tc>
                <a:extLst>
                  <a:ext uri="{0D108BD9-81ED-4DB2-BD59-A6C34878D82A}">
                    <a16:rowId xmlns:a16="http://schemas.microsoft.com/office/drawing/2014/main" val="10003"/>
                  </a:ext>
                </a:extLst>
              </a:tr>
              <a:tr h="343608">
                <a:tc>
                  <a:txBody>
                    <a:bodyPr/>
                    <a:lstStyle/>
                    <a:p>
                      <a:pPr algn="ctr" fontAlgn="ctr"/>
                      <a:r>
                        <a:rPr lang="en-IN" sz="800" u="none" strike="noStrike" kern="1200">
                          <a:solidFill>
                            <a:schemeClr val="bg1"/>
                          </a:solidFill>
                          <a:effectLst/>
                          <a:latin typeface="+mn-lt"/>
                          <a:ea typeface="+mn-ea"/>
                          <a:cs typeface="+mn-cs"/>
                        </a:rPr>
                        <a:t>1166416</a:t>
                      </a:r>
                    </a:p>
                  </a:txBody>
                  <a:tcPr marL="4755" marR="4755" marT="4755" marB="0" anchor="ctr">
                    <a:solidFill>
                      <a:srgbClr val="0070C0"/>
                    </a:solidFill>
                  </a:tcPr>
                </a:tc>
                <a:tc>
                  <a:txBody>
                    <a:bodyPr/>
                    <a:lstStyle/>
                    <a:p>
                      <a:pPr algn="l" rtl="0" fontAlgn="ctr"/>
                      <a:r>
                        <a:rPr lang="en-IN" sz="700" b="0" i="0" u="none" strike="noStrike">
                          <a:solidFill>
                            <a:srgbClr val="000000"/>
                          </a:solidFill>
                          <a:effectLst/>
                          <a:latin typeface="Arial" panose="020B0604020202020204" pitchFamily="34" charset="0"/>
                        </a:rPr>
                        <a:t>Gemini and CMS applications were unavailable to all customers on 28th July for 2 hours</a:t>
                      </a:r>
                    </a:p>
                  </a:txBody>
                  <a:tcPr marL="9525" marR="9525" marT="9525" anchor="ctr"/>
                </a:tc>
                <a:tc>
                  <a:txBody>
                    <a:bodyPr/>
                    <a:lstStyle/>
                    <a:p>
                      <a:pPr algn="l"/>
                      <a:r>
                        <a:rPr lang="en-US" sz="700" b="0" i="0" u="none" strike="noStrike" kern="1200">
                          <a:solidFill>
                            <a:srgbClr val="000000"/>
                          </a:solidFill>
                          <a:effectLst/>
                          <a:latin typeface="Arial" panose="020B0604020202020204" pitchFamily="34" charset="0"/>
                          <a:ea typeface="+mn-ea"/>
                          <a:cs typeface="+mn-cs"/>
                        </a:rPr>
                        <a:t>The active external firewall became unresponsive which resulted in connections to application servers being denied and prevented access to Gemini and CMS components</a:t>
                      </a:r>
                      <a:endParaRPr lang="en-IN" sz="700" b="0" i="0" u="none" strike="noStrike" kern="1200">
                        <a:solidFill>
                          <a:srgbClr val="000000"/>
                        </a:solidFill>
                        <a:effectLst/>
                        <a:latin typeface="Arial" panose="020B0604020202020204" pitchFamily="34" charset="0"/>
                        <a:ea typeface="+mn-ea"/>
                        <a:cs typeface="+mn-cs"/>
                      </a:endParaRPr>
                    </a:p>
                  </a:txBody>
                  <a:tcPr anchor="ctr"/>
                </a:tc>
                <a:tc>
                  <a:txBody>
                    <a:bodyPr/>
                    <a:lstStyle/>
                    <a:p>
                      <a:pPr algn="l" rtl="0" fontAlgn="ctr"/>
                      <a:r>
                        <a:rPr lang="en-IN" sz="700" b="0" i="0" u="none" strike="noStrike">
                          <a:solidFill>
                            <a:srgbClr val="000000"/>
                          </a:solidFill>
                          <a:effectLst/>
                          <a:latin typeface="Arial" panose="020B0604020202020204" pitchFamily="34" charset="0"/>
                        </a:rPr>
                        <a:t>Shippers were unable to place nominations, Demand Attribution and Line Pack data was not published at the expected time. EU Nominations and Prisma Auctions were also delayed. Customers and internal CMS users would not have been able to review portfolios and view contact details</a:t>
                      </a:r>
                    </a:p>
                  </a:txBody>
                  <a:tcPr marL="9525" marR="9525" marT="9525" anchor="ctr"/>
                </a:tc>
                <a:tc>
                  <a:txBody>
                    <a:bodyPr/>
                    <a:lstStyle/>
                    <a:p>
                      <a:pPr algn="l" rtl="0" fontAlgn="ctr"/>
                      <a:r>
                        <a:rPr lang="en-IN" sz="700" b="0" i="0" u="none" strike="noStrike">
                          <a:solidFill>
                            <a:srgbClr val="000000"/>
                          </a:solidFill>
                          <a:effectLst/>
                          <a:latin typeface="Arial" panose="020B0604020202020204" pitchFamily="34" charset="0"/>
                        </a:rPr>
                        <a:t>Xoserve support teams failed over firewall services to our secondary site in order to restore the service.  Root cause analysis has identified the process that triggered the fault and a permanent fix plan will be created to prevent reoccurrence </a:t>
                      </a:r>
                    </a:p>
                  </a:txBody>
                  <a:tcPr marL="9525" marR="9525" marT="9525" anchor="ctr"/>
                </a:tc>
                <a:tc>
                  <a:txBody>
                    <a:bodyPr/>
                    <a:lstStyle/>
                    <a:p>
                      <a:pPr algn="ctr" fontAlgn="ctr"/>
                      <a:r>
                        <a:rPr lang="en-IN" sz="700" b="0" i="0" u="none" strike="noStrike">
                          <a:solidFill>
                            <a:srgbClr val="000000"/>
                          </a:solidFill>
                          <a:effectLst/>
                          <a:latin typeface="+mj-lt"/>
                        </a:rPr>
                        <a:t>28-07-2020 12:30</a:t>
                      </a:r>
                    </a:p>
                  </a:txBody>
                  <a:tcPr marL="4755" marR="4755" marT="4755" marB="0" anchor="ctr"/>
                </a:tc>
                <a:tc>
                  <a:txBody>
                    <a:bodyPr/>
                    <a:lstStyle/>
                    <a:p>
                      <a:pPr algn="ctr" fontAlgn="ctr"/>
                      <a:r>
                        <a:rPr lang="en-IN" sz="700" b="0" i="0" u="none" strike="noStrike">
                          <a:solidFill>
                            <a:srgbClr val="000000"/>
                          </a:solidFill>
                          <a:effectLst/>
                          <a:latin typeface="+mj-lt"/>
                        </a:rPr>
                        <a:t>28-07-2020 02:30</a:t>
                      </a:r>
                    </a:p>
                  </a:txBody>
                  <a:tcPr marL="4755" marR="4755" marT="4755" marB="0" anchor="ctr"/>
                </a:tc>
                <a:extLst>
                  <a:ext uri="{0D108BD9-81ED-4DB2-BD59-A6C34878D82A}">
                    <a16:rowId xmlns:a16="http://schemas.microsoft.com/office/drawing/2014/main" val="3229766741"/>
                  </a:ext>
                </a:extLst>
              </a:tr>
            </a:tbl>
          </a:graphicData>
        </a:graphic>
      </p:graphicFrame>
    </p:spTree>
    <p:extLst>
      <p:ext uri="{BB962C8B-B14F-4D97-AF65-F5344CB8AC3E}">
        <p14:creationId xmlns:p14="http://schemas.microsoft.com/office/powerpoint/2010/main" val="120667894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992471" y="2866778"/>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nvGraphicFramePr>
        <p:xfrm>
          <a:off x="6631320" y="843159"/>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a:p>
                  </a:txBody>
                  <a:tcPr>
                    <a:noFill/>
                  </a:tcPr>
                </a:tc>
                <a:tc>
                  <a:txBody>
                    <a:bodyPr/>
                    <a:lstStyle/>
                    <a:p>
                      <a:pPr algn="ctr"/>
                      <a:r>
                        <a:rPr lang="en-GB" sz="750" b="0">
                          <a:solidFill>
                            <a:schemeClr val="bg1">
                              <a:lumMod val="50000"/>
                            </a:schemeClr>
                          </a:solidFill>
                        </a:rPr>
                        <a:t>Xoserve </a:t>
                      </a:r>
                      <a:endParaRPr lang="en-US"/>
                    </a:p>
                    <a:p>
                      <a:pPr lvl="0" algn="ctr">
                        <a:buNone/>
                      </a:pPr>
                      <a:r>
                        <a:rPr lang="en-GB" sz="750" b="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a:solidFill>
                            <a:schemeClr val="bg1">
                              <a:lumMod val="50000"/>
                            </a:schemeClr>
                          </a:solidFill>
                        </a:rPr>
                        <a:t>Customer </a:t>
                      </a:r>
                      <a:endParaRPr lang="en-US"/>
                    </a:p>
                    <a:p>
                      <a:pPr marL="0" marR="0" lvl="0" indent="0" algn="ctr">
                        <a:lnSpc>
                          <a:spcPct val="100000"/>
                        </a:lnSpc>
                        <a:spcBef>
                          <a:spcPts val="0"/>
                        </a:spcBef>
                        <a:spcAft>
                          <a:spcPts val="0"/>
                        </a:spcAft>
                        <a:buFontTx/>
                        <a:buNone/>
                      </a:pPr>
                      <a:r>
                        <a:rPr lang="en-GB" sz="750" b="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a:solidFill>
                            <a:schemeClr val="bg1">
                              <a:lumMod val="50000"/>
                            </a:schemeClr>
                          </a:solidFill>
                        </a:rPr>
                        <a:t>Xoserve </a:t>
                      </a:r>
                      <a:endParaRPr lang="en-US"/>
                    </a:p>
                    <a:p>
                      <a:pPr lvl="0" algn="ctr">
                        <a:buNone/>
                      </a:pPr>
                      <a:r>
                        <a:rPr lang="en-GB" sz="75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a:solidFill>
                            <a:schemeClr val="bg1"/>
                          </a:solidFill>
                        </a:rPr>
                        <a:t>Xoserve Identified the incident and the incident could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Customer Identified the incident and the incident could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a:solidFill>
                            <a:schemeClr val="bg1">
                              <a:lumMod val="50000"/>
                            </a:schemeClr>
                          </a:solidFill>
                          <a:latin typeface="+mn-lt"/>
                          <a:ea typeface="+mn-ea"/>
                          <a:cs typeface="+mn-cs"/>
                        </a:rPr>
                        <a:t>Xoserve</a:t>
                      </a:r>
                      <a:endParaRPr lang="en-US"/>
                    </a:p>
                    <a:p>
                      <a:pPr marL="0" marR="0" lvl="0" indent="0" algn="ctr">
                        <a:lnSpc>
                          <a:spcPct val="100000"/>
                        </a:lnSpc>
                        <a:spcBef>
                          <a:spcPts val="0"/>
                        </a:spcBef>
                        <a:spcAft>
                          <a:spcPts val="0"/>
                        </a:spcAft>
                        <a:buFontTx/>
                        <a:buNone/>
                      </a:pPr>
                      <a:r>
                        <a:rPr lang="en-GB" sz="750" kern="120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a:solidFill>
                            <a:schemeClr val="bg1"/>
                          </a:solidFill>
                        </a:rPr>
                        <a:t>Xoserve Identified the incident but the incident could not have been avoided had Xoserve taken earlier action</a:t>
                      </a:r>
                      <a:endParaRPr lang="en-GB" sz="70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a:solidFill>
                            <a:schemeClr val="bg1"/>
                          </a:solidFill>
                        </a:rPr>
                        <a:t>Customer Identified the incident but the incident could not have been avoided had Xoserve taken earlier action</a:t>
                      </a:r>
                      <a:endParaRPr lang="en-GB" sz="70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6" name="Chart 5">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1490356594"/>
              </p:ext>
            </p:extLst>
          </p:nvPr>
        </p:nvGraphicFramePr>
        <p:xfrm>
          <a:off x="52366" y="502920"/>
          <a:ext cx="8893514" cy="46405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508885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Xoserve Identified the incident and the incident could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Xoserve Identified the incident but the incident could not have been avoided had Xoserve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Xoserve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1421971057"/>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17</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6</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4246933347"/>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July 2020</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8</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Regan, Denis</DisplayName>
        <AccountId>59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www.w3.org/XML/1998/namespace"/>
    <ds:schemaRef ds:uri="http://schemas.microsoft.com/office/2006/metadata/properties"/>
    <ds:schemaRef ds:uri="http://schemas.microsoft.com/office/infopath/2007/PartnerControls"/>
    <ds:schemaRef ds:uri="01f7a547-d57a-44ce-a211-81869c79743b"/>
    <ds:schemaRef ds:uri="http://purl.org/dc/elements/1.1/"/>
    <ds:schemaRef ds:uri="3092569d-7549-4f1f-b838-122d264c6bd8"/>
    <ds:schemaRef ds:uri="http://schemas.microsoft.com/office/2006/documentManagement/type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977E1AAE-1F36-469E-8F86-3A4F174251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TotalTime>
  <Words>1354</Words>
  <Application>Microsoft Office PowerPoint</Application>
  <PresentationFormat>On-screen Show (16:9)</PresentationFormat>
  <Paragraphs>144</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Xoserve Incident Summary: July 2020</vt:lpstr>
      <vt:lpstr>What is this presentation covering?</vt:lpstr>
      <vt:lpstr>July summary note</vt:lpstr>
      <vt:lpstr>High-level summary of P1/2 incidents: July 2020</vt:lpstr>
      <vt:lpstr>High-level summary of P1/2 incidents: July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Clarke, Angela</cp:lastModifiedBy>
  <cp:revision>8</cp:revision>
  <cp:lastPrinted>2020-02-07T08:17:24Z</cp:lastPrinted>
  <dcterms:created xsi:type="dcterms:W3CDTF">2018-09-02T17:12:15Z</dcterms:created>
  <dcterms:modified xsi:type="dcterms:W3CDTF">2020-08-10T14:55:04Z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