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sldIdLst>
    <p:sldId id="288" r:id="rId5"/>
    <p:sldId id="299" r:id="rId6"/>
    <p:sldId id="300" r:id="rId7"/>
    <p:sldId id="301" r:id="rId8"/>
    <p:sldId id="303" r:id="rId9"/>
    <p:sldId id="302" r:id="rId10"/>
    <p:sldId id="304" r:id="rId11"/>
    <p:sldId id="305"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D1F5"/>
    <a:srgbClr val="FFFFFF"/>
    <a:srgbClr val="B1D6E8"/>
    <a:srgbClr val="84B8DA"/>
    <a:srgbClr val="9C4877"/>
    <a:srgbClr val="2B80B1"/>
    <a:srgbClr val="9CCB3B"/>
    <a:srgbClr val="F5835D"/>
    <a:srgbClr val="E7BB20"/>
    <a:srgbClr val="BD6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143B0-5F7A-4058-BCBB-D5A153BC13A0}" v="52" dt="2020-09-25T09:27:42.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0" d="100"/>
          <a:sy n="90" d="100"/>
        </p:scale>
        <p:origin x="6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25/09/2020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4</a:t>
            </a:fld>
            <a:endParaRPr lang="en-GB"/>
          </a:p>
        </p:txBody>
      </p:sp>
    </p:spTree>
    <p:extLst>
      <p:ext uri="{BB962C8B-B14F-4D97-AF65-F5344CB8AC3E}">
        <p14:creationId xmlns:p14="http://schemas.microsoft.com/office/powerpoint/2010/main" val="3294788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uklink@xoserv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Website Amendments -</a:t>
            </a:r>
            <a:br>
              <a:rPr lang="en-GB" dirty="0"/>
            </a:br>
            <a:r>
              <a:rPr lang="en-GB" dirty="0"/>
              <a:t>Customer Change</a:t>
            </a:r>
          </a:p>
        </p:txBody>
      </p:sp>
    </p:spTree>
    <p:extLst>
      <p:ext uri="{BB962C8B-B14F-4D97-AF65-F5344CB8AC3E}">
        <p14:creationId xmlns:p14="http://schemas.microsoft.com/office/powerpoint/2010/main" val="365374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D480-C67F-4F9C-A583-9B4178D9EDD5}"/>
              </a:ext>
            </a:extLst>
          </p:cNvPr>
          <p:cNvSpPr>
            <a:spLocks noGrp="1"/>
          </p:cNvSpPr>
          <p:nvPr>
            <p:ph type="title"/>
          </p:nvPr>
        </p:nvSpPr>
        <p:spPr/>
        <p:txBody>
          <a:bodyPr/>
          <a:lstStyle/>
          <a:p>
            <a:r>
              <a:rPr lang="en-GB" dirty="0"/>
              <a:t>What have we done so far?</a:t>
            </a:r>
          </a:p>
        </p:txBody>
      </p:sp>
      <p:sp>
        <p:nvSpPr>
          <p:cNvPr id="3" name="Content Placeholder 2">
            <a:extLst>
              <a:ext uri="{FF2B5EF4-FFF2-40B4-BE49-F238E27FC236}">
                <a16:creationId xmlns:a16="http://schemas.microsoft.com/office/drawing/2014/main" id="{3EDFDFB2-6963-4E11-BA29-ECA8626BD39D}"/>
              </a:ext>
            </a:extLst>
          </p:cNvPr>
          <p:cNvSpPr>
            <a:spLocks noGrp="1"/>
          </p:cNvSpPr>
          <p:nvPr>
            <p:ph idx="1"/>
          </p:nvPr>
        </p:nvSpPr>
        <p:spPr>
          <a:xfrm>
            <a:off x="323528" y="761058"/>
            <a:ext cx="8496944" cy="4114948"/>
          </a:xfrm>
        </p:spPr>
        <p:txBody>
          <a:bodyPr>
            <a:normAutofit fontScale="55000" lnSpcReduction="20000"/>
          </a:bodyPr>
          <a:lstStyle/>
          <a:p>
            <a:pPr marL="0" indent="0">
              <a:buNone/>
            </a:pPr>
            <a:r>
              <a:rPr lang="en-GB" sz="3300" dirty="0"/>
              <a:t>We have implemented 6 brand new Change pages, covering all key areas. They are broken down as follows:</a:t>
            </a:r>
            <a:br>
              <a:rPr lang="en-GB" sz="3300" dirty="0"/>
            </a:br>
            <a:endParaRPr lang="en-GB" sz="3300" dirty="0"/>
          </a:p>
          <a:p>
            <a:pPr lvl="0"/>
            <a:r>
              <a:rPr lang="en-GB" sz="3300" b="1" dirty="0"/>
              <a:t>New to the process? – </a:t>
            </a:r>
            <a:r>
              <a:rPr lang="en-GB" sz="3300" dirty="0"/>
              <a:t>Here you will be given an overview of how a change progresses from start to end</a:t>
            </a:r>
          </a:p>
          <a:p>
            <a:pPr lvl="0"/>
            <a:r>
              <a:rPr lang="en-GB" sz="3300" b="1" dirty="0"/>
              <a:t>Have an idea for Change? – </a:t>
            </a:r>
            <a:r>
              <a:rPr lang="en-GB" sz="3300" dirty="0"/>
              <a:t>This is where you will be able to submit a change to us to assess and potentially begin development. </a:t>
            </a:r>
          </a:p>
          <a:p>
            <a:pPr lvl="0"/>
            <a:r>
              <a:rPr lang="en-GB" sz="3300" b="1" dirty="0"/>
              <a:t>Change Proposals – </a:t>
            </a:r>
            <a:r>
              <a:rPr lang="en-GB" sz="3300" dirty="0"/>
              <a:t>This is where you will find all Changes we are working on. As well as current CPs, this also includes changes that are on hold, withdrawn and implemented.</a:t>
            </a:r>
          </a:p>
          <a:p>
            <a:pPr lvl="0"/>
            <a:r>
              <a:rPr lang="en-GB" sz="3300" b="1" dirty="0"/>
              <a:t>Change Packs – </a:t>
            </a:r>
            <a:r>
              <a:rPr lang="en-GB" sz="3300" dirty="0"/>
              <a:t>Here you will find all Change Pack Documents that have been issued to the Industry. </a:t>
            </a:r>
          </a:p>
          <a:p>
            <a:pPr lvl="0"/>
            <a:r>
              <a:rPr lang="en-GB" sz="3300" b="1" dirty="0"/>
              <a:t>Our Change Programmes – </a:t>
            </a:r>
            <a:r>
              <a:rPr lang="en-GB" sz="3300" dirty="0"/>
              <a:t>We also have a number of key Change Release Programmes that are ongoing. Here is where you will find all the details. </a:t>
            </a:r>
          </a:p>
          <a:p>
            <a:pPr lvl="0"/>
            <a:r>
              <a:rPr lang="en-GB" sz="3300" b="1" dirty="0"/>
              <a:t>The Change Register – </a:t>
            </a:r>
            <a:r>
              <a:rPr lang="en-GB" sz="3300" dirty="0"/>
              <a:t>Here you will find the full Change Register of all Changes that are being worked on.</a:t>
            </a:r>
          </a:p>
          <a:p>
            <a:endParaRPr lang="en-GB" dirty="0"/>
          </a:p>
        </p:txBody>
      </p:sp>
    </p:spTree>
    <p:extLst>
      <p:ext uri="{BB962C8B-B14F-4D97-AF65-F5344CB8AC3E}">
        <p14:creationId xmlns:p14="http://schemas.microsoft.com/office/powerpoint/2010/main" val="17775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A6A0-5B3B-4D07-90DD-360586D2E600}"/>
              </a:ext>
            </a:extLst>
          </p:cNvPr>
          <p:cNvSpPr>
            <a:spLocks noGrp="1"/>
          </p:cNvSpPr>
          <p:nvPr>
            <p:ph type="title"/>
          </p:nvPr>
        </p:nvSpPr>
        <p:spPr>
          <a:xfrm>
            <a:off x="5305207" y="195486"/>
            <a:ext cx="3466728" cy="432048"/>
          </a:xfrm>
        </p:spPr>
        <p:txBody>
          <a:bodyPr>
            <a:normAutofit fontScale="90000"/>
          </a:bodyPr>
          <a:lstStyle/>
          <a:p>
            <a:r>
              <a:rPr lang="en-GB" dirty="0"/>
              <a:t>New Homepage </a:t>
            </a:r>
          </a:p>
        </p:txBody>
      </p:sp>
      <p:pic>
        <p:nvPicPr>
          <p:cNvPr id="5" name="Content Placeholder 4">
            <a:extLst>
              <a:ext uri="{FF2B5EF4-FFF2-40B4-BE49-F238E27FC236}">
                <a16:creationId xmlns:a16="http://schemas.microsoft.com/office/drawing/2014/main" id="{8B29D0B5-A502-4F2E-903D-6A96F1B5F29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9091"/>
          <a:stretch/>
        </p:blipFill>
        <p:spPr>
          <a:xfrm>
            <a:off x="323528" y="195486"/>
            <a:ext cx="4926556" cy="4752528"/>
          </a:xfrm>
        </p:spPr>
      </p:pic>
      <p:sp>
        <p:nvSpPr>
          <p:cNvPr id="8" name="Content Placeholder 2">
            <a:extLst>
              <a:ext uri="{FF2B5EF4-FFF2-40B4-BE49-F238E27FC236}">
                <a16:creationId xmlns:a16="http://schemas.microsoft.com/office/drawing/2014/main" id="{77AAC9EE-655F-465D-9329-9E92CB0B2F20}"/>
              </a:ext>
            </a:extLst>
          </p:cNvPr>
          <p:cNvSpPr txBox="1">
            <a:spLocks/>
          </p:cNvSpPr>
          <p:nvPr/>
        </p:nvSpPr>
        <p:spPr>
          <a:xfrm>
            <a:off x="5796136" y="699542"/>
            <a:ext cx="3096344" cy="2736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We have implemented a new Change homepage, meaning everything you need for change can be found all in one place.</a:t>
            </a:r>
          </a:p>
        </p:txBody>
      </p:sp>
    </p:spTree>
    <p:extLst>
      <p:ext uri="{BB962C8B-B14F-4D97-AF65-F5344CB8AC3E}">
        <p14:creationId xmlns:p14="http://schemas.microsoft.com/office/powerpoint/2010/main" val="335602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F760-77BC-4310-A132-938704CBA7A6}"/>
              </a:ext>
            </a:extLst>
          </p:cNvPr>
          <p:cNvSpPr>
            <a:spLocks noGrp="1"/>
          </p:cNvSpPr>
          <p:nvPr>
            <p:ph type="title"/>
          </p:nvPr>
        </p:nvSpPr>
        <p:spPr>
          <a:xfrm>
            <a:off x="4355976" y="267494"/>
            <a:ext cx="4330824" cy="432048"/>
          </a:xfrm>
        </p:spPr>
        <p:txBody>
          <a:bodyPr>
            <a:normAutofit fontScale="90000"/>
          </a:bodyPr>
          <a:lstStyle/>
          <a:p>
            <a:r>
              <a:rPr lang="en-GB" dirty="0"/>
              <a:t>New Change Proposal Section</a:t>
            </a:r>
          </a:p>
        </p:txBody>
      </p:sp>
      <p:sp>
        <p:nvSpPr>
          <p:cNvPr id="3" name="Content Placeholder 2">
            <a:extLst>
              <a:ext uri="{FF2B5EF4-FFF2-40B4-BE49-F238E27FC236}">
                <a16:creationId xmlns:a16="http://schemas.microsoft.com/office/drawing/2014/main" id="{5E7ACEE8-D1E0-40BE-AEC9-79436A983064}"/>
              </a:ext>
            </a:extLst>
          </p:cNvPr>
          <p:cNvSpPr>
            <a:spLocks noGrp="1"/>
          </p:cNvSpPr>
          <p:nvPr>
            <p:ph idx="1"/>
          </p:nvPr>
        </p:nvSpPr>
        <p:spPr>
          <a:xfrm>
            <a:off x="4716016" y="915566"/>
            <a:ext cx="3610744" cy="3456384"/>
          </a:xfrm>
        </p:spPr>
        <p:txBody>
          <a:bodyPr>
            <a:normAutofit/>
          </a:bodyPr>
          <a:lstStyle/>
          <a:p>
            <a:pPr marL="0" indent="0">
              <a:buNone/>
            </a:pPr>
            <a:r>
              <a:rPr lang="en-GB" sz="2000" dirty="0"/>
              <a:t>Here you will see what the list of all Change Proposals will look like on the website, with a whole new layout and useful additions to help find the changes you need.</a:t>
            </a:r>
          </a:p>
        </p:txBody>
      </p:sp>
      <p:pic>
        <p:nvPicPr>
          <p:cNvPr id="4" name="Picture 3">
            <a:extLst>
              <a:ext uri="{FF2B5EF4-FFF2-40B4-BE49-F238E27FC236}">
                <a16:creationId xmlns:a16="http://schemas.microsoft.com/office/drawing/2014/main" id="{4D993A0D-946E-4279-913A-5EED7F91619A}"/>
              </a:ext>
            </a:extLst>
          </p:cNvPr>
          <p:cNvPicPr>
            <a:picLocks noChangeAspect="1"/>
          </p:cNvPicPr>
          <p:nvPr/>
        </p:nvPicPr>
        <p:blipFill rotWithShape="1">
          <a:blip r:embed="rId3"/>
          <a:srcRect b="13205"/>
          <a:stretch/>
        </p:blipFill>
        <p:spPr>
          <a:xfrm>
            <a:off x="179512" y="204048"/>
            <a:ext cx="4176464" cy="4786003"/>
          </a:xfrm>
          <a:prstGeom prst="rect">
            <a:avLst/>
          </a:prstGeom>
        </p:spPr>
      </p:pic>
    </p:spTree>
    <p:extLst>
      <p:ext uri="{BB962C8B-B14F-4D97-AF65-F5344CB8AC3E}">
        <p14:creationId xmlns:p14="http://schemas.microsoft.com/office/powerpoint/2010/main" val="243675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FCAA5-58BA-466B-90ED-7359A97FA97E}"/>
              </a:ext>
            </a:extLst>
          </p:cNvPr>
          <p:cNvSpPr>
            <a:spLocks noGrp="1"/>
          </p:cNvSpPr>
          <p:nvPr>
            <p:ph type="title"/>
          </p:nvPr>
        </p:nvSpPr>
        <p:spPr>
          <a:xfrm>
            <a:off x="4716016" y="123478"/>
            <a:ext cx="3970784" cy="637580"/>
          </a:xfrm>
        </p:spPr>
        <p:txBody>
          <a:bodyPr>
            <a:normAutofit fontScale="90000"/>
          </a:bodyPr>
          <a:lstStyle/>
          <a:p>
            <a:r>
              <a:rPr lang="en-GB" dirty="0"/>
              <a:t>Change Proposal Filters</a:t>
            </a:r>
          </a:p>
        </p:txBody>
      </p:sp>
      <p:sp>
        <p:nvSpPr>
          <p:cNvPr id="3" name="Content Placeholder 2">
            <a:extLst>
              <a:ext uri="{FF2B5EF4-FFF2-40B4-BE49-F238E27FC236}">
                <a16:creationId xmlns:a16="http://schemas.microsoft.com/office/drawing/2014/main" id="{209CACD6-A213-4B3D-B0E2-44CB08BDB131}"/>
              </a:ext>
            </a:extLst>
          </p:cNvPr>
          <p:cNvSpPr>
            <a:spLocks noGrp="1"/>
          </p:cNvSpPr>
          <p:nvPr>
            <p:ph idx="1"/>
          </p:nvPr>
        </p:nvSpPr>
        <p:spPr>
          <a:xfrm>
            <a:off x="4932040" y="771550"/>
            <a:ext cx="3682752" cy="3672408"/>
          </a:xfrm>
        </p:spPr>
        <p:txBody>
          <a:bodyPr/>
          <a:lstStyle/>
          <a:p>
            <a:pPr marL="0" indent="0">
              <a:buNone/>
            </a:pPr>
            <a:r>
              <a:rPr lang="en-GB" dirty="0"/>
              <a:t>We have introduced new, clearer statuses, and you can also filter on Customer type.</a:t>
            </a:r>
          </a:p>
        </p:txBody>
      </p:sp>
      <p:pic>
        <p:nvPicPr>
          <p:cNvPr id="4" name="Picture 3">
            <a:extLst>
              <a:ext uri="{FF2B5EF4-FFF2-40B4-BE49-F238E27FC236}">
                <a16:creationId xmlns:a16="http://schemas.microsoft.com/office/drawing/2014/main" id="{7F5372A6-6A72-4A2A-A33B-D5E03E39C069}"/>
              </a:ext>
            </a:extLst>
          </p:cNvPr>
          <p:cNvPicPr>
            <a:picLocks noChangeAspect="1"/>
          </p:cNvPicPr>
          <p:nvPr/>
        </p:nvPicPr>
        <p:blipFill rotWithShape="1">
          <a:blip r:embed="rId2"/>
          <a:srcRect b="13692"/>
          <a:stretch/>
        </p:blipFill>
        <p:spPr>
          <a:xfrm>
            <a:off x="81324" y="267494"/>
            <a:ext cx="3572473" cy="4691318"/>
          </a:xfrm>
          <a:prstGeom prst="rect">
            <a:avLst/>
          </a:prstGeom>
        </p:spPr>
      </p:pic>
    </p:spTree>
    <p:extLst>
      <p:ext uri="{BB962C8B-B14F-4D97-AF65-F5344CB8AC3E}">
        <p14:creationId xmlns:p14="http://schemas.microsoft.com/office/powerpoint/2010/main" val="1178509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4D7E-3E21-4849-81C2-DB0E49D1403C}"/>
              </a:ext>
            </a:extLst>
          </p:cNvPr>
          <p:cNvSpPr>
            <a:spLocks noGrp="1"/>
          </p:cNvSpPr>
          <p:nvPr>
            <p:ph type="title"/>
          </p:nvPr>
        </p:nvSpPr>
        <p:spPr>
          <a:xfrm>
            <a:off x="4788024" y="205978"/>
            <a:ext cx="3898776" cy="637580"/>
          </a:xfrm>
        </p:spPr>
        <p:txBody>
          <a:bodyPr>
            <a:normAutofit fontScale="90000"/>
          </a:bodyPr>
          <a:lstStyle/>
          <a:p>
            <a:r>
              <a:rPr lang="en-GB" dirty="0"/>
              <a:t>Change Proposal Detail</a:t>
            </a:r>
          </a:p>
        </p:txBody>
      </p:sp>
      <p:sp>
        <p:nvSpPr>
          <p:cNvPr id="3" name="Content Placeholder 2">
            <a:extLst>
              <a:ext uri="{FF2B5EF4-FFF2-40B4-BE49-F238E27FC236}">
                <a16:creationId xmlns:a16="http://schemas.microsoft.com/office/drawing/2014/main" id="{54C5C0C8-8F10-4AD9-9842-880987B3F40C}"/>
              </a:ext>
            </a:extLst>
          </p:cNvPr>
          <p:cNvSpPr>
            <a:spLocks noGrp="1"/>
          </p:cNvSpPr>
          <p:nvPr>
            <p:ph idx="1"/>
          </p:nvPr>
        </p:nvSpPr>
        <p:spPr>
          <a:xfrm>
            <a:off x="5076056" y="843558"/>
            <a:ext cx="3610744" cy="3888432"/>
          </a:xfrm>
        </p:spPr>
        <p:txBody>
          <a:bodyPr>
            <a:normAutofit/>
          </a:bodyPr>
          <a:lstStyle/>
          <a:p>
            <a:pPr marL="0" indent="0">
              <a:buNone/>
            </a:pPr>
            <a:r>
              <a:rPr lang="en-GB" sz="2000" dirty="0"/>
              <a:t>This shows what the detail will look like for each individual change Proposal. We have introduced update notifications, a clearer layout, and all key details you need to know at a high level for each change.</a:t>
            </a:r>
          </a:p>
        </p:txBody>
      </p:sp>
      <p:pic>
        <p:nvPicPr>
          <p:cNvPr id="4" name="Picture 3">
            <a:extLst>
              <a:ext uri="{FF2B5EF4-FFF2-40B4-BE49-F238E27FC236}">
                <a16:creationId xmlns:a16="http://schemas.microsoft.com/office/drawing/2014/main" id="{9F79F2CD-F3F1-42BE-87FE-08191699EAB7}"/>
              </a:ext>
            </a:extLst>
          </p:cNvPr>
          <p:cNvPicPr>
            <a:picLocks noChangeAspect="1"/>
          </p:cNvPicPr>
          <p:nvPr/>
        </p:nvPicPr>
        <p:blipFill rotWithShape="1">
          <a:blip r:embed="rId2"/>
          <a:srcRect b="15001"/>
          <a:stretch/>
        </p:blipFill>
        <p:spPr>
          <a:xfrm>
            <a:off x="107504" y="195486"/>
            <a:ext cx="4464496" cy="4709889"/>
          </a:xfrm>
          <a:prstGeom prst="rect">
            <a:avLst/>
          </a:prstGeom>
        </p:spPr>
      </p:pic>
    </p:spTree>
    <p:extLst>
      <p:ext uri="{BB962C8B-B14F-4D97-AF65-F5344CB8AC3E}">
        <p14:creationId xmlns:p14="http://schemas.microsoft.com/office/powerpoint/2010/main" val="152880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BAE0-B106-417E-A30F-4DC52E6F50AD}"/>
              </a:ext>
            </a:extLst>
          </p:cNvPr>
          <p:cNvSpPr>
            <a:spLocks noGrp="1"/>
          </p:cNvSpPr>
          <p:nvPr>
            <p:ph type="title"/>
          </p:nvPr>
        </p:nvSpPr>
        <p:spPr>
          <a:xfrm>
            <a:off x="5580112" y="123478"/>
            <a:ext cx="3106688" cy="637580"/>
          </a:xfrm>
        </p:spPr>
        <p:txBody>
          <a:bodyPr/>
          <a:lstStyle/>
          <a:p>
            <a:r>
              <a:rPr lang="en-GB" dirty="0"/>
              <a:t>Change Search</a:t>
            </a:r>
          </a:p>
        </p:txBody>
      </p:sp>
      <p:sp>
        <p:nvSpPr>
          <p:cNvPr id="3" name="Content Placeholder 2">
            <a:extLst>
              <a:ext uri="{FF2B5EF4-FFF2-40B4-BE49-F238E27FC236}">
                <a16:creationId xmlns:a16="http://schemas.microsoft.com/office/drawing/2014/main" id="{5031F5C2-6D57-46BF-9A6C-8F7D1830C7DD}"/>
              </a:ext>
            </a:extLst>
          </p:cNvPr>
          <p:cNvSpPr>
            <a:spLocks noGrp="1"/>
          </p:cNvSpPr>
          <p:nvPr>
            <p:ph idx="1"/>
          </p:nvPr>
        </p:nvSpPr>
        <p:spPr>
          <a:xfrm>
            <a:off x="5724128" y="843558"/>
            <a:ext cx="3178696" cy="3672408"/>
          </a:xfrm>
        </p:spPr>
        <p:txBody>
          <a:bodyPr>
            <a:normAutofit fontScale="92500" lnSpcReduction="20000"/>
          </a:bodyPr>
          <a:lstStyle/>
          <a:p>
            <a:pPr marL="0" indent="0">
              <a:buNone/>
            </a:pPr>
            <a:r>
              <a:rPr lang="en-GB" dirty="0"/>
              <a:t>The new and improved search function means you can search for any change, drawing back meaningful results. You can also go ‘back to results’ after clicking on any change, and your search filter will remain.</a:t>
            </a:r>
          </a:p>
        </p:txBody>
      </p:sp>
      <p:pic>
        <p:nvPicPr>
          <p:cNvPr id="4" name="Picture 3">
            <a:extLst>
              <a:ext uri="{FF2B5EF4-FFF2-40B4-BE49-F238E27FC236}">
                <a16:creationId xmlns:a16="http://schemas.microsoft.com/office/drawing/2014/main" id="{8D42A0F4-B6AC-4BCD-9DAE-93D218DE1DA7}"/>
              </a:ext>
            </a:extLst>
          </p:cNvPr>
          <p:cNvPicPr>
            <a:picLocks noChangeAspect="1"/>
          </p:cNvPicPr>
          <p:nvPr/>
        </p:nvPicPr>
        <p:blipFill rotWithShape="1">
          <a:blip r:embed="rId2"/>
          <a:srcRect r="1125" b="15001"/>
          <a:stretch/>
        </p:blipFill>
        <p:spPr>
          <a:xfrm>
            <a:off x="107504" y="703562"/>
            <a:ext cx="5493079" cy="3380356"/>
          </a:xfrm>
          <a:prstGeom prst="rect">
            <a:avLst/>
          </a:prstGeom>
        </p:spPr>
      </p:pic>
    </p:spTree>
    <p:extLst>
      <p:ext uri="{BB962C8B-B14F-4D97-AF65-F5344CB8AC3E}">
        <p14:creationId xmlns:p14="http://schemas.microsoft.com/office/powerpoint/2010/main" val="63769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9C0D9-DAA4-4FCD-B4ED-78AAE35CAFCC}"/>
              </a:ext>
            </a:extLst>
          </p:cNvPr>
          <p:cNvSpPr>
            <a:spLocks noGrp="1"/>
          </p:cNvSpPr>
          <p:nvPr>
            <p:ph type="title"/>
          </p:nvPr>
        </p:nvSpPr>
        <p:spPr>
          <a:xfrm>
            <a:off x="457200" y="205978"/>
            <a:ext cx="8229600" cy="637580"/>
          </a:xfrm>
        </p:spPr>
        <p:txBody>
          <a:bodyPr/>
          <a:lstStyle/>
          <a:p>
            <a:r>
              <a:rPr lang="en-GB" dirty="0"/>
              <a:t>Customer Feedback</a:t>
            </a:r>
          </a:p>
        </p:txBody>
      </p:sp>
      <p:sp>
        <p:nvSpPr>
          <p:cNvPr id="3" name="Content Placeholder 2">
            <a:extLst>
              <a:ext uri="{FF2B5EF4-FFF2-40B4-BE49-F238E27FC236}">
                <a16:creationId xmlns:a16="http://schemas.microsoft.com/office/drawing/2014/main" id="{2E7742F7-15FA-40D6-AAF1-D9132F0AF455}"/>
              </a:ext>
            </a:extLst>
          </p:cNvPr>
          <p:cNvSpPr>
            <a:spLocks noGrp="1"/>
          </p:cNvSpPr>
          <p:nvPr>
            <p:ph idx="1"/>
          </p:nvPr>
        </p:nvSpPr>
        <p:spPr/>
        <p:txBody>
          <a:bodyPr>
            <a:normAutofit/>
          </a:bodyPr>
          <a:lstStyle/>
          <a:p>
            <a:r>
              <a:rPr lang="en-GB" sz="2000" dirty="0"/>
              <a:t>Now that the new Change Pages are live on our website, we now need your input. </a:t>
            </a:r>
          </a:p>
          <a:p>
            <a:r>
              <a:rPr lang="en-GB" sz="2000" dirty="0"/>
              <a:t>We encourage all of our customers to take a look around the website, and feedback your thoughts to us e.g. what you like, what you don’t like, and what you would like to potentially see us provide in the future.</a:t>
            </a:r>
          </a:p>
          <a:p>
            <a:r>
              <a:rPr lang="en-GB" sz="2000" dirty="0"/>
              <a:t>If you see something that you believe can be improved, please get in touch via </a:t>
            </a:r>
            <a:r>
              <a:rPr lang="en-GB" sz="2000" u="sng" dirty="0">
                <a:hlinkClick r:id="rId2"/>
              </a:rPr>
              <a:t>uklink@xoserve.com</a:t>
            </a:r>
            <a:r>
              <a:rPr lang="en-GB" sz="2000" dirty="0"/>
              <a:t> as this is key to ensuring we provide the best and most logical change information for everyone. </a:t>
            </a:r>
          </a:p>
          <a:p>
            <a:endParaRPr lang="en-GB" dirty="0"/>
          </a:p>
        </p:txBody>
      </p:sp>
    </p:spTree>
    <p:extLst>
      <p:ext uri="{BB962C8B-B14F-4D97-AF65-F5344CB8AC3E}">
        <p14:creationId xmlns:p14="http://schemas.microsoft.com/office/powerpoint/2010/main" val="685867906"/>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4A46900855F54F8B1B4A69CC14CF6B" ma:contentTypeVersion="2" ma:contentTypeDescription="Create a new document." ma:contentTypeScope="" ma:versionID="a229eac2f26aceef43ef7ee8b1b62936">
  <xsd:schema xmlns:xsd="http://www.w3.org/2001/XMLSchema" xmlns:xs="http://www.w3.org/2001/XMLSchema" xmlns:p="http://schemas.microsoft.com/office/2006/metadata/properties" xmlns:ns2="11f1cc19-a6a2-4477-822b-8358f9edc374" targetNamespace="http://schemas.microsoft.com/office/2006/metadata/properties" ma:root="true" ma:fieldsID="8c1948700286a73dddfb7866fa6a33ed" ns2:_="">
    <xsd:import namespace="11f1cc19-a6a2-4477-822b-8358f9edc37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1cc19-a6a2-4477-822b-8358f9edc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FDA401-3819-4D5F-BDC2-294198AF6902}"/>
</file>

<file path=customXml/itemProps2.xml><?xml version="1.0" encoding="utf-8"?>
<ds:datastoreItem xmlns:ds="http://schemas.openxmlformats.org/officeDocument/2006/customXml" ds:itemID="{026CA555-216C-4261-AF87-A8E955167736}">
  <ds:schemaRefs>
    <ds:schemaRef ds:uri="http://purl.org/dc/dcmitype/"/>
    <ds:schemaRef ds:uri="http://schemas.openxmlformats.org/package/2006/metadata/core-properties"/>
    <ds:schemaRef ds:uri="http://schemas.microsoft.com/office/2006/metadata/properties"/>
    <ds:schemaRef ds:uri="b5d8c402-b464-4f85-b954-cddb3da0df20"/>
    <ds:schemaRef ds:uri="http://purl.org/dc/terms/"/>
    <ds:schemaRef ds:uri="http://schemas.microsoft.com/office/2006/documentManagement/types"/>
    <ds:schemaRef ds:uri="http://schemas.microsoft.com/office/infopath/2007/PartnerControls"/>
    <ds:schemaRef ds:uri="afe9fadc-cf94-4dd1-a692-a3c9fbf85351"/>
    <ds:schemaRef ds:uri="http://www.w3.org/XML/1998/namespace"/>
    <ds:schemaRef ds:uri="http://purl.org/dc/elements/1.1/"/>
  </ds:schemaRefs>
</ds:datastoreItem>
</file>

<file path=customXml/itemProps3.xml><?xml version="1.0" encoding="utf-8"?>
<ds:datastoreItem xmlns:ds="http://schemas.openxmlformats.org/officeDocument/2006/customXml" ds:itemID="{EA728B58-601E-4027-AF0C-C2329912A9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306</Words>
  <Application>Microsoft Office PowerPoint</Application>
  <PresentationFormat>On-screen Show (16:9)</PresentationFormat>
  <Paragraphs>24</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Website Amendments - Customer Change</vt:lpstr>
      <vt:lpstr>What have we done so far?</vt:lpstr>
      <vt:lpstr>New Homepage </vt:lpstr>
      <vt:lpstr>New Change Proposal Section</vt:lpstr>
      <vt:lpstr>Change Proposal Filters</vt:lpstr>
      <vt:lpstr>Change Proposal Detail</vt:lpstr>
      <vt:lpstr>Change Search</vt:lpstr>
      <vt:lpstr>Customer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
  <cp:lastModifiedBy/>
  <cp:revision>25</cp:revision>
  <dcterms:created xsi:type="dcterms:W3CDTF">2020-08-12T15:25:03Z</dcterms:created>
  <dcterms:modified xsi:type="dcterms:W3CDTF">2020-09-25T09:27:42Z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0x010100BE4A46900855F54F8B1B4A69CC14CF6B</vt:lpwstr>
  </property>
  <property fmtid="{D5CDD505-2E9C-101B-9397-08002B2CF9AE}" pid="3" name="ppcDepartment">
    <vt:lpwstr>53;#Communications|4eb75792-310c-4340-9b16-fa97df071d2d</vt:lpwstr>
  </property>
  <property fmtid="{D5CDD505-2E9C-101B-9397-08002B2CF9AE}" pid="4" name="DocumentType">
    <vt:lpwstr>70;#Template|aa851b79-e671-40ab-aebb-d6113815f54a</vt:lpwstr>
  </property>
</Properties>
</file>