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878" r:id="rId5"/>
    <p:sldId id="891" r:id="rId6"/>
    <p:sldId id="89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Tracy OConnor" initials="TO" lastIdx="34" clrIdx="1">
    <p:extLst>
      <p:ext uri="{19B8F6BF-5375-455C-9EA6-DF929625EA0E}">
        <p15:presenceInfo xmlns:p15="http://schemas.microsoft.com/office/powerpoint/2012/main" userId="S-1-5-21-4145888014-839675345-3125187760-1654" providerId="AD"/>
      </p:ext>
    </p:extLst>
  </p:cmAuthor>
  <p:cmAuthor id="3" name="William Cole" initials="WC" lastIdx="3" clrIdx="2">
    <p:extLst>
      <p:ext uri="{19B8F6BF-5375-455C-9EA6-DF929625EA0E}">
        <p15:presenceInfo xmlns:p15="http://schemas.microsoft.com/office/powerpoint/2012/main" userId="S-1-5-21-4145888014-839675345-3125187760-16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9CCB3B"/>
    <a:srgbClr val="B1D6E8"/>
    <a:srgbClr val="CCFF99"/>
    <a:srgbClr val="40D1F5"/>
    <a:srgbClr val="FFFFFF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422D74-2FB3-4DD1-99DD-60CE60769897}" v="302" dt="2020-09-25T10:47:58.2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84" d="100"/>
          <a:sy n="84" d="100"/>
        </p:scale>
        <p:origin x="248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Cole" userId="70e99802-3512-48a6-b6ac-354852db8eb5" providerId="ADAL" clId="{45422D74-2FB3-4DD1-99DD-60CE60769897}"/>
    <pc:docChg chg="undo custSel modSld">
      <pc:chgData name="William Cole" userId="70e99802-3512-48a6-b6ac-354852db8eb5" providerId="ADAL" clId="{45422D74-2FB3-4DD1-99DD-60CE60769897}" dt="2020-09-25T10:47:58.233" v="301" actId="20577"/>
      <pc:docMkLst>
        <pc:docMk/>
      </pc:docMkLst>
      <pc:sldChg chg="modSp addCm delCm modCm">
        <pc:chgData name="William Cole" userId="70e99802-3512-48a6-b6ac-354852db8eb5" providerId="ADAL" clId="{45422D74-2FB3-4DD1-99DD-60CE60769897}" dt="2020-09-25T10:36:40.911" v="256" actId="1038"/>
        <pc:sldMkLst>
          <pc:docMk/>
          <pc:sldMk cId="2607852154" sldId="878"/>
        </pc:sldMkLst>
        <pc:spChg chg="mod">
          <ac:chgData name="William Cole" userId="70e99802-3512-48a6-b6ac-354852db8eb5" providerId="ADAL" clId="{45422D74-2FB3-4DD1-99DD-60CE60769897}" dt="2020-09-25T10:24:55.400" v="144" actId="20577"/>
          <ac:spMkLst>
            <pc:docMk/>
            <pc:sldMk cId="2607852154" sldId="878"/>
            <ac:spMk id="2" creationId="{3BBF64D1-DD4B-479C-8274-060EA4CFB223}"/>
          </ac:spMkLst>
        </pc:spChg>
        <pc:graphicFrameChg chg="mod modGraphic">
          <ac:chgData name="William Cole" userId="70e99802-3512-48a6-b6ac-354852db8eb5" providerId="ADAL" clId="{45422D74-2FB3-4DD1-99DD-60CE60769897}" dt="2020-09-25T10:36:40.911" v="256" actId="1038"/>
          <ac:graphicFrameMkLst>
            <pc:docMk/>
            <pc:sldMk cId="2607852154" sldId="878"/>
            <ac:graphicFrameMk id="4" creationId="{60E62DC6-3EBE-4901-B700-870330337CDA}"/>
          </ac:graphicFrameMkLst>
        </pc:graphicFrameChg>
      </pc:sldChg>
      <pc:sldChg chg="modSp">
        <pc:chgData name="William Cole" userId="70e99802-3512-48a6-b6ac-354852db8eb5" providerId="ADAL" clId="{45422D74-2FB3-4DD1-99DD-60CE60769897}" dt="2020-09-25T10:07:30.804" v="67" actId="255"/>
        <pc:sldMkLst>
          <pc:docMk/>
          <pc:sldMk cId="3236503226" sldId="891"/>
        </pc:sldMkLst>
        <pc:spChg chg="mod">
          <ac:chgData name="William Cole" userId="70e99802-3512-48a6-b6ac-354852db8eb5" providerId="ADAL" clId="{45422D74-2FB3-4DD1-99DD-60CE60769897}" dt="2020-09-25T10:07:30.804" v="67" actId="255"/>
          <ac:spMkLst>
            <pc:docMk/>
            <pc:sldMk cId="3236503226" sldId="891"/>
            <ac:spMk id="2" creationId="{4E1E92D8-FEBE-4DDD-AD8B-03957BD623C8}"/>
          </ac:spMkLst>
        </pc:spChg>
      </pc:sldChg>
      <pc:sldChg chg="modSp addCm delCm modCm">
        <pc:chgData name="William Cole" userId="70e99802-3512-48a6-b6ac-354852db8eb5" providerId="ADAL" clId="{45422D74-2FB3-4DD1-99DD-60CE60769897}" dt="2020-09-25T10:47:58.233" v="301" actId="20577"/>
        <pc:sldMkLst>
          <pc:docMk/>
          <pc:sldMk cId="2570374787" sldId="893"/>
        </pc:sldMkLst>
        <pc:spChg chg="mod">
          <ac:chgData name="William Cole" userId="70e99802-3512-48a6-b6ac-354852db8eb5" providerId="ADAL" clId="{45422D74-2FB3-4DD1-99DD-60CE60769897}" dt="2020-09-25T10:30:38.627" v="166" actId="20577"/>
          <ac:spMkLst>
            <pc:docMk/>
            <pc:sldMk cId="2570374787" sldId="893"/>
            <ac:spMk id="2" creationId="{4E1E92D8-FEBE-4DDD-AD8B-03957BD623C8}"/>
          </ac:spMkLst>
        </pc:spChg>
        <pc:spChg chg="mod">
          <ac:chgData name="William Cole" userId="70e99802-3512-48a6-b6ac-354852db8eb5" providerId="ADAL" clId="{45422D74-2FB3-4DD1-99DD-60CE60769897}" dt="2020-09-25T10:47:58.233" v="301" actId="20577"/>
          <ac:spMkLst>
            <pc:docMk/>
            <pc:sldMk cId="2570374787" sldId="893"/>
            <ac:spMk id="4" creationId="{46F6E737-A4CD-4A58-9B7B-78A6410FDAEF}"/>
          </ac:spMkLst>
        </pc:spChg>
        <pc:spChg chg="mod">
          <ac:chgData name="William Cole" userId="70e99802-3512-48a6-b6ac-354852db8eb5" providerId="ADAL" clId="{45422D74-2FB3-4DD1-99DD-60CE60769897}" dt="2020-09-25T10:46:00.692" v="300" actId="113"/>
          <ac:spMkLst>
            <pc:docMk/>
            <pc:sldMk cId="2570374787" sldId="893"/>
            <ac:spMk id="5" creationId="{DFA77669-B323-43A7-AA90-FFEE9856EC4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24/09/2020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84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637580"/>
          </a:xfrm>
        </p:spPr>
        <p:txBody>
          <a:bodyPr>
            <a:normAutofit/>
          </a:bodyPr>
          <a:lstStyle/>
          <a:p>
            <a:r>
              <a:rPr lang="en-GB" sz="1800" dirty="0"/>
              <a:t>XRN5110 - Nov 20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269418"/>
              </p:ext>
            </p:extLst>
          </p:nvPr>
        </p:nvGraphicFramePr>
        <p:xfrm>
          <a:off x="72008" y="483518"/>
          <a:ext cx="9036496" cy="4464496"/>
        </p:xfrm>
        <a:graphic>
          <a:graphicData uri="http://schemas.openxmlformats.org/drawingml/2006/table">
            <a:tbl>
              <a:tblPr firstRow="1" bandRow="1"/>
              <a:tblGrid>
                <a:gridCol w="1041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137">
                  <a:extLst>
                    <a:ext uri="{9D8B030D-6E8A-4147-A177-3AD203B41FA5}">
                      <a16:colId xmlns:a16="http://schemas.microsoft.com/office/drawing/2014/main" val="2599063307"/>
                    </a:ext>
                  </a:extLst>
                </a:gridCol>
                <a:gridCol w="1991166">
                  <a:extLst>
                    <a:ext uri="{9D8B030D-6E8A-4147-A177-3AD203B41FA5}">
                      <a16:colId xmlns:a16="http://schemas.microsoft.com/office/drawing/2014/main" val="2586236506"/>
                    </a:ext>
                  </a:extLst>
                </a:gridCol>
                <a:gridCol w="1935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8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18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2803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GB" sz="1050" kern="1200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October 2020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endParaRPr lang="en-GB" sz="105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803">
                <a:tc gridSpan="2"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j-lt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80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803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77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Slight delay to UAT completion Regression test started for changes where able to, preparing for performance testing and Implementation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System Integration Testing execution has completed to replan date, exit report approved</a:t>
                      </a:r>
                      <a:endParaRPr kumimoji="0" lang="en-GB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User Acceptance Testing activities has started, assurance activities are behind plan, defect identified fixed and now in retest and outstanding clarifications on test evidence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 testing has completed for XRN5014, delay to start on XRN4897/99, XRN4801 and XRN4871b working towards replan date; 9</a:t>
                      </a:r>
                      <a:r>
                        <a:rPr kumimoji="0"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October</a:t>
                      </a:r>
                      <a:endParaRPr kumimoji="0" lang="en-GB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Change Assurance Health Check 2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Health Check 2 reports the project at Yellow and the findings are on track to be closed; 30</a:t>
                      </a:r>
                      <a:r>
                        <a:rPr kumimoji="0"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 September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Change Requests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3 changes to scope variations have been raised and approved to be delivered inline with the November implementation date against XRN4897/99, XRN4871b and XRN4801 – no additional funds requested</a:t>
                      </a:r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36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Issue: XRN4931 design has been reviewed and a more robust solution has been identified, a change has been raised and is being assessed for possible implementation date. </a:t>
                      </a: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Note delivery will not be inline with November 20 Release implementation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Medium Risk: Missed requirements and test scenarios due to 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parallelism of resources between Nov 20 and all other projects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Return To Green 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– Completion of impact assessment and completion of regression testing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955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BER approved  - 10</a:t>
                      </a:r>
                      <a:r>
                        <a:rPr kumimoji="0"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June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Full Business Case approved XEC –  23</a:t>
                      </a:r>
                      <a:r>
                        <a:rPr kumimoji="0"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June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Forecast to complete within budget</a:t>
                      </a:r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496708"/>
                  </a:ext>
                </a:extLst>
              </a:tr>
              <a:tr h="530955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SME resources have been allocated for User Acceptance Testing, Regression Testing additional time has 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been allocated to support delays in assurance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Tech Ops resource requirements have been requested for Performance Testing</a:t>
                      </a:r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14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852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XRN5110 - Nov 20 Delivery Timeline &amp; Progress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90E027-0951-405F-BB60-4FF3A080FC0C}"/>
              </a:ext>
            </a:extLst>
          </p:cNvPr>
          <p:cNvSpPr txBox="1"/>
          <p:nvPr/>
        </p:nvSpPr>
        <p:spPr>
          <a:xfrm>
            <a:off x="1115616" y="4419330"/>
            <a:ext cx="41764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* Position as of the 23</a:t>
            </a:r>
            <a:r>
              <a:rPr lang="en-GB" sz="900" baseline="30000" dirty="0"/>
              <a:t>rd</a:t>
            </a:r>
            <a:r>
              <a:rPr lang="en-GB" sz="900" dirty="0"/>
              <a:t> September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F29458-236A-4FA6-8633-6AC0F9A1D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015" y="1092143"/>
            <a:ext cx="8116908" cy="18396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025FC8-23D7-4F4E-B905-7959420EA7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016" y="3135869"/>
            <a:ext cx="8116908" cy="128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503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08" y="123478"/>
            <a:ext cx="8229600" cy="398932"/>
          </a:xfrm>
        </p:spPr>
        <p:txBody>
          <a:bodyPr>
            <a:noAutofit/>
          </a:bodyPr>
          <a:lstStyle/>
          <a:p>
            <a:r>
              <a:rPr lang="en-GB" sz="1800" dirty="0"/>
              <a:t>Nov 20 Release Summary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144562" y="956791"/>
            <a:ext cx="8770840" cy="28315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100" b="1" u="sng" dirty="0"/>
              <a:t>In Scope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/>
              <a:t>XRN 4931 - </a:t>
            </a:r>
            <a:r>
              <a:rPr lang="en-GB" sz="1100" dirty="0"/>
              <a:t>Submission of a Space in Mandatory Data on Multiple SPA 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/>
              <a:t>XRN 4897 -  </a:t>
            </a:r>
            <a:r>
              <a:rPr lang="en-GB" sz="1100" dirty="0"/>
              <a:t>Resolution of deleted Contact Details (contained within the S66 records) at a Change of Shipper event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/>
              <a:t>XRN 4899 - </a:t>
            </a:r>
            <a:r>
              <a:rPr lang="en-GB" sz="1100" dirty="0"/>
              <a:t>Treatment of Priority Service Register Data and Contact Details on Change of Supplier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/>
              <a:t>XRN 4801 - </a:t>
            </a:r>
            <a:r>
              <a:rPr lang="en-GB" sz="1100" dirty="0"/>
              <a:t>Additional Information in 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/>
              <a:t>XRN 4871b - </a:t>
            </a:r>
            <a:r>
              <a:rPr lang="en-GB" sz="1100" dirty="0"/>
              <a:t>Rachet Regime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/>
              <a:t>XRN 5014 - </a:t>
            </a:r>
            <a:r>
              <a:rPr lang="en-GB" sz="1100" dirty="0"/>
              <a:t>Facilitating HyDeploy2 Live Pilot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100" b="1" dirty="0"/>
          </a:p>
          <a:p>
            <a:r>
              <a:rPr lang="en-GB" sz="1100" b="1" u="sng" dirty="0"/>
              <a:t>Descoped changes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/>
              <a:t>XRN 4941 - </a:t>
            </a:r>
            <a:r>
              <a:rPr lang="en-GB" sz="1100" dirty="0"/>
              <a:t>MOD 692 – Auto Updates to Read Frequency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/>
              <a:t>XRN 4992 - </a:t>
            </a:r>
            <a:r>
              <a:rPr lang="en-GB" sz="1100" dirty="0"/>
              <a:t>Supplier of Last Resort Charge Types</a:t>
            </a:r>
          </a:p>
          <a:p>
            <a:endParaRPr lang="en-GB" sz="1100" b="1" dirty="0"/>
          </a:p>
          <a:p>
            <a:r>
              <a:rPr lang="en-GB" sz="1100" b="1" u="sng" dirty="0"/>
              <a:t>To be delivered by CSSC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/>
              <a:t>XRN 4780c - </a:t>
            </a:r>
            <a:r>
              <a:rPr lang="en-GB" sz="1100" dirty="0"/>
              <a:t>MAP ID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/>
              </a:solidFill>
              <a:latin typeface="Arial"/>
              <a:ea typeface="+mn-lt"/>
              <a:cs typeface="+mn-lt"/>
            </a:endParaRPr>
          </a:p>
          <a:p>
            <a:pPr lvl="0"/>
            <a:endParaRPr lang="en-GB" sz="12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F6E737-A4CD-4A58-9B7B-78A6410FDAEF}"/>
              </a:ext>
            </a:extLst>
          </p:cNvPr>
          <p:cNvSpPr txBox="1"/>
          <p:nvPr/>
        </p:nvSpPr>
        <p:spPr>
          <a:xfrm>
            <a:off x="311108" y="649014"/>
            <a:ext cx="8280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November 20 Release consists of 6 changes. Implementation is planned for November 2020</a:t>
            </a:r>
          </a:p>
        </p:txBody>
      </p:sp>
    </p:spTree>
    <p:extLst>
      <p:ext uri="{BB962C8B-B14F-4D97-AF65-F5344CB8AC3E}">
        <p14:creationId xmlns:p14="http://schemas.microsoft.com/office/powerpoint/2010/main" val="2570374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2" ma:contentTypeDescription="Create a new document." ma:contentTypeScope="" ma:versionID="a229eac2f26aceef43ef7ee8b1b62936">
  <xsd:schema xmlns:xsd="http://www.w3.org/2001/XMLSchema" xmlns:xs="http://www.w3.org/2001/XMLSchema" xmlns:p="http://schemas.microsoft.com/office/2006/metadata/properties" xmlns:ns2="11f1cc19-a6a2-4477-822b-8358f9edc374" targetNamespace="http://schemas.microsoft.com/office/2006/metadata/properties" ma:root="true" ma:fieldsID="8c1948700286a73dddfb7866fa6a33ed" ns2:_="">
    <xsd:import namespace="11f1cc19-a6a2-4477-822b-8358f9edc3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schemas.microsoft.com/office/2006/metadata/properties"/>
    <ds:schemaRef ds:uri="http://www.w3.org/XML/1998/namespace"/>
    <ds:schemaRef ds:uri="http://purl.org/dc/elements/1.1/"/>
    <ds:schemaRef ds:uri="11f1cc19-a6a2-4477-822b-8358f9edc374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A48BF836-DBA3-4EEF-9CF3-485373D508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19422</TotalTime>
  <Words>436</Words>
  <Application>Microsoft Office PowerPoint</Application>
  <PresentationFormat>On-screen Show (16:9)</PresentationFormat>
  <Paragraphs>49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XRN5110 - Nov 20 Release - Status Update</vt:lpstr>
      <vt:lpstr>XRN5110 - Nov 20 Delivery Timeline &amp; Progress</vt:lpstr>
      <vt:lpstr>Nov 20 Release Summary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William Cole</cp:lastModifiedBy>
  <cp:revision>630</cp:revision>
  <dcterms:created xsi:type="dcterms:W3CDTF">2018-09-02T17:12:15Z</dcterms:created>
  <dcterms:modified xsi:type="dcterms:W3CDTF">2020-09-25T10:48:07Z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