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40" r:id="rId5"/>
    <p:sldId id="446" r:id="rId6"/>
    <p:sldId id="445" r:id="rId7"/>
    <p:sldId id="45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999193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14033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dirty="0"/>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80931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44874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652147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391072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6490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986092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493665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221584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B58B5AF-094D-4D31-8295-2DD41748CE61}"/>
              </a:ext>
            </a:extLst>
          </p:cNvPr>
          <p:cNvSpPr>
            <a:spLocks noGrp="1"/>
          </p:cNvSpPr>
          <p:nvPr>
            <p:ph type="ctrTitle"/>
          </p:nvPr>
        </p:nvSpPr>
        <p:spPr/>
        <p:txBody>
          <a:bodyPr/>
          <a:lstStyle/>
          <a:p>
            <a:r>
              <a:rPr lang="en-GB" dirty="0"/>
              <a:t>CMS Replacement Project</a:t>
            </a:r>
            <a:br>
              <a:rPr lang="en-GB" dirty="0"/>
            </a:br>
            <a:r>
              <a:rPr lang="en-GB" dirty="0"/>
              <a:t>Approach</a:t>
            </a:r>
          </a:p>
        </p:txBody>
      </p:sp>
      <p:sp>
        <p:nvSpPr>
          <p:cNvPr id="4" name="Subtitle 3">
            <a:extLst>
              <a:ext uri="{FF2B5EF4-FFF2-40B4-BE49-F238E27FC236}">
                <a16:creationId xmlns:a16="http://schemas.microsoft.com/office/drawing/2014/main" id="{27179EB1-58CC-4F61-A55C-00DDF97F366A}"/>
              </a:ext>
            </a:extLst>
          </p:cNvPr>
          <p:cNvSpPr>
            <a:spLocks noGrp="1"/>
          </p:cNvSpPr>
          <p:nvPr>
            <p:ph type="subTitle" idx="1"/>
          </p:nvPr>
        </p:nvSpPr>
        <p:spPr/>
        <p:txBody>
          <a:bodyPr/>
          <a:lstStyle/>
          <a:p>
            <a:r>
              <a:rPr lang="en-GB" dirty="0"/>
              <a:t>Jo Williams</a:t>
            </a:r>
          </a:p>
        </p:txBody>
      </p:sp>
    </p:spTree>
    <p:extLst>
      <p:ext uri="{BB962C8B-B14F-4D97-AF65-F5344CB8AC3E}">
        <p14:creationId xmlns:p14="http://schemas.microsoft.com/office/powerpoint/2010/main" val="246295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36468-9708-4B47-8FFC-6FF5F47E1549}"/>
              </a:ext>
            </a:extLst>
          </p:cNvPr>
          <p:cNvSpPr>
            <a:spLocks noGrp="1"/>
          </p:cNvSpPr>
          <p:nvPr>
            <p:ph type="title"/>
          </p:nvPr>
        </p:nvSpPr>
        <p:spPr/>
        <p:txBody>
          <a:bodyPr/>
          <a:lstStyle/>
          <a:p>
            <a:r>
              <a:rPr lang="en-GB" dirty="0"/>
              <a:t>Problem Statement</a:t>
            </a:r>
          </a:p>
        </p:txBody>
      </p:sp>
      <p:sp>
        <p:nvSpPr>
          <p:cNvPr id="3" name="Content Placeholder 2">
            <a:extLst>
              <a:ext uri="{FF2B5EF4-FFF2-40B4-BE49-F238E27FC236}">
                <a16:creationId xmlns:a16="http://schemas.microsoft.com/office/drawing/2014/main" id="{2B3FCC04-56D5-4CEE-9393-9E85B4357218}"/>
              </a:ext>
            </a:extLst>
          </p:cNvPr>
          <p:cNvSpPr>
            <a:spLocks noGrp="1"/>
          </p:cNvSpPr>
          <p:nvPr>
            <p:ph idx="1"/>
          </p:nvPr>
        </p:nvSpPr>
        <p:spPr/>
        <p:txBody>
          <a:bodyPr>
            <a:normAutofit fontScale="92500" lnSpcReduction="10000"/>
          </a:bodyPr>
          <a:lstStyle/>
          <a:p>
            <a:r>
              <a:rPr lang="en-GB" sz="2400" dirty="0"/>
              <a:t>The Contact Management System (CMS) is approaching the end of life for both software and hardware support. There are 21 processes that are currently managed within CMS and these now need to be migrated over to another tool or system.</a:t>
            </a:r>
            <a:br>
              <a:rPr lang="en-GB" sz="2400" dirty="0"/>
            </a:br>
            <a:endParaRPr lang="en-GB" sz="2400" dirty="0"/>
          </a:p>
          <a:p>
            <a:r>
              <a:rPr lang="en-GB" sz="2400" dirty="0"/>
              <a:t>Following feedback from </a:t>
            </a:r>
            <a:r>
              <a:rPr lang="en-GB" sz="2400" dirty="0" err="1"/>
              <a:t>CoMC</a:t>
            </a:r>
            <a:r>
              <a:rPr lang="en-GB" sz="2400" dirty="0"/>
              <a:t> members at the September 2020 meeting, rather than just migrate the As-is processes, there is a need to understand if these processes are fit for purpose and are aligned to the Industry’s future road map.</a:t>
            </a:r>
          </a:p>
          <a:p>
            <a:endParaRPr lang="en-GB" sz="2400" dirty="0"/>
          </a:p>
          <a:p>
            <a:r>
              <a:rPr lang="en-GB" sz="2400" dirty="0"/>
              <a:t>Therefore </a:t>
            </a:r>
            <a:r>
              <a:rPr lang="en-GB" sz="2400" dirty="0" err="1"/>
              <a:t>Xoserve</a:t>
            </a:r>
            <a:r>
              <a:rPr lang="en-GB" sz="2400" dirty="0"/>
              <a:t> wants to fully understand customer pain points and improvement areas so that we replace CMS with the right solution/s.</a:t>
            </a:r>
          </a:p>
          <a:p>
            <a:endParaRPr lang="en-GB" sz="2400" dirty="0"/>
          </a:p>
          <a:p>
            <a:pPr marL="0" indent="0">
              <a:buNone/>
            </a:pPr>
            <a:br>
              <a:rPr lang="en-GB" sz="2400" dirty="0"/>
            </a:br>
            <a:endParaRPr lang="en-GB" sz="2400" dirty="0"/>
          </a:p>
        </p:txBody>
      </p:sp>
    </p:spTree>
    <p:extLst>
      <p:ext uri="{BB962C8B-B14F-4D97-AF65-F5344CB8AC3E}">
        <p14:creationId xmlns:p14="http://schemas.microsoft.com/office/powerpoint/2010/main" val="1941760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2BDD3-F588-4A21-AD5D-8ADAF4D15393}"/>
              </a:ext>
            </a:extLst>
          </p:cNvPr>
          <p:cNvSpPr>
            <a:spLocks noGrp="1"/>
          </p:cNvSpPr>
          <p:nvPr>
            <p:ph type="title"/>
          </p:nvPr>
        </p:nvSpPr>
        <p:spPr/>
        <p:txBody>
          <a:bodyPr/>
          <a:lstStyle/>
          <a:p>
            <a:r>
              <a:rPr lang="en-GB" dirty="0"/>
              <a:t>Recommended Approach </a:t>
            </a:r>
          </a:p>
        </p:txBody>
      </p:sp>
      <p:sp>
        <p:nvSpPr>
          <p:cNvPr id="3" name="Content Placeholder 2">
            <a:extLst>
              <a:ext uri="{FF2B5EF4-FFF2-40B4-BE49-F238E27FC236}">
                <a16:creationId xmlns:a16="http://schemas.microsoft.com/office/drawing/2014/main" id="{CA8FA717-E71C-4D4B-8913-A05A00830661}"/>
              </a:ext>
            </a:extLst>
          </p:cNvPr>
          <p:cNvSpPr>
            <a:spLocks noGrp="1"/>
          </p:cNvSpPr>
          <p:nvPr>
            <p:ph idx="1"/>
          </p:nvPr>
        </p:nvSpPr>
        <p:spPr/>
        <p:txBody>
          <a:bodyPr>
            <a:normAutofit/>
          </a:bodyPr>
          <a:lstStyle/>
          <a:p>
            <a:r>
              <a:rPr lang="en-GB" sz="1900" dirty="0"/>
              <a:t>The Project Team have looked at lessons learned from previous projects and have taken the success of the UIG, Class 3 and Must Reads engagements as our recommended guideline with some amendments due to COVID restrictions</a:t>
            </a:r>
            <a:br>
              <a:rPr lang="en-GB" sz="1900" dirty="0"/>
            </a:br>
            <a:endParaRPr lang="en-GB" sz="1900" dirty="0"/>
          </a:p>
          <a:p>
            <a:r>
              <a:rPr lang="en-GB" sz="1900" dirty="0"/>
              <a:t>With that in mind the following high level process being proposed is: </a:t>
            </a:r>
          </a:p>
          <a:p>
            <a:pPr lvl="2"/>
            <a:r>
              <a:rPr lang="en-GB" sz="1900" dirty="0"/>
              <a:t>Use an online form to gather input from customers (send to a wide distribution list so that we capture both operational and strategic issues) to understand their perspective and pain points (to be completed by customers by 30</a:t>
            </a:r>
            <a:r>
              <a:rPr lang="en-GB" sz="1900" baseline="30000" dirty="0"/>
              <a:t>th</a:t>
            </a:r>
            <a:r>
              <a:rPr lang="en-GB" sz="1900" dirty="0"/>
              <a:t> October 2020)</a:t>
            </a:r>
          </a:p>
          <a:p>
            <a:pPr lvl="2"/>
            <a:r>
              <a:rPr lang="en-GB" sz="1900" dirty="0"/>
              <a:t>Workshops shall commence on the receipt of suggested priorities from constituencies</a:t>
            </a:r>
          </a:p>
          <a:p>
            <a:pPr lvl="3"/>
            <a:r>
              <a:rPr lang="en-GB" sz="1634" dirty="0"/>
              <a:t>What should the process be</a:t>
            </a:r>
          </a:p>
          <a:p>
            <a:pPr lvl="3"/>
            <a:r>
              <a:rPr lang="en-GB" sz="1634" dirty="0"/>
              <a:t>What do constituencies want from the replacement</a:t>
            </a:r>
          </a:p>
          <a:p>
            <a:pPr lvl="2"/>
            <a:r>
              <a:rPr lang="en-GB" sz="1900" dirty="0"/>
              <a:t>Report findings to </a:t>
            </a:r>
            <a:r>
              <a:rPr lang="en-GB" sz="1900" dirty="0" err="1"/>
              <a:t>CoMC</a:t>
            </a:r>
            <a:r>
              <a:rPr lang="en-GB" sz="1900" dirty="0"/>
              <a:t> with recommendation on how to group and resolve pain points.  Assuming support of the recommendation (initial view November)</a:t>
            </a:r>
          </a:p>
          <a:p>
            <a:pPr lvl="2"/>
            <a:r>
              <a:rPr lang="en-GB" sz="1900" dirty="0"/>
              <a:t>Develop plan and agree levels of commitment, relevant governance (December)</a:t>
            </a:r>
          </a:p>
          <a:p>
            <a:pPr lvl="2"/>
            <a:r>
              <a:rPr lang="en-GB" sz="1900" dirty="0"/>
              <a:t>Deliver High Level Solution Options (January / February)</a:t>
            </a:r>
          </a:p>
          <a:p>
            <a:pPr marL="1219170" lvl="2" indent="0">
              <a:buNone/>
            </a:pPr>
            <a:endParaRPr lang="en-GB" sz="1900" dirty="0"/>
          </a:p>
          <a:p>
            <a:pPr marL="1219170" lvl="2" indent="0">
              <a:buNone/>
            </a:pPr>
            <a:endParaRPr lang="en-GB" sz="1900" dirty="0"/>
          </a:p>
          <a:p>
            <a:pPr lvl="2"/>
            <a:endParaRPr lang="en-GB" dirty="0"/>
          </a:p>
        </p:txBody>
      </p:sp>
    </p:spTree>
    <p:extLst>
      <p:ext uri="{BB962C8B-B14F-4D97-AF65-F5344CB8AC3E}">
        <p14:creationId xmlns:p14="http://schemas.microsoft.com/office/powerpoint/2010/main" val="1008353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0C8BA-BC7A-4FE0-803F-12426346A881}"/>
              </a:ext>
            </a:extLst>
          </p:cNvPr>
          <p:cNvSpPr>
            <a:spLocks noGrp="1"/>
          </p:cNvSpPr>
          <p:nvPr>
            <p:ph type="title"/>
          </p:nvPr>
        </p:nvSpPr>
        <p:spPr>
          <a:xfrm>
            <a:off x="609600" y="164637"/>
            <a:ext cx="10972800" cy="850107"/>
          </a:xfrm>
        </p:spPr>
        <p:txBody>
          <a:bodyPr/>
          <a:lstStyle/>
          <a:p>
            <a:r>
              <a:rPr lang="en-GB" dirty="0"/>
              <a:t>Approach Details</a:t>
            </a:r>
          </a:p>
        </p:txBody>
      </p:sp>
      <p:graphicFrame>
        <p:nvGraphicFramePr>
          <p:cNvPr id="115" name="Table 114">
            <a:extLst>
              <a:ext uri="{FF2B5EF4-FFF2-40B4-BE49-F238E27FC236}">
                <a16:creationId xmlns:a16="http://schemas.microsoft.com/office/drawing/2014/main" id="{66A7F166-5706-4F7B-BFB4-852709B924D6}"/>
              </a:ext>
            </a:extLst>
          </p:cNvPr>
          <p:cNvGraphicFramePr>
            <a:graphicFrameLocks noGrp="1"/>
          </p:cNvGraphicFramePr>
          <p:nvPr/>
        </p:nvGraphicFramePr>
        <p:xfrm>
          <a:off x="453717" y="1073563"/>
          <a:ext cx="11287568" cy="5017419"/>
        </p:xfrm>
        <a:graphic>
          <a:graphicData uri="http://schemas.openxmlformats.org/drawingml/2006/table">
            <a:tbl>
              <a:tblPr firstRow="1" bandRow="1">
                <a:tableStyleId>{5C22544A-7EE6-4342-B048-85BDC9FD1C3A}</a:tableStyleId>
              </a:tblPr>
              <a:tblGrid>
                <a:gridCol w="5509338">
                  <a:extLst>
                    <a:ext uri="{9D8B030D-6E8A-4147-A177-3AD203B41FA5}">
                      <a16:colId xmlns:a16="http://schemas.microsoft.com/office/drawing/2014/main" val="3794332066"/>
                    </a:ext>
                  </a:extLst>
                </a:gridCol>
                <a:gridCol w="5778230">
                  <a:extLst>
                    <a:ext uri="{9D8B030D-6E8A-4147-A177-3AD203B41FA5}">
                      <a16:colId xmlns:a16="http://schemas.microsoft.com/office/drawing/2014/main" val="3030270963"/>
                    </a:ext>
                  </a:extLst>
                </a:gridCol>
              </a:tblGrid>
              <a:tr h="169156">
                <a:tc gridSpan="2">
                  <a:txBody>
                    <a:bodyPr/>
                    <a:lstStyle/>
                    <a:p>
                      <a:r>
                        <a:rPr lang="en-GB" sz="1000" b="1" kern="1200" dirty="0">
                          <a:solidFill>
                            <a:schemeClr val="lt1"/>
                          </a:solidFill>
                          <a:latin typeface="+mn-lt"/>
                          <a:ea typeface="+mn-ea"/>
                          <a:cs typeface="+mn-cs"/>
                        </a:rPr>
                        <a:t>Workshops per Customer group per set of processes </a:t>
                      </a:r>
                    </a:p>
                  </a:txBody>
                  <a:tcPr/>
                </a:tc>
                <a:tc hMerge="1">
                  <a:txBody>
                    <a:bodyPr/>
                    <a:lstStyle/>
                    <a:p>
                      <a:endParaRPr lang="en-GB"/>
                    </a:p>
                  </a:txBody>
                  <a:tcPr/>
                </a:tc>
                <a:extLst>
                  <a:ext uri="{0D108BD9-81ED-4DB2-BD59-A6C34878D82A}">
                    <a16:rowId xmlns:a16="http://schemas.microsoft.com/office/drawing/2014/main" val="3169073032"/>
                  </a:ext>
                </a:extLst>
              </a:tr>
              <a:tr h="370840">
                <a:tc gridSpan="2">
                  <a:txBody>
                    <a:bodyPr/>
                    <a:lstStyle/>
                    <a:p>
                      <a:r>
                        <a:rPr lang="en-GB" sz="900" b="1" dirty="0"/>
                        <a:t>Key Points</a:t>
                      </a:r>
                    </a:p>
                    <a:p>
                      <a:pPr marL="285750" indent="-285750">
                        <a:buFontTx/>
                        <a:buChar char="-"/>
                      </a:pPr>
                      <a:r>
                        <a:rPr lang="en-GB" sz="900" dirty="0"/>
                        <a:t>Priority Processes Identified</a:t>
                      </a:r>
                    </a:p>
                    <a:p>
                      <a:pPr marL="285750" indent="-285750">
                        <a:buFontTx/>
                        <a:buChar char="-"/>
                      </a:pPr>
                      <a:r>
                        <a:rPr lang="en-GB" sz="900" dirty="0"/>
                        <a:t>Each Customer group will have their own workshops for processes</a:t>
                      </a:r>
                    </a:p>
                    <a:p>
                      <a:pPr marL="285750" indent="-285750">
                        <a:buFontTx/>
                        <a:buChar char="-"/>
                      </a:pPr>
                      <a:r>
                        <a:rPr lang="en-GB" sz="900" dirty="0"/>
                        <a:t>The outcomes of each workshop will be rolled up into one and output will be shared</a:t>
                      </a:r>
                    </a:p>
                    <a:p>
                      <a:pPr marL="742950" lvl="1" indent="-285750">
                        <a:buFontTx/>
                        <a:buChar char="-"/>
                      </a:pPr>
                      <a:r>
                        <a:rPr lang="en-GB" sz="900" dirty="0"/>
                        <a:t>If any conflicting requirements these will be discussed at steering group and </a:t>
                      </a:r>
                      <a:r>
                        <a:rPr lang="en-GB" sz="900" dirty="0" err="1"/>
                        <a:t>CoMC</a:t>
                      </a:r>
                      <a:r>
                        <a:rPr lang="en-GB" sz="900" dirty="0"/>
                        <a:t> if required</a:t>
                      </a:r>
                    </a:p>
                    <a:p>
                      <a:pPr marL="285750" indent="-285750">
                        <a:buFontTx/>
                        <a:buChar char="-"/>
                      </a:pPr>
                      <a:r>
                        <a:rPr lang="en-GB" sz="900" dirty="0"/>
                        <a:t>We could potentially have High level solutions for certain processes earlier for discussion at </a:t>
                      </a:r>
                      <a:r>
                        <a:rPr lang="en-GB" sz="900" dirty="0" err="1"/>
                        <a:t>CoMC</a:t>
                      </a:r>
                      <a:endParaRPr lang="en-GB" sz="900" dirty="0"/>
                    </a:p>
                  </a:txBody>
                  <a:tcPr/>
                </a:tc>
                <a:tc hMerge="1">
                  <a:txBody>
                    <a:bodyPr/>
                    <a:lstStyle/>
                    <a:p>
                      <a:endParaRPr lang="en-GB"/>
                    </a:p>
                  </a:txBody>
                  <a:tcPr/>
                </a:tc>
                <a:extLst>
                  <a:ext uri="{0D108BD9-81ED-4DB2-BD59-A6C34878D82A}">
                    <a16:rowId xmlns:a16="http://schemas.microsoft.com/office/drawing/2014/main" val="2526856597"/>
                  </a:ext>
                </a:extLst>
              </a:tr>
              <a:tr h="370840">
                <a:tc gridSpan="2">
                  <a:txBody>
                    <a:bodyPr/>
                    <a:lstStyle/>
                    <a:p>
                      <a:pPr marL="0" indent="0">
                        <a:buFontTx/>
                        <a:buNone/>
                      </a:pPr>
                      <a:r>
                        <a:rPr lang="en-GB" sz="900" b="1" dirty="0"/>
                        <a:t>Timeline:</a:t>
                      </a:r>
                    </a:p>
                    <a:p>
                      <a:pPr marL="0" indent="0">
                        <a:buFontTx/>
                        <a:buNone/>
                      </a:pPr>
                      <a:endParaRPr lang="en-GB" sz="900" b="1" dirty="0"/>
                    </a:p>
                    <a:p>
                      <a:pPr marL="0" indent="0">
                        <a:buFontTx/>
                        <a:buNone/>
                      </a:pPr>
                      <a:endParaRPr lang="en-GB" sz="900" b="1" dirty="0"/>
                    </a:p>
                    <a:p>
                      <a:pPr marL="0" indent="0">
                        <a:buFontTx/>
                        <a:buNone/>
                      </a:pPr>
                      <a:endParaRPr lang="en-GB" sz="900" b="1" dirty="0"/>
                    </a:p>
                    <a:p>
                      <a:pPr marL="0" indent="0">
                        <a:buFontTx/>
                        <a:buNone/>
                      </a:pPr>
                      <a:endParaRPr lang="en-GB" sz="900" b="1" dirty="0"/>
                    </a:p>
                    <a:p>
                      <a:pPr marL="0" indent="0">
                        <a:buFontTx/>
                        <a:buNone/>
                      </a:pPr>
                      <a:endParaRPr lang="en-GB" sz="900" b="1" dirty="0"/>
                    </a:p>
                    <a:p>
                      <a:pPr marL="0" indent="0">
                        <a:buFontTx/>
                        <a:buNone/>
                      </a:pPr>
                      <a:endParaRPr lang="en-GB" sz="900" b="1" dirty="0"/>
                    </a:p>
                    <a:p>
                      <a:pPr marL="0" indent="0">
                        <a:buFontTx/>
                        <a:buNone/>
                      </a:pPr>
                      <a:endParaRPr lang="en-GB" sz="900" b="1" dirty="0"/>
                    </a:p>
                    <a:p>
                      <a:pPr marL="0" indent="0">
                        <a:buFontTx/>
                        <a:buNone/>
                      </a:pPr>
                      <a:endParaRPr lang="en-GB" sz="900" b="1" dirty="0"/>
                    </a:p>
                    <a:p>
                      <a:pPr marL="0" indent="0">
                        <a:buFontTx/>
                        <a:buNone/>
                      </a:pPr>
                      <a:endParaRPr lang="en-GB" sz="900" b="1" dirty="0"/>
                    </a:p>
                    <a:p>
                      <a:pPr marL="0" indent="0">
                        <a:buFontTx/>
                        <a:buNone/>
                      </a:pPr>
                      <a:endParaRPr lang="en-GB" sz="900" b="1" dirty="0"/>
                    </a:p>
                    <a:p>
                      <a:pPr marL="0" indent="0">
                        <a:buFontTx/>
                        <a:buNone/>
                      </a:pPr>
                      <a:endParaRPr lang="en-GB" sz="900" b="1" dirty="0"/>
                    </a:p>
                    <a:p>
                      <a:pPr marL="0" indent="0">
                        <a:buFontTx/>
                        <a:buNone/>
                      </a:pPr>
                      <a:endParaRPr lang="en-GB" sz="900" b="1" dirty="0"/>
                    </a:p>
                    <a:p>
                      <a:pPr marL="0" indent="0">
                        <a:buFontTx/>
                        <a:buNone/>
                      </a:pPr>
                      <a:endParaRPr lang="en-GB" sz="900" b="1" dirty="0"/>
                    </a:p>
                    <a:p>
                      <a:pPr marL="0" indent="0">
                        <a:buFontTx/>
                        <a:buNone/>
                      </a:pPr>
                      <a:endParaRPr lang="en-GB" sz="900" b="1" dirty="0"/>
                    </a:p>
                    <a:p>
                      <a:pPr marL="0" indent="0">
                        <a:buFontTx/>
                        <a:buNone/>
                      </a:pPr>
                      <a:endParaRPr lang="en-GB" sz="900" b="1" dirty="0"/>
                    </a:p>
                    <a:p>
                      <a:pPr marL="0" indent="0">
                        <a:buFontTx/>
                        <a:buNone/>
                      </a:pPr>
                      <a:endParaRPr lang="en-GB" sz="900" b="1" dirty="0"/>
                    </a:p>
                    <a:p>
                      <a:pPr marL="0" indent="0">
                        <a:buFontTx/>
                        <a:buNone/>
                      </a:pPr>
                      <a:endParaRPr lang="en-GB" sz="900" b="1" dirty="0"/>
                    </a:p>
                  </a:txBody>
                  <a:tcPr/>
                </a:tc>
                <a:tc hMerge="1">
                  <a:txBody>
                    <a:bodyPr/>
                    <a:lstStyle/>
                    <a:p>
                      <a:endParaRPr lang="en-GB"/>
                    </a:p>
                  </a:txBody>
                  <a:tcPr/>
                </a:tc>
                <a:extLst>
                  <a:ext uri="{0D108BD9-81ED-4DB2-BD59-A6C34878D82A}">
                    <a16:rowId xmlns:a16="http://schemas.microsoft.com/office/drawing/2014/main" val="2072121339"/>
                  </a:ext>
                </a:extLst>
              </a:tr>
              <a:tr h="213986">
                <a:tc>
                  <a:txBody>
                    <a:bodyPr/>
                    <a:lstStyle/>
                    <a:p>
                      <a:pPr marL="0" indent="0">
                        <a:buFontTx/>
                        <a:buNone/>
                      </a:pPr>
                      <a:r>
                        <a:rPr lang="en-GB" sz="900" b="1" dirty="0"/>
                        <a:t>Benefits</a:t>
                      </a:r>
                    </a:p>
                  </a:txBody>
                  <a:tcPr/>
                </a:tc>
                <a:tc>
                  <a:txBody>
                    <a:bodyPr/>
                    <a:lstStyle/>
                    <a:p>
                      <a:pPr marL="0" indent="0">
                        <a:buFontTx/>
                        <a:buNone/>
                      </a:pPr>
                      <a:r>
                        <a:rPr lang="en-GB" sz="900" b="1" dirty="0"/>
                        <a:t>Negatives</a:t>
                      </a:r>
                    </a:p>
                  </a:txBody>
                  <a:tcPr/>
                </a:tc>
                <a:extLst>
                  <a:ext uri="{0D108BD9-81ED-4DB2-BD59-A6C34878D82A}">
                    <a16:rowId xmlns:a16="http://schemas.microsoft.com/office/drawing/2014/main" val="3791948431"/>
                  </a:ext>
                </a:extLst>
              </a:tr>
              <a:tr h="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sz="900" dirty="0"/>
                        <a:t>Can move at speed</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sz="900" dirty="0"/>
                        <a:t>Repetition for internal Workshop leads</a:t>
                      </a:r>
                    </a:p>
                  </a:txBody>
                  <a:tcPr/>
                </a:tc>
                <a:extLst>
                  <a:ext uri="{0D108BD9-81ED-4DB2-BD59-A6C34878D82A}">
                    <a16:rowId xmlns:a16="http://schemas.microsoft.com/office/drawing/2014/main" val="2105794342"/>
                  </a:ext>
                </a:extLst>
              </a:tr>
              <a:tr h="130351">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Understand individual customer view points along with consequential impacts on data or processes</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May take some time removing any duplication of requirements</a:t>
                      </a:r>
                    </a:p>
                  </a:txBody>
                  <a:tcPr/>
                </a:tc>
                <a:extLst>
                  <a:ext uri="{0D108BD9-81ED-4DB2-BD59-A6C34878D82A}">
                    <a16:rowId xmlns:a16="http://schemas.microsoft.com/office/drawing/2014/main" val="2067092996"/>
                  </a:ext>
                </a:extLst>
              </a:tr>
              <a:tr h="242219">
                <a:tc>
                  <a:txBody>
                    <a:bodyPr/>
                    <a:lstStyle/>
                    <a:p>
                      <a:r>
                        <a:rPr lang="en-GB" sz="900" dirty="0"/>
                        <a:t>Can ensure more workshops are completed prior to the Christmas Period</a:t>
                      </a:r>
                    </a:p>
                  </a:txBody>
                  <a:tcPr/>
                </a:tc>
                <a:tc>
                  <a:txBody>
                    <a:bodyPr/>
                    <a:lstStyle/>
                    <a:p>
                      <a:r>
                        <a:rPr lang="en-GB" sz="900" dirty="0"/>
                        <a:t>Workshops will have to be virtual for now due to COVID-19 and cannot replicate the previous process of UIG</a:t>
                      </a:r>
                    </a:p>
                  </a:txBody>
                  <a:tcPr/>
                </a:tc>
                <a:extLst>
                  <a:ext uri="{0D108BD9-81ED-4DB2-BD59-A6C34878D82A}">
                    <a16:rowId xmlns:a16="http://schemas.microsoft.com/office/drawing/2014/main" val="1149783903"/>
                  </a:ext>
                </a:extLst>
              </a:tr>
              <a:tr h="370840">
                <a:tc>
                  <a:txBody>
                    <a:bodyPr/>
                    <a:lstStyle/>
                    <a:p>
                      <a:r>
                        <a:rPr lang="en-GB" sz="900" dirty="0"/>
                        <a:t>Clear understanding of any consequential impacts or dependencies on other constituency </a:t>
                      </a:r>
                    </a:p>
                  </a:txBody>
                  <a:tcPr/>
                </a:tc>
                <a:tc>
                  <a:txBody>
                    <a:bodyPr/>
                    <a:lstStyle/>
                    <a:p>
                      <a:endParaRPr lang="en-GB" sz="900" dirty="0"/>
                    </a:p>
                  </a:txBody>
                  <a:tcPr/>
                </a:tc>
                <a:extLst>
                  <a:ext uri="{0D108BD9-81ED-4DB2-BD59-A6C34878D82A}">
                    <a16:rowId xmlns:a16="http://schemas.microsoft.com/office/drawing/2014/main" val="3093039808"/>
                  </a:ext>
                </a:extLst>
              </a:tr>
            </a:tbl>
          </a:graphicData>
        </a:graphic>
      </p:graphicFrame>
      <p:grpSp>
        <p:nvGrpSpPr>
          <p:cNvPr id="116" name="Group 115">
            <a:extLst>
              <a:ext uri="{FF2B5EF4-FFF2-40B4-BE49-F238E27FC236}">
                <a16:creationId xmlns:a16="http://schemas.microsoft.com/office/drawing/2014/main" id="{99882108-3EA5-4F5D-A33B-96365663160F}"/>
              </a:ext>
            </a:extLst>
          </p:cNvPr>
          <p:cNvGrpSpPr/>
          <p:nvPr/>
        </p:nvGrpSpPr>
        <p:grpSpPr>
          <a:xfrm>
            <a:off x="436044" y="2459228"/>
            <a:ext cx="11302239" cy="2214853"/>
            <a:chOff x="436044" y="2634326"/>
            <a:chExt cx="11302239" cy="2214853"/>
          </a:xfrm>
        </p:grpSpPr>
        <p:sp>
          <p:nvSpPr>
            <p:cNvPr id="5" name="Oval 4">
              <a:extLst>
                <a:ext uri="{FF2B5EF4-FFF2-40B4-BE49-F238E27FC236}">
                  <a16:creationId xmlns:a16="http://schemas.microsoft.com/office/drawing/2014/main" id="{36C6E514-FD65-490E-AF50-4D286C38CD30}"/>
                </a:ext>
              </a:extLst>
            </p:cNvPr>
            <p:cNvSpPr/>
            <p:nvPr/>
          </p:nvSpPr>
          <p:spPr>
            <a:xfrm>
              <a:off x="640403" y="3170320"/>
              <a:ext cx="899807" cy="2308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err="1">
                  <a:ln>
                    <a:noFill/>
                  </a:ln>
                  <a:solidFill>
                    <a:prstClr val="black"/>
                  </a:solidFill>
                  <a:effectLst/>
                  <a:uLnTx/>
                  <a:uFillTx/>
                  <a:latin typeface="Arial"/>
                  <a:ea typeface="+mn-ea"/>
                  <a:cs typeface="+mn-cs"/>
                </a:rPr>
                <a:t>CoMC</a:t>
              </a:r>
              <a:endParaRPr kumimoji="0" lang="en-GB" sz="800" b="0" i="0" u="none" strike="noStrike" kern="1200" cap="none" spc="0" normalizeH="0" baseline="0" noProof="0" dirty="0">
                <a:ln>
                  <a:noFill/>
                </a:ln>
                <a:solidFill>
                  <a:prstClr val="black"/>
                </a:solidFill>
                <a:effectLst/>
                <a:uLnTx/>
                <a:uFillTx/>
                <a:latin typeface="Arial"/>
                <a:ea typeface="+mn-ea"/>
                <a:cs typeface="+mn-cs"/>
              </a:endParaRPr>
            </a:p>
          </p:txBody>
        </p:sp>
        <p:sp>
          <p:nvSpPr>
            <p:cNvPr id="7" name="Rectangle 6">
              <a:extLst>
                <a:ext uri="{FF2B5EF4-FFF2-40B4-BE49-F238E27FC236}">
                  <a16:creationId xmlns:a16="http://schemas.microsoft.com/office/drawing/2014/main" id="{BBC32CB6-4C70-454E-9DF6-0C2B336632A0}"/>
                </a:ext>
              </a:extLst>
            </p:cNvPr>
            <p:cNvSpPr/>
            <p:nvPr/>
          </p:nvSpPr>
          <p:spPr>
            <a:xfrm>
              <a:off x="2514983" y="3588556"/>
              <a:ext cx="644134" cy="3778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Data Analysed</a:t>
              </a:r>
            </a:p>
          </p:txBody>
        </p:sp>
        <p:cxnSp>
          <p:nvCxnSpPr>
            <p:cNvPr id="11" name="Straight Arrow Connector 10">
              <a:extLst>
                <a:ext uri="{FF2B5EF4-FFF2-40B4-BE49-F238E27FC236}">
                  <a16:creationId xmlns:a16="http://schemas.microsoft.com/office/drawing/2014/main" id="{313BFBDC-3B80-4ACA-BA57-6D8098D69CAF}"/>
                </a:ext>
              </a:extLst>
            </p:cNvPr>
            <p:cNvCxnSpPr>
              <a:stCxn id="5" idx="6"/>
              <a:endCxn id="6" idx="1"/>
            </p:cNvCxnSpPr>
            <p:nvPr/>
          </p:nvCxnSpPr>
          <p:spPr>
            <a:xfrm flipV="1">
              <a:off x="1540210" y="3283890"/>
              <a:ext cx="388297" cy="18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91768EE2-44C1-46AD-A172-83326A279CEA}"/>
                </a:ext>
              </a:extLst>
            </p:cNvPr>
            <p:cNvCxnSpPr>
              <a:cxnSpLocks/>
              <a:stCxn id="6" idx="2"/>
              <a:endCxn id="7" idx="1"/>
            </p:cNvCxnSpPr>
            <p:nvPr/>
          </p:nvCxnSpPr>
          <p:spPr>
            <a:xfrm rot="16200000" flipH="1">
              <a:off x="2267033" y="3529527"/>
              <a:ext cx="359329" cy="13657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or: Elbow 22">
              <a:extLst>
                <a:ext uri="{FF2B5EF4-FFF2-40B4-BE49-F238E27FC236}">
                  <a16:creationId xmlns:a16="http://schemas.microsoft.com/office/drawing/2014/main" id="{AD001A66-3F69-42FB-8C7B-5925E9AFAA77}"/>
                </a:ext>
              </a:extLst>
            </p:cNvPr>
            <p:cNvCxnSpPr>
              <a:cxnSpLocks/>
              <a:stCxn id="7" idx="3"/>
              <a:endCxn id="48" idx="1"/>
            </p:cNvCxnSpPr>
            <p:nvPr/>
          </p:nvCxnSpPr>
          <p:spPr>
            <a:xfrm flipV="1">
              <a:off x="3159117" y="3173758"/>
              <a:ext cx="171876" cy="60372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18A70E8D-286A-4638-A055-1A3519F8224D}"/>
                </a:ext>
              </a:extLst>
            </p:cNvPr>
            <p:cNvCxnSpPr>
              <a:cxnSpLocks/>
            </p:cNvCxnSpPr>
            <p:nvPr/>
          </p:nvCxnSpPr>
          <p:spPr>
            <a:xfrm>
              <a:off x="568454" y="2865158"/>
              <a:ext cx="1109501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6A7BB218-DB3E-4E7F-ADE4-46F7D1FC461C}"/>
                </a:ext>
              </a:extLst>
            </p:cNvPr>
            <p:cNvSpPr txBox="1"/>
            <p:nvPr/>
          </p:nvSpPr>
          <p:spPr>
            <a:xfrm>
              <a:off x="453717" y="2634326"/>
              <a:ext cx="1169391"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Arial"/>
                  <a:ea typeface="+mn-ea"/>
                  <a:cs typeface="+mn-cs"/>
                </a:rPr>
                <a:t>14/10/2020</a:t>
              </a:r>
            </a:p>
          </p:txBody>
        </p:sp>
        <p:sp>
          <p:nvSpPr>
            <p:cNvPr id="31" name="TextBox 30">
              <a:extLst>
                <a:ext uri="{FF2B5EF4-FFF2-40B4-BE49-F238E27FC236}">
                  <a16:creationId xmlns:a16="http://schemas.microsoft.com/office/drawing/2014/main" id="{153C03AC-456A-46AF-9E23-1E782966CAAB}"/>
                </a:ext>
              </a:extLst>
            </p:cNvPr>
            <p:cNvSpPr txBox="1"/>
            <p:nvPr/>
          </p:nvSpPr>
          <p:spPr>
            <a:xfrm>
              <a:off x="5468157" y="2644618"/>
              <a:ext cx="843471"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Arial"/>
                  <a:ea typeface="+mn-ea"/>
                  <a:cs typeface="+mn-cs"/>
                </a:rPr>
                <a:t>18/11/2020</a:t>
              </a:r>
            </a:p>
          </p:txBody>
        </p:sp>
        <p:sp>
          <p:nvSpPr>
            <p:cNvPr id="32" name="Rectangle: Rounded Corners 31">
              <a:extLst>
                <a:ext uri="{FF2B5EF4-FFF2-40B4-BE49-F238E27FC236}">
                  <a16:creationId xmlns:a16="http://schemas.microsoft.com/office/drawing/2014/main" id="{DE198485-C84B-483B-BBDE-1B1B9CF03DE7}"/>
                </a:ext>
              </a:extLst>
            </p:cNvPr>
            <p:cNvSpPr/>
            <p:nvPr/>
          </p:nvSpPr>
          <p:spPr>
            <a:xfrm>
              <a:off x="436044" y="3743858"/>
              <a:ext cx="1521796" cy="10345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Feedback requested: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Processes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How they are used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Any Pain Points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Technological impact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Any Suggestions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Names of contacts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 </a:t>
              </a:r>
            </a:p>
          </p:txBody>
        </p:sp>
        <p:cxnSp>
          <p:nvCxnSpPr>
            <p:cNvPr id="34" name="Straight Arrow Connector 33">
              <a:extLst>
                <a:ext uri="{FF2B5EF4-FFF2-40B4-BE49-F238E27FC236}">
                  <a16:creationId xmlns:a16="http://schemas.microsoft.com/office/drawing/2014/main" id="{160B345D-636A-4B27-AC98-5729B8C1BAA3}"/>
                </a:ext>
              </a:extLst>
            </p:cNvPr>
            <p:cNvCxnSpPr>
              <a:cxnSpLocks/>
            </p:cNvCxnSpPr>
            <p:nvPr/>
          </p:nvCxnSpPr>
          <p:spPr>
            <a:xfrm flipH="1">
              <a:off x="1580658" y="3418148"/>
              <a:ext cx="331318" cy="286319"/>
            </a:xfrm>
            <a:prstGeom prst="straightConnector1">
              <a:avLst/>
            </a:prstGeom>
            <a:ln>
              <a:tailEnd type="oval"/>
            </a:ln>
          </p:spPr>
          <p:style>
            <a:lnRef idx="1">
              <a:schemeClr val="accent1"/>
            </a:lnRef>
            <a:fillRef idx="0">
              <a:schemeClr val="accent1"/>
            </a:fillRef>
            <a:effectRef idx="0">
              <a:schemeClr val="accent1"/>
            </a:effectRef>
            <a:fontRef idx="minor">
              <a:schemeClr val="tx1"/>
            </a:fontRef>
          </p:style>
        </p:cxnSp>
        <p:sp>
          <p:nvSpPr>
            <p:cNvPr id="35" name="Rectangle: Rounded Corners 34">
              <a:extLst>
                <a:ext uri="{FF2B5EF4-FFF2-40B4-BE49-F238E27FC236}">
                  <a16:creationId xmlns:a16="http://schemas.microsoft.com/office/drawing/2014/main" id="{C7297C29-EECD-4F10-921D-D41311FED7E6}"/>
                </a:ext>
              </a:extLst>
            </p:cNvPr>
            <p:cNvSpPr/>
            <p:nvPr/>
          </p:nvSpPr>
          <p:spPr>
            <a:xfrm>
              <a:off x="1898247" y="4391158"/>
              <a:ext cx="1647303" cy="45802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As feedback comes in it will be analysed and categorised to help feed the Workshop Approach</a:t>
              </a:r>
            </a:p>
          </p:txBody>
        </p:sp>
        <p:cxnSp>
          <p:nvCxnSpPr>
            <p:cNvPr id="36" name="Straight Arrow Connector 35">
              <a:extLst>
                <a:ext uri="{FF2B5EF4-FFF2-40B4-BE49-F238E27FC236}">
                  <a16:creationId xmlns:a16="http://schemas.microsoft.com/office/drawing/2014/main" id="{60A8628F-F8D9-4173-B6A8-11809D50D7B0}"/>
                </a:ext>
              </a:extLst>
            </p:cNvPr>
            <p:cNvCxnSpPr>
              <a:cxnSpLocks/>
            </p:cNvCxnSpPr>
            <p:nvPr/>
          </p:nvCxnSpPr>
          <p:spPr>
            <a:xfrm flipH="1">
              <a:off x="2921896" y="3903122"/>
              <a:ext cx="30799" cy="420043"/>
            </a:xfrm>
            <a:prstGeom prst="straightConnector1">
              <a:avLst/>
            </a:prstGeom>
            <a:ln>
              <a:tailEnd type="oval"/>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CC13E7FC-2ADB-4C54-9320-5FA6FB944852}"/>
                </a:ext>
              </a:extLst>
            </p:cNvPr>
            <p:cNvSpPr/>
            <p:nvPr/>
          </p:nvSpPr>
          <p:spPr>
            <a:xfrm>
              <a:off x="3330993" y="3028597"/>
              <a:ext cx="5309526" cy="2903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Workshops</a:t>
              </a:r>
            </a:p>
          </p:txBody>
        </p:sp>
        <p:cxnSp>
          <p:nvCxnSpPr>
            <p:cNvPr id="51" name="Connector: Elbow 50">
              <a:extLst>
                <a:ext uri="{FF2B5EF4-FFF2-40B4-BE49-F238E27FC236}">
                  <a16:creationId xmlns:a16="http://schemas.microsoft.com/office/drawing/2014/main" id="{EAEEB47B-AAE7-49C2-AE04-938DFD18CF84}"/>
                </a:ext>
              </a:extLst>
            </p:cNvPr>
            <p:cNvCxnSpPr>
              <a:cxnSpLocks/>
              <a:endCxn id="52" idx="1"/>
            </p:cNvCxnSpPr>
            <p:nvPr/>
          </p:nvCxnSpPr>
          <p:spPr>
            <a:xfrm>
              <a:off x="3667328" y="3318919"/>
              <a:ext cx="386701" cy="282335"/>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9FC73328-98A7-46DA-ACBE-B1D7912BA689}"/>
                </a:ext>
              </a:extLst>
            </p:cNvPr>
            <p:cNvSpPr/>
            <p:nvPr/>
          </p:nvSpPr>
          <p:spPr>
            <a:xfrm>
              <a:off x="4054029" y="3466994"/>
              <a:ext cx="1187593" cy="2685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Continuous Output</a:t>
              </a:r>
            </a:p>
          </p:txBody>
        </p:sp>
        <p:cxnSp>
          <p:nvCxnSpPr>
            <p:cNvPr id="55" name="Connector: Elbow 54">
              <a:extLst>
                <a:ext uri="{FF2B5EF4-FFF2-40B4-BE49-F238E27FC236}">
                  <a16:creationId xmlns:a16="http://schemas.microsoft.com/office/drawing/2014/main" id="{95EED33B-78FF-4ABC-8F5D-F66CD441A9B1}"/>
                </a:ext>
              </a:extLst>
            </p:cNvPr>
            <p:cNvCxnSpPr>
              <a:cxnSpLocks/>
              <a:stCxn id="52" idx="2"/>
              <a:endCxn id="56" idx="1"/>
            </p:cNvCxnSpPr>
            <p:nvPr/>
          </p:nvCxnSpPr>
          <p:spPr>
            <a:xfrm rot="16200000" flipH="1">
              <a:off x="4930738" y="3452602"/>
              <a:ext cx="444067" cy="100989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D0B1B7C0-2D82-46B3-AD13-841C10266D93}"/>
                </a:ext>
              </a:extLst>
            </p:cNvPr>
            <p:cNvSpPr/>
            <p:nvPr/>
          </p:nvSpPr>
          <p:spPr>
            <a:xfrm>
              <a:off x="5657716" y="3985822"/>
              <a:ext cx="1031442" cy="3875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Steering Group</a:t>
              </a:r>
            </a:p>
          </p:txBody>
        </p:sp>
        <p:cxnSp>
          <p:nvCxnSpPr>
            <p:cNvPr id="64" name="Connector: Elbow 63">
              <a:extLst>
                <a:ext uri="{FF2B5EF4-FFF2-40B4-BE49-F238E27FC236}">
                  <a16:creationId xmlns:a16="http://schemas.microsoft.com/office/drawing/2014/main" id="{8D84C3E9-B21B-4E25-AFA6-6C9CA920B8D5}"/>
                </a:ext>
              </a:extLst>
            </p:cNvPr>
            <p:cNvCxnSpPr>
              <a:cxnSpLocks/>
              <a:stCxn id="56" idx="0"/>
              <a:endCxn id="48" idx="3"/>
            </p:cNvCxnSpPr>
            <p:nvPr/>
          </p:nvCxnSpPr>
          <p:spPr>
            <a:xfrm rot="5400000" flipH="1" flipV="1">
              <a:off x="7000946" y="2346249"/>
              <a:ext cx="812064" cy="2467082"/>
            </a:xfrm>
            <a:prstGeom prst="bentConnector4">
              <a:avLst>
                <a:gd name="adj1" fmla="val 41062"/>
                <a:gd name="adj2" fmla="val 10926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DA2BC254-40D4-495C-B920-A4725FFEEC4A}"/>
                </a:ext>
              </a:extLst>
            </p:cNvPr>
            <p:cNvCxnSpPr>
              <a:cxnSpLocks/>
              <a:stCxn id="52" idx="3"/>
              <a:endCxn id="180" idx="1"/>
            </p:cNvCxnSpPr>
            <p:nvPr/>
          </p:nvCxnSpPr>
          <p:spPr>
            <a:xfrm flipV="1">
              <a:off x="5241622" y="3600062"/>
              <a:ext cx="521092" cy="1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a16="http://schemas.microsoft.com/office/drawing/2014/main" id="{83D41CA1-020F-4330-BF31-1ADBCC26BCDD}"/>
                </a:ext>
              </a:extLst>
            </p:cNvPr>
            <p:cNvSpPr/>
            <p:nvPr/>
          </p:nvSpPr>
          <p:spPr>
            <a:xfrm>
              <a:off x="6311629" y="4480868"/>
              <a:ext cx="4157880" cy="3470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High Level Solutions Options and Process Review</a:t>
              </a:r>
            </a:p>
          </p:txBody>
        </p:sp>
        <p:sp>
          <p:nvSpPr>
            <p:cNvPr id="78" name="Oval 77">
              <a:extLst>
                <a:ext uri="{FF2B5EF4-FFF2-40B4-BE49-F238E27FC236}">
                  <a16:creationId xmlns:a16="http://schemas.microsoft.com/office/drawing/2014/main" id="{C9027156-9E84-4F4B-A52A-4C41E1109FC5}"/>
                </a:ext>
              </a:extLst>
            </p:cNvPr>
            <p:cNvSpPr/>
            <p:nvPr/>
          </p:nvSpPr>
          <p:spPr>
            <a:xfrm>
              <a:off x="10977034" y="4486961"/>
              <a:ext cx="761249" cy="347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err="1">
                  <a:ln>
                    <a:noFill/>
                  </a:ln>
                  <a:solidFill>
                    <a:prstClr val="black"/>
                  </a:solidFill>
                  <a:effectLst/>
                  <a:uLnTx/>
                  <a:uFillTx/>
                  <a:latin typeface="Arial"/>
                  <a:ea typeface="+mn-ea"/>
                  <a:cs typeface="+mn-cs"/>
                </a:rPr>
                <a:t>CoMC</a:t>
              </a:r>
              <a:endParaRPr kumimoji="0" lang="en-GB" sz="800" b="0" i="0" u="none" strike="noStrike" kern="1200" cap="none" spc="0" normalizeH="0" baseline="0" noProof="0" dirty="0">
                <a:ln>
                  <a:noFill/>
                </a:ln>
                <a:solidFill>
                  <a:prstClr val="black"/>
                </a:solidFill>
                <a:effectLst/>
                <a:uLnTx/>
                <a:uFillTx/>
                <a:latin typeface="Arial"/>
                <a:ea typeface="+mn-ea"/>
                <a:cs typeface="+mn-cs"/>
              </a:endParaRPr>
            </a:p>
          </p:txBody>
        </p:sp>
        <p:cxnSp>
          <p:nvCxnSpPr>
            <p:cNvPr id="79" name="Straight Arrow Connector 78">
              <a:extLst>
                <a:ext uri="{FF2B5EF4-FFF2-40B4-BE49-F238E27FC236}">
                  <a16:creationId xmlns:a16="http://schemas.microsoft.com/office/drawing/2014/main" id="{CB15FE42-AE74-4A05-8B9B-BB5981FB741D}"/>
                </a:ext>
              </a:extLst>
            </p:cNvPr>
            <p:cNvCxnSpPr>
              <a:cxnSpLocks/>
              <a:stCxn id="74" idx="3"/>
              <a:endCxn id="78" idx="2"/>
            </p:cNvCxnSpPr>
            <p:nvPr/>
          </p:nvCxnSpPr>
          <p:spPr>
            <a:xfrm>
              <a:off x="10469509" y="4654387"/>
              <a:ext cx="507525" cy="60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48F314C1-DECE-42C2-A927-DE079EEF75AB}"/>
                </a:ext>
              </a:extLst>
            </p:cNvPr>
            <p:cNvCxnSpPr>
              <a:cxnSpLocks/>
              <a:endCxn id="131" idx="3"/>
            </p:cNvCxnSpPr>
            <p:nvPr/>
          </p:nvCxnSpPr>
          <p:spPr>
            <a:xfrm flipH="1">
              <a:off x="5241622" y="4305826"/>
              <a:ext cx="515722" cy="166978"/>
            </a:xfrm>
            <a:prstGeom prst="straightConnector1">
              <a:avLst/>
            </a:prstGeom>
            <a:ln>
              <a:tailEnd type="oval"/>
            </a:ln>
          </p:spPr>
          <p:style>
            <a:lnRef idx="1">
              <a:schemeClr val="accent1"/>
            </a:lnRef>
            <a:fillRef idx="0">
              <a:schemeClr val="accent1"/>
            </a:fillRef>
            <a:effectRef idx="0">
              <a:schemeClr val="accent1"/>
            </a:effectRef>
            <a:fontRef idx="minor">
              <a:schemeClr val="tx1"/>
            </a:fontRef>
          </p:style>
        </p:cxnSp>
        <p:sp>
          <p:nvSpPr>
            <p:cNvPr id="131" name="Rectangle: Rounded Corners 130">
              <a:extLst>
                <a:ext uri="{FF2B5EF4-FFF2-40B4-BE49-F238E27FC236}">
                  <a16:creationId xmlns:a16="http://schemas.microsoft.com/office/drawing/2014/main" id="{AED5D510-E11D-4A2E-B9AD-0CD01A7D38E9}"/>
                </a:ext>
              </a:extLst>
            </p:cNvPr>
            <p:cNvSpPr/>
            <p:nvPr/>
          </p:nvSpPr>
          <p:spPr>
            <a:xfrm>
              <a:off x="3422510" y="4243793"/>
              <a:ext cx="1819112" cy="45802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Provides guidance, support and approvals into the Capture Team</a:t>
              </a:r>
            </a:p>
          </p:txBody>
        </p:sp>
        <p:sp>
          <p:nvSpPr>
            <p:cNvPr id="180" name="Rectangle 179">
              <a:extLst>
                <a:ext uri="{FF2B5EF4-FFF2-40B4-BE49-F238E27FC236}">
                  <a16:creationId xmlns:a16="http://schemas.microsoft.com/office/drawing/2014/main" id="{E5B87D11-C493-4501-B97A-44C681677BAE}"/>
                </a:ext>
              </a:extLst>
            </p:cNvPr>
            <p:cNvSpPr/>
            <p:nvPr/>
          </p:nvSpPr>
          <p:spPr>
            <a:xfrm>
              <a:off x="5762714" y="3431146"/>
              <a:ext cx="4331665" cy="3378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err="1">
                  <a:ln>
                    <a:noFill/>
                  </a:ln>
                  <a:solidFill>
                    <a:prstClr val="black"/>
                  </a:solidFill>
                  <a:effectLst/>
                  <a:uLnTx/>
                  <a:uFillTx/>
                  <a:latin typeface="Arial"/>
                  <a:ea typeface="+mn-ea"/>
                  <a:cs typeface="+mn-cs"/>
                </a:rPr>
                <a:t>CoMC</a:t>
              </a:r>
              <a:r>
                <a:rPr kumimoji="0" lang="en-GB" sz="800" b="0" i="0" u="none" strike="noStrike" kern="1200" cap="none" spc="0" normalizeH="0" baseline="0" noProof="0" dirty="0">
                  <a:ln>
                    <a:noFill/>
                  </a:ln>
                  <a:solidFill>
                    <a:prstClr val="black"/>
                  </a:solidFill>
                  <a:effectLst/>
                  <a:uLnTx/>
                  <a:uFillTx/>
                  <a:latin typeface="Arial"/>
                  <a:ea typeface="+mn-ea"/>
                  <a:cs typeface="+mn-cs"/>
                </a:rPr>
                <a:t> – Updates and Progress</a:t>
              </a:r>
            </a:p>
          </p:txBody>
        </p:sp>
        <p:cxnSp>
          <p:nvCxnSpPr>
            <p:cNvPr id="40" name="Connector: Elbow 39">
              <a:extLst>
                <a:ext uri="{FF2B5EF4-FFF2-40B4-BE49-F238E27FC236}">
                  <a16:creationId xmlns:a16="http://schemas.microsoft.com/office/drawing/2014/main" id="{FDBD69A0-254C-4EB4-AF40-F3C0C7876E2A}"/>
                </a:ext>
              </a:extLst>
            </p:cNvPr>
            <p:cNvCxnSpPr>
              <a:cxnSpLocks/>
              <a:stCxn id="56" idx="2"/>
              <a:endCxn id="74" idx="1"/>
            </p:cNvCxnSpPr>
            <p:nvPr/>
          </p:nvCxnSpPr>
          <p:spPr>
            <a:xfrm rot="16200000" flipH="1">
              <a:off x="6102010" y="4444767"/>
              <a:ext cx="281047" cy="13819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1EA7B7B0-197B-41EC-B124-6AB1DB212F71}"/>
                </a:ext>
              </a:extLst>
            </p:cNvPr>
            <p:cNvSpPr/>
            <p:nvPr/>
          </p:nvSpPr>
          <p:spPr>
            <a:xfrm>
              <a:off x="8888566" y="3007473"/>
              <a:ext cx="1205813" cy="331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Workshop Output – analysis and HLD</a:t>
              </a:r>
            </a:p>
          </p:txBody>
        </p:sp>
        <p:cxnSp>
          <p:nvCxnSpPr>
            <p:cNvPr id="72" name="Straight Arrow Connector 71">
              <a:extLst>
                <a:ext uri="{FF2B5EF4-FFF2-40B4-BE49-F238E27FC236}">
                  <a16:creationId xmlns:a16="http://schemas.microsoft.com/office/drawing/2014/main" id="{BBDF4D24-7316-460E-BB54-94FB795DA71E}"/>
                </a:ext>
              </a:extLst>
            </p:cNvPr>
            <p:cNvCxnSpPr>
              <a:cxnSpLocks/>
              <a:stCxn id="48" idx="3"/>
              <a:endCxn id="68" idx="1"/>
            </p:cNvCxnSpPr>
            <p:nvPr/>
          </p:nvCxnSpPr>
          <p:spPr>
            <a:xfrm flipV="1">
              <a:off x="8640519" y="3173236"/>
              <a:ext cx="248047" cy="5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a:extLst>
                <a:ext uri="{FF2B5EF4-FFF2-40B4-BE49-F238E27FC236}">
                  <a16:creationId xmlns:a16="http://schemas.microsoft.com/office/drawing/2014/main" id="{B0D4D726-BE45-4161-B8C4-B5E463AF48E7}"/>
                </a:ext>
              </a:extLst>
            </p:cNvPr>
            <p:cNvCxnSpPr>
              <a:cxnSpLocks/>
              <a:stCxn id="68" idx="3"/>
              <a:endCxn id="74" idx="0"/>
            </p:cNvCxnSpPr>
            <p:nvPr/>
          </p:nvCxnSpPr>
          <p:spPr>
            <a:xfrm flipH="1">
              <a:off x="8390569" y="3173236"/>
              <a:ext cx="1703810" cy="1307632"/>
            </a:xfrm>
            <a:prstGeom prst="bentConnector4">
              <a:avLst>
                <a:gd name="adj1" fmla="val -13417"/>
                <a:gd name="adj2" fmla="val 56338"/>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C94F3695-055B-471C-8D2E-8DDB37FDE1A0}"/>
                </a:ext>
              </a:extLst>
            </p:cNvPr>
            <p:cNvSpPr/>
            <p:nvPr/>
          </p:nvSpPr>
          <p:spPr>
            <a:xfrm>
              <a:off x="1928507" y="3149630"/>
              <a:ext cx="899807" cy="2685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Information Provided</a:t>
              </a:r>
            </a:p>
          </p:txBody>
        </p:sp>
      </p:grpSp>
    </p:spTree>
    <p:extLst>
      <p:ext uri="{BB962C8B-B14F-4D97-AF65-F5344CB8AC3E}">
        <p14:creationId xmlns:p14="http://schemas.microsoft.com/office/powerpoint/2010/main" val="1285276693"/>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9D03D8-C515-4503-BED4-330EF2D7EC9A}">
  <ds:schemaRefs>
    <ds:schemaRef ds:uri="01f7a547-d57a-44ce-a211-81869c79743b"/>
    <ds:schemaRef ds:uri="http://purl.org/dc/dcmitype/"/>
    <ds:schemaRef ds:uri="http://schemas.microsoft.com/office/infopath/2007/PartnerControls"/>
    <ds:schemaRef ds:uri="http://www.w3.org/XML/1998/namespace"/>
    <ds:schemaRef ds:uri="http://schemas.openxmlformats.org/package/2006/metadata/core-properties"/>
    <ds:schemaRef ds:uri="3092569d-7549-4f1f-b838-122d264c6bd8"/>
    <ds:schemaRef ds:uri="http://schemas.microsoft.com/office/2006/documentManagement/types"/>
    <ds:schemaRef ds:uri="http://schemas.microsoft.com/office/2006/metadata/properties"/>
    <ds:schemaRef ds:uri="http://purl.org/dc/terms/"/>
    <ds:schemaRef ds:uri="http://purl.org/dc/elements/1.1/"/>
  </ds:schemaRefs>
</ds:datastoreItem>
</file>

<file path=customXml/itemProps2.xml><?xml version="1.0" encoding="utf-8"?>
<ds:datastoreItem xmlns:ds="http://schemas.openxmlformats.org/officeDocument/2006/customXml" ds:itemID="{80D1A9B2-060B-45A1-9322-C0848381EDE3}">
  <ds:schemaRefs>
    <ds:schemaRef ds:uri="http://schemas.microsoft.com/sharepoint/v3/contenttype/forms"/>
  </ds:schemaRefs>
</ds:datastoreItem>
</file>

<file path=customXml/itemProps3.xml><?xml version="1.0" encoding="utf-8"?>
<ds:datastoreItem xmlns:ds="http://schemas.openxmlformats.org/officeDocument/2006/customXml" ds:itemID="{91F13D29-CF70-421C-B1E2-1E4DCC6653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122</TotalTime>
  <Words>313</Words>
  <Application>Microsoft Office PowerPoint</Application>
  <PresentationFormat>Widescreen</PresentationFormat>
  <Paragraphs>75</Paragraphs>
  <Slides>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Arial</vt:lpstr>
      <vt:lpstr>1_Office Theme</vt:lpstr>
      <vt:lpstr>CMS Replacement Project Approach</vt:lpstr>
      <vt:lpstr>Problem Statement</vt:lpstr>
      <vt:lpstr>Recommended Approach </vt:lpstr>
      <vt:lpstr>Approach 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Replacement Project Approach</dc:title>
  <dc:creator>Joanne Williams</dc:creator>
  <cp:lastModifiedBy>Angela Clarke</cp:lastModifiedBy>
  <cp:revision>6</cp:revision>
  <dcterms:created xsi:type="dcterms:W3CDTF">2020-10-05T07:25:05Z</dcterms:created>
  <dcterms:modified xsi:type="dcterms:W3CDTF">2020-10-05T16:31:41Z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0x01010041A7FD4F90B5DA4788FF0464472C409F</vt:lpwstr>
  </property>
</Properties>
</file>