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9"/>
  </p:notesMasterIdLst>
  <p:sldIdLst>
    <p:sldId id="356" r:id="rId6"/>
    <p:sldId id="432" r:id="rId7"/>
    <p:sldId id="297"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kes, Andrew" initials="AW" lastIdx="21" clrIdx="0">
    <p:extLst>
      <p:ext uri="{19B8F6BF-5375-455C-9EA6-DF929625EA0E}">
        <p15:presenceInfo xmlns:p15="http://schemas.microsoft.com/office/powerpoint/2012/main" userId="Wilkes, Andrew" providerId="None"/>
      </p:ext>
    </p:extLst>
  </p:cmAuthor>
  <p:cmAuthor id="2" name="Hassan Afzal" initials="HA" lastIdx="3" clrIdx="1">
    <p:extLst>
      <p:ext uri="{19B8F6BF-5375-455C-9EA6-DF929625EA0E}">
        <p15:presenceInfo xmlns:p15="http://schemas.microsoft.com/office/powerpoint/2012/main" userId="S::hassan.afzal1@xoserve.com::a7068809-d3f4-4696-970d-615ed657f555" providerId="AD"/>
      </p:ext>
    </p:extLst>
  </p:cmAuthor>
  <p:cmAuthor id="3" name="Foster, Lee" initials="FL" lastIdx="21" clrIdx="2">
    <p:extLst>
      <p:ext uri="{19B8F6BF-5375-455C-9EA6-DF929625EA0E}">
        <p15:presenceInfo xmlns:p15="http://schemas.microsoft.com/office/powerpoint/2012/main" userId="S-1-5-21-4145888014-839675345-3125187760-3207" providerId="AD"/>
      </p:ext>
    </p:extLst>
  </p:cmAuthor>
  <p:cmAuthor id="4" name="Wilkes, Andrew" initials="WA" lastIdx="17" clrIdx="3">
    <p:extLst>
      <p:ext uri="{19B8F6BF-5375-455C-9EA6-DF929625EA0E}">
        <p15:presenceInfo xmlns:p15="http://schemas.microsoft.com/office/powerpoint/2012/main" userId="S::andrew.wilkes@xoserve.com::8c737259-034c-4913-8a34-8fa457fa1904" providerId="AD"/>
      </p:ext>
    </p:extLst>
  </p:cmAuthor>
  <p:cmAuthor id="5" name="Tristan Unwin" initials="TU" lastIdx="1" clrIdx="4">
    <p:extLst>
      <p:ext uri="{19B8F6BF-5375-455C-9EA6-DF929625EA0E}">
        <p15:presenceInfo xmlns:p15="http://schemas.microsoft.com/office/powerpoint/2012/main" userId="S::tristan.unwin@xoserve.com::35960f5b-602a-483d-b2dc-71a2219c0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3300"/>
    <a:srgbClr val="FFFFFF"/>
    <a:srgbClr val="BD6AAB"/>
    <a:srgbClr val="CED1E1"/>
    <a:srgbClr val="B1D6E8"/>
    <a:srgbClr val="56CF9E"/>
    <a:srgbClr val="84B8DA"/>
    <a:srgbClr val="237B57"/>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514F2E-044E-4877-BC9E-BEBBFFDB0396}" v="25" dt="2020-10-09T19:51:42.602"/>
    <p1510:client id="{BB09AC5F-2CF4-C172-A826-C13E91C37690}" v="104" dt="2020-10-09T11:24:07.3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7" y="10"/>
            <a:ext cx="8679685" cy="2030257"/>
          </a:xfrm>
          <a:prstGeom prst="rect">
            <a:avLst/>
          </a:prstGeom>
        </p:spPr>
        <p:txBody>
          <a:bodyPr vert="horz" lIns="291192" tIns="145598" rIns="291192" bIns="145598" rtlCol="0"/>
          <a:lstStyle>
            <a:lvl1pPr algn="l">
              <a:defRPr sz="3800"/>
            </a:lvl1pPr>
          </a:lstStyle>
          <a:p>
            <a:endParaRPr lang="en-GB" dirty="0"/>
          </a:p>
        </p:txBody>
      </p:sp>
      <p:sp>
        <p:nvSpPr>
          <p:cNvPr id="3" name="Date Placeholder 2"/>
          <p:cNvSpPr>
            <a:spLocks noGrp="1"/>
          </p:cNvSpPr>
          <p:nvPr>
            <p:ph type="dt" idx="1"/>
          </p:nvPr>
        </p:nvSpPr>
        <p:spPr>
          <a:xfrm>
            <a:off x="11345734" y="10"/>
            <a:ext cx="8679685" cy="2030257"/>
          </a:xfrm>
          <a:prstGeom prst="rect">
            <a:avLst/>
          </a:prstGeom>
        </p:spPr>
        <p:txBody>
          <a:bodyPr vert="horz" lIns="291192" tIns="145598" rIns="291192" bIns="145598" rtlCol="0"/>
          <a:lstStyle>
            <a:lvl1pPr algn="r">
              <a:defRPr sz="3800"/>
            </a:lvl1pPr>
          </a:lstStyle>
          <a:p>
            <a:fld id="{30CC7C86-2D66-4C55-8F99-E153512351BA}" type="datetimeFigureOut">
              <a:rPr lang="en-GB" smtClean="0"/>
              <a:t>12/10/2020</a:t>
            </a:fld>
            <a:endParaRPr lang="en-GB" dirty="0"/>
          </a:p>
        </p:txBody>
      </p:sp>
      <p:sp>
        <p:nvSpPr>
          <p:cNvPr id="4" name="Slide Image Placeholder 3"/>
          <p:cNvSpPr>
            <a:spLocks noGrp="1" noRot="1" noChangeAspect="1"/>
          </p:cNvSpPr>
          <p:nvPr>
            <p:ph type="sldImg" idx="2"/>
          </p:nvPr>
        </p:nvSpPr>
        <p:spPr>
          <a:xfrm>
            <a:off x="-3511550" y="3044825"/>
            <a:ext cx="27058938" cy="15220950"/>
          </a:xfrm>
          <a:prstGeom prst="rect">
            <a:avLst/>
          </a:prstGeom>
          <a:noFill/>
          <a:ln w="12700">
            <a:solidFill>
              <a:prstClr val="black"/>
            </a:solidFill>
          </a:ln>
        </p:spPr>
        <p:txBody>
          <a:bodyPr vert="horz" lIns="291192" tIns="145598" rIns="291192" bIns="145598" rtlCol="0" anchor="ctr"/>
          <a:lstStyle/>
          <a:p>
            <a:endParaRPr lang="en-GB" dirty="0"/>
          </a:p>
        </p:txBody>
      </p:sp>
      <p:sp>
        <p:nvSpPr>
          <p:cNvPr id="5" name="Notes Placeholder 4"/>
          <p:cNvSpPr>
            <a:spLocks noGrp="1"/>
          </p:cNvSpPr>
          <p:nvPr>
            <p:ph type="body" sz="quarter" idx="3"/>
          </p:nvPr>
        </p:nvSpPr>
        <p:spPr>
          <a:xfrm>
            <a:off x="2003009" y="19287435"/>
            <a:ext cx="16024029" cy="18272295"/>
          </a:xfrm>
          <a:prstGeom prst="rect">
            <a:avLst/>
          </a:prstGeom>
        </p:spPr>
        <p:txBody>
          <a:bodyPr vert="horz" lIns="291192" tIns="145598" rIns="291192" bIns="145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7" y="38567807"/>
            <a:ext cx="8679685" cy="2030257"/>
          </a:xfrm>
          <a:prstGeom prst="rect">
            <a:avLst/>
          </a:prstGeom>
        </p:spPr>
        <p:txBody>
          <a:bodyPr vert="horz" lIns="291192" tIns="145598" rIns="291192" bIns="145598" rtlCol="0" anchor="b"/>
          <a:lstStyle>
            <a:lvl1pPr algn="l">
              <a:defRPr sz="3800"/>
            </a:lvl1pPr>
          </a:lstStyle>
          <a:p>
            <a:endParaRPr lang="en-GB" dirty="0"/>
          </a:p>
        </p:txBody>
      </p:sp>
      <p:sp>
        <p:nvSpPr>
          <p:cNvPr id="7" name="Slide Number Placeholder 6"/>
          <p:cNvSpPr>
            <a:spLocks noGrp="1"/>
          </p:cNvSpPr>
          <p:nvPr>
            <p:ph type="sldNum" sz="quarter" idx="5"/>
          </p:nvPr>
        </p:nvSpPr>
        <p:spPr>
          <a:xfrm>
            <a:off x="11345734" y="38567807"/>
            <a:ext cx="8679685" cy="2030257"/>
          </a:xfrm>
          <a:prstGeom prst="rect">
            <a:avLst/>
          </a:prstGeom>
        </p:spPr>
        <p:txBody>
          <a:bodyPr vert="horz" lIns="291192" tIns="145598" rIns="291192" bIns="145598" rtlCol="0" anchor="b"/>
          <a:lstStyle>
            <a:lvl1pPr algn="r">
              <a:defRPr sz="38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299753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62568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64835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Tree>
    <p:extLst>
      <p:ext uri="{BB962C8B-B14F-4D97-AF65-F5344CB8AC3E}">
        <p14:creationId xmlns:p14="http://schemas.microsoft.com/office/powerpoint/2010/main" val="209105051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17194"/>
            <a:ext cx="7772400" cy="1102519"/>
          </a:xfrm>
        </p:spPr>
        <p:txBody>
          <a:bodyPr/>
          <a:lstStyle/>
          <a:p>
            <a:r>
              <a:rPr lang="en-GB" dirty="0"/>
              <a:t>September KPM Update 2020</a:t>
            </a:r>
            <a:br>
              <a:rPr lang="en-GB" dirty="0"/>
            </a:br>
            <a:r>
              <a:rPr lang="en-GB" dirty="0"/>
              <a:t>(Version 2)</a:t>
            </a:r>
          </a:p>
        </p:txBody>
      </p:sp>
    </p:spTree>
    <p:extLst>
      <p:ext uri="{BB962C8B-B14F-4D97-AF65-F5344CB8AC3E}">
        <p14:creationId xmlns:p14="http://schemas.microsoft.com/office/powerpoint/2010/main" val="419107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0" y="113752"/>
            <a:ext cx="8007956" cy="281009"/>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September 2020 – Right First Time / Quality (Version 2)</a:t>
            </a:r>
            <a:endParaRPr lang="en-GB" sz="1400" b="0" dirty="0">
              <a:latin typeface="Arial"/>
              <a:cs typeface="Arial"/>
            </a:endParaRPr>
          </a:p>
        </p:txBody>
      </p:sp>
      <p:graphicFrame>
        <p:nvGraphicFramePr>
          <p:cNvPr id="6" name="Table 5">
            <a:extLst>
              <a:ext uri="{FF2B5EF4-FFF2-40B4-BE49-F238E27FC236}">
                <a16:creationId xmlns:a16="http://schemas.microsoft.com/office/drawing/2014/main" id="{124621AB-281D-4748-84A1-A06E9592F1CB}"/>
              </a:ext>
            </a:extLst>
          </p:cNvPr>
          <p:cNvGraphicFramePr>
            <a:graphicFrameLocks noGrp="1"/>
          </p:cNvGraphicFramePr>
          <p:nvPr>
            <p:extLst>
              <p:ext uri="{D42A27DB-BD31-4B8C-83A1-F6EECF244321}">
                <p14:modId xmlns:p14="http://schemas.microsoft.com/office/powerpoint/2010/main" val="2109366480"/>
              </p:ext>
            </p:extLst>
          </p:nvPr>
        </p:nvGraphicFramePr>
        <p:xfrm>
          <a:off x="97772" y="349041"/>
          <a:ext cx="8970027" cy="4669190"/>
        </p:xfrm>
        <a:graphic>
          <a:graphicData uri="http://schemas.openxmlformats.org/drawingml/2006/table">
            <a:tbl>
              <a:tblPr/>
              <a:tblGrid>
                <a:gridCol w="992666">
                  <a:extLst>
                    <a:ext uri="{9D8B030D-6E8A-4147-A177-3AD203B41FA5}">
                      <a16:colId xmlns:a16="http://schemas.microsoft.com/office/drawing/2014/main" val="2567729814"/>
                    </a:ext>
                  </a:extLst>
                </a:gridCol>
                <a:gridCol w="353365">
                  <a:extLst>
                    <a:ext uri="{9D8B030D-6E8A-4147-A177-3AD203B41FA5}">
                      <a16:colId xmlns:a16="http://schemas.microsoft.com/office/drawing/2014/main" val="785165539"/>
                    </a:ext>
                  </a:extLst>
                </a:gridCol>
                <a:gridCol w="1372373">
                  <a:extLst>
                    <a:ext uri="{9D8B030D-6E8A-4147-A177-3AD203B41FA5}">
                      <a16:colId xmlns:a16="http://schemas.microsoft.com/office/drawing/2014/main" val="260194527"/>
                    </a:ext>
                  </a:extLst>
                </a:gridCol>
                <a:gridCol w="553300">
                  <a:extLst>
                    <a:ext uri="{9D8B030D-6E8A-4147-A177-3AD203B41FA5}">
                      <a16:colId xmlns:a16="http://schemas.microsoft.com/office/drawing/2014/main" val="1472706736"/>
                    </a:ext>
                  </a:extLst>
                </a:gridCol>
                <a:gridCol w="916712">
                  <a:extLst>
                    <a:ext uri="{9D8B030D-6E8A-4147-A177-3AD203B41FA5}">
                      <a16:colId xmlns:a16="http://schemas.microsoft.com/office/drawing/2014/main" val="4111826824"/>
                    </a:ext>
                  </a:extLst>
                </a:gridCol>
                <a:gridCol w="547864">
                  <a:extLst>
                    <a:ext uri="{9D8B030D-6E8A-4147-A177-3AD203B41FA5}">
                      <a16:colId xmlns:a16="http://schemas.microsoft.com/office/drawing/2014/main" val="1649576651"/>
                    </a:ext>
                  </a:extLst>
                </a:gridCol>
                <a:gridCol w="549221">
                  <a:extLst>
                    <a:ext uri="{9D8B030D-6E8A-4147-A177-3AD203B41FA5}">
                      <a16:colId xmlns:a16="http://schemas.microsoft.com/office/drawing/2014/main" val="216273666"/>
                    </a:ext>
                  </a:extLst>
                </a:gridCol>
                <a:gridCol w="581767">
                  <a:extLst>
                    <a:ext uri="{9D8B030D-6E8A-4147-A177-3AD203B41FA5}">
                      <a16:colId xmlns:a16="http://schemas.microsoft.com/office/drawing/2014/main" val="1245814941"/>
                    </a:ext>
                  </a:extLst>
                </a:gridCol>
                <a:gridCol w="3102759">
                  <a:extLst>
                    <a:ext uri="{9D8B030D-6E8A-4147-A177-3AD203B41FA5}">
                      <a16:colId xmlns:a16="http://schemas.microsoft.com/office/drawing/2014/main" val="3368391535"/>
                    </a:ext>
                  </a:extLst>
                </a:gridCol>
              </a:tblGrid>
              <a:tr h="151317">
                <a:tc>
                  <a:txBody>
                    <a:bodyPr/>
                    <a:lstStyle/>
                    <a:p>
                      <a:pPr algn="ctr" rtl="0" fontAlgn="ctr"/>
                      <a:r>
                        <a:rPr lang="en-GB" sz="500" b="1" i="0" u="none" strike="noStrike">
                          <a:solidFill>
                            <a:srgbClr val="FFFFFF"/>
                          </a:solidFill>
                          <a:effectLst/>
                          <a:latin typeface="Arial"/>
                        </a:rPr>
                        <a:t>Journey / Process</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Frequency</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Measure Detail</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Target Description</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Annual Target Description</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Jul-20</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Aug-20</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Sep-20</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a:rPr>
                        <a:t>Comments</a:t>
                      </a:r>
                      <a:endParaRPr lang="en-GB" sz="500" b="1" i="0" u="none" strike="noStrike" dirty="0">
                        <a:solidFill>
                          <a:srgbClr val="FFFFFF"/>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4007691924"/>
                  </a:ext>
                </a:extLst>
              </a:tr>
              <a:tr h="151317">
                <a:tc>
                  <a:txBody>
                    <a:bodyPr/>
                    <a:lstStyle/>
                    <a:p>
                      <a:pPr algn="ctr" rtl="0" fontAlgn="ctr"/>
                      <a:r>
                        <a:rPr lang="en-GB" sz="500" b="0" i="0" u="none" strike="noStrike">
                          <a:solidFill>
                            <a:srgbClr val="000000"/>
                          </a:solidFill>
                          <a:effectLst/>
                          <a:latin typeface="Arial"/>
                        </a:rPr>
                        <a:t>Customer Contacts </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Escalations raised against total query responses </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Less than 5%</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Cumulative less than 5% (mean average)</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0.61%</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1.49%</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0.40%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7469168"/>
                  </a:ext>
                </a:extLst>
              </a:tr>
              <a:tr h="225705">
                <a:tc>
                  <a:txBody>
                    <a:bodyPr/>
                    <a:lstStyle/>
                    <a:p>
                      <a:pPr algn="ctr" rtl="0" fontAlgn="ctr"/>
                      <a:r>
                        <a:rPr lang="en-GB" sz="500" b="0" i="0" u="none" strike="noStrike">
                          <a:solidFill>
                            <a:srgbClr val="000000"/>
                          </a:solidFill>
                          <a:effectLst/>
                          <a:latin typeface="Arial"/>
                        </a:rPr>
                        <a:t>Customer Contacts (technical)</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re-opened tickets within period</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95%</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Cumulative in excess of 95%</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97.90%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97.80%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98.90%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a:rPr>
                        <a:t>Following August's update where we resolved the root cause of an issue that was resulting in Gemini password resets requiring multiple attempts, we have seen a good improvement in right first time delivery up to 98.9%.  We are continuing to assess any trends that we can identify to deliver similar improvements.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1092567"/>
                  </a:ext>
                </a:extLst>
              </a:tr>
              <a:tr h="193135">
                <a:tc>
                  <a:txBody>
                    <a:bodyPr/>
                    <a:lstStyle/>
                    <a:p>
                      <a:pPr algn="ctr" rtl="0" fontAlgn="ctr"/>
                      <a:r>
                        <a:rPr lang="en-GB" sz="500" b="0" i="0" u="none" strike="noStrike">
                          <a:solidFill>
                            <a:srgbClr val="000000"/>
                          </a:solidFill>
                          <a:effectLst/>
                          <a:latin typeface="Arial"/>
                        </a:rPr>
                        <a:t>Customer Joiners/Leavers (UK Gas Market)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readiness criteria approved by customer (join) Shippers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 of customers who enter market during the year</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No Joiners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110504"/>
                  </a:ext>
                </a:extLst>
              </a:tr>
              <a:tr h="193135">
                <a:tc>
                  <a:txBody>
                    <a:bodyPr/>
                    <a:lstStyle/>
                    <a:p>
                      <a:pPr algn="ctr" rtl="0" fontAlgn="ctr"/>
                      <a:r>
                        <a:rPr lang="en-GB" sz="500" b="0" i="0" u="none" strike="noStrike">
                          <a:solidFill>
                            <a:srgbClr val="000000"/>
                          </a:solidFill>
                          <a:effectLst/>
                          <a:latin typeface="Arial"/>
                        </a:rPr>
                        <a:t>Customer Joiners/Leavers (UK Gas Market)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readiness criteria approved by customer (join) Non Shippers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 of customers who enter market during the year</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No Joiners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620611"/>
                  </a:ext>
                </a:extLst>
              </a:tr>
              <a:tr h="225705">
                <a:tc>
                  <a:txBody>
                    <a:bodyPr/>
                    <a:lstStyle/>
                    <a:p>
                      <a:pPr algn="ctr" rtl="0" fontAlgn="ctr"/>
                      <a:r>
                        <a:rPr lang="en-GB" sz="500" b="0" i="0" u="none" strike="noStrike">
                          <a:solidFill>
                            <a:srgbClr val="000000"/>
                          </a:solidFill>
                          <a:effectLst/>
                          <a:latin typeface="Arial"/>
                        </a:rPr>
                        <a:t>Customer Joiners/Leavers (UK Gas Market)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exit criteria approved and account deactivated within D+1 of cessation notice being issued (leave) Shippers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 of customers who exit market during the year</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9173680"/>
                  </a:ext>
                </a:extLst>
              </a:tr>
              <a:tr h="225705">
                <a:tc>
                  <a:txBody>
                    <a:bodyPr/>
                    <a:lstStyle/>
                    <a:p>
                      <a:pPr algn="ctr" rtl="0" fontAlgn="ctr"/>
                      <a:r>
                        <a:rPr lang="en-GB" sz="500" b="0" i="0" u="none" strike="noStrike">
                          <a:solidFill>
                            <a:srgbClr val="000000"/>
                          </a:solidFill>
                          <a:effectLst/>
                          <a:latin typeface="Arial"/>
                        </a:rPr>
                        <a:t>Customer Joiners/Leavers (UK Gas Market)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exit criteria approved and account deactivated within D+1 of cessation notice being issued. (leave) Non-Shippers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100% of customers who exit market during the year</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No Leavers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532309"/>
                  </a:ext>
                </a:extLst>
              </a:tr>
              <a:tr h="225705">
                <a:tc>
                  <a:txBody>
                    <a:bodyPr/>
                    <a:lstStyle/>
                    <a:p>
                      <a:pPr algn="ctr" rtl="0" fontAlgn="ctr"/>
                      <a:r>
                        <a:rPr lang="en-GB" sz="500" b="0" i="0" u="none" strike="noStrike">
                          <a:solidFill>
                            <a:srgbClr val="000000"/>
                          </a:solidFill>
                          <a:effectLst/>
                          <a:latin typeface="Arial"/>
                        </a:rPr>
                        <a:t>Customer Relationship Management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Quarterly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KVI relationship survey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95% starting to trust/ trust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Latest figure</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Next Survey-Sept  Next Report-Oct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Next Survey-Sept  Next Report-Oct</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a:rPr>
                        <a:t>90.91%</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rtl="0" fontAlgn="ctr"/>
                      <a:r>
                        <a:rPr lang="en-GB" sz="500" b="0" i="0" u="none" strike="noStrike">
                          <a:solidFill>
                            <a:srgbClr val="000000"/>
                          </a:solidFill>
                          <a:effectLst/>
                          <a:latin typeface="Arial"/>
                        </a:rPr>
                        <a:t>Performance is below 95% target but is the highest score so far, with improvements to customer engagement and customer contact response timescales. Sustained improvements to operational service levels and customer engagements during COVID19 has seen the customer Trust score strengthen.</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8900898"/>
                  </a:ext>
                </a:extLst>
              </a:tr>
              <a:tr h="121661">
                <a:tc>
                  <a:txBody>
                    <a:bodyPr/>
                    <a:lstStyle/>
                    <a:p>
                      <a:pPr algn="ctr" rtl="0" fontAlgn="ctr"/>
                      <a:r>
                        <a:rPr lang="en-GB" sz="500" b="0" i="0" u="none" strike="noStrike">
                          <a:solidFill>
                            <a:srgbClr val="000000"/>
                          </a:solidFill>
                          <a:effectLst/>
                          <a:latin typeface="Arial"/>
                        </a:rPr>
                        <a:t>Customer Reporting (all forms)</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a:rPr>
                        <a:t>Monthly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a:rPr>
                        <a:t>% of RFT against all reports dispatched</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811273"/>
                  </a:ext>
                </a:extLst>
              </a:tr>
              <a:tr h="151317">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Bi Annually</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Confidence in DE Team to deliver DESC obligations (via Survey of DESC Members)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75% Met or Exceeded Final Survey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Survey-Dec  Next Report-Jan</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0204171"/>
                  </a:ext>
                </a:extLst>
              </a:tr>
              <a:tr h="151317">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Energy Balancing Credit Rules adhered to, to ensure adequate security in place</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7687539"/>
                  </a:ext>
                </a:extLst>
              </a:tr>
              <a:tr h="151317">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invoices not requiring adjustment post original invoice dispatch</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11/12 Months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7034594"/>
                  </a:ext>
                </a:extLst>
              </a:tr>
              <a:tr h="151317">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customers that have been invoiced without issues/ exceptions (exc. AMS)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11/12 Months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811505"/>
                  </a:ext>
                </a:extLst>
              </a:tr>
              <a:tr h="151317">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customers with less than 1% of MPRNs which have an AMS Invoice exception</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11/12 Months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In Development</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FF0000"/>
                          </a:solidFill>
                          <a:effectLst/>
                          <a:latin typeface="Arial" panose="020B0604020202020204" pitchFamily="34" charset="0"/>
                        </a:rPr>
                        <a:t>Report due to be available by 9th October.</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4531081"/>
                  </a:ext>
                </a:extLst>
              </a:tr>
              <a:tr h="121661">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successful shipper transfers processed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051245"/>
                  </a:ext>
                </a:extLst>
              </a:tr>
              <a:tr h="151317">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valid CMS challenges received (PSCs)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Less than 1%</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0.23%</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0.17%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0.09%</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7982931"/>
                  </a:ext>
                </a:extLst>
              </a:tr>
              <a:tr h="225705">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Provision of relevant issue updates to customers accepted at CoMC and no negativity on how the issue is managed.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Issue updates provided at September CoMC. No negative comments received.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595334"/>
                  </a:ext>
                </a:extLst>
              </a:tr>
              <a:tr h="225705">
                <a:tc>
                  <a:txBody>
                    <a:bodyPr/>
                    <a:lstStyle/>
                    <a:p>
                      <a:pPr algn="ctr" rtl="0" fontAlgn="ctr"/>
                      <a:r>
                        <a:rPr lang="en-GB" sz="500" b="0" i="0" u="none" strike="noStrike" dirty="0">
                          <a:solidFill>
                            <a:srgbClr val="000000"/>
                          </a:solidFill>
                          <a:effectLst/>
                          <a:latin typeface="Arial" panose="020B0604020202020204" pitchFamily="34" charset="0"/>
                        </a:rPr>
                        <a:t>Managing Change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Zero P1 or P2 valid defects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11/12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2</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a:rPr>
                        <a:t>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br>
                        <a:rPr lang="en-GB" sz="500" b="0" i="0" u="none" strike="noStrike">
                          <a:solidFill>
                            <a:srgbClr val="000000"/>
                          </a:solidFill>
                          <a:effectLst/>
                          <a:latin typeface="Arial"/>
                        </a:rPr>
                      </a:br>
                      <a:r>
                        <a:rPr lang="en-GB" sz="500" b="0" i="0" u="none" strike="noStrike">
                          <a:solidFill>
                            <a:srgbClr val="000000"/>
                          </a:solidFill>
                          <a:effectLst/>
                          <a:latin typeface="Arial"/>
                        </a:rPr>
                        <a:t>1 new P2 defect found during Optional Tariff PIS - no direct system/processing impact but Gemini was required to be taken down to allow for the error to be fixed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0612132"/>
                  </a:ext>
                </a:extLst>
              </a:tr>
              <a:tr h="300094">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&lt;=four valid P3 defects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11/12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5</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a:rPr>
                        <a:t>0</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2</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br>
                        <a:rPr lang="en-GB" sz="500" b="0" i="0" u="none" strike="noStrike">
                          <a:solidFill>
                            <a:srgbClr val="000000"/>
                          </a:solidFill>
                          <a:effectLst/>
                          <a:latin typeface="Arial"/>
                        </a:rPr>
                      </a:br>
                      <a:r>
                        <a:rPr lang="en-GB" sz="500" b="0" i="0" u="none" strike="noStrike">
                          <a:solidFill>
                            <a:srgbClr val="000000"/>
                          </a:solidFill>
                          <a:effectLst/>
                          <a:latin typeface="Arial"/>
                        </a:rPr>
                        <a:t>1 new P3 defect - inconsistencies in the treatment of data between CON and BRO records (related to June 20 release)</a:t>
                      </a:r>
                      <a:br>
                        <a:rPr lang="en-GB" sz="500" b="0" i="0" u="none" strike="noStrike">
                          <a:solidFill>
                            <a:srgbClr val="000000"/>
                          </a:solidFill>
                          <a:effectLst/>
                          <a:latin typeface="Arial"/>
                        </a:rPr>
                      </a:br>
                      <a:r>
                        <a:rPr lang="en-GB" sz="500" b="0" i="0" u="none" strike="noStrike">
                          <a:solidFill>
                            <a:srgbClr val="000000"/>
                          </a:solidFill>
                          <a:effectLst/>
                          <a:latin typeface="Arial"/>
                        </a:rPr>
                        <a:t>1 new P3 defect found in Optional Tariff PIS with regards to AMT Marketflow configuration changes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4750798"/>
                  </a:ext>
                </a:extLst>
              </a:tr>
              <a:tr h="225705">
                <a:tc>
                  <a:txBody>
                    <a:bodyPr/>
                    <a:lstStyle/>
                    <a:p>
                      <a:pPr algn="ctr" rtl="0" fontAlgn="ctr"/>
                      <a:r>
                        <a:rPr lang="en-GB" sz="500" b="0" i="0" u="none" strike="noStrike">
                          <a:solidFill>
                            <a:srgbClr val="000000"/>
                          </a:solidFill>
                          <a:effectLst/>
                          <a:latin typeface="Arial" panose="020B0604020202020204" pitchFamily="34" charset="0"/>
                        </a:rPr>
                        <a:t>Managing Change </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No of valid defects raised within PIS period relating to relevant change (excluding programmes)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&lt;=five valid P4 defects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a:rPr>
                        <a:t>5</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a:rPr>
                        <a:t>1</a:t>
                      </a:r>
                      <a:endParaRPr lang="en-GB" sz="500" b="0" i="0" u="none" strike="noStrike" dirty="0">
                        <a:solidFill>
                          <a:srgbClr val="00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1 new P4 defect - issue with single MPRN with future dated contact data (EMC)</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2381782"/>
                  </a:ext>
                </a:extLst>
              </a:tr>
              <a:tr h="12948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meter reads successfully processed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99.5%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99.98%</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99.96%</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99.94%</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0104870"/>
                  </a:ext>
                </a:extLst>
              </a:tr>
              <a:tr h="129481">
                <a:tc>
                  <a:txBody>
                    <a:bodyPr/>
                    <a:lstStyle/>
                    <a:p>
                      <a:pPr algn="ctr" rtl="0" fontAlgn="ctr"/>
                      <a:r>
                        <a:rPr lang="en-GB" sz="500" b="0" i="0" u="none" strike="noStrike">
                          <a:solidFill>
                            <a:srgbClr val="000000"/>
                          </a:solidFill>
                          <a:effectLst/>
                          <a:latin typeface="Arial" panose="020B0604020202020204" pitchFamily="34" charset="0"/>
                        </a:rPr>
                        <a:t>Meter Read / Asset processing</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asset updates successfully processed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99.5%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99.75%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99.77%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endParaRPr lang="en-GB" sz="500" b="0" i="0" u="none" strike="noStrike" dirty="0">
                        <a:solidFill>
                          <a:srgbClr val="FF0000"/>
                        </a:solidFill>
                        <a:effectLst/>
                        <a:latin typeface="Arial"/>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857752"/>
                  </a:ext>
                </a:extLst>
              </a:tr>
              <a:tr h="374482">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AQs processed successfully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Arial" panose="020B0604020202020204" pitchFamily="34" charset="0"/>
                        </a:rPr>
                        <a:t>12/12 Months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a:rPr>
                        <a:t>99.95%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a:rPr>
                        <a:t>Performance is below 100% as a small number of exceptions were created during this process. Those exceptions either pause the process or require manual rework, but as further intervention is required to complete the transaction, that transaction is not 'Right First Time'. </a:t>
                      </a:r>
                      <a:r>
                        <a:rPr lang="en-GB" sz="500" b="0" i="0" u="none" strike="noStrike" noProof="0">
                          <a:effectLst/>
                        </a:rPr>
                        <a:t>A small number of records (c. 2,000) were also issued twice on the NRL file to customers - the AQ communication "End User Category and AQ Notification File Update" has been sent to impacted customers with more details.</a:t>
                      </a:r>
                      <a:endParaRPr lang="en-GB" sz="500" b="0" i="0" u="none" strike="noStrike" dirty="0">
                        <a:solidFill>
                          <a:srgbClr val="000000"/>
                        </a:solidFill>
                        <a:effectLst/>
                        <a:latin typeface="Arial" panose="020B0604020202020204" pitchFamily="34" charset="0"/>
                      </a:endParaRP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2950408"/>
                  </a:ext>
                </a:extLst>
              </a:tr>
              <a:tr h="225705">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500" b="0" i="0" u="none" strike="noStrike">
                          <a:solidFill>
                            <a:srgbClr val="000000"/>
                          </a:solidFill>
                          <a:effectLst/>
                          <a:latin typeface="Arial" panose="020B0604020202020204" pitchFamily="34" charset="0"/>
                        </a:rPr>
                        <a:t>% of AQs at risk/ have defects</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0.75%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Cumulative less than 0.50%  average by year end</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0.85%</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0.67%</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1.30%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dirty="0">
                          <a:solidFill>
                            <a:srgbClr val="000000"/>
                          </a:solidFill>
                          <a:effectLst/>
                          <a:latin typeface="Arial" panose="020B0604020202020204" pitchFamily="34" charset="0"/>
                        </a:rPr>
                        <a:t>1.3% of LDZ AQ is currently known to be at risk due to defects. 0.21% of MPRNs are known to be currently impacted by an AQ related defect. Data based on Aqsa Calculated up to the end of September 2020, Effective from 01/10/2020.</a:t>
                      </a:r>
                    </a:p>
                  </a:txBody>
                  <a:tcPr marL="2602" marR="2602" marT="260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5637672"/>
                  </a:ext>
                </a:extLst>
              </a:tr>
            </a:tbl>
          </a:graphicData>
        </a:graphic>
      </p:graphicFrame>
    </p:spTree>
    <p:extLst>
      <p:ext uri="{BB962C8B-B14F-4D97-AF65-F5344CB8AC3E}">
        <p14:creationId xmlns:p14="http://schemas.microsoft.com/office/powerpoint/2010/main" val="1092913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9013013-05B3-4FF6-8F35-015967F3AEF8}"/>
              </a:ext>
            </a:extLst>
          </p:cNvPr>
          <p:cNvSpPr txBox="1">
            <a:spLocks/>
          </p:cNvSpPr>
          <p:nvPr/>
        </p:nvSpPr>
        <p:spPr>
          <a:xfrm>
            <a:off x="-1" y="113752"/>
            <a:ext cx="8034617" cy="3079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a:r>
              <a:rPr lang="en-GB" sz="1400" dirty="0">
                <a:latin typeface="Arial"/>
                <a:cs typeface="Arial"/>
              </a:rPr>
              <a:t>Key Performance Measures September 2020 – Cycle Time / Delivery (Version 2)</a:t>
            </a:r>
            <a:endParaRPr lang="en-GB" sz="1400" b="0" dirty="0">
              <a:latin typeface="Arial"/>
              <a:cs typeface="Arial"/>
            </a:endParaRPr>
          </a:p>
        </p:txBody>
      </p:sp>
      <p:graphicFrame>
        <p:nvGraphicFramePr>
          <p:cNvPr id="5" name="Table 4">
            <a:extLst>
              <a:ext uri="{FF2B5EF4-FFF2-40B4-BE49-F238E27FC236}">
                <a16:creationId xmlns:a16="http://schemas.microsoft.com/office/drawing/2014/main" id="{F086DDF1-0BEE-40C7-A8EF-2F635B059092}"/>
              </a:ext>
            </a:extLst>
          </p:cNvPr>
          <p:cNvGraphicFramePr>
            <a:graphicFrameLocks noGrp="1"/>
          </p:cNvGraphicFramePr>
          <p:nvPr>
            <p:extLst>
              <p:ext uri="{D42A27DB-BD31-4B8C-83A1-F6EECF244321}">
                <p14:modId xmlns:p14="http://schemas.microsoft.com/office/powerpoint/2010/main" val="3897712863"/>
              </p:ext>
            </p:extLst>
          </p:nvPr>
        </p:nvGraphicFramePr>
        <p:xfrm>
          <a:off x="112544" y="421657"/>
          <a:ext cx="8863816" cy="4575066"/>
        </p:xfrm>
        <a:graphic>
          <a:graphicData uri="http://schemas.openxmlformats.org/drawingml/2006/table">
            <a:tbl>
              <a:tblPr/>
              <a:tblGrid>
                <a:gridCol w="1069514">
                  <a:extLst>
                    <a:ext uri="{9D8B030D-6E8A-4147-A177-3AD203B41FA5}">
                      <a16:colId xmlns:a16="http://schemas.microsoft.com/office/drawing/2014/main" val="3905570501"/>
                    </a:ext>
                  </a:extLst>
                </a:gridCol>
                <a:gridCol w="509680">
                  <a:extLst>
                    <a:ext uri="{9D8B030D-6E8A-4147-A177-3AD203B41FA5}">
                      <a16:colId xmlns:a16="http://schemas.microsoft.com/office/drawing/2014/main" val="1091136534"/>
                    </a:ext>
                  </a:extLst>
                </a:gridCol>
                <a:gridCol w="1476174">
                  <a:extLst>
                    <a:ext uri="{9D8B030D-6E8A-4147-A177-3AD203B41FA5}">
                      <a16:colId xmlns:a16="http://schemas.microsoft.com/office/drawing/2014/main" val="803389830"/>
                    </a:ext>
                  </a:extLst>
                </a:gridCol>
                <a:gridCol w="542212">
                  <a:extLst>
                    <a:ext uri="{9D8B030D-6E8A-4147-A177-3AD203B41FA5}">
                      <a16:colId xmlns:a16="http://schemas.microsoft.com/office/drawing/2014/main" val="3235344005"/>
                    </a:ext>
                  </a:extLst>
                </a:gridCol>
                <a:gridCol w="874317">
                  <a:extLst>
                    <a:ext uri="{9D8B030D-6E8A-4147-A177-3AD203B41FA5}">
                      <a16:colId xmlns:a16="http://schemas.microsoft.com/office/drawing/2014/main" val="3008847469"/>
                    </a:ext>
                  </a:extLst>
                </a:gridCol>
                <a:gridCol w="516456">
                  <a:extLst>
                    <a:ext uri="{9D8B030D-6E8A-4147-A177-3AD203B41FA5}">
                      <a16:colId xmlns:a16="http://schemas.microsoft.com/office/drawing/2014/main" val="904875761"/>
                    </a:ext>
                  </a:extLst>
                </a:gridCol>
                <a:gridCol w="614056">
                  <a:extLst>
                    <a:ext uri="{9D8B030D-6E8A-4147-A177-3AD203B41FA5}">
                      <a16:colId xmlns:a16="http://schemas.microsoft.com/office/drawing/2014/main" val="1761862357"/>
                    </a:ext>
                  </a:extLst>
                </a:gridCol>
                <a:gridCol w="565256">
                  <a:extLst>
                    <a:ext uri="{9D8B030D-6E8A-4147-A177-3AD203B41FA5}">
                      <a16:colId xmlns:a16="http://schemas.microsoft.com/office/drawing/2014/main" val="1282769656"/>
                    </a:ext>
                  </a:extLst>
                </a:gridCol>
                <a:gridCol w="2696151">
                  <a:extLst>
                    <a:ext uri="{9D8B030D-6E8A-4147-A177-3AD203B41FA5}">
                      <a16:colId xmlns:a16="http://schemas.microsoft.com/office/drawing/2014/main" val="1171275500"/>
                    </a:ext>
                  </a:extLst>
                </a:gridCol>
              </a:tblGrid>
              <a:tr h="164113">
                <a:tc>
                  <a:txBody>
                    <a:bodyPr/>
                    <a:lstStyle/>
                    <a:p>
                      <a:pPr algn="ctr" rtl="0" fontAlgn="ctr"/>
                      <a:r>
                        <a:rPr lang="en-GB" sz="500" b="1" i="0" u="none" strike="noStrike">
                          <a:solidFill>
                            <a:srgbClr val="FFFFFF"/>
                          </a:solidFill>
                          <a:effectLst/>
                          <a:latin typeface="Arial" panose="020B0604020202020204" pitchFamily="34" charset="0"/>
                        </a:rPr>
                        <a:t>Journey / Process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Frequency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Measure Detail</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Target Description</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Annual Target Description</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Jul-20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Aug-20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Sep-20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en-GB" sz="500" b="1" i="0" u="none" strike="noStrike">
                          <a:solidFill>
                            <a:srgbClr val="FFFFFF"/>
                          </a:solidFill>
                          <a:effectLst/>
                          <a:latin typeface="Arial" panose="020B0604020202020204" pitchFamily="34" charset="0"/>
                        </a:rPr>
                        <a:t>Comments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540750767"/>
                  </a:ext>
                </a:extLst>
              </a:tr>
              <a:tr h="526622">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P5 queries responded to within SLA/ OLA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91.10%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94.68%</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95.80%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Performance has improved again this month following some changes in the day to day management of the queries that ensures we are able to get view and prioritise faster.  Additionally, changes in the management of email queries has brought efficiencies enabling us to assign the optimum resource to managing those queries coming through.  New response templates have been designed to drive follow up queries through telephone channels with the intention of reducing email traffic which will again ensure more resource to managing 'valid' queries.  This should see further progress made in performance in the coming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6870945"/>
                  </a:ext>
                </a:extLst>
              </a:tr>
              <a:tr h="302038">
                <a:tc>
                  <a:txBody>
                    <a:bodyPr/>
                    <a:lstStyle/>
                    <a:p>
                      <a:pPr algn="ctr" rtl="0" fontAlgn="ctr"/>
                      <a:r>
                        <a:rPr lang="en-GB" sz="500" b="0" i="0" u="none" strike="noStrike">
                          <a:solidFill>
                            <a:srgbClr val="000000"/>
                          </a:solidFill>
                          <a:effectLst/>
                          <a:latin typeface="Arial" panose="020B0604020202020204" pitchFamily="34" charset="0"/>
                        </a:rPr>
                        <a:t>Customer Contacts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responded to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93.30%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95.39%</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95.38%</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September's performance, remained above our target however we are continuing to investigate improvements that will enable us to drive this higher.  An enabler for this will be our Service Now platform which we will use to manage tickets in the future and provides a far deeper level of information for us to base our analysis on.  This will become a focus area for the coming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345547"/>
                  </a:ext>
                </a:extLst>
              </a:tr>
              <a:tr h="246429">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Shipper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00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3000204"/>
                  </a:ext>
                </a:extLst>
              </a:tr>
              <a:tr h="215301">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key milestones met on readiness plan (join) Non Shipper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enter market during the year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No Joiners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2778313"/>
                  </a:ext>
                </a:extLst>
              </a:tr>
              <a:tr h="217895">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closure/termination notices issued in line with Service Lines (leave) Shipper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leave market during the year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4713124"/>
                  </a:ext>
                </a:extLst>
              </a:tr>
              <a:tr h="227177">
                <a:tc>
                  <a:txBody>
                    <a:bodyPr/>
                    <a:lstStyle/>
                    <a:p>
                      <a:pPr algn="ctr" rtl="0" fontAlgn="ctr"/>
                      <a:r>
                        <a:rPr lang="en-GB" sz="500" b="0" i="0" u="none" strike="noStrike">
                          <a:solidFill>
                            <a:srgbClr val="000000"/>
                          </a:solidFill>
                          <a:effectLst/>
                          <a:latin typeface="Arial" panose="020B0604020202020204" pitchFamily="34" charset="0"/>
                        </a:rPr>
                        <a:t>Customer Joiners/Leavers (UK Gas Market)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closure notices issued within 1 business day following last exit obligation being met (leave) Non Shipper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 of customers who leave market during the year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No Leavers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5540024"/>
                  </a:ext>
                </a:extLst>
              </a:tr>
              <a:tr h="134888">
                <a:tc>
                  <a:txBody>
                    <a:bodyPr/>
                    <a:lstStyle/>
                    <a:p>
                      <a:pPr algn="ctr" rtl="0" fontAlgn="ctr"/>
                      <a:r>
                        <a:rPr lang="en-GB" sz="500" b="0" i="0" u="none" strike="noStrike">
                          <a:solidFill>
                            <a:srgbClr val="000000"/>
                          </a:solidFill>
                          <a:effectLst/>
                          <a:latin typeface="Arial" panose="020B0604020202020204" pitchFamily="34" charset="0"/>
                        </a:rPr>
                        <a:t>Customer Relationship Management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Quarterly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Survey results delivered to CoMC in Month +1</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For 100% of all surveys taken</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Next Report-Oct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rtl="0" fontAlgn="ctr"/>
                      <a:r>
                        <a:rPr lang="en-GB" sz="500" b="0" i="0" u="none" strike="noStrike">
                          <a:solidFill>
                            <a:srgbClr val="000000"/>
                          </a:solidFill>
                          <a:effectLst/>
                          <a:latin typeface="Arial" panose="020B0604020202020204" pitchFamily="34" charset="0"/>
                        </a:rPr>
                        <a:t>Next Report-Oct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rtl="0" fontAlgn="ctr"/>
                      <a:r>
                        <a:rPr lang="en-GB" sz="500" b="0" i="0" u="none" strike="noStrike">
                          <a:solidFill>
                            <a:srgbClr val="000000"/>
                          </a:solidFill>
                          <a:effectLst/>
                          <a:latin typeface="Arial" panose="020B0604020202020204" pitchFamily="34" charset="0"/>
                        </a:rPr>
                        <a:t>Results to be shared at October CoMC</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2801930"/>
                  </a:ext>
                </a:extLst>
              </a:tr>
              <a:tr h="152316">
                <a:tc>
                  <a:txBody>
                    <a:bodyPr/>
                    <a:lstStyle/>
                    <a:p>
                      <a:pPr algn="ctr" rtl="0" fontAlgn="ctr"/>
                      <a:r>
                        <a:rPr lang="en-GB" sz="500" b="0" i="0" u="none" strike="noStrike">
                          <a:solidFill>
                            <a:srgbClr val="000000"/>
                          </a:solidFill>
                          <a:effectLst/>
                          <a:latin typeface="Arial" panose="020B0604020202020204" pitchFamily="34" charset="0"/>
                        </a:rPr>
                        <a:t>Customer Reporting (all forms)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reports dispatched on due date against total reports expected</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375974"/>
                  </a:ext>
                </a:extLst>
              </a:tr>
              <a:tr h="134888">
                <a:tc>
                  <a:txBody>
                    <a:bodyPr/>
                    <a:lstStyle/>
                    <a:p>
                      <a:pPr algn="ctr" rtl="0" fontAlgn="ctr"/>
                      <a:r>
                        <a:rPr lang="en-GB" sz="500" b="0" i="0" u="none" strike="noStrike">
                          <a:solidFill>
                            <a:srgbClr val="000000"/>
                          </a:solidFill>
                          <a:effectLst/>
                          <a:latin typeface="Arial" panose="020B0604020202020204" pitchFamily="34" charset="0"/>
                        </a:rPr>
                        <a:t>Demand Estimation obligations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DESC / CDSP DE obligations delivered on time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On Track</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6105770"/>
                  </a:ext>
                </a:extLst>
              </a:tr>
              <a:tr h="152316">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0" i="0" u="none" strike="noStrike">
                          <a:solidFill>
                            <a:srgbClr val="000000"/>
                          </a:solidFill>
                          <a:effectLst/>
                          <a:latin typeface="Arial" panose="020B0604020202020204" pitchFamily="34" charset="0"/>
                        </a:rPr>
                        <a:t>98%​ avg rolling 12 mth period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99.54%</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99.48%</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000000"/>
                          </a:solidFill>
                          <a:effectLst/>
                          <a:latin typeface="Arial" panose="020B0604020202020204" pitchFamily="34" charset="0"/>
                        </a:rPr>
                        <a:t>2 customers did not pay their Energy invoice on the payment due date however did settle in full by payment due date +2.</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106169"/>
                  </a:ext>
                </a:extLst>
              </a:tr>
              <a:tr h="152316">
                <a:tc>
                  <a:txBody>
                    <a:bodyPr/>
                    <a:lstStyle/>
                    <a:p>
                      <a:pPr algn="ctr" rtl="0" fontAlgn="ctr"/>
                      <a:r>
                        <a:rPr lang="en-GB" sz="500" b="0" i="0" u="none" strike="noStrike">
                          <a:solidFill>
                            <a:srgbClr val="000000"/>
                          </a:solidFill>
                          <a:effectLst/>
                          <a:latin typeface="Arial" panose="020B0604020202020204" pitchFamily="34" charset="0"/>
                        </a:rPr>
                        <a:t>Energy Balancing (Credit Risk Management)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en-GB" sz="500" b="0" i="0" u="none" strike="noStrike">
                          <a:solidFill>
                            <a:srgbClr val="000000"/>
                          </a:solidFill>
                          <a:effectLst/>
                          <a:latin typeface="Arial" panose="020B0604020202020204" pitchFamily="34" charset="0"/>
                        </a:rPr>
                        <a:t>% of revenue collected by due date (+2 days)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002505"/>
                  </a:ext>
                </a:extLst>
              </a:tr>
              <a:tr h="134888">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invoices sent on due date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415184"/>
                  </a:ext>
                </a:extLst>
              </a:tr>
              <a:tr h="152316">
                <a:tc>
                  <a:txBody>
                    <a:bodyPr/>
                    <a:lstStyle/>
                    <a:p>
                      <a:pPr algn="ctr" rtl="0" fontAlgn="ctr"/>
                      <a:r>
                        <a:rPr lang="en-GB" sz="500" b="0" i="0" u="none" strike="noStrike">
                          <a:solidFill>
                            <a:srgbClr val="000000"/>
                          </a:solidFill>
                          <a:effectLst/>
                          <a:latin typeface="Arial" panose="020B0604020202020204" pitchFamily="34" charset="0"/>
                        </a:rPr>
                        <a:t>Invoicing customers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of exceptions resolved within 2 invoice cycles of creation date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500" b="0" i="0" u="none" strike="noStrike">
                          <a:solidFill>
                            <a:srgbClr val="000000"/>
                          </a:solidFill>
                          <a:effectLst/>
                          <a:latin typeface="Arial" panose="020B0604020202020204" pitchFamily="34" charset="0"/>
                        </a:rPr>
                        <a:t>98.80%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99.95%</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n-GB" sz="500" b="0" i="0" u="none" strike="noStrike">
                          <a:solidFill>
                            <a:srgbClr val="FF0000"/>
                          </a:solidFill>
                          <a:effectLst/>
                          <a:latin typeface="Arial" panose="020B0604020202020204" pitchFamily="34" charset="0"/>
                        </a:rPr>
                        <a:t>Data available on 13th October</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852311"/>
                  </a:ext>
                </a:extLst>
              </a:tr>
              <a:tr h="134888">
                <a:tc>
                  <a:txBody>
                    <a:bodyPr/>
                    <a:lstStyle/>
                    <a:p>
                      <a:pPr algn="ctr" rtl="0" fontAlgn="ctr"/>
                      <a:r>
                        <a:rPr lang="en-GB" sz="500" b="0" i="0" u="none" strike="noStrike">
                          <a:solidFill>
                            <a:srgbClr val="000000"/>
                          </a:solidFill>
                          <a:effectLst/>
                          <a:latin typeface="Arial" panose="020B0604020202020204" pitchFamily="34" charset="0"/>
                        </a:rPr>
                        <a:t>Manage Shipper Transfers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processed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rtl="0" fontAlgn="ctr"/>
                      <a:r>
                        <a:rPr lang="en-GB" sz="500" b="0" i="0" u="none" strike="noStrike">
                          <a:solidFill>
                            <a:srgbClr val="000000"/>
                          </a:solidFill>
                          <a:effectLst/>
                          <a:latin typeface="Arial" panose="020B0604020202020204" pitchFamily="34" charset="0"/>
                        </a:rPr>
                        <a:t>All notifications issued to shippers within the D-2 08:00 Deadline.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645822"/>
                  </a:ext>
                </a:extLst>
              </a:tr>
              <a:tr h="166015">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80% in D+4</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80%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93.37%</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92.61%</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93.81%</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rowSpan="3">
                  <a:txBody>
                    <a:bodyPr/>
                    <a:lstStyle/>
                    <a:p>
                      <a:pPr algn="l" fontAlgn="ctr"/>
                      <a:r>
                        <a:rPr lang="en-GB" sz="500" b="0" i="0" u="none" strike="noStrike">
                          <a:solidFill>
                            <a:srgbClr val="000000"/>
                          </a:solidFill>
                          <a:effectLst/>
                          <a:latin typeface="Arial" panose="020B0604020202020204" pitchFamily="34" charset="0"/>
                        </a:rPr>
                        <a:t>All three measures have shown increased performance this month, and of particular note, the 98% in 20 days measure has been hit for the first time. This success is attributed to the work carried out to target specific customers that have used some of the Contact Codes as a check rather than a challenge to the data we hold - thus stemming the flow, and also additional checks being included on receipt which have seen us challenge the challenge prior to there being a referral (thus shortening the length of time the Contact has taken to resolve). A further reason has been the extremely high volumes of those Contacts which have a shorter resolution time. To ensure that these could be resolved within a short time-frame, extra resource has been assigned to these processes on peak days.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788461"/>
                  </a:ext>
                </a:extLst>
              </a:tr>
              <a:tr h="166015">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 in D+10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95%</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95.99%</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95.20%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95.41%</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913849792"/>
                  </a:ext>
                </a:extLst>
              </a:tr>
              <a:tr h="344314">
                <a:tc>
                  <a:txBody>
                    <a:bodyPr/>
                    <a:lstStyle/>
                    <a:p>
                      <a:pPr algn="ctr" rtl="0" fontAlgn="ctr"/>
                      <a:r>
                        <a:rPr lang="en-GB" sz="500" b="0" i="0" u="none" strike="noStrike">
                          <a:solidFill>
                            <a:srgbClr val="000000"/>
                          </a:solidFill>
                          <a:effectLst/>
                          <a:latin typeface="Arial" panose="020B0604020202020204" pitchFamily="34" charset="0"/>
                        </a:rPr>
                        <a:t>Manage updates to customer portfolio</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CMS Contacts processed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98% in D+20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Cumulative in excess of 98%</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96.72%</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96.60%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98.23%</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vMerge="1">
                  <a:txBody>
                    <a:bodyPr/>
                    <a:lstStyle/>
                    <a:p>
                      <a:endParaRPr lang="en-GB"/>
                    </a:p>
                  </a:txBody>
                  <a:tcPr/>
                </a:tc>
                <a:extLst>
                  <a:ext uri="{0D108BD9-81ED-4DB2-BD59-A6C34878D82A}">
                    <a16:rowId xmlns:a16="http://schemas.microsoft.com/office/drawing/2014/main" val="3085987671"/>
                  </a:ext>
                </a:extLst>
              </a:tr>
              <a:tr h="302038">
                <a:tc>
                  <a:txBody>
                    <a:bodyPr/>
                    <a:lstStyle/>
                    <a:p>
                      <a:pPr algn="ctr" rtl="0" fontAlgn="ctr"/>
                      <a:r>
                        <a:rPr lang="en-GB" sz="500" b="0" i="0" u="none" strike="noStrike">
                          <a:solidFill>
                            <a:srgbClr val="000000"/>
                          </a:solidFill>
                          <a:effectLst/>
                          <a:latin typeface="Arial" panose="020B0604020202020204" pitchFamily="34" charset="0"/>
                        </a:rPr>
                        <a:t>Management of Customer Issues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Plan accepted by customers &amp; upheld (Key Milestones Met as agreed by customers)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rtl="0" fontAlgn="ctr"/>
                      <a:r>
                        <a:rPr lang="en-GB" sz="500" b="0" i="0" u="none" strike="noStrike">
                          <a:solidFill>
                            <a:srgbClr val="000000"/>
                          </a:solidFill>
                          <a:effectLst/>
                          <a:latin typeface="Arial" panose="020B0604020202020204" pitchFamily="34" charset="0"/>
                        </a:rPr>
                        <a:t>AQ Taskforce: progress updates including outcome of the analysis published &amp; discussed at September CoMC including update on financial adjustments. Adjustment Methodology &amp; Principles document issued to customers, On target to meet plan. Issue Management summary slide published providing plan &amp; updates for all 'Gold' issues.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1664439"/>
                  </a:ext>
                </a:extLst>
              </a:tr>
              <a:tr h="134888">
                <a:tc>
                  <a:txBody>
                    <a:bodyPr/>
                    <a:lstStyle/>
                    <a:p>
                      <a:pPr algn="ctr" rtl="0" fontAlgn="ctr"/>
                      <a:r>
                        <a:rPr lang="en-GB" sz="500" b="0" i="0" u="none" strike="noStrike">
                          <a:solidFill>
                            <a:srgbClr val="000000"/>
                          </a:solidFill>
                          <a:effectLst/>
                          <a:latin typeface="Arial" panose="020B0604020202020204" pitchFamily="34" charset="0"/>
                        </a:rPr>
                        <a:t>Managing Change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level 1 milestones met</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95%</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FFC1"/>
                    </a:solidFill>
                  </a:tcPr>
                </a:tc>
                <a:tc>
                  <a:txBody>
                    <a:bodyPr/>
                    <a:lstStyle/>
                    <a:p>
                      <a:pPr algn="l" fontAlgn="ctr"/>
                      <a:r>
                        <a:rPr lang="en-GB" sz="500" b="0" i="0" u="none" strike="noStrike">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0639400"/>
                  </a:ext>
                </a:extLst>
              </a:tr>
              <a:tr h="227177">
                <a:tc>
                  <a:txBody>
                    <a:bodyPr/>
                    <a:lstStyle/>
                    <a:p>
                      <a:pPr algn="ctr" rtl="0" fontAlgn="ctr"/>
                      <a:r>
                        <a:rPr lang="en-GB" sz="500" b="0" i="0" u="none" strike="noStrike">
                          <a:solidFill>
                            <a:srgbClr val="000000"/>
                          </a:solidFill>
                          <a:effectLst/>
                          <a:latin typeface="Arial" panose="020B0604020202020204" pitchFamily="34" charset="0"/>
                        </a:rPr>
                        <a:t>Meter Read/Asset processing</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requests processed within SLA</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99.99%</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rtl="0" fontAlgn="ctr"/>
                      <a:r>
                        <a:rPr lang="en-GB" sz="500" b="0" i="0" u="none" strike="noStrike">
                          <a:solidFill>
                            <a:srgbClr val="000000"/>
                          </a:solidFill>
                          <a:effectLst/>
                          <a:latin typeface="Arial" panose="020B0604020202020204" pitchFamily="34" charset="0"/>
                        </a:rPr>
                        <a:t>99.72%</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ctr"/>
                      <a:r>
                        <a:rPr lang="en-GB" sz="500" b="0" i="0" u="none" strike="noStrike">
                          <a:solidFill>
                            <a:srgbClr val="000000"/>
                          </a:solidFill>
                          <a:effectLst/>
                          <a:latin typeface="Arial" panose="020B0604020202020204" pitchFamily="34" charset="0"/>
                        </a:rPr>
                        <a:t>23,985 Reads and 84 Asset Updates failed to respond in 2 days as they had an Exception created.  A service improvement was implemented for one of the Exceptions to avoid creation, this will be reflected in next month's stats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9298644"/>
                  </a:ext>
                </a:extLst>
              </a:tr>
              <a:tr h="134888">
                <a:tc>
                  <a:txBody>
                    <a:bodyPr/>
                    <a:lstStyle/>
                    <a:p>
                      <a:pPr algn="ctr" rtl="0" fontAlgn="ctr"/>
                      <a:r>
                        <a:rPr lang="en-GB" sz="500" b="0" i="0" u="none" strike="noStrike">
                          <a:solidFill>
                            <a:srgbClr val="000000"/>
                          </a:solidFill>
                          <a:effectLst/>
                          <a:latin typeface="Arial" panose="020B0604020202020204" pitchFamily="34" charset="0"/>
                        </a:rPr>
                        <a:t>Monthly AQ processes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Monthly</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500" b="0" i="0" u="none" strike="noStrike">
                          <a:solidFill>
                            <a:srgbClr val="000000"/>
                          </a:solidFill>
                          <a:effectLst/>
                          <a:latin typeface="Arial" panose="020B0604020202020204" pitchFamily="34" charset="0"/>
                        </a:rPr>
                        <a:t>% Notifications sent by due date</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12/12 Months</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rtl="0" fontAlgn="ctr"/>
                      <a:r>
                        <a:rPr lang="en-GB" sz="500" b="0" i="0" u="none" strike="noStrike">
                          <a:solidFill>
                            <a:srgbClr val="000000"/>
                          </a:solidFill>
                          <a:effectLst/>
                          <a:latin typeface="Arial" panose="020B0604020202020204" pitchFamily="34" charset="0"/>
                        </a:rPr>
                        <a:t>100%</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l" fontAlgn="ctr"/>
                      <a:r>
                        <a:rPr lang="en-GB" sz="500" b="0" i="0" u="none" strike="noStrike" dirty="0">
                          <a:solidFill>
                            <a:srgbClr val="FF0000"/>
                          </a:solidFill>
                          <a:effectLst/>
                          <a:latin typeface="Arial" panose="020B0604020202020204" pitchFamily="34" charset="0"/>
                        </a:rPr>
                        <a:t> </a:t>
                      </a:r>
                    </a:p>
                  </a:txBody>
                  <a:tcPr marL="2640" marR="2640" marT="264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191086"/>
                  </a:ext>
                </a:extLst>
              </a:tr>
            </a:tbl>
          </a:graphicData>
        </a:graphic>
      </p:graphicFrame>
    </p:spTree>
    <p:extLst>
      <p:ext uri="{BB962C8B-B14F-4D97-AF65-F5344CB8AC3E}">
        <p14:creationId xmlns:p14="http://schemas.microsoft.com/office/powerpoint/2010/main" val="1912695760"/>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Clarke, Reuben</DisplayName>
        <AccountId>38</AccountId>
        <AccountType/>
      </UserInfo>
      <UserInfo>
        <DisplayName>Alex Stuart</DisplayName>
        <AccountId>28</AccountId>
        <AccountType/>
      </UserInfo>
      <UserInfo>
        <DisplayName>Robert Westwood</DisplayName>
        <AccountId>142</AccountId>
        <AccountType/>
      </UserInfo>
      <UserInfo>
        <DisplayName>Alison J Jennings</DisplayName>
        <AccountId>58</AccountId>
        <AccountType/>
      </UserInfo>
      <UserInfo>
        <DisplayName>Kate Batsford1</DisplayName>
        <AccountId>156</AccountId>
        <AccountType/>
      </UserInfo>
      <UserInfo>
        <DisplayName>Lee Jackson</DisplayName>
        <AccountId>40</AccountId>
        <AccountType/>
      </UserInfo>
      <UserInfo>
        <DisplayName>Luke Moise</DisplayName>
        <AccountId>34</AccountId>
        <AccountType/>
      </UserInfo>
      <UserInfo>
        <DisplayName>Andrew Wilkes</DisplayName>
        <AccountId>37</AccountId>
        <AccountType/>
      </UserInfo>
      <UserInfo>
        <DisplayName>Satpal Kalsi</DisplayName>
        <AccountId>33</AccountId>
        <AccountType/>
      </UserInfo>
      <UserInfo>
        <DisplayName>Linda Whitcroft</DisplayName>
        <AccountId>104</AccountId>
        <AccountType/>
      </UserInfo>
      <UserInfo>
        <DisplayName>John Downing</DisplayName>
        <AccountId>165</AccountId>
        <AccountType/>
      </UserInfo>
      <UserInfo>
        <DisplayName>Thomas Elce</DisplayName>
        <AccountId>167</AccountId>
        <AccountType/>
      </UserInfo>
      <UserInfo>
        <DisplayName>Kirsty Merrilees</DisplayName>
        <AccountId>218</AccountId>
        <AccountType/>
      </UserInfo>
      <UserInfo>
        <DisplayName>Tristan Unwin</DisplayName>
        <AccountId>290</AccountId>
        <AccountType/>
      </UserInfo>
      <UserInfo>
        <DisplayName>Ryan Larner</DisplayName>
        <AccountId>140</AccountId>
        <AccountType/>
      </UserInfo>
      <UserInfo>
        <DisplayName>Dionne Thompson</DisplayName>
        <AccountId>118</AccountId>
        <AccountType/>
      </UserInfo>
      <UserInfo>
        <DisplayName>Victoria Mustard</DisplayName>
        <AccountId>54</AccountId>
        <AccountType/>
      </UserInfo>
      <UserInfo>
        <DisplayName>James Hallam-Jones</DisplayName>
        <AccountId>6</AccountId>
        <AccountType/>
      </UserInfo>
      <UserInfo>
        <DisplayName>Dean M Johnson</DisplayName>
        <AccountId>159</AccountId>
        <AccountType/>
      </UserInfo>
      <UserInfo>
        <DisplayName>Andrew Szabo</DisplayName>
        <AccountId>139</AccountId>
        <AccountType/>
      </UserInfo>
      <UserInfo>
        <DisplayName>Emma Smith</DisplayName>
        <AccountId>57</AccountId>
        <AccountType/>
      </UserInfo>
      <UserInfo>
        <DisplayName>Neil Laird</DisplayName>
        <AccountId>240</AccountId>
        <AccountType/>
      </UserInfo>
      <UserInfo>
        <DisplayName>Angela Clarke</DisplayName>
        <AccountId>60</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schemas.microsoft.com/office/infopath/2007/PartnerControls"/>
    <ds:schemaRef ds:uri="http://purl.org/dc/dcmitype/"/>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3092569d-7549-4f1f-b838-122d264c6bd8"/>
    <ds:schemaRef ds:uri="01f7a547-d57a-44ce-a211-81869c79743b"/>
    <ds:schemaRef ds:uri="http://purl.org/dc/terms/"/>
  </ds:schemaRefs>
</ds:datastoreItem>
</file>

<file path=customXml/itemProps3.xml><?xml version="1.0" encoding="utf-8"?>
<ds:datastoreItem xmlns:ds="http://schemas.openxmlformats.org/officeDocument/2006/customXml" ds:itemID="{895F3FAA-03F6-40B1-8E8B-C8EBC2D834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2075</Words>
  <Application>Microsoft Office PowerPoint</Application>
  <PresentationFormat>On-screen Show (16:9)</PresentationFormat>
  <Paragraphs>400</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Wingdings</vt:lpstr>
      <vt:lpstr>Office Theme</vt:lpstr>
      <vt:lpstr>6_xoserve templates</vt:lpstr>
      <vt:lpstr>September KPM Update 2020 (Version 2)</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Angela Clarke</cp:lastModifiedBy>
  <cp:revision>2</cp:revision>
  <cp:lastPrinted>2020-03-11T11:28:55Z</cp:lastPrinted>
  <dcterms:created xsi:type="dcterms:W3CDTF">2018-09-02T17:12:15Z</dcterms:created>
  <dcterms:modified xsi:type="dcterms:W3CDTF">2020-10-12T07:04:54Z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