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10"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733"/>
    <a:srgbClr val="0070C0"/>
    <a:srgbClr val="40D1F5"/>
    <a:srgbClr val="9CCB3B"/>
    <a:srgbClr val="FFFFFF"/>
    <a:srgbClr val="9C4877"/>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116"/>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5159906114435173"/>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og"/>
            <c:dispRSqr val="0"/>
            <c:dispEq val="0"/>
          </c:trendline>
          <c:cat>
            <c:strRef>
              <c:f>'IM Graphs'!$B$10:$B$21</c:f>
              <c:strCache>
                <c:ptCount val="12"/>
                <c:pt idx="0">
                  <c:v>N</c:v>
                </c:pt>
                <c:pt idx="1">
                  <c:v>D</c:v>
                </c:pt>
                <c:pt idx="2">
                  <c:v>J</c:v>
                </c:pt>
                <c:pt idx="3">
                  <c:v>F</c:v>
                </c:pt>
                <c:pt idx="4">
                  <c:v>M</c:v>
                </c:pt>
                <c:pt idx="5">
                  <c:v>A</c:v>
                </c:pt>
                <c:pt idx="6">
                  <c:v>M</c:v>
                </c:pt>
                <c:pt idx="7">
                  <c:v>J</c:v>
                </c:pt>
                <c:pt idx="8">
                  <c:v>J</c:v>
                </c:pt>
                <c:pt idx="9">
                  <c:v>A</c:v>
                </c:pt>
                <c:pt idx="10">
                  <c:v>S</c:v>
                </c:pt>
                <c:pt idx="11">
                  <c:v>O</c:v>
                </c:pt>
              </c:strCache>
            </c:strRef>
          </c:cat>
          <c:val>
            <c:numRef>
              <c:f>'IM Graphs'!$C$10:$C$21</c:f>
              <c:numCache>
                <c:formatCode>General</c:formatCode>
                <c:ptCount val="12"/>
                <c:pt idx="0">
                  <c:v>0</c:v>
                </c:pt>
                <c:pt idx="1">
                  <c:v>1</c:v>
                </c:pt>
                <c:pt idx="2">
                  <c:v>1</c:v>
                </c:pt>
                <c:pt idx="3">
                  <c:v>2</c:v>
                </c:pt>
                <c:pt idx="4">
                  <c:v>2</c:v>
                </c:pt>
                <c:pt idx="5">
                  <c:v>5</c:v>
                </c:pt>
                <c:pt idx="6">
                  <c:v>2</c:v>
                </c:pt>
                <c:pt idx="7">
                  <c:v>2</c:v>
                </c:pt>
                <c:pt idx="8">
                  <c:v>8</c:v>
                </c:pt>
                <c:pt idx="9">
                  <c:v>2</c:v>
                </c:pt>
                <c:pt idx="10">
                  <c:v>1</c:v>
                </c:pt>
                <c:pt idx="11">
                  <c:v>1</c:v>
                </c:pt>
              </c:numCache>
            </c:numRef>
          </c:val>
          <c:extLst>
            <c:ext xmlns:c16="http://schemas.microsoft.com/office/drawing/2014/chart" uri="{C3380CC4-5D6E-409C-BE32-E72D297353CC}">
              <c16:uniqueId val="{00000001-D560-4972-92F0-279DC08EE426}"/>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Graphs'!$B$10:$B$21</c:f>
              <c:strCache>
                <c:ptCount val="12"/>
                <c:pt idx="0">
                  <c:v>N</c:v>
                </c:pt>
                <c:pt idx="1">
                  <c:v>D</c:v>
                </c:pt>
                <c:pt idx="2">
                  <c:v>J</c:v>
                </c:pt>
                <c:pt idx="3">
                  <c:v>F</c:v>
                </c:pt>
                <c:pt idx="4">
                  <c:v>M</c:v>
                </c:pt>
                <c:pt idx="5">
                  <c:v>A</c:v>
                </c:pt>
                <c:pt idx="6">
                  <c:v>M</c:v>
                </c:pt>
                <c:pt idx="7">
                  <c:v>J</c:v>
                </c:pt>
                <c:pt idx="8">
                  <c:v>J</c:v>
                </c:pt>
                <c:pt idx="9">
                  <c:v>A</c:v>
                </c:pt>
                <c:pt idx="10">
                  <c:v>S</c:v>
                </c:pt>
                <c:pt idx="11">
                  <c:v>O</c:v>
                </c:pt>
              </c:strCache>
            </c:strRef>
          </c:cat>
          <c:val>
            <c:numRef>
              <c:f>'IM Graphs'!$D$10:$D$21</c:f>
              <c:numCache>
                <c:formatCode>General</c:formatCode>
                <c:ptCount val="12"/>
                <c:pt idx="0">
                  <c:v>0</c:v>
                </c:pt>
                <c:pt idx="1">
                  <c:v>0</c:v>
                </c:pt>
                <c:pt idx="2">
                  <c:v>2</c:v>
                </c:pt>
                <c:pt idx="3">
                  <c:v>0</c:v>
                </c:pt>
                <c:pt idx="4">
                  <c:v>1</c:v>
                </c:pt>
                <c:pt idx="5">
                  <c:v>0</c:v>
                </c:pt>
                <c:pt idx="6">
                  <c:v>1</c:v>
                </c:pt>
                <c:pt idx="7">
                  <c:v>0</c:v>
                </c:pt>
                <c:pt idx="8">
                  <c:v>0</c:v>
                </c:pt>
                <c:pt idx="9">
                  <c:v>1</c:v>
                </c:pt>
                <c:pt idx="10">
                  <c:v>1</c:v>
                </c:pt>
                <c:pt idx="11">
                  <c:v>0</c:v>
                </c:pt>
              </c:numCache>
            </c:numRef>
          </c:val>
          <c:extLst>
            <c:ext xmlns:c16="http://schemas.microsoft.com/office/drawing/2014/chart" uri="{C3380CC4-5D6E-409C-BE32-E72D297353CC}">
              <c16:uniqueId val="{00000003-D560-4972-92F0-279DC08EE426}"/>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Graphs'!$B$10:$B$21</c:f>
              <c:strCache>
                <c:ptCount val="12"/>
                <c:pt idx="0">
                  <c:v>N</c:v>
                </c:pt>
                <c:pt idx="1">
                  <c:v>D</c:v>
                </c:pt>
                <c:pt idx="2">
                  <c:v>J</c:v>
                </c:pt>
                <c:pt idx="3">
                  <c:v>F</c:v>
                </c:pt>
                <c:pt idx="4">
                  <c:v>M</c:v>
                </c:pt>
                <c:pt idx="5">
                  <c:v>A</c:v>
                </c:pt>
                <c:pt idx="6">
                  <c:v>M</c:v>
                </c:pt>
                <c:pt idx="7">
                  <c:v>J</c:v>
                </c:pt>
                <c:pt idx="8">
                  <c:v>J</c:v>
                </c:pt>
                <c:pt idx="9">
                  <c:v>A</c:v>
                </c:pt>
                <c:pt idx="10">
                  <c:v>S</c:v>
                </c:pt>
                <c:pt idx="11">
                  <c:v>O</c:v>
                </c:pt>
              </c:strCache>
            </c:strRef>
          </c:cat>
          <c:val>
            <c:numRef>
              <c:f>'IM Graphs'!$E$10:$E$21</c:f>
              <c:numCache>
                <c:formatCode>General</c:formatCode>
                <c:ptCount val="12"/>
                <c:pt idx="0">
                  <c:v>2</c:v>
                </c:pt>
                <c:pt idx="1">
                  <c:v>1</c:v>
                </c:pt>
                <c:pt idx="2">
                  <c:v>2</c:v>
                </c:pt>
                <c:pt idx="3">
                  <c:v>2</c:v>
                </c:pt>
                <c:pt idx="4">
                  <c:v>2</c:v>
                </c:pt>
                <c:pt idx="5">
                  <c:v>1</c:v>
                </c:pt>
                <c:pt idx="6">
                  <c:v>1</c:v>
                </c:pt>
                <c:pt idx="7">
                  <c:v>3</c:v>
                </c:pt>
                <c:pt idx="8">
                  <c:v>1</c:v>
                </c:pt>
                <c:pt idx="9">
                  <c:v>2</c:v>
                </c:pt>
                <c:pt idx="10">
                  <c:v>2</c:v>
                </c:pt>
                <c:pt idx="11">
                  <c:v>1</c:v>
                </c:pt>
              </c:numCache>
            </c:numRef>
          </c:val>
          <c:extLst>
            <c:ext xmlns:c16="http://schemas.microsoft.com/office/drawing/2014/chart" uri="{C3380CC4-5D6E-409C-BE32-E72D297353CC}">
              <c16:uniqueId val="{00000004-D560-4972-92F0-279DC08EE426}"/>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Graphs'!$B$10:$B$21</c:f>
              <c:strCache>
                <c:ptCount val="12"/>
                <c:pt idx="0">
                  <c:v>N</c:v>
                </c:pt>
                <c:pt idx="1">
                  <c:v>D</c:v>
                </c:pt>
                <c:pt idx="2">
                  <c:v>J</c:v>
                </c:pt>
                <c:pt idx="3">
                  <c:v>F</c:v>
                </c:pt>
                <c:pt idx="4">
                  <c:v>M</c:v>
                </c:pt>
                <c:pt idx="5">
                  <c:v>A</c:v>
                </c:pt>
                <c:pt idx="6">
                  <c:v>M</c:v>
                </c:pt>
                <c:pt idx="7">
                  <c:v>J</c:v>
                </c:pt>
                <c:pt idx="8">
                  <c:v>J</c:v>
                </c:pt>
                <c:pt idx="9">
                  <c:v>A</c:v>
                </c:pt>
                <c:pt idx="10">
                  <c:v>S</c:v>
                </c:pt>
                <c:pt idx="11">
                  <c:v>O</c:v>
                </c:pt>
              </c:strCache>
            </c:strRef>
          </c:cat>
          <c:val>
            <c:numRef>
              <c:f>'IM Graphs'!$F$10:$F$21</c:f>
              <c:numCache>
                <c:formatCode>General</c:formatCode>
                <c:ptCount val="12"/>
                <c:pt idx="0">
                  <c:v>1</c:v>
                </c:pt>
                <c:pt idx="1">
                  <c:v>1</c:v>
                </c:pt>
                <c:pt idx="2">
                  <c:v>0</c:v>
                </c:pt>
                <c:pt idx="3">
                  <c:v>3</c:v>
                </c:pt>
                <c:pt idx="4">
                  <c:v>0</c:v>
                </c:pt>
                <c:pt idx="5">
                  <c:v>1</c:v>
                </c:pt>
                <c:pt idx="6">
                  <c:v>2</c:v>
                </c:pt>
                <c:pt idx="7">
                  <c:v>0</c:v>
                </c:pt>
                <c:pt idx="8">
                  <c:v>0</c:v>
                </c:pt>
                <c:pt idx="9">
                  <c:v>0</c:v>
                </c:pt>
                <c:pt idx="10">
                  <c:v>0</c:v>
                </c:pt>
                <c:pt idx="11">
                  <c:v>0</c:v>
                </c:pt>
              </c:numCache>
            </c:numRef>
          </c:val>
          <c:extLst>
            <c:ext xmlns:c16="http://schemas.microsoft.com/office/drawing/2014/chart" uri="{C3380CC4-5D6E-409C-BE32-E72D297353CC}">
              <c16:uniqueId val="{00000005-D560-4972-92F0-279DC08EE426}"/>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Graphs'!$B$10:$B$21</c:f>
              <c:strCache>
                <c:ptCount val="12"/>
                <c:pt idx="0">
                  <c:v>N</c:v>
                </c:pt>
                <c:pt idx="1">
                  <c:v>D</c:v>
                </c:pt>
                <c:pt idx="2">
                  <c:v>J</c:v>
                </c:pt>
                <c:pt idx="3">
                  <c:v>F</c:v>
                </c:pt>
                <c:pt idx="4">
                  <c:v>M</c:v>
                </c:pt>
                <c:pt idx="5">
                  <c:v>A</c:v>
                </c:pt>
                <c:pt idx="6">
                  <c:v>M</c:v>
                </c:pt>
                <c:pt idx="7">
                  <c:v>J</c:v>
                </c:pt>
                <c:pt idx="8">
                  <c:v>J</c:v>
                </c:pt>
                <c:pt idx="9">
                  <c:v>A</c:v>
                </c:pt>
                <c:pt idx="10">
                  <c:v>S</c:v>
                </c:pt>
                <c:pt idx="11">
                  <c:v>O</c:v>
                </c:pt>
              </c:strCache>
            </c:strRef>
          </c:cat>
          <c:val>
            <c:numRef>
              <c:f>'IM Graphs'!$G$10:$G$21</c:f>
              <c:numCache>
                <c:formatCode>General</c:formatCode>
                <c:ptCount val="12"/>
                <c:pt idx="0">
                  <c:v>2</c:v>
                </c:pt>
                <c:pt idx="1">
                  <c:v>3</c:v>
                </c:pt>
                <c:pt idx="2">
                  <c:v>0</c:v>
                </c:pt>
                <c:pt idx="3">
                  <c:v>2</c:v>
                </c:pt>
                <c:pt idx="4">
                  <c:v>0</c:v>
                </c:pt>
                <c:pt idx="5">
                  <c:v>2</c:v>
                </c:pt>
                <c:pt idx="6">
                  <c:v>0</c:v>
                </c:pt>
                <c:pt idx="7">
                  <c:v>2</c:v>
                </c:pt>
                <c:pt idx="8">
                  <c:v>0</c:v>
                </c:pt>
                <c:pt idx="9">
                  <c:v>1</c:v>
                </c:pt>
                <c:pt idx="10">
                  <c:v>0</c:v>
                </c:pt>
                <c:pt idx="11">
                  <c:v>0</c:v>
                </c:pt>
              </c:numCache>
            </c:numRef>
          </c:val>
          <c:extLst>
            <c:ext xmlns:c16="http://schemas.microsoft.com/office/drawing/2014/chart" uri="{C3380CC4-5D6E-409C-BE32-E72D297353CC}">
              <c16:uniqueId val="{00000006-D560-4972-92F0-279DC08EE426}"/>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4640883066969765"/>
          <c:y val="0.60842136247772571"/>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dirty="0"/>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09/11/2020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dirty="0"/>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276205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Xoserve Incident Summary: October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1</a:t>
            </a:r>
            <a:r>
              <a:rPr lang="en-GB" sz="2400" baseline="30000" dirty="0">
                <a:latin typeface="Arial"/>
                <a:cs typeface="Arial"/>
              </a:rPr>
              <a:t>st</a:t>
            </a:r>
            <a:r>
              <a:rPr lang="en-GB" sz="2400" dirty="0">
                <a:latin typeface="Arial"/>
                <a:cs typeface="Arial"/>
              </a:rPr>
              <a:t> November 2020</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Xoserve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Xoserve’s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Xoserve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October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5" name="Content Placeholder 6">
            <a:extLst>
              <a:ext uri="{FF2B5EF4-FFF2-40B4-BE49-F238E27FC236}">
                <a16:creationId xmlns:a16="http://schemas.microsoft.com/office/drawing/2014/main" id="{5D0349A0-D922-43A3-A56E-D42D3EB78A6F}"/>
              </a:ext>
            </a:extLst>
          </p:cNvPr>
          <p:cNvGraphicFramePr>
            <a:graphicFrameLocks/>
          </p:cNvGraphicFramePr>
          <p:nvPr>
            <p:extLst>
              <p:ext uri="{D42A27DB-BD31-4B8C-83A1-F6EECF244321}">
                <p14:modId xmlns:p14="http://schemas.microsoft.com/office/powerpoint/2010/main" val="3729479256"/>
              </p:ext>
            </p:extLst>
          </p:nvPr>
        </p:nvGraphicFramePr>
        <p:xfrm>
          <a:off x="92869" y="546319"/>
          <a:ext cx="8877040" cy="2549400"/>
        </p:xfrm>
        <a:graphic>
          <a:graphicData uri="http://schemas.openxmlformats.org/drawingml/2006/table">
            <a:tbl>
              <a:tblPr firstRow="1" bandRow="1">
                <a:tableStyleId>{5C22544A-7EE6-4342-B048-85BDC9FD1C3A}</a:tableStyleId>
              </a:tblPr>
              <a:tblGrid>
                <a:gridCol w="598694">
                  <a:extLst>
                    <a:ext uri="{9D8B030D-6E8A-4147-A177-3AD203B41FA5}">
                      <a16:colId xmlns:a16="http://schemas.microsoft.com/office/drawing/2014/main" val="1820395623"/>
                    </a:ext>
                  </a:extLst>
                </a:gridCol>
                <a:gridCol w="1137237">
                  <a:extLst>
                    <a:ext uri="{9D8B030D-6E8A-4147-A177-3AD203B41FA5}">
                      <a16:colId xmlns:a16="http://schemas.microsoft.com/office/drawing/2014/main" val="3579627632"/>
                    </a:ext>
                  </a:extLst>
                </a:gridCol>
                <a:gridCol w="1630680">
                  <a:extLst>
                    <a:ext uri="{9D8B030D-6E8A-4147-A177-3AD203B41FA5}">
                      <a16:colId xmlns:a16="http://schemas.microsoft.com/office/drawing/2014/main" val="715552888"/>
                    </a:ext>
                  </a:extLst>
                </a:gridCol>
                <a:gridCol w="1958340">
                  <a:extLst>
                    <a:ext uri="{9D8B030D-6E8A-4147-A177-3AD203B41FA5}">
                      <a16:colId xmlns:a16="http://schemas.microsoft.com/office/drawing/2014/main" val="2287827896"/>
                    </a:ext>
                  </a:extLst>
                </a:gridCol>
                <a:gridCol w="2301240">
                  <a:extLst>
                    <a:ext uri="{9D8B030D-6E8A-4147-A177-3AD203B41FA5}">
                      <a16:colId xmlns:a16="http://schemas.microsoft.com/office/drawing/2014/main" val="1642094320"/>
                    </a:ext>
                  </a:extLst>
                </a:gridCol>
                <a:gridCol w="632460">
                  <a:extLst>
                    <a:ext uri="{9D8B030D-6E8A-4147-A177-3AD203B41FA5}">
                      <a16:colId xmlns:a16="http://schemas.microsoft.com/office/drawing/2014/main" val="4119213854"/>
                    </a:ext>
                  </a:extLst>
                </a:gridCol>
                <a:gridCol w="618389">
                  <a:extLst>
                    <a:ext uri="{9D8B030D-6E8A-4147-A177-3AD203B41FA5}">
                      <a16:colId xmlns:a16="http://schemas.microsoft.com/office/drawing/2014/main" val="1273231573"/>
                    </a:ext>
                  </a:extLst>
                </a:gridCol>
              </a:tblGrid>
              <a:tr h="0">
                <a:tc>
                  <a:txBody>
                    <a:bodyPr/>
                    <a:lstStyle/>
                    <a:p>
                      <a:r>
                        <a:rPr lang="en-US" sz="800" dirty="0"/>
                        <a:t> Ref.</a:t>
                      </a:r>
                      <a:endParaRPr lang="en-GB" sz="800" dirty="0"/>
                    </a:p>
                  </a:txBody>
                  <a:tcPr anchor="ctr"/>
                </a:tc>
                <a:tc>
                  <a:txBody>
                    <a:bodyPr/>
                    <a:lstStyle/>
                    <a:p>
                      <a:r>
                        <a:rPr lang="en-US" sz="800" dirty="0"/>
                        <a:t>What happened?</a:t>
                      </a:r>
                      <a:endParaRPr lang="en-GB" sz="800" dirty="0"/>
                    </a:p>
                  </a:txBody>
                  <a:tcPr anchor="ctr"/>
                </a:tc>
                <a:tc>
                  <a:txBody>
                    <a:bodyPr/>
                    <a:lstStyle/>
                    <a:p>
                      <a:r>
                        <a:rPr lang="en-US" sz="800" dirty="0"/>
                        <a:t>Why did it happen?</a:t>
                      </a:r>
                      <a:endParaRPr lang="en-GB" sz="800" dirty="0"/>
                    </a:p>
                  </a:txBody>
                  <a:tcPr anchor="ctr"/>
                </a:tc>
                <a:tc>
                  <a:txBody>
                    <a:bodyPr/>
                    <a:lstStyle/>
                    <a:p>
                      <a:r>
                        <a:rPr lang="en-US" sz="800" dirty="0"/>
                        <a:t>What do Xoserve understand our customers experienced?</a:t>
                      </a:r>
                      <a:endParaRPr lang="en-GB" sz="800" dirty="0"/>
                    </a:p>
                  </a:txBody>
                  <a:tcPr anchor="ctr"/>
                </a:tc>
                <a:tc>
                  <a:txBody>
                    <a:bodyPr/>
                    <a:lstStyle/>
                    <a:p>
                      <a:r>
                        <a:rPr lang="en-US" sz="800" dirty="0"/>
                        <a:t>What did your Xoserve team do to resolve?</a:t>
                      </a:r>
                      <a:endParaRPr lang="en-GB" sz="800" dirty="0"/>
                    </a:p>
                  </a:txBody>
                  <a:tcPr anchor="ctr"/>
                </a:tc>
                <a:tc>
                  <a:txBody>
                    <a:bodyPr/>
                    <a:lstStyle/>
                    <a:p>
                      <a:pPr algn="ctr">
                        <a:spcAft>
                          <a:spcPts val="0"/>
                        </a:spcAft>
                      </a:pPr>
                      <a:r>
                        <a:rPr lang="en-GB" sz="900" dirty="0">
                          <a:effectLst/>
                          <a:latin typeface="+mn-lt"/>
                        </a:rPr>
                        <a:t>Incident Date</a:t>
                      </a:r>
                      <a:endParaRPr lang="en-GB" sz="9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dirty="0">
                          <a:effectLst/>
                          <a:latin typeface="+mn-lt"/>
                        </a:rPr>
                        <a:t>Resolved Date</a:t>
                      </a:r>
                      <a:endParaRPr lang="en-GB" sz="9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343608">
                <a:tc>
                  <a:txBody>
                    <a:bodyPr/>
                    <a:lstStyle/>
                    <a:p>
                      <a:pPr algn="ctr" rtl="0" fontAlgn="ctr"/>
                      <a:r>
                        <a:rPr lang="en-GB" sz="700" b="0" i="0" u="none" strike="noStrike" dirty="0">
                          <a:solidFill>
                            <a:schemeClr val="bg1"/>
                          </a:solidFill>
                          <a:effectLst/>
                          <a:latin typeface="Arial" panose="020B0604020202020204" pitchFamily="34" charset="0"/>
                        </a:rPr>
                        <a:t>INC0010673</a:t>
                      </a:r>
                    </a:p>
                  </a:txBody>
                  <a:tcPr marL="46800" marR="46800" marT="82800" marB="82800" anchor="ctr">
                    <a:solidFill>
                      <a:srgbClr val="9CCB3B"/>
                    </a:solidFill>
                  </a:tcPr>
                </a:tc>
                <a:tc>
                  <a:txBody>
                    <a:bodyPr/>
                    <a:lstStyle/>
                    <a:p>
                      <a:pPr algn="l" rtl="0" fontAlgn="ctr"/>
                      <a:r>
                        <a:rPr lang="en-US" sz="700" b="0" i="0" u="none" strike="noStrike" dirty="0">
                          <a:solidFill>
                            <a:srgbClr val="000000"/>
                          </a:solidFill>
                          <a:effectLst/>
                          <a:latin typeface="Arial" panose="020B0604020202020204" pitchFamily="34" charset="0"/>
                        </a:rPr>
                        <a:t>Telephone calls to the Xoserve Service Desk were not being received by analysts. </a:t>
                      </a:r>
                      <a:br>
                        <a:rPr lang="en-US" sz="700" b="0" i="0" u="none" strike="noStrike" dirty="0">
                          <a:solidFill>
                            <a:srgbClr val="000000"/>
                          </a:solidFill>
                          <a:effectLst/>
                          <a:latin typeface="Arial" panose="020B0604020202020204" pitchFamily="34" charset="0"/>
                        </a:rPr>
                      </a:br>
                      <a:endParaRPr lang="en-US" sz="700" b="0" i="0" u="none" strike="noStrike" dirty="0">
                        <a:solidFill>
                          <a:srgbClr val="000000"/>
                        </a:solidFill>
                        <a:effectLst/>
                        <a:latin typeface="Arial" panose="020B0604020202020204" pitchFamily="34" charset="0"/>
                      </a:endParaRP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An issue occurred with our external communications supplier that stopped all calls being routed through to our Service Desk.</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Our provider has confirmed that during the outage window, no customers attempted calls to the Service Desk number therefore we understand there to be no impact to customers on this occasion.  The web portal was available throughout the outage window.</a:t>
                      </a:r>
                      <a:br>
                        <a:rPr lang="en-US" sz="700" b="0" i="0" u="none" strike="noStrike" dirty="0">
                          <a:solidFill>
                            <a:srgbClr val="000000"/>
                          </a:solidFill>
                          <a:effectLst/>
                          <a:latin typeface="Arial" panose="020B0604020202020204" pitchFamily="34" charset="0"/>
                        </a:rPr>
                      </a:br>
                      <a:endParaRPr lang="en-US" sz="700" b="0" i="0" u="none" strike="noStrike" dirty="0">
                        <a:solidFill>
                          <a:srgbClr val="000000"/>
                        </a:solidFill>
                        <a:effectLst/>
                        <a:latin typeface="Arial" panose="020B0604020202020204" pitchFamily="34" charset="0"/>
                      </a:endParaRPr>
                    </a:p>
                    <a:p>
                      <a:pPr algn="l" rtl="0" fontAlgn="ctr"/>
                      <a:r>
                        <a:rPr lang="en-US" sz="700" b="0" i="0" u="none" strike="noStrike" dirty="0">
                          <a:solidFill>
                            <a:srgbClr val="000000"/>
                          </a:solidFill>
                          <a:effectLst/>
                          <a:latin typeface="Arial" panose="020B0604020202020204" pitchFamily="34" charset="0"/>
                        </a:rPr>
                        <a:t>During this Incident the National Grid Gas Control Centre were contacted and asked to email urgent communications.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Our proactive service monitoring identified the telephony fault and as a result we implemented, with our telephony provider, a manual failover to pre-planned resiliency for the service until service was restored. </a:t>
                      </a:r>
                    </a:p>
                    <a:p>
                      <a:pPr algn="l" rtl="0" fontAlgn="ctr"/>
                      <a:r>
                        <a:rPr lang="en-US" sz="700" b="0" i="0" u="none" strike="noStrike" dirty="0">
                          <a:solidFill>
                            <a:srgbClr val="000000"/>
                          </a:solidFill>
                          <a:effectLst/>
                          <a:latin typeface="Arial" panose="020B0604020202020204" pitchFamily="34" charset="0"/>
                        </a:rPr>
                        <a:t>Service was restored by the provider however root cause remains under investigation</a:t>
                      </a:r>
                    </a:p>
                  </a:txBody>
                  <a:tcPr marL="90000" marR="90000" marT="46800" marB="46800" anchor="ctr"/>
                </a:tc>
                <a:tc>
                  <a:txBody>
                    <a:bodyPr/>
                    <a:lstStyle/>
                    <a:p>
                      <a:pPr algn="ctr" rtl="0" fontAlgn="ctr"/>
                      <a:r>
                        <a:rPr lang="en-GB" sz="700" b="0" i="0" u="none" strike="noStrike" dirty="0">
                          <a:solidFill>
                            <a:srgbClr val="000000"/>
                          </a:solidFill>
                          <a:effectLst/>
                          <a:latin typeface="Arial" panose="020B0604020202020204" pitchFamily="34" charset="0"/>
                        </a:rPr>
                        <a:t>12-Oct-20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03:30</a:t>
                      </a:r>
                    </a:p>
                  </a:txBody>
                  <a:tcPr marL="90000" marR="90000" marT="46800" marB="46800" anchor="ctr"/>
                </a:tc>
                <a:tc>
                  <a:txBody>
                    <a:bodyPr/>
                    <a:lstStyle/>
                    <a:p>
                      <a:pPr algn="ctr" rtl="0" fontAlgn="ctr"/>
                      <a:r>
                        <a:rPr lang="en-GB" sz="700" b="0" i="0" u="none" strike="noStrike" dirty="0">
                          <a:solidFill>
                            <a:srgbClr val="000000"/>
                          </a:solidFill>
                          <a:effectLst/>
                          <a:latin typeface="Arial" panose="020B0604020202020204" pitchFamily="34" charset="0"/>
                        </a:rPr>
                        <a:t>12-Oct-20</a:t>
                      </a:r>
                    </a:p>
                    <a:p>
                      <a:pPr algn="ctr" rtl="0" fontAlgn="ctr"/>
                      <a:r>
                        <a:rPr lang="en-GB" sz="700" b="0" i="0" u="none" strike="noStrike" dirty="0">
                          <a:solidFill>
                            <a:srgbClr val="000000"/>
                          </a:solidFill>
                          <a:effectLst/>
                          <a:latin typeface="Arial" panose="020B0604020202020204" pitchFamily="34" charset="0"/>
                        </a:rPr>
                        <a:t>07:15</a:t>
                      </a:r>
                    </a:p>
                  </a:txBody>
                  <a:tcPr marL="90000" marR="90000" marT="46800" marB="46800" anchor="ctr"/>
                </a:tc>
                <a:extLst>
                  <a:ext uri="{0D108BD9-81ED-4DB2-BD59-A6C34878D82A}">
                    <a16:rowId xmlns:a16="http://schemas.microsoft.com/office/drawing/2014/main" val="3229766741"/>
                  </a:ext>
                </a:extLst>
              </a:tr>
              <a:tr h="800000">
                <a:tc>
                  <a:txBody>
                    <a:bodyPr/>
                    <a:lstStyle/>
                    <a:p>
                      <a:pPr algn="ctr" fontAlgn="ctr"/>
                      <a:r>
                        <a:rPr lang="en-GB" sz="700" b="0" i="0" u="none" strike="noStrike" dirty="0">
                          <a:solidFill>
                            <a:schemeClr val="bg1"/>
                          </a:solidFill>
                          <a:effectLst/>
                          <a:latin typeface="Arial" panose="020B0604020202020204" pitchFamily="34" charset="0"/>
                        </a:rPr>
                        <a:t>INC0015642 </a:t>
                      </a:r>
                    </a:p>
                  </a:txBody>
                  <a:tcPr marL="46800" marR="46800" marT="82800" marB="8280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Gemini services unexpectedly failed over to a backup server causing multiple batch job failures and preventing access to reporting services.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Unexpected behavior by a scheduled maintenance job resulted in a capacity limit being reached within the Gemini system and resulted in intermittent functionality issues.  </a:t>
                      </a:r>
                    </a:p>
                    <a:p>
                      <a:pPr algn="l" rtl="0" fontAlgn="ctr"/>
                      <a:r>
                        <a:rPr lang="en-US" sz="700" b="0" i="0" u="none" strike="noStrike" dirty="0">
                          <a:solidFill>
                            <a:srgbClr val="000000"/>
                          </a:solidFill>
                          <a:effectLst/>
                          <a:latin typeface="Arial" panose="020B0604020202020204" pitchFamily="34" charset="0"/>
                        </a:rPr>
                        <a:t>This fault also prevented reporting services from failing over automatically..</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To restore services a full Gemini restart was required and resulted in Gemini being inaccessible for 1hr 45 mins. The ability to manage gas flow (via auctions, nominations, </a:t>
                      </a:r>
                      <a:r>
                        <a:rPr lang="en-US" sz="700" b="0" i="0" u="none" strike="noStrike" dirty="0" err="1">
                          <a:solidFill>
                            <a:srgbClr val="000000"/>
                          </a:solidFill>
                          <a:effectLst/>
                          <a:latin typeface="Arial" panose="020B0604020202020204" pitchFamily="34" charset="0"/>
                        </a:rPr>
                        <a:t>etc</a:t>
                      </a:r>
                      <a:r>
                        <a:rPr lang="en-US" sz="700" b="0" i="0" u="none" strike="noStrike" dirty="0">
                          <a:solidFill>
                            <a:srgbClr val="000000"/>
                          </a:solidFill>
                          <a:effectLst/>
                          <a:latin typeface="Arial" panose="020B0604020202020204" pitchFamily="34" charset="0"/>
                        </a:rPr>
                        <a:t>) would have been unavailable during this time.</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Xoserve teams worked with the National Grid Gas Network Control Centre (GNCC) to restore services.</a:t>
                      </a:r>
                    </a:p>
                    <a:p>
                      <a:pPr algn="l" rtl="0" fontAlgn="ctr"/>
                      <a:endParaRPr lang="en-US" sz="700" b="0" i="0" u="none" strike="noStrike" dirty="0">
                        <a:solidFill>
                          <a:srgbClr val="000000"/>
                        </a:solidFill>
                        <a:effectLst/>
                        <a:latin typeface="Arial" panose="020B0604020202020204" pitchFamily="34" charset="0"/>
                      </a:endParaRPr>
                    </a:p>
                    <a:p>
                      <a:pPr algn="l" rtl="0" fontAlgn="ctr"/>
                      <a:r>
                        <a:rPr lang="en-US" sz="700" b="0" i="0" u="none" strike="noStrike" dirty="0">
                          <a:solidFill>
                            <a:srgbClr val="000000"/>
                          </a:solidFill>
                          <a:effectLst/>
                          <a:latin typeface="Arial" panose="020B0604020202020204" pitchFamily="34" charset="0"/>
                        </a:rPr>
                        <a:t>We have mitigated the trigger of this problem to prevent it reoccurring however are still working with our vendors to identify root cause.</a:t>
                      </a:r>
                    </a:p>
                  </a:txBody>
                  <a:tcPr marL="90000" marR="90000" marT="46800" marB="46800" anchor="ctr"/>
                </a:tc>
                <a:tc>
                  <a:txBody>
                    <a:bodyPr/>
                    <a:lstStyle/>
                    <a:p>
                      <a:pPr algn="ctr" rtl="0" fontAlgn="ctr"/>
                      <a:r>
                        <a:rPr lang="en-GB" sz="700" b="0" i="0" u="none" strike="noStrike" dirty="0">
                          <a:solidFill>
                            <a:srgbClr val="000000"/>
                          </a:solidFill>
                          <a:effectLst/>
                          <a:latin typeface="Arial" panose="020B0604020202020204" pitchFamily="34" charset="0"/>
                        </a:rPr>
                        <a:t>26-Oct-20</a:t>
                      </a:r>
                    </a:p>
                    <a:p>
                      <a:pPr algn="ctr" rtl="0" fontAlgn="ctr"/>
                      <a:r>
                        <a:rPr lang="en-GB" sz="700" b="0" i="0" u="none" strike="noStrike" dirty="0">
                          <a:solidFill>
                            <a:srgbClr val="000000"/>
                          </a:solidFill>
                          <a:effectLst/>
                          <a:latin typeface="Arial" panose="020B0604020202020204" pitchFamily="34" charset="0"/>
                        </a:rPr>
                        <a:t>10:13</a:t>
                      </a:r>
                    </a:p>
                  </a:txBody>
                  <a:tcPr marL="90000" marR="90000" marT="46800" marB="46800" anchor="ctr"/>
                </a:tc>
                <a:tc>
                  <a:txBody>
                    <a:bodyPr/>
                    <a:lstStyle/>
                    <a:p>
                      <a:pPr algn="ctr" rtl="0" fontAlgn="ctr"/>
                      <a:r>
                        <a:rPr lang="en-GB" sz="700" b="0" i="0" u="none" strike="noStrike" dirty="0">
                          <a:solidFill>
                            <a:srgbClr val="000000"/>
                          </a:solidFill>
                          <a:effectLst/>
                          <a:latin typeface="Arial" panose="020B0604020202020204" pitchFamily="34" charset="0"/>
                        </a:rPr>
                        <a:t>26-Oct-20</a:t>
                      </a:r>
                    </a:p>
                    <a:p>
                      <a:pPr algn="ctr" rtl="0" fontAlgn="ctr"/>
                      <a:r>
                        <a:rPr lang="en-GB" sz="700" b="0" i="0" u="none" strike="noStrike" dirty="0">
                          <a:solidFill>
                            <a:srgbClr val="000000"/>
                          </a:solidFill>
                          <a:effectLst/>
                          <a:latin typeface="Arial" panose="020B0604020202020204" pitchFamily="34" charset="0"/>
                        </a:rPr>
                        <a:t>13:49</a:t>
                      </a:r>
                    </a:p>
                  </a:txBody>
                  <a:tcPr marL="90000" marR="90000" marT="46800" marB="4680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6842632" y="2477672"/>
            <a:ext cx="1844168" cy="584775"/>
          </a:xfrm>
          <a:prstGeom prst="rect">
            <a:avLst/>
          </a:prstGeom>
          <a:solidFill>
            <a:schemeClr val="accent5"/>
          </a:solidFill>
        </p:spPr>
        <p:txBody>
          <a:bodyPr wrap="square" rtlCol="0" anchor="t">
            <a:spAutoFit/>
          </a:bodyPr>
          <a:lstStyle/>
          <a:p>
            <a:r>
              <a:rPr lang="en-GB" sz="800" dirty="0">
                <a:solidFill>
                  <a:schemeClr val="bg1"/>
                </a:solidFill>
              </a:rPr>
              <a:t>A fault that  has developed that  only impacts Xoserve users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extLst>
              <p:ext uri="{D42A27DB-BD31-4B8C-83A1-F6EECF244321}">
                <p14:modId xmlns:p14="http://schemas.microsoft.com/office/powerpoint/2010/main" val="3144789571"/>
              </p:ext>
            </p:extLst>
          </p:nvPr>
        </p:nvGraphicFramePr>
        <p:xfrm>
          <a:off x="6481481" y="476198"/>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dirty="0"/>
                    </a:p>
                  </a:txBody>
                  <a:tcPr>
                    <a:noFill/>
                  </a:tcPr>
                </a:tc>
                <a:tc>
                  <a:txBody>
                    <a:bodyPr/>
                    <a:lstStyle/>
                    <a:p>
                      <a:pPr algn="ctr"/>
                      <a:r>
                        <a:rPr lang="en-GB" sz="750" b="0" dirty="0">
                          <a:solidFill>
                            <a:schemeClr val="bg1">
                              <a:lumMod val="50000"/>
                            </a:schemeClr>
                          </a:solidFill>
                        </a:rPr>
                        <a:t>Xoserve </a:t>
                      </a:r>
                      <a:endParaRPr lang="en-US" dirty="0"/>
                    </a:p>
                    <a:p>
                      <a:pPr lvl="0" algn="ctr">
                        <a:buNone/>
                      </a:pPr>
                      <a:r>
                        <a:rPr lang="en-GB" sz="750" b="0" dirty="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dirty="0">
                          <a:solidFill>
                            <a:schemeClr val="bg1">
                              <a:lumMod val="50000"/>
                            </a:schemeClr>
                          </a:solidFill>
                        </a:rPr>
                        <a:t>Customer </a:t>
                      </a:r>
                      <a:endParaRPr lang="en-US" dirty="0"/>
                    </a:p>
                    <a:p>
                      <a:pPr marL="0" marR="0" lvl="0" indent="0" algn="ctr">
                        <a:lnSpc>
                          <a:spcPct val="100000"/>
                        </a:lnSpc>
                        <a:spcBef>
                          <a:spcPts val="0"/>
                        </a:spcBef>
                        <a:spcAft>
                          <a:spcPts val="0"/>
                        </a:spcAft>
                        <a:buFontTx/>
                        <a:buNone/>
                      </a:pPr>
                      <a:r>
                        <a:rPr lang="en-GB" sz="750" b="0" dirty="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dirty="0">
                          <a:solidFill>
                            <a:schemeClr val="bg1">
                              <a:lumMod val="50000"/>
                            </a:schemeClr>
                          </a:solidFill>
                        </a:rPr>
                        <a:t>Xoserve </a:t>
                      </a:r>
                      <a:endParaRPr lang="en-US" dirty="0"/>
                    </a:p>
                    <a:p>
                      <a:pPr lvl="0" algn="ctr">
                        <a:buNone/>
                      </a:pPr>
                      <a:r>
                        <a:rPr lang="en-GB" sz="750" dirty="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dirty="0">
                          <a:solidFill>
                            <a:schemeClr val="bg1"/>
                          </a:solidFill>
                        </a:rPr>
                        <a:t>Xoserve Identified the incident and the incident could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Customer Identified the incident and the incident could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Xoserve</a:t>
                      </a:r>
                      <a:endParaRPr lang="en-US" dirty="0"/>
                    </a:p>
                    <a:p>
                      <a:pPr marL="0" marR="0" lvl="0" indent="0" algn="ctr">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Xoserve Identified the incident but the incident could not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dirty="0">
                          <a:solidFill>
                            <a:schemeClr val="bg1"/>
                          </a:solidFill>
                        </a:rPr>
                        <a:t>Customer Identified the incident but the incident could not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6" name="Chart 5">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1658863283"/>
              </p:ext>
            </p:extLst>
          </p:nvPr>
        </p:nvGraphicFramePr>
        <p:xfrm>
          <a:off x="45836" y="540316"/>
          <a:ext cx="9036959" cy="43620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dirty="0"/>
                    </a:p>
                  </a:txBody>
                  <a:tcPr>
                    <a:noFill/>
                  </a:tcPr>
                </a:tc>
                <a:tc>
                  <a:txBody>
                    <a:bodyPr/>
                    <a:lstStyle/>
                    <a:p>
                      <a:pPr algn="ctr"/>
                      <a:r>
                        <a:rPr lang="en-GB" sz="1050" b="0" dirty="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dirty="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Xoserve Identified the incident and the incident could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Xoserve Identified the incident but the incident could not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3270651440"/>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21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3</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3</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2740436045"/>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dirty="0">
                          <a:solidFill>
                            <a:srgbClr val="808080"/>
                          </a:solidFill>
                          <a:effectLst/>
                          <a:latin typeface="Arial" panose="020B0604020202020204" pitchFamily="34" charset="0"/>
                        </a:rPr>
                        <a:t>October 2020</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Regan, Denis</DisplayName>
        <AccountId>59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d141e6de-1288-460b-86bc-8094cfe395f8"/>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 ds:uri="http://purl.org/dc/elements/1.1/"/>
    <ds:schemaRef ds:uri="4f7902d1-1e24-4186-a6a7-5050410aad6b"/>
    <ds:schemaRef ds:uri="http://purl.org/dc/terms/"/>
  </ds:schemaRefs>
</ds:datastoreItem>
</file>

<file path=customXml/itemProps3.xml><?xml version="1.0" encoding="utf-8"?>
<ds:datastoreItem xmlns:ds="http://schemas.openxmlformats.org/officeDocument/2006/customXml" ds:itemID="{689007B6-787B-49E2-B2BA-876CB8A1DFE1}"/>
</file>

<file path=docProps/app.xml><?xml version="1.0" encoding="utf-8"?>
<Properties xmlns="http://schemas.openxmlformats.org/officeDocument/2006/extended-properties" xmlns:vt="http://schemas.openxmlformats.org/officeDocument/2006/docPropsVTypes">
  <TotalTime>388</TotalTime>
  <Words>619</Words>
  <Application>Microsoft Office PowerPoint</Application>
  <PresentationFormat>On-screen Show (16:9)</PresentationFormat>
  <Paragraphs>87</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Xoserve Incident Summary: October 2020</vt:lpstr>
      <vt:lpstr>What is this presentation covering?</vt:lpstr>
      <vt:lpstr>High-level summary of P1/2 incidents: October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Andrew Wilkes</cp:lastModifiedBy>
  <cp:revision>10</cp:revision>
  <cp:lastPrinted>2020-02-07T08:17:24Z</cp:lastPrinted>
  <dcterms:created xsi:type="dcterms:W3CDTF">2018-09-02T17:12:15Z</dcterms:created>
  <dcterms:modified xsi:type="dcterms:W3CDTF">2020-11-09T16:41:03Z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