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669" r:id="rId5"/>
    <p:sldId id="723" r:id="rId6"/>
    <p:sldId id="525" r:id="rId7"/>
    <p:sldId id="526" r:id="rId8"/>
    <p:sldId id="724" r:id="rId9"/>
    <p:sldId id="527" r:id="rId10"/>
    <p:sldId id="528" r:id="rId11"/>
    <p:sldId id="529" r:id="rId12"/>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933EB-428D-422F-8FFF-3B786F0F93E8}" v="886" dt="2020-10-12T10:24:04.8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cap="none" baseline="0">
                <a:solidFill>
                  <a:schemeClr val="lt1"/>
                </a:solidFill>
                <a:latin typeface="+mn-lt"/>
                <a:ea typeface="+mn-ea"/>
                <a:cs typeface="+mn-cs"/>
              </a:defRPr>
            </a:pPr>
            <a:r>
              <a:rPr lang="en-GB" sz="1600" cap="none" baseline="0"/>
              <a:t>AMS - MPRNs Billed vs MPRNs with exception</a:t>
            </a:r>
          </a:p>
        </c:rich>
      </c:tx>
      <c:overlay val="0"/>
      <c:spPr>
        <a:noFill/>
        <a:ln>
          <a:noFill/>
        </a:ln>
        <a:effectLst/>
      </c:spPr>
      <c:txPr>
        <a:bodyPr rot="0" spcFirstLastPara="1" vertOverflow="ellipsis" vert="horz" wrap="square" anchor="ctr" anchorCtr="1"/>
        <a:lstStyle/>
        <a:p>
          <a:pPr>
            <a:defRPr sz="1600" b="0" i="0" u="none" strike="noStrike" kern="1200" cap="none"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Sheet1!$A$2</c:f>
              <c:strCache>
                <c:ptCount val="1"/>
                <c:pt idx="0">
                  <c:v>Total MPRNS Billed</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Sheet1!$B$1:$N$1</c:f>
              <c:numCache>
                <c:formatCode>mmm\-yy</c:formatCode>
                <c:ptCount val="13"/>
                <c:pt idx="0">
                  <c:v>43770</c:v>
                </c:pt>
                <c:pt idx="1">
                  <c:v>43800</c:v>
                </c:pt>
                <c:pt idx="2">
                  <c:v>43831</c:v>
                </c:pt>
                <c:pt idx="3">
                  <c:v>43862</c:v>
                </c:pt>
                <c:pt idx="4">
                  <c:v>43891</c:v>
                </c:pt>
                <c:pt idx="5">
                  <c:v>43922</c:v>
                </c:pt>
                <c:pt idx="6">
                  <c:v>43952</c:v>
                </c:pt>
                <c:pt idx="7">
                  <c:v>43983</c:v>
                </c:pt>
                <c:pt idx="8">
                  <c:v>44013</c:v>
                </c:pt>
                <c:pt idx="9">
                  <c:v>44044</c:v>
                </c:pt>
                <c:pt idx="10">
                  <c:v>44075</c:v>
                </c:pt>
                <c:pt idx="11">
                  <c:v>44105</c:v>
                </c:pt>
                <c:pt idx="12">
                  <c:v>44136</c:v>
                </c:pt>
              </c:numCache>
            </c:numRef>
          </c:cat>
          <c:val>
            <c:numRef>
              <c:f>Sheet1!$B$2:$N$2</c:f>
              <c:numCache>
                <c:formatCode>#,##0</c:formatCode>
                <c:ptCount val="13"/>
                <c:pt idx="0">
                  <c:v>11133817</c:v>
                </c:pt>
                <c:pt idx="1">
                  <c:v>11067074</c:v>
                </c:pt>
                <c:pt idx="2">
                  <c:v>10746544</c:v>
                </c:pt>
                <c:pt idx="3">
                  <c:v>9907903</c:v>
                </c:pt>
                <c:pt idx="4">
                  <c:v>11143336</c:v>
                </c:pt>
                <c:pt idx="5">
                  <c:v>10672939</c:v>
                </c:pt>
                <c:pt idx="6">
                  <c:v>11210849</c:v>
                </c:pt>
                <c:pt idx="7">
                  <c:v>10308100</c:v>
                </c:pt>
                <c:pt idx="8">
                  <c:v>10227416</c:v>
                </c:pt>
                <c:pt idx="9">
                  <c:v>9897048</c:v>
                </c:pt>
                <c:pt idx="10">
                  <c:v>10584643</c:v>
                </c:pt>
                <c:pt idx="11">
                  <c:v>10334318</c:v>
                </c:pt>
                <c:pt idx="12">
                  <c:v>10800486</c:v>
                </c:pt>
              </c:numCache>
            </c:numRef>
          </c:val>
          <c:extLst>
            <c:ext xmlns:c16="http://schemas.microsoft.com/office/drawing/2014/chart" uri="{C3380CC4-5D6E-409C-BE32-E72D297353CC}">
              <c16:uniqueId val="{00000000-E4C5-4B14-97DB-410A89079424}"/>
            </c:ext>
          </c:extLst>
        </c:ser>
        <c:ser>
          <c:idx val="1"/>
          <c:order val="1"/>
          <c:tx>
            <c:strRef>
              <c:f>Sheet1!$A$3</c:f>
              <c:strCache>
                <c:ptCount val="1"/>
                <c:pt idx="0">
                  <c:v>MPRNS with Exception</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dLbl>
              <c:idx val="0"/>
              <c:layout>
                <c:manualLayout>
                  <c:x val="9.139376572179652E-3"/>
                  <c:y val="-9.25925925925926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4C5-4B14-97DB-410A89079424}"/>
                </c:ext>
              </c:extLst>
            </c:dLbl>
            <c:dLbl>
              <c:idx val="1"/>
              <c:layout>
                <c:manualLayout>
                  <c:x val="1.3709064858269499E-2"/>
                  <c:y val="-0.120370370370370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C5-4B14-97DB-410A89079424}"/>
                </c:ext>
              </c:extLst>
            </c:dLbl>
            <c:dLbl>
              <c:idx val="2"/>
              <c:layout>
                <c:manualLayout>
                  <c:x val="1.0662606000876304E-2"/>
                  <c:y val="-0.101851851851851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4C5-4B14-97DB-410A89079424}"/>
                </c:ext>
              </c:extLst>
            </c:dLbl>
            <c:dLbl>
              <c:idx val="3"/>
              <c:layout>
                <c:manualLayout>
                  <c:x val="1.0662606000876276E-2"/>
                  <c:y val="-9.25925925925926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4C5-4B14-97DB-410A89079424}"/>
                </c:ext>
              </c:extLst>
            </c:dLbl>
            <c:dLbl>
              <c:idx val="4"/>
              <c:layout>
                <c:manualLayout>
                  <c:x val="1.0662606000876221E-2"/>
                  <c:y val="-0.106481481481481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4C5-4B14-97DB-410A89079424}"/>
                </c:ext>
              </c:extLst>
            </c:dLbl>
            <c:dLbl>
              <c:idx val="5"/>
              <c:layout>
                <c:manualLayout>
                  <c:x val="4.5696882860897774E-3"/>
                  <c:y val="-0.101851851851851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4C5-4B14-97DB-410A89079424}"/>
                </c:ext>
              </c:extLst>
            </c:dLbl>
            <c:dLbl>
              <c:idx val="6"/>
              <c:layout>
                <c:manualLayout>
                  <c:x val="1.5232294286966111E-3"/>
                  <c:y val="-0.106481481481481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4C5-4B14-97DB-410A89079424}"/>
                </c:ext>
              </c:extLst>
            </c:dLbl>
            <c:dLbl>
              <c:idx val="7"/>
              <c:layout>
                <c:manualLayout>
                  <c:x val="3.0464588573932221E-3"/>
                  <c:y val="-0.11111111111111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4C5-4B14-97DB-410A89079424}"/>
                </c:ext>
              </c:extLst>
            </c:dLbl>
            <c:dLbl>
              <c:idx val="8"/>
              <c:layout>
                <c:manualLayout>
                  <c:x val="4.5696882860897211E-3"/>
                  <c:y val="-0.106481481481481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4C5-4B14-97DB-410A89079424}"/>
                </c:ext>
              </c:extLst>
            </c:dLbl>
            <c:dLbl>
              <c:idx val="9"/>
              <c:layout>
                <c:manualLayout>
                  <c:x val="3.0464588573932221E-3"/>
                  <c:y val="-9.7222222222222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4C5-4B14-97DB-410A89079424}"/>
                </c:ext>
              </c:extLst>
            </c:dLbl>
            <c:dLbl>
              <c:idx val="10"/>
              <c:layout>
                <c:manualLayout>
                  <c:x val="3.0464588573931102E-3"/>
                  <c:y val="-0.101851851851851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4C5-4B14-97DB-410A89079424}"/>
                </c:ext>
              </c:extLst>
            </c:dLbl>
            <c:dLbl>
              <c:idx val="11"/>
              <c:layout>
                <c:manualLayout>
                  <c:x val="-2.2340440208878617E-16"/>
                  <c:y val="-4.62962962962963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4C5-4B14-97DB-410A89079424}"/>
                </c:ext>
              </c:extLst>
            </c:dLbl>
            <c:dLbl>
              <c:idx val="12"/>
              <c:layout>
                <c:manualLayout>
                  <c:x val="3.0464588573929983E-3"/>
                  <c:y val="-6.01851851851852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4C5-4B14-97DB-410A89079424}"/>
                </c:ext>
              </c:extLst>
            </c:dLbl>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Sheet1!$B$1:$N$1</c:f>
              <c:numCache>
                <c:formatCode>mmm\-yy</c:formatCode>
                <c:ptCount val="13"/>
                <c:pt idx="0">
                  <c:v>43770</c:v>
                </c:pt>
                <c:pt idx="1">
                  <c:v>43800</c:v>
                </c:pt>
                <c:pt idx="2">
                  <c:v>43831</c:v>
                </c:pt>
                <c:pt idx="3">
                  <c:v>43862</c:v>
                </c:pt>
                <c:pt idx="4">
                  <c:v>43891</c:v>
                </c:pt>
                <c:pt idx="5">
                  <c:v>43922</c:v>
                </c:pt>
                <c:pt idx="6">
                  <c:v>43952</c:v>
                </c:pt>
                <c:pt idx="7">
                  <c:v>43983</c:v>
                </c:pt>
                <c:pt idx="8">
                  <c:v>44013</c:v>
                </c:pt>
                <c:pt idx="9">
                  <c:v>44044</c:v>
                </c:pt>
                <c:pt idx="10">
                  <c:v>44075</c:v>
                </c:pt>
                <c:pt idx="11">
                  <c:v>44105</c:v>
                </c:pt>
                <c:pt idx="12">
                  <c:v>44136</c:v>
                </c:pt>
              </c:numCache>
            </c:numRef>
          </c:cat>
          <c:val>
            <c:numRef>
              <c:f>Sheet1!$B$3:$N$3</c:f>
              <c:numCache>
                <c:formatCode>#,##0</c:formatCode>
                <c:ptCount val="13"/>
                <c:pt idx="0">
                  <c:v>147489</c:v>
                </c:pt>
                <c:pt idx="1">
                  <c:v>179165</c:v>
                </c:pt>
                <c:pt idx="2">
                  <c:v>124155</c:v>
                </c:pt>
                <c:pt idx="3">
                  <c:v>161024</c:v>
                </c:pt>
                <c:pt idx="4">
                  <c:v>208037</c:v>
                </c:pt>
                <c:pt idx="5">
                  <c:v>219491</c:v>
                </c:pt>
                <c:pt idx="6">
                  <c:v>320023</c:v>
                </c:pt>
                <c:pt idx="7">
                  <c:v>130441</c:v>
                </c:pt>
                <c:pt idx="8">
                  <c:v>186437</c:v>
                </c:pt>
                <c:pt idx="9">
                  <c:v>74660</c:v>
                </c:pt>
                <c:pt idx="10">
                  <c:v>33561</c:v>
                </c:pt>
                <c:pt idx="11">
                  <c:v>29813</c:v>
                </c:pt>
                <c:pt idx="12">
                  <c:v>35198</c:v>
                </c:pt>
              </c:numCache>
            </c:numRef>
          </c:val>
          <c:extLst>
            <c:ext xmlns:c16="http://schemas.microsoft.com/office/drawing/2014/chart" uri="{C3380CC4-5D6E-409C-BE32-E72D297353CC}">
              <c16:uniqueId val="{0000000E-E4C5-4B14-97DB-410A89079424}"/>
            </c:ext>
          </c:extLst>
        </c:ser>
        <c:ser>
          <c:idx val="2"/>
          <c:order val="2"/>
          <c:tx>
            <c:strRef>
              <c:f>Sheet1!$A$4</c:f>
              <c:strCache>
                <c:ptCount val="1"/>
                <c:pt idx="0">
                  <c:v>% MPRNs with exception vs MPRN Billed</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dLbl>
              <c:idx val="0"/>
              <c:layout>
                <c:manualLayout>
                  <c:x val="6.0929177147864442E-3"/>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4C5-4B14-97DB-410A89079424}"/>
                </c:ext>
              </c:extLst>
            </c:dLbl>
            <c:dLbl>
              <c:idx val="1"/>
              <c:layout>
                <c:manualLayout>
                  <c:x val="6.0929177147864442E-3"/>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4C5-4B14-97DB-410A89079424}"/>
                </c:ext>
              </c:extLst>
            </c:dLbl>
            <c:dLbl>
              <c:idx val="2"/>
              <c:layout>
                <c:manualLayout>
                  <c:x val="1.5232294286966111E-3"/>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4C5-4B14-97DB-410A89079424}"/>
                </c:ext>
              </c:extLst>
            </c:dLbl>
            <c:dLbl>
              <c:idx val="3"/>
              <c:layout>
                <c:manualLayout>
                  <c:x val="-5.5851100522196544E-17"/>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4C5-4B14-97DB-410A89079424}"/>
                </c:ext>
              </c:extLst>
            </c:dLbl>
            <c:dLbl>
              <c:idx val="4"/>
              <c:layout>
                <c:manualLayout>
                  <c:x val="0"/>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4C5-4B14-97DB-410A89079424}"/>
                </c:ext>
              </c:extLst>
            </c:dLbl>
            <c:dLbl>
              <c:idx val="5"/>
              <c:layout>
                <c:manualLayout>
                  <c:x val="-5.5851100522196544E-17"/>
                  <c:y val="-3.24074074074075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4C5-4B14-97DB-410A89079424}"/>
                </c:ext>
              </c:extLst>
            </c:dLbl>
            <c:dLbl>
              <c:idx val="6"/>
              <c:layout>
                <c:manualLayout>
                  <c:x val="-1.5232294286966111E-3"/>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E4C5-4B14-97DB-410A89079424}"/>
                </c:ext>
              </c:extLst>
            </c:dLbl>
            <c:dLbl>
              <c:idx val="7"/>
              <c:layout>
                <c:manualLayout>
                  <c:x val="-3.0464588573933336E-3"/>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E4C5-4B14-97DB-410A89079424}"/>
                </c:ext>
              </c:extLst>
            </c:dLbl>
            <c:dLbl>
              <c:idx val="8"/>
              <c:layout>
                <c:manualLayout>
                  <c:x val="-3.0464588573933336E-3"/>
                  <c:y val="-3.24074074074075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E4C5-4B14-97DB-410A89079424}"/>
                </c:ext>
              </c:extLst>
            </c:dLbl>
            <c:dLbl>
              <c:idx val="9"/>
              <c:layout>
                <c:manualLayout>
                  <c:x val="-1.5232294286966111E-3"/>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E4C5-4B14-97DB-410A89079424}"/>
                </c:ext>
              </c:extLst>
            </c:dLbl>
            <c:dLbl>
              <c:idx val="10"/>
              <c:layout>
                <c:manualLayout>
                  <c:x val="-1.1170220104439309E-16"/>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E4C5-4B14-97DB-410A89079424}"/>
                </c:ext>
              </c:extLst>
            </c:dLbl>
            <c:dLbl>
              <c:idx val="11"/>
              <c:layout>
                <c:manualLayout>
                  <c:x val="1.5232294286966109E-2"/>
                  <c:y val="2.31481481481479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E4C5-4B14-97DB-410A89079424}"/>
                </c:ext>
              </c:extLst>
            </c:dLbl>
            <c:dLbl>
              <c:idx val="12"/>
              <c:layout>
                <c:manualLayout>
                  <c:x val="2.4371670859145888E-2"/>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E4C5-4B14-97DB-410A89079424}"/>
                </c:ext>
              </c:extLst>
            </c:dLbl>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Sheet1!$B$1:$N$1</c:f>
              <c:numCache>
                <c:formatCode>mmm\-yy</c:formatCode>
                <c:ptCount val="13"/>
                <c:pt idx="0">
                  <c:v>43770</c:v>
                </c:pt>
                <c:pt idx="1">
                  <c:v>43800</c:v>
                </c:pt>
                <c:pt idx="2">
                  <c:v>43831</c:v>
                </c:pt>
                <c:pt idx="3">
                  <c:v>43862</c:v>
                </c:pt>
                <c:pt idx="4">
                  <c:v>43891</c:v>
                </c:pt>
                <c:pt idx="5">
                  <c:v>43922</c:v>
                </c:pt>
                <c:pt idx="6">
                  <c:v>43952</c:v>
                </c:pt>
                <c:pt idx="7">
                  <c:v>43983</c:v>
                </c:pt>
                <c:pt idx="8">
                  <c:v>44013</c:v>
                </c:pt>
                <c:pt idx="9">
                  <c:v>44044</c:v>
                </c:pt>
                <c:pt idx="10">
                  <c:v>44075</c:v>
                </c:pt>
                <c:pt idx="11">
                  <c:v>44105</c:v>
                </c:pt>
                <c:pt idx="12">
                  <c:v>44136</c:v>
                </c:pt>
              </c:numCache>
            </c:numRef>
          </c:cat>
          <c:val>
            <c:numRef>
              <c:f>Sheet1!$B$4:$N$4</c:f>
              <c:numCache>
                <c:formatCode>0.00%</c:formatCode>
                <c:ptCount val="13"/>
                <c:pt idx="0">
                  <c:v>1.3246939481760837E-2</c:v>
                </c:pt>
                <c:pt idx="1">
                  <c:v>1.6189012561043686E-2</c:v>
                </c:pt>
                <c:pt idx="2">
                  <c:v>1.1553016486044258E-2</c:v>
                </c:pt>
                <c:pt idx="3">
                  <c:v>1.6252076751256044E-2</c:v>
                </c:pt>
                <c:pt idx="4">
                  <c:v>1.8669184883234248E-2</c:v>
                </c:pt>
                <c:pt idx="5">
                  <c:v>2.0565188276631206E-2</c:v>
                </c:pt>
                <c:pt idx="6">
                  <c:v>2.8545830917890341E-2</c:v>
                </c:pt>
                <c:pt idx="7">
                  <c:v>1.2654223377732074E-2</c:v>
                </c:pt>
                <c:pt idx="8">
                  <c:v>1.8229140185556155E-2</c:v>
                </c:pt>
                <c:pt idx="9">
                  <c:v>7.5436635247196938E-3</c:v>
                </c:pt>
                <c:pt idx="10">
                  <c:v>3.1707257391675845E-3</c:v>
                </c:pt>
                <c:pt idx="11">
                  <c:v>2.8848541335770778E-3</c:v>
                </c:pt>
                <c:pt idx="12">
                  <c:v>3.2589274223400687E-3</c:v>
                </c:pt>
              </c:numCache>
            </c:numRef>
          </c:val>
          <c:extLst>
            <c:ext xmlns:c16="http://schemas.microsoft.com/office/drawing/2014/chart" uri="{C3380CC4-5D6E-409C-BE32-E72D297353CC}">
              <c16:uniqueId val="{0000001C-E4C5-4B14-97DB-410A89079424}"/>
            </c:ext>
          </c:extLst>
        </c:ser>
        <c:dLbls>
          <c:showLegendKey val="0"/>
          <c:showVal val="1"/>
          <c:showCatName val="0"/>
          <c:showSerName val="0"/>
          <c:showPercent val="0"/>
          <c:showBubbleSize val="0"/>
        </c:dLbls>
        <c:gapWidth val="84"/>
        <c:gapDepth val="53"/>
        <c:shape val="box"/>
        <c:axId val="935968399"/>
        <c:axId val="908966079"/>
        <c:axId val="0"/>
      </c:bar3DChart>
      <c:dateAx>
        <c:axId val="935968399"/>
        <c:scaling>
          <c:orientation val="minMax"/>
        </c:scaling>
        <c:delete val="0"/>
        <c:axPos val="b"/>
        <c:numFmt formatCode="mmm\-yy"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908966079"/>
        <c:crosses val="autoZero"/>
        <c:auto val="1"/>
        <c:lblOffset val="100"/>
        <c:baseTimeUnit val="months"/>
      </c:dateAx>
      <c:valAx>
        <c:axId val="908966079"/>
        <c:scaling>
          <c:orientation val="minMax"/>
        </c:scaling>
        <c:delete val="1"/>
        <c:axPos val="l"/>
        <c:numFmt formatCode="#,##0" sourceLinked="1"/>
        <c:majorTickMark val="out"/>
        <c:minorTickMark val="none"/>
        <c:tickLblPos val="nextTo"/>
        <c:crossAx val="93596839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09/11/2020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2356735" cy="369332"/>
          </a:xfrm>
          <a:prstGeom prst="rect">
            <a:avLst/>
          </a:prstGeom>
        </p:spPr>
        <p:txBody>
          <a:bodyPr wrap="none">
            <a:spAutoFit/>
          </a:bodyPr>
          <a:lstStyle/>
          <a:p>
            <a:r>
              <a:rPr lang="en-GB" b="1" dirty="0">
                <a:solidFill>
                  <a:schemeClr val="accent1">
                    <a:lumMod val="75000"/>
                  </a:schemeClr>
                </a:solidFill>
                <a:cs typeface="Arial"/>
              </a:rPr>
              <a:t>18</a:t>
            </a:r>
            <a:r>
              <a:rPr lang="en-GB" b="1" baseline="30000" dirty="0">
                <a:solidFill>
                  <a:schemeClr val="accent1">
                    <a:lumMod val="75000"/>
                  </a:schemeClr>
                </a:solidFill>
                <a:cs typeface="Arial"/>
              </a:rPr>
              <a:t>th</a:t>
            </a:r>
            <a:r>
              <a:rPr lang="en-GB" b="1" dirty="0">
                <a:solidFill>
                  <a:schemeClr val="accent1">
                    <a:lumMod val="75000"/>
                  </a:schemeClr>
                </a:solidFill>
                <a:cs typeface="Arial"/>
              </a:rPr>
              <a:t> November 2020</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7" name="Title 1">
            <a:extLst>
              <a:ext uri="{FF2B5EF4-FFF2-40B4-BE49-F238E27FC236}">
                <a16:creationId xmlns:a16="http://schemas.microsoft.com/office/drawing/2014/main" id="{ED025686-C2AF-47C5-A7E7-826D52BAC321}"/>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Amendment Invoice Taskforce Update</a:t>
            </a:r>
          </a:p>
        </p:txBody>
      </p:sp>
      <p:graphicFrame>
        <p:nvGraphicFramePr>
          <p:cNvPr id="8" name="Table 7">
            <a:extLst>
              <a:ext uri="{FF2B5EF4-FFF2-40B4-BE49-F238E27FC236}">
                <a16:creationId xmlns:a16="http://schemas.microsoft.com/office/drawing/2014/main" id="{8261FC56-D3FB-4633-844F-445689C33AFC}"/>
              </a:ext>
            </a:extLst>
          </p:cNvPr>
          <p:cNvGraphicFramePr>
            <a:graphicFrameLocks noGrp="1"/>
          </p:cNvGraphicFramePr>
          <p:nvPr>
            <p:extLst>
              <p:ext uri="{D42A27DB-BD31-4B8C-83A1-F6EECF244321}">
                <p14:modId xmlns:p14="http://schemas.microsoft.com/office/powerpoint/2010/main" val="320033151"/>
              </p:ext>
            </p:extLst>
          </p:nvPr>
        </p:nvGraphicFramePr>
        <p:xfrm>
          <a:off x="108660" y="708449"/>
          <a:ext cx="9036000" cy="4099769"/>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21563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Overall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rowSpan="4"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dirty="0">
                          <a:solidFill>
                            <a:schemeClr val="tx1"/>
                          </a:solidFill>
                          <a:latin typeface="+mn-lt"/>
                          <a:ea typeface="+mn-ea"/>
                          <a:cs typeface="Arial"/>
                        </a:rPr>
                        <a:t>A dedicated Project Team has been assigned with the aim of clearing  the backlog of defects by mid November 2020. This will enable the Plan to return to green and the defect SLAs will be met.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Dedicated team to progress defects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dirty="0">
                          <a:solidFill>
                            <a:schemeClr val="tx1"/>
                          </a:solidFill>
                        </a:rPr>
                        <a:t>The number of unique MPRNs with an exception has increased this month to 35,198– up from last month’s reported figure of 29,813.</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A dedicated Project Team has been assigned with the aim of clearing  the backlog of defects by mid November 2020</a:t>
                      </a:r>
                      <a:endParaRPr lang="en-GB" sz="700" b="0" dirty="0">
                        <a:solidFill>
                          <a:schemeClr val="tx1"/>
                        </a:solidFil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Exceptions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Defects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563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Key Progress &amp; Milestones (Last Month: September)</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1128793">
                <a:tc rowSpan="3"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Key Updates: </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ASP file merge activities ensured the 47 MPRNS with mismatch were included in the relevant customer ASP files.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All AML file delivered ahead of payment due date.</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Unique MPRNs in exception has risen to 35,198 (last month’s figure =  29,813). </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baseline="0" dirty="0">
                          <a:solidFill>
                            <a:schemeClr val="tx1"/>
                          </a:solidFill>
                          <a:latin typeface="+mn-lt"/>
                          <a:ea typeface="+mn-ea"/>
                          <a:cs typeface="Arial"/>
                        </a:rPr>
                        <a:t>Risks/Issues:</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Defects impacting the Amendment invoice continue to miss SLA. A dedicated Project Team has been assigned with the aim of clearing  the backlog of defects by mid November 2020. This will enable the Plan to return to green and the defect SLAs will be met.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The backlog of exceptions (although significantly reduced in recent months) means the exceptions SLA is not being met, meaning customers have reconciliations that are being excluded for their invoices.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3" hMerge="1">
                  <a:txBody>
                    <a:bodyPr/>
                    <a:lstStyle/>
                    <a:p>
                      <a:endParaRPr lang="en-GB"/>
                    </a:p>
                  </a:txBody>
                  <a:tcPr/>
                </a:tc>
                <a:tc rowSpan="3" hMerge="1">
                  <a:txBody>
                    <a:bodyPr/>
                    <a:lstStyle/>
                    <a:p>
                      <a:endParaRPr lang="en-GB"/>
                    </a:p>
                  </a:txBody>
                  <a:tcPr/>
                </a:tc>
                <a:tc rowSpan="3"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a:lnSpc>
                          <a:spcPct val="100000"/>
                        </a:lnSpc>
                        <a:spcBef>
                          <a:spcPts val="0"/>
                        </a:spcBef>
                        <a:spcAft>
                          <a:spcPts val="0"/>
                        </a:spcAft>
                        <a:buFont typeface="Arial" panose="020B0604020202020204" pitchFamily="34" charset="0"/>
                        <a:buNone/>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ASP Mismatch file merge activities continue to ensure customers receive full supporting information for their LSP sites on invoice issue date. </a:t>
                      </a: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All AML files delivered to customers ahead of SLA.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r h="215630">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 October)</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56979972"/>
                  </a:ext>
                </a:extLst>
              </a:tr>
              <a:tr h="1317814">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Automation of exception resolution steps for specific MN09 scenarios.</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Work on resolving the backlog of defects continue – plan to clear backlog by mid Nov-20.</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824297326"/>
                  </a:ext>
                </a:extLst>
              </a:tr>
            </a:tbl>
          </a:graphicData>
        </a:graphic>
      </p:graphicFrame>
      <p:cxnSp>
        <p:nvCxnSpPr>
          <p:cNvPr id="9" name="Straight Connector 8">
            <a:extLst>
              <a:ext uri="{FF2B5EF4-FFF2-40B4-BE49-F238E27FC236}">
                <a16:creationId xmlns:a16="http://schemas.microsoft.com/office/drawing/2014/main" id="{DE4B9233-FB86-4B77-B43D-9A2C0BC4E68B}"/>
              </a:ext>
            </a:extLst>
          </p:cNvPr>
          <p:cNvCxnSpPr/>
          <p:nvPr/>
        </p:nvCxnSpPr>
        <p:spPr>
          <a:xfrm flipH="1">
            <a:off x="54000" y="3427079"/>
            <a:ext cx="597817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2929564525"/>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47 MPRNs out of the 173,523 LSPs (0.3%) that were billed incurred an ASP mismatch. </a:t>
                      </a:r>
                      <a:endParaRPr lang="en-GB" sz="8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411614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408166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47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a:t>
            </a:r>
          </a:p>
          <a:p>
            <a:pPr marL="171450" indent="-171450" algn="l">
              <a:buFont typeface="Arial" panose="020B0604020202020204" pitchFamily="34" charset="0"/>
              <a:buChar char="•"/>
            </a:pPr>
            <a:endParaRPr lang="en-GB" sz="1000" b="0" dirty="0">
              <a:solidFill>
                <a:schemeClr val="tx1"/>
              </a:solidFill>
            </a:endParaRPr>
          </a:p>
          <a:p>
            <a:pPr marL="171450" indent="-171450" algn="l">
              <a:buFont typeface="Arial" panose="020B0604020202020204" pitchFamily="34" charset="0"/>
              <a:buChar char="•"/>
            </a:pPr>
            <a:endParaRPr lang="en-GB" sz="1000" dirty="0">
              <a:solidFill>
                <a:schemeClr val="tx1"/>
              </a:solidFill>
            </a:endParaRPr>
          </a:p>
        </p:txBody>
      </p:sp>
      <p:graphicFrame>
        <p:nvGraphicFramePr>
          <p:cNvPr id="3" name="Table 2">
            <a:extLst>
              <a:ext uri="{FF2B5EF4-FFF2-40B4-BE49-F238E27FC236}">
                <a16:creationId xmlns:a16="http://schemas.microsoft.com/office/drawing/2014/main" id="{F5ED4D79-1F3C-42D5-9362-BBFE459A8160}"/>
              </a:ext>
            </a:extLst>
          </p:cNvPr>
          <p:cNvGraphicFramePr>
            <a:graphicFrameLocks noGrp="1"/>
          </p:cNvGraphicFramePr>
          <p:nvPr>
            <p:extLst>
              <p:ext uri="{D42A27DB-BD31-4B8C-83A1-F6EECF244321}">
                <p14:modId xmlns:p14="http://schemas.microsoft.com/office/powerpoint/2010/main" val="3080891325"/>
              </p:ext>
            </p:extLst>
          </p:nvPr>
        </p:nvGraphicFramePr>
        <p:xfrm>
          <a:off x="53340" y="768198"/>
          <a:ext cx="6716053" cy="3238415"/>
        </p:xfrm>
        <a:graphic>
          <a:graphicData uri="http://schemas.openxmlformats.org/drawingml/2006/table">
            <a:tbl>
              <a:tblPr/>
              <a:tblGrid>
                <a:gridCol w="583602">
                  <a:extLst>
                    <a:ext uri="{9D8B030D-6E8A-4147-A177-3AD203B41FA5}">
                      <a16:colId xmlns:a16="http://schemas.microsoft.com/office/drawing/2014/main" val="2450361944"/>
                    </a:ext>
                  </a:extLst>
                </a:gridCol>
                <a:gridCol w="666973">
                  <a:extLst>
                    <a:ext uri="{9D8B030D-6E8A-4147-A177-3AD203B41FA5}">
                      <a16:colId xmlns:a16="http://schemas.microsoft.com/office/drawing/2014/main" val="3471193285"/>
                    </a:ext>
                  </a:extLst>
                </a:gridCol>
                <a:gridCol w="768872">
                  <a:extLst>
                    <a:ext uri="{9D8B030D-6E8A-4147-A177-3AD203B41FA5}">
                      <a16:colId xmlns:a16="http://schemas.microsoft.com/office/drawing/2014/main" val="3956622984"/>
                    </a:ext>
                  </a:extLst>
                </a:gridCol>
                <a:gridCol w="1009724">
                  <a:extLst>
                    <a:ext uri="{9D8B030D-6E8A-4147-A177-3AD203B41FA5}">
                      <a16:colId xmlns:a16="http://schemas.microsoft.com/office/drawing/2014/main" val="1357774176"/>
                    </a:ext>
                  </a:extLst>
                </a:gridCol>
                <a:gridCol w="898562">
                  <a:extLst>
                    <a:ext uri="{9D8B030D-6E8A-4147-A177-3AD203B41FA5}">
                      <a16:colId xmlns:a16="http://schemas.microsoft.com/office/drawing/2014/main" val="1976583713"/>
                    </a:ext>
                  </a:extLst>
                </a:gridCol>
                <a:gridCol w="815190">
                  <a:extLst>
                    <a:ext uri="{9D8B030D-6E8A-4147-A177-3AD203B41FA5}">
                      <a16:colId xmlns:a16="http://schemas.microsoft.com/office/drawing/2014/main" val="536684864"/>
                    </a:ext>
                  </a:extLst>
                </a:gridCol>
                <a:gridCol w="1009724">
                  <a:extLst>
                    <a:ext uri="{9D8B030D-6E8A-4147-A177-3AD203B41FA5}">
                      <a16:colId xmlns:a16="http://schemas.microsoft.com/office/drawing/2014/main" val="1528376785"/>
                    </a:ext>
                  </a:extLst>
                </a:gridCol>
                <a:gridCol w="963406">
                  <a:extLst>
                    <a:ext uri="{9D8B030D-6E8A-4147-A177-3AD203B41FA5}">
                      <a16:colId xmlns:a16="http://schemas.microsoft.com/office/drawing/2014/main" val="3846317168"/>
                    </a:ext>
                  </a:extLst>
                </a:gridCol>
              </a:tblGrid>
              <a:tr h="191245">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50300755"/>
                  </a:ext>
                </a:extLst>
              </a:tr>
              <a:tr h="560985">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2992392440"/>
                  </a:ext>
                </a:extLst>
              </a:tr>
              <a:tr h="191245">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6136952"/>
                  </a:ext>
                </a:extLst>
              </a:tr>
              <a:tr h="191245">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1977001"/>
                  </a:ext>
                </a:extLst>
              </a:tr>
              <a:tr h="191245">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296162"/>
                  </a:ext>
                </a:extLst>
              </a:tr>
              <a:tr h="191245">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508575"/>
                  </a:ext>
                </a:extLst>
              </a:tr>
              <a:tr h="191245">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602042"/>
                  </a:ext>
                </a:extLst>
              </a:tr>
              <a:tr h="191245">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8315675"/>
                  </a:ext>
                </a:extLst>
              </a:tr>
              <a:tr h="191245">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071416"/>
                  </a:ext>
                </a:extLst>
              </a:tr>
              <a:tr h="191245">
                <a:tc>
                  <a:txBody>
                    <a:bodyPr/>
                    <a:lstStyle/>
                    <a:p>
                      <a:pPr algn="ctr" fontAlgn="b"/>
                      <a:r>
                        <a:rPr lang="en-GB" sz="1000" b="0" i="0" u="none" strike="noStrike">
                          <a:solidFill>
                            <a:srgbClr val="000000"/>
                          </a:solidFill>
                          <a:effectLst/>
                          <a:latin typeface="Calibri" panose="020F0502020204030204" pitchFamily="34" charset="0"/>
                        </a:rPr>
                        <a:t>Apr-20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10,308,100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249,620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10,058,480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4,582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1645203"/>
                  </a:ext>
                </a:extLst>
              </a:tr>
              <a:tr h="191245">
                <a:tc>
                  <a:txBody>
                    <a:bodyPr/>
                    <a:lstStyle/>
                    <a:p>
                      <a:pPr algn="ctr" fontAlgn="b"/>
                      <a:r>
                        <a:rPr lang="en-GB" sz="1000" b="0" i="0" u="none" strike="noStrike">
                          <a:solidFill>
                            <a:srgbClr val="000000"/>
                          </a:solidFill>
                          <a:effectLst/>
                          <a:latin typeface="Calibri" panose="020F0502020204030204" pitchFamily="34" charset="0"/>
                        </a:rPr>
                        <a:t>May-20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10,227,416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240,451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9,986,965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653491"/>
                  </a:ext>
                </a:extLst>
              </a:tr>
              <a:tr h="191245">
                <a:tc>
                  <a:txBody>
                    <a:bodyPr/>
                    <a:lstStyle/>
                    <a:p>
                      <a:pPr algn="ctr" fontAlgn="b"/>
                      <a:r>
                        <a:rPr lang="en-GB" sz="1000" b="0" i="0" u="none" strike="noStrike">
                          <a:solidFill>
                            <a:srgbClr val="000000"/>
                          </a:solidFill>
                          <a:effectLst/>
                          <a:latin typeface="Calibri" panose="020F0502020204030204" pitchFamily="34" charset="0"/>
                        </a:rPr>
                        <a:t>Jun-20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9,897,048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9,713,956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4761678"/>
                  </a:ext>
                </a:extLst>
              </a:tr>
              <a:tr h="191245">
                <a:tc>
                  <a:txBody>
                    <a:bodyPr/>
                    <a:lstStyle/>
                    <a:p>
                      <a:pPr algn="ctr" fontAlgn="b"/>
                      <a:r>
                        <a:rPr lang="en-GB" sz="1000" b="0" i="0" u="none" strike="noStrike">
                          <a:solidFill>
                            <a:srgbClr val="000000"/>
                          </a:solidFill>
                          <a:effectLst/>
                          <a:latin typeface="Calibri" panose="020F0502020204030204" pitchFamily="34" charset="0"/>
                        </a:rPr>
                        <a:t>Jul-20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10,584,643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183,410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10,401,233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872857"/>
                  </a:ext>
                </a:extLst>
              </a:tr>
              <a:tr h="191245">
                <a:tc>
                  <a:txBody>
                    <a:bodyPr/>
                    <a:lstStyle/>
                    <a:p>
                      <a:pPr algn="ctr" fontAlgn="b"/>
                      <a:r>
                        <a:rPr lang="en-GB" sz="1000" b="0" i="0" u="none" strike="noStrike">
                          <a:solidFill>
                            <a:srgbClr val="000000"/>
                          </a:solidFill>
                          <a:effectLst/>
                          <a:latin typeface="Calibri" panose="020F0502020204030204" pitchFamily="34" charset="0"/>
                        </a:rPr>
                        <a:t>Aug-20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10,334,318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180,969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10,153,349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290052"/>
                  </a:ext>
                </a:extLst>
              </a:tr>
              <a:tr h="191245">
                <a:tc>
                  <a:txBody>
                    <a:bodyPr/>
                    <a:lstStyle/>
                    <a:p>
                      <a:pPr algn="ctr" fontAlgn="ctr"/>
                      <a:r>
                        <a:rPr lang="en-GB" sz="1000" b="0" i="0" u="none" strike="noStrike">
                          <a:solidFill>
                            <a:srgbClr val="000000"/>
                          </a:solidFill>
                          <a:effectLst/>
                          <a:latin typeface="Calibri" panose="020F0502020204030204" pitchFamily="34" charset="0"/>
                        </a:rPr>
                        <a:t>Sep-20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10,800,486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173,523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47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10,626,963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rPr>
                        <a:t>0.00%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1221587"/>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54877356"/>
              </p:ext>
            </p:extLst>
          </p:nvPr>
        </p:nvGraphicFramePr>
        <p:xfrm>
          <a:off x="6861016" y="483518"/>
          <a:ext cx="2088232" cy="366213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0" lvl="0" indent="0">
                        <a:spcAft>
                          <a:spcPts val="400"/>
                        </a:spcAft>
                        <a:buFont typeface="Arial" panose="020B0604020202020204" pitchFamily="34" charset="0"/>
                        <a:buNone/>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Automation of exception resolution steps continuing to be worked upon – a number of codes have now been automated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35,198 distinct MPRNs currently have unresolved exceptions within our systems (as of 5</a:t>
            </a:r>
            <a:r>
              <a:rPr lang="en-GB" sz="1200" b="0" baseline="30000" dirty="0">
                <a:solidFill>
                  <a:schemeClr val="tx1"/>
                </a:solidFill>
              </a:rPr>
              <a:t>th</a:t>
            </a:r>
            <a:r>
              <a:rPr lang="en-GB" sz="1200" b="0" dirty="0">
                <a:solidFill>
                  <a:schemeClr val="tx1"/>
                </a:solidFill>
              </a:rPr>
              <a:t> November 2020).</a:t>
            </a:r>
          </a:p>
          <a:p>
            <a:pPr algn="l"/>
            <a:endParaRPr lang="en-GB" sz="1200" b="0" dirty="0">
              <a:solidFill>
                <a:schemeClr val="tx1"/>
              </a:solidFill>
            </a:endParaRPr>
          </a:p>
          <a:p>
            <a:pPr algn="l"/>
            <a:endParaRPr lang="en-GB" sz="1200" b="0"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193240-F167-48B4-B43C-697E96607484}"/>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000" dirty="0"/>
              <a:t>AMS Invoice – Billed MPRNs vs MPRNs with exception</a:t>
            </a:r>
          </a:p>
        </p:txBody>
      </p:sp>
      <p:graphicFrame>
        <p:nvGraphicFramePr>
          <p:cNvPr id="4" name="Chart 3">
            <a:extLst>
              <a:ext uri="{FF2B5EF4-FFF2-40B4-BE49-F238E27FC236}">
                <a16:creationId xmlns:a16="http://schemas.microsoft.com/office/drawing/2014/main" id="{FFF311B7-38AD-4E89-A10F-1736D0C89207}"/>
              </a:ext>
            </a:extLst>
          </p:cNvPr>
          <p:cNvGraphicFramePr>
            <a:graphicFrameLocks/>
          </p:cNvGraphicFramePr>
          <p:nvPr>
            <p:extLst>
              <p:ext uri="{D42A27DB-BD31-4B8C-83A1-F6EECF244321}">
                <p14:modId xmlns:p14="http://schemas.microsoft.com/office/powerpoint/2010/main" val="1504941259"/>
              </p:ext>
            </p:extLst>
          </p:nvPr>
        </p:nvGraphicFramePr>
        <p:xfrm>
          <a:off x="454914" y="716280"/>
          <a:ext cx="8330945" cy="4084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328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564229681"/>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52071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TBC</a:t>
            </a:r>
            <a:r>
              <a:rPr lang="en-GB" sz="1200" dirty="0">
                <a:solidFill>
                  <a:schemeClr val="tx1"/>
                </a:solidFill>
              </a:rPr>
              <a:t> </a:t>
            </a:r>
            <a:r>
              <a:rPr lang="en-GB" sz="1200" b="0" dirty="0">
                <a:solidFill>
                  <a:schemeClr val="tx1"/>
                </a:solidFill>
              </a:rPr>
              <a:t>distinct MPRNs for the September 2020 billing period currently have bill blocks placed upon them (as at 6th November  2020). Bill blocks are placed on MPRNs where there are known issues that will result in incorrect charges being calculated. </a:t>
            </a:r>
          </a:p>
          <a:p>
            <a:pPr algn="l"/>
            <a:endParaRPr lang="en-GB" sz="1200" b="0" i="1" dirty="0">
              <a:solidFill>
                <a:schemeClr val="tx1"/>
              </a:solidFill>
            </a:endParaRP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3020774469"/>
              </p:ext>
            </p:extLst>
          </p:nvPr>
        </p:nvGraphicFramePr>
        <p:xfrm>
          <a:off x="6662499" y="228599"/>
          <a:ext cx="2327546" cy="4510288"/>
        </p:xfrm>
        <a:graphic>
          <a:graphicData uri="http://schemas.openxmlformats.org/drawingml/2006/table">
            <a:tbl>
              <a:tblPr firstRow="1" bandRow="1">
                <a:tableStyleId>{5940675A-B579-460E-94D1-54222C63F5DA}</a:tableStyleId>
              </a:tblPr>
              <a:tblGrid>
                <a:gridCol w="2327546">
                  <a:extLst>
                    <a:ext uri="{9D8B030D-6E8A-4147-A177-3AD203B41FA5}">
                      <a16:colId xmlns:a16="http://schemas.microsoft.com/office/drawing/2014/main" val="20000"/>
                    </a:ext>
                  </a:extLst>
                </a:gridCol>
              </a:tblGrid>
              <a:tr h="202151">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63872">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2151">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2151">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2151">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21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21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727208">
                <a:tc>
                  <a:txBody>
                    <a:bodyPr/>
                    <a:lstStyle/>
                    <a:p>
                      <a:pPr lvl="0"/>
                      <a:r>
                        <a:rPr lang="en-US" sz="750" kern="1200" dirty="0">
                          <a:solidFill>
                            <a:schemeClr val="tx1"/>
                          </a:solidFill>
                          <a:effectLst/>
                          <a:latin typeface="+mj-lt"/>
                          <a:ea typeface="+mn-ea"/>
                          <a:cs typeface="Calibri" panose="020F0502020204030204" pitchFamily="34" charset="0"/>
                        </a:rPr>
                        <a:t>1 Defect did not meet Septembers SLA:</a:t>
                      </a:r>
                    </a:p>
                    <a:p>
                      <a:pPr lvl="0"/>
                      <a:endParaRPr lang="en-US" sz="75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750" kern="1200" dirty="0">
                          <a:solidFill>
                            <a:schemeClr val="tx1"/>
                          </a:solidFill>
                          <a:effectLst/>
                          <a:latin typeface="+mj-lt"/>
                          <a:ea typeface="+mn-ea"/>
                          <a:cs typeface="Calibri" panose="020F0502020204030204" pitchFamily="34" charset="0"/>
                        </a:rPr>
                        <a:t>62784 – Defect was placed on hold on 09/07 as code locked with 60999.  On Hold status was removed on 10/08 and is currently in UAT Execution.</a:t>
                      </a:r>
                    </a:p>
                    <a:p>
                      <a:pPr lvl="0"/>
                      <a:endParaRPr lang="en-US" sz="750" kern="1200" dirty="0">
                        <a:solidFill>
                          <a:schemeClr val="tx1"/>
                        </a:solidFill>
                        <a:effectLst/>
                        <a:latin typeface="+mj-lt"/>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9500" y="164711"/>
            <a:ext cx="558557" cy="37105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08769" y="153160"/>
            <a:ext cx="4660403"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16 open ASP/AML related defects as of 5</a:t>
            </a:r>
            <a:r>
              <a:rPr lang="en-GB" sz="1200" baseline="30000" dirty="0">
                <a:solidFill>
                  <a:schemeClr val="tx1"/>
                </a:solidFill>
              </a:rPr>
              <a:t>th</a:t>
            </a:r>
            <a:r>
              <a:rPr lang="en-GB" sz="1200" dirty="0">
                <a:solidFill>
                  <a:schemeClr val="tx1"/>
                </a:solidFill>
              </a:rPr>
              <a:t> November 2020</a:t>
            </a:r>
          </a:p>
          <a:p>
            <a:r>
              <a:rPr lang="en-GB" sz="1000" dirty="0">
                <a:solidFill>
                  <a:schemeClr val="tx1"/>
                </a:solidFill>
              </a:rPr>
              <a:t>(15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1">
            <a:extLst>
              <a:ext uri="{FF2B5EF4-FFF2-40B4-BE49-F238E27FC236}">
                <a16:creationId xmlns:a16="http://schemas.microsoft.com/office/drawing/2014/main" id="{3288C41F-67C6-48EB-919E-04044265B0F4}"/>
              </a:ext>
            </a:extLst>
          </p:cNvPr>
          <p:cNvSpPr>
            <a:spLocks noChangeArrowheads="1"/>
          </p:cNvSpPr>
          <p:nvPr/>
        </p:nvSpPr>
        <p:spPr bwMode="auto">
          <a:xfrm>
            <a:off x="377726" y="915961"/>
            <a:ext cx="14709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2" name="Table 11">
            <a:extLst>
              <a:ext uri="{FF2B5EF4-FFF2-40B4-BE49-F238E27FC236}">
                <a16:creationId xmlns:a16="http://schemas.microsoft.com/office/drawing/2014/main" id="{AC022033-0A72-458B-88CE-729991C26E1A}"/>
              </a:ext>
            </a:extLst>
          </p:cNvPr>
          <p:cNvGraphicFramePr>
            <a:graphicFrameLocks noGrp="1"/>
          </p:cNvGraphicFramePr>
          <p:nvPr>
            <p:extLst>
              <p:ext uri="{D42A27DB-BD31-4B8C-83A1-F6EECF244321}">
                <p14:modId xmlns:p14="http://schemas.microsoft.com/office/powerpoint/2010/main" val="1775543886"/>
              </p:ext>
            </p:extLst>
          </p:nvPr>
        </p:nvGraphicFramePr>
        <p:xfrm>
          <a:off x="159138" y="732173"/>
          <a:ext cx="6172846" cy="4192623"/>
        </p:xfrm>
        <a:graphic>
          <a:graphicData uri="http://schemas.openxmlformats.org/drawingml/2006/table">
            <a:tbl>
              <a:tblPr firstRow="1" firstCol="1" bandRow="1">
                <a:tableStyleId>{5C22544A-7EE6-4342-B048-85BDC9FD1C3A}</a:tableStyleId>
              </a:tblPr>
              <a:tblGrid>
                <a:gridCol w="542646">
                  <a:extLst>
                    <a:ext uri="{9D8B030D-6E8A-4147-A177-3AD203B41FA5}">
                      <a16:colId xmlns:a16="http://schemas.microsoft.com/office/drawing/2014/main" val="2233107742"/>
                    </a:ext>
                  </a:extLst>
                </a:gridCol>
                <a:gridCol w="3475286">
                  <a:extLst>
                    <a:ext uri="{9D8B030D-6E8A-4147-A177-3AD203B41FA5}">
                      <a16:colId xmlns:a16="http://schemas.microsoft.com/office/drawing/2014/main" val="852659221"/>
                    </a:ext>
                  </a:extLst>
                </a:gridCol>
                <a:gridCol w="627864">
                  <a:extLst>
                    <a:ext uri="{9D8B030D-6E8A-4147-A177-3AD203B41FA5}">
                      <a16:colId xmlns:a16="http://schemas.microsoft.com/office/drawing/2014/main" val="2137206559"/>
                    </a:ext>
                  </a:extLst>
                </a:gridCol>
                <a:gridCol w="763525">
                  <a:extLst>
                    <a:ext uri="{9D8B030D-6E8A-4147-A177-3AD203B41FA5}">
                      <a16:colId xmlns:a16="http://schemas.microsoft.com/office/drawing/2014/main" val="40813802"/>
                    </a:ext>
                  </a:extLst>
                </a:gridCol>
                <a:gridCol w="763525">
                  <a:extLst>
                    <a:ext uri="{9D8B030D-6E8A-4147-A177-3AD203B41FA5}">
                      <a16:colId xmlns:a16="http://schemas.microsoft.com/office/drawing/2014/main" val="259810640"/>
                    </a:ext>
                  </a:extLst>
                </a:gridCol>
              </a:tblGrid>
              <a:tr h="139117">
                <a:tc>
                  <a:txBody>
                    <a:bodyPr/>
                    <a:lstStyle/>
                    <a:p>
                      <a:pPr algn="ctr">
                        <a:spcAft>
                          <a:spcPts val="0"/>
                        </a:spcAft>
                      </a:pPr>
                      <a:r>
                        <a:rPr lang="en-GB" sz="600">
                          <a:effectLst/>
                        </a:rPr>
                        <a:t>Defect ID</a:t>
                      </a:r>
                      <a:endParaRPr lang="en-GB" sz="600">
                        <a:effectLst/>
                        <a:latin typeface="Calibri" panose="020F0502020204030204" pitchFamily="34" charset="0"/>
                        <a:ea typeface="Calibri" panose="020F0502020204030204" pitchFamily="34" charset="0"/>
                      </a:endParaRPr>
                    </a:p>
                  </a:txBody>
                  <a:tcPr marL="26598" marR="26598" marT="0" marB="0"/>
                </a:tc>
                <a:tc>
                  <a:txBody>
                    <a:bodyPr/>
                    <a:lstStyle/>
                    <a:p>
                      <a:pPr algn="ctr">
                        <a:spcAft>
                          <a:spcPts val="0"/>
                        </a:spcAft>
                      </a:pPr>
                      <a:r>
                        <a:rPr lang="en-GB" sz="600">
                          <a:effectLst/>
                        </a:rPr>
                        <a:t>Defect Title</a:t>
                      </a:r>
                      <a:endParaRPr lang="en-GB" sz="600">
                        <a:effectLst/>
                        <a:latin typeface="Calibri" panose="020F0502020204030204" pitchFamily="34" charset="0"/>
                        <a:ea typeface="Calibri" panose="020F0502020204030204" pitchFamily="34" charset="0"/>
                      </a:endParaRPr>
                    </a:p>
                  </a:txBody>
                  <a:tcPr marL="26598" marR="26598" marT="0" marB="0"/>
                </a:tc>
                <a:tc>
                  <a:txBody>
                    <a:bodyPr/>
                    <a:lstStyle/>
                    <a:p>
                      <a:pPr algn="ctr">
                        <a:spcAft>
                          <a:spcPts val="0"/>
                        </a:spcAft>
                      </a:pPr>
                      <a:r>
                        <a:rPr lang="en-GB" sz="600">
                          <a:effectLst/>
                        </a:rPr>
                        <a:t>Date Detected</a:t>
                      </a:r>
                      <a:endParaRPr lang="en-GB" sz="600">
                        <a:effectLst/>
                        <a:latin typeface="Calibri" panose="020F0502020204030204" pitchFamily="34" charset="0"/>
                        <a:ea typeface="Calibri" panose="020F0502020204030204" pitchFamily="34" charset="0"/>
                      </a:endParaRPr>
                    </a:p>
                  </a:txBody>
                  <a:tcPr marL="26598" marR="26598" marT="0" marB="0"/>
                </a:tc>
                <a:tc>
                  <a:txBody>
                    <a:bodyPr/>
                    <a:lstStyle/>
                    <a:p>
                      <a:pPr algn="ctr">
                        <a:spcAft>
                          <a:spcPts val="0"/>
                        </a:spcAft>
                      </a:pPr>
                      <a:r>
                        <a:rPr lang="en-GB" sz="600">
                          <a:effectLst/>
                        </a:rPr>
                        <a:t>Target Fix Date</a:t>
                      </a:r>
                      <a:endParaRPr lang="en-GB" sz="600">
                        <a:effectLst/>
                        <a:latin typeface="Calibri" panose="020F0502020204030204" pitchFamily="34" charset="0"/>
                        <a:ea typeface="Calibri" panose="020F0502020204030204" pitchFamily="34" charset="0"/>
                      </a:endParaRPr>
                    </a:p>
                  </a:txBody>
                  <a:tcPr marL="26598" marR="26598" marT="0" marB="0"/>
                </a:tc>
                <a:tc>
                  <a:txBody>
                    <a:bodyPr/>
                    <a:lstStyle/>
                    <a:p>
                      <a:pPr algn="ctr">
                        <a:spcAft>
                          <a:spcPts val="0"/>
                        </a:spcAft>
                      </a:pPr>
                      <a:r>
                        <a:rPr lang="en-GB" sz="600">
                          <a:effectLst/>
                        </a:rPr>
                        <a:t>SLA Resolution Date</a:t>
                      </a:r>
                      <a:endParaRPr lang="en-GB" sz="600">
                        <a:effectLst/>
                        <a:latin typeface="Calibri" panose="020F0502020204030204" pitchFamily="34" charset="0"/>
                        <a:ea typeface="Calibri" panose="020F0502020204030204" pitchFamily="34" charset="0"/>
                      </a:endParaRPr>
                    </a:p>
                  </a:txBody>
                  <a:tcPr marL="26598" marR="26598" marT="0" marB="0"/>
                </a:tc>
                <a:extLst>
                  <a:ext uri="{0D108BD9-81ED-4DB2-BD59-A6C34878D82A}">
                    <a16:rowId xmlns:a16="http://schemas.microsoft.com/office/drawing/2014/main" val="2383347682"/>
                  </a:ext>
                </a:extLst>
              </a:tr>
              <a:tr h="191285">
                <a:tc>
                  <a:txBody>
                    <a:bodyPr/>
                    <a:lstStyle/>
                    <a:p>
                      <a:pPr algn="ctr">
                        <a:spcAft>
                          <a:spcPts val="0"/>
                        </a:spcAft>
                      </a:pPr>
                      <a:r>
                        <a:rPr lang="en-GB" sz="600">
                          <a:effectLst/>
                        </a:rPr>
                        <a:t>61159</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(WB) High priority - Class change from 4 to 1 not updating total check to check volume and energy against MRD</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24/01/2020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TBC</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03/04/2020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1460313646"/>
                  </a:ext>
                </a:extLst>
              </a:tr>
              <a:tr h="208675">
                <a:tc>
                  <a:txBody>
                    <a:bodyPr/>
                    <a:lstStyle/>
                    <a:p>
                      <a:pPr algn="ctr">
                        <a:spcAft>
                          <a:spcPts val="0"/>
                        </a:spcAft>
                      </a:pPr>
                      <a:r>
                        <a:rPr lang="en-GB" sz="600">
                          <a:effectLst/>
                        </a:rPr>
                        <a:t>62060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(WB) (Linked to defect 62513) High Priority - The cyclical read received with read on class change end date should be made inactive to avoid issues with rec</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03/04/2020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05/06/2020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1355648815"/>
                  </a:ext>
                </a:extLst>
              </a:tr>
              <a:tr h="208675">
                <a:tc>
                  <a:txBody>
                    <a:bodyPr/>
                    <a:lstStyle/>
                    <a:p>
                      <a:pPr algn="ctr">
                        <a:spcAft>
                          <a:spcPts val="0"/>
                        </a:spcAft>
                      </a:pPr>
                      <a:r>
                        <a:rPr lang="en-GB" sz="600">
                          <a:effectLst/>
                        </a:rPr>
                        <a:t>62513</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dirty="0">
                          <a:effectLst/>
                        </a:rPr>
                        <a:t>(WB) (linked to 62060) High priority - When the Cyclic read is received in the Class 3 period before RGMA activity date(D-1), the Profile values are being loaded.</a:t>
                      </a:r>
                      <a:endParaRPr lang="en-GB" sz="600" dirty="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29/05/2020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07/08/2020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2465887905"/>
                  </a:ext>
                </a:extLst>
              </a:tr>
              <a:tr h="278233">
                <a:tc>
                  <a:txBody>
                    <a:bodyPr/>
                    <a:lstStyle/>
                    <a:p>
                      <a:pPr algn="ctr">
                        <a:spcAft>
                          <a:spcPts val="0"/>
                        </a:spcAft>
                      </a:pPr>
                      <a:r>
                        <a:rPr lang="en-GB" sz="600">
                          <a:effectLst/>
                        </a:rPr>
                        <a:t>62784</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(XB) Medium Priority - (Issue on TC6 of defect 62185 will be fixed under defect 62784 ) Read is inserted between OPNN and OPNT after a REC is performed, OPNT read should not be ignored during the Re-REC (June 20 Potential BAU defect || 62337 ||)</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19/06/2020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04/09/2020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1848566875"/>
                  </a:ext>
                </a:extLst>
              </a:tr>
              <a:tr h="278233">
                <a:tc>
                  <a:txBody>
                    <a:bodyPr/>
                    <a:lstStyle/>
                    <a:p>
                      <a:pPr algn="ctr">
                        <a:spcAft>
                          <a:spcPts val="0"/>
                        </a:spcAft>
                      </a:pPr>
                      <a:r>
                        <a:rPr lang="en-GB" sz="600">
                          <a:effectLst/>
                        </a:rPr>
                        <a:t>63243</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(XB) High priority - Incorrect Reconciliation For DM Sites; where the energy charges for billing document do not appear to have taken into account previous billing, so that the prevailing energy is based on the original commodity billing and not on the reconciliation values</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30/07/2020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TBC</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dirty="0">
                          <a:effectLst/>
                        </a:rPr>
                        <a:t>09/10/2020</a:t>
                      </a:r>
                      <a:endParaRPr lang="en-GB" sz="600" dirty="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4238525101"/>
                  </a:ext>
                </a:extLst>
              </a:tr>
              <a:tr h="208675">
                <a:tc>
                  <a:txBody>
                    <a:bodyPr/>
                    <a:lstStyle/>
                    <a:p>
                      <a:pPr algn="ctr">
                        <a:spcAft>
                          <a:spcPts val="0"/>
                        </a:spcAft>
                      </a:pPr>
                      <a:r>
                        <a:rPr lang="en-GB" sz="600">
                          <a:effectLst/>
                        </a:rPr>
                        <a:t>63346</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(WB) (On Hold object lock with defect 62784 ) High priority - Volume and Energy is being calculated incorrectly between the Estimated Read (LDEX) and the subsequent Cyclic (CYCL) Read for a Class 3 Meter Point (UBR File)</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10/08/2020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2921016197"/>
                  </a:ext>
                </a:extLst>
              </a:tr>
              <a:tr h="208675">
                <a:tc>
                  <a:txBody>
                    <a:bodyPr/>
                    <a:lstStyle/>
                    <a:p>
                      <a:pPr algn="ctr">
                        <a:spcAft>
                          <a:spcPts val="0"/>
                        </a:spcAft>
                      </a:pPr>
                      <a:r>
                        <a:rPr lang="en-GB" sz="600">
                          <a:effectLst/>
                        </a:rPr>
                        <a:t>63392</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(WB) High priority -Transfer estimated read (OPNT) is getting derived incorrectly if transfer read loaded through RGMA process and  previous read of shipper transfer is an estimated read</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14/08/2020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1396100136"/>
                  </a:ext>
                </a:extLst>
              </a:tr>
              <a:tr h="208675">
                <a:tc>
                  <a:txBody>
                    <a:bodyPr/>
                    <a:lstStyle/>
                    <a:p>
                      <a:pPr algn="ctr">
                        <a:spcAft>
                          <a:spcPts val="0"/>
                        </a:spcAft>
                      </a:pPr>
                      <a:r>
                        <a:rPr lang="en-GB" sz="600">
                          <a:effectLst/>
                        </a:rPr>
                        <a:t>63393</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(WB) High Priority - For an NDM Prime Site, the Sub site volume and energy is not getting calculated if there is an Meter Reading Unit (MRU) frequency change for the same class</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14/08/2020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619668775"/>
                  </a:ext>
                </a:extLst>
              </a:tr>
              <a:tr h="278233">
                <a:tc>
                  <a:txBody>
                    <a:bodyPr/>
                    <a:lstStyle/>
                    <a:p>
                      <a:pPr algn="ctr">
                        <a:spcAft>
                          <a:spcPts val="0"/>
                        </a:spcAft>
                      </a:pPr>
                      <a:r>
                        <a:rPr lang="en-GB" sz="600">
                          <a:effectLst/>
                        </a:rPr>
                        <a:t>63480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(XB) (Linked to @63486) Low Priority - The Last Check Read Date is getting fetched incorrectly for Twin Stream Sites when Reads are uploaded through Portal, resulting in either the Read wrongly rejected, or a break in the check to check period.</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26/08/2020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2498367298"/>
                  </a:ext>
                </a:extLst>
              </a:tr>
              <a:tr h="208675">
                <a:tc>
                  <a:txBody>
                    <a:bodyPr/>
                    <a:lstStyle/>
                    <a:p>
                      <a:pPr algn="ctr">
                        <a:spcAft>
                          <a:spcPts val="0"/>
                        </a:spcAft>
                      </a:pPr>
                      <a:r>
                        <a:rPr lang="en-GB" sz="600">
                          <a:effectLst/>
                        </a:rPr>
                        <a:t>63485</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(XB) Medium Priority - Class 2 Reads (UDR) File process is unable to perform corrective estimation for Class 2 sites post class change from class 2 to any other class, when the actual read is in the Class 2 period</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26/08/2020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528017453"/>
                  </a:ext>
                </a:extLst>
              </a:tr>
              <a:tr h="278233">
                <a:tc>
                  <a:txBody>
                    <a:bodyPr/>
                    <a:lstStyle/>
                    <a:p>
                      <a:pPr algn="ctr">
                        <a:spcAft>
                          <a:spcPts val="0"/>
                        </a:spcAft>
                      </a:pPr>
                      <a:r>
                        <a:rPr lang="en-GB" sz="600">
                          <a:effectLst/>
                        </a:rPr>
                        <a:t>63486</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(XB) (On Hold - Linked to @63480) High priority - Site visit Reads submitted via Portal are getting accepted, when an SFN Read already exists for a later date, hence breaking the Check to Check Rec period. Therefore should be rejected for Class 1 &amp; 2 Sites</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26/08/2020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06/11/2020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2169818456"/>
                  </a:ext>
                </a:extLst>
              </a:tr>
              <a:tr h="191285">
                <a:tc>
                  <a:txBody>
                    <a:bodyPr/>
                    <a:lstStyle/>
                    <a:p>
                      <a:pPr algn="ctr">
                        <a:spcAft>
                          <a:spcPts val="0"/>
                        </a:spcAft>
                      </a:pPr>
                      <a:r>
                        <a:rPr lang="en-GB" sz="600">
                          <a:effectLst/>
                        </a:rPr>
                        <a:t>63566</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(WB) Medium priority - Inconsistent RGMA behaviour of class 2 sites with or without DRE/AMR</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10/09/2020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04/12/2020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04/12/2020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1800045152"/>
                  </a:ext>
                </a:extLst>
              </a:tr>
              <a:tr h="278233">
                <a:tc>
                  <a:txBody>
                    <a:bodyPr/>
                    <a:lstStyle/>
                    <a:p>
                      <a:pPr algn="ctr">
                        <a:spcAft>
                          <a:spcPts val="0"/>
                        </a:spcAft>
                      </a:pPr>
                      <a:r>
                        <a:rPr lang="en-GB" sz="600">
                          <a:effectLst/>
                        </a:rPr>
                        <a:t>63690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(On Hold - objects locked under Defect #63485 and Defect#61093) Medium priority - Issue with the Class change re-estimation; whenever the previous Class is either Class 3 or 4, and the Read is received in the Class 2 period, the Class change estimated Read on the Class 2 start date does not get updated</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28/09/2020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04/12/2020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04/12/2020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1339140105"/>
                  </a:ext>
                </a:extLst>
              </a:tr>
              <a:tr h="278233">
                <a:tc>
                  <a:txBody>
                    <a:bodyPr/>
                    <a:lstStyle/>
                    <a:p>
                      <a:pPr algn="ctr">
                        <a:spcAft>
                          <a:spcPts val="0"/>
                        </a:spcAft>
                      </a:pPr>
                      <a:r>
                        <a:rPr lang="en-GB" sz="600">
                          <a:effectLst/>
                        </a:rPr>
                        <a:t>63691</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(On Hold - object locked under Defect #62060) Medium priority - A read is not getting loaded in the Prime/Sub table after processing the read through the MOD 700 UBR process for Class 3 prime/sub sites under the EUC band - (Identified during UAT of Defect 62178)</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28/09/2020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04/12/2020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04/12/2020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416606652"/>
                  </a:ext>
                </a:extLst>
              </a:tr>
              <a:tr h="208675">
                <a:tc>
                  <a:txBody>
                    <a:bodyPr/>
                    <a:lstStyle/>
                    <a:p>
                      <a:pPr algn="ctr">
                        <a:spcAft>
                          <a:spcPts val="0"/>
                        </a:spcAft>
                      </a:pPr>
                      <a:r>
                        <a:rPr lang="en-GB" sz="600">
                          <a:effectLst/>
                        </a:rPr>
                        <a:t>63726</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Medium priority - Issue with the Class 3 Prime Process; where the subsequent Actual Read has not considered the Shipper Transfer as the last Read Date</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05/10/2020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04/12/2020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04/12/2020</a:t>
                      </a:r>
                      <a:endParaRPr lang="en-GB" sz="60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1432919739"/>
                  </a:ext>
                </a:extLst>
              </a:tr>
              <a:tr h="278233">
                <a:tc>
                  <a:txBody>
                    <a:bodyPr/>
                    <a:lstStyle/>
                    <a:p>
                      <a:pPr algn="ctr">
                        <a:spcAft>
                          <a:spcPts val="0"/>
                        </a:spcAft>
                      </a:pPr>
                      <a:r>
                        <a:rPr lang="en-GB" sz="600" dirty="0">
                          <a:effectLst/>
                        </a:rPr>
                        <a:t>63936</a:t>
                      </a:r>
                      <a:endParaRPr lang="en-GB" sz="600" dirty="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Interval terminations in Production - AML job for the bill month 09.2020 was triggered with 11199 intervals; out of which 200 intervals were terminated. The interval termination was due to inserting duplicate data to table ZBT_AMS_STATS.</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04/11/2020</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a:effectLst/>
                        </a:rPr>
                        <a:t>08/01/2021</a:t>
                      </a:r>
                      <a:endParaRPr lang="en-GB" sz="600">
                        <a:effectLst/>
                        <a:latin typeface="Calibri" panose="020F0502020204030204" pitchFamily="34" charset="0"/>
                        <a:ea typeface="Calibri" panose="020F0502020204030204" pitchFamily="34" charset="0"/>
                      </a:endParaRPr>
                    </a:p>
                  </a:txBody>
                  <a:tcPr marL="26598" marR="26598" marT="0" marB="0" anchor="ctr"/>
                </a:tc>
                <a:tc>
                  <a:txBody>
                    <a:bodyPr/>
                    <a:lstStyle/>
                    <a:p>
                      <a:pPr algn="ctr">
                        <a:spcAft>
                          <a:spcPts val="0"/>
                        </a:spcAft>
                      </a:pPr>
                      <a:r>
                        <a:rPr lang="en-GB" sz="600" dirty="0">
                          <a:effectLst/>
                        </a:rPr>
                        <a:t>08/01/2021</a:t>
                      </a:r>
                      <a:endParaRPr lang="en-GB" sz="600" dirty="0">
                        <a:effectLst/>
                        <a:latin typeface="Calibri" panose="020F0502020204030204" pitchFamily="34" charset="0"/>
                        <a:ea typeface="Calibri" panose="020F0502020204030204" pitchFamily="34" charset="0"/>
                      </a:endParaRPr>
                    </a:p>
                  </a:txBody>
                  <a:tcPr marL="26598" marR="26598" marT="0" marB="0" anchor="ctr"/>
                </a:tc>
                <a:extLst>
                  <a:ext uri="{0D108BD9-81ED-4DB2-BD59-A6C34878D82A}">
                    <a16:rowId xmlns:a16="http://schemas.microsoft.com/office/drawing/2014/main" val="3554267381"/>
                  </a:ext>
                </a:extLst>
              </a:tr>
            </a:tbl>
          </a:graphicData>
        </a:graphic>
      </p:graphicFrame>
      <p:sp>
        <p:nvSpPr>
          <p:cNvPr id="13" name="Rectangle 1">
            <a:extLst>
              <a:ext uri="{FF2B5EF4-FFF2-40B4-BE49-F238E27FC236}">
                <a16:creationId xmlns:a16="http://schemas.microsoft.com/office/drawing/2014/main" id="{A5C4D3A4-2C6A-42A8-9892-CFF5DCA65433}"/>
              </a:ext>
            </a:extLst>
          </p:cNvPr>
          <p:cNvSpPr>
            <a:spLocks noChangeArrowheads="1"/>
          </p:cNvSpPr>
          <p:nvPr/>
        </p:nvSpPr>
        <p:spPr bwMode="auto">
          <a:xfrm>
            <a:off x="-4764061" y="1058863"/>
            <a:ext cx="1692748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3103084363"/>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dirty="0">
                          <a:solidFill>
                            <a:schemeClr val="tx1"/>
                          </a:solidFill>
                        </a:rPr>
                        <a:t>Reports shared with all customers and general and individual WebEx’s are ongoing</a:t>
                      </a:r>
                      <a:r>
                        <a:rPr lang="en-US" sz="700" dirty="0">
                          <a:solidFill>
                            <a:schemeClr val="tx1"/>
                          </a:solidFill>
                        </a:rPr>
                        <a:t>.</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terms/"/>
    <ds:schemaRef ds:uri="http://schemas.microsoft.com/office/2006/documentManagement/types"/>
    <ds:schemaRef ds:uri="3092569d-7549-4f1f-b838-122d264c6bd8"/>
    <ds:schemaRef ds:uri="http://www.w3.org/XML/1998/namespace"/>
    <ds:schemaRef ds:uri="http://purl.org/dc/elements/1.1/"/>
    <ds:schemaRef ds:uri="http://schemas.microsoft.com/office/2006/metadata/properties"/>
    <ds:schemaRef ds:uri="01f7a547-d57a-44ce-a211-81869c79743b"/>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A310ABBD-60D3-45E7-AB12-999AA2C8E3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2825</TotalTime>
  <Words>2042</Words>
  <Application>Microsoft Office PowerPoint</Application>
  <PresentationFormat>On-screen Show (16:9)</PresentationFormat>
  <Paragraphs>333</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Amendment Invoice Update  </vt:lpstr>
      <vt:lpstr>PowerPoint Presentation</vt:lpstr>
      <vt:lpstr>Supporting Information Mismatches</vt:lpstr>
      <vt:lpstr>Exceptions</vt:lpstr>
      <vt:lpstr>AMS Invoice – Billed MPRNs vs MPRNs with exception</vt:lpstr>
      <vt:lpstr>Exclusions</vt:lpstr>
      <vt:lpstr>Defects</vt:lpstr>
      <vt:lpstr>MI / Reporting</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39</cp:revision>
  <cp:lastPrinted>2019-12-10T08:29:51Z</cp:lastPrinted>
  <dcterms:created xsi:type="dcterms:W3CDTF">2018-09-02T17:12:15Z</dcterms:created>
  <dcterms:modified xsi:type="dcterms:W3CDTF">2020-11-09T15:08:15Z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