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1458" r:id="rId10"/>
    <p:sldId id="301" r:id="rId11"/>
    <p:sldId id="1461" r:id="rId12"/>
    <p:sldId id="1463" r:id="rId13"/>
    <p:sldId id="1464" r:id="rId14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AB9B5-D4F8-4C5D-A1B3-AACD6617B599}" v="64" dt="2020-12-15T09:13:20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9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December Meeting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562327"/>
              </p:ext>
            </p:extLst>
          </p:nvPr>
        </p:nvGraphicFramePr>
        <p:xfrm>
          <a:off x="107504" y="434493"/>
          <a:ext cx="8928992" cy="181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5285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noProof="0" dirty="0">
                          <a:effectLst/>
                        </a:rPr>
                        <a:t>COVID-19 Capacity Retention Process (MOD 0730) 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7: NTS Capacity, LDZ Capacity, Commodity, Reconciliation, Ad-hoc adjustment and balancing invoice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100" dirty="0"/>
                        <a:t>5286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noProof="0" dirty="0">
                          <a:effectLst/>
                        </a:rPr>
                        <a:t>Clarificatory change to the AQ amendment process to be applied retrospectively (Modification 0746)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Capture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1: Manage supply point registration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Service Line(s) anticipated to identify and action retrospective invalid AQ corrections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0E48E0E-B6A8-4E36-B804-D0CEA2973BEA}"/>
              </a:ext>
            </a:extLst>
          </p:cNvPr>
          <p:cNvSpPr txBox="1">
            <a:spLocks/>
          </p:cNvSpPr>
          <p:nvPr/>
        </p:nvSpPr>
        <p:spPr>
          <a:xfrm>
            <a:off x="457200" y="2347493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Solution Review Outcomes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3D398C9-9A33-46F7-9AAD-EB4C12154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745395"/>
              </p:ext>
            </p:extLst>
          </p:nvPr>
        </p:nvGraphicFramePr>
        <p:xfrm>
          <a:off x="192357" y="2715766"/>
          <a:ext cx="8928306" cy="2144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1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17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Removal of Shipper Supplier Access to Emergency Contact Details in DES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Option 1 into CSSC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TPI_PCW Access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Option 1 in and </a:t>
                      </a:r>
                      <a:r>
                        <a:rPr lang="en-GB" sz="1100" dirty="0" err="1"/>
                        <a:t>Adhoc</a:t>
                      </a:r>
                      <a:r>
                        <a:rPr lang="en-GB" sz="1100" dirty="0"/>
                        <a:t> delivery (TBC)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797159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Maintenance of a User relationship table for the purpose of AQ amendments (Modification 0736 ONLY)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Option 1 into an </a:t>
                      </a:r>
                      <a:r>
                        <a:rPr lang="en-GB" sz="1100" dirty="0" err="1"/>
                        <a:t>Adhoc</a:t>
                      </a:r>
                      <a:r>
                        <a:rPr lang="en-GB" sz="1100" dirty="0"/>
                        <a:t> delivery </a:t>
                      </a:r>
                      <a:r>
                        <a:rPr lang="en-GB" sz="1100"/>
                        <a:t>expected January 2021</a:t>
                      </a:r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94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339502"/>
            <a:ext cx="8928992" cy="504057"/>
          </a:xfrm>
        </p:spPr>
        <p:txBody>
          <a:bodyPr>
            <a:normAutofit/>
          </a:bodyPr>
          <a:lstStyle/>
          <a:p>
            <a:r>
              <a:rPr lang="en-GB" sz="2200" dirty="0"/>
              <a:t>Detailed Design Outcomes – September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520678"/>
              </p:ext>
            </p:extLst>
          </p:nvPr>
        </p:nvGraphicFramePr>
        <p:xfrm>
          <a:off x="206514" y="843559"/>
          <a:ext cx="8730970" cy="372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Update of AUG Table to reflect new EUC bands MOD0711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Gemini System Enhancements – External Screens pack and API Specification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9655422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Administrative update to UK Link Manual documents following CDSP Review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704609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Settlement Data API Technical Specification, Query APIs Technical Specification &amp; Secondary API Error Handling Strategy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575273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UK Link Settlement Data API Design Specification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51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B4CF17A5-415A-4867-B2C4-8E0D208CA3B6}"/>
              </a:ext>
            </a:extLst>
          </p:cNvPr>
          <p:cNvSpPr txBox="1">
            <a:spLocks/>
          </p:cNvSpPr>
          <p:nvPr/>
        </p:nvSpPr>
        <p:spPr>
          <a:xfrm>
            <a:off x="385855" y="-29570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Change Documents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8FF88B-701F-4E91-AA36-5BD56B20E628}"/>
              </a:ext>
            </a:extLst>
          </p:cNvPr>
          <p:cNvSpPr txBox="1">
            <a:spLocks/>
          </p:cNvSpPr>
          <p:nvPr/>
        </p:nvSpPr>
        <p:spPr>
          <a:xfrm>
            <a:off x="179512" y="483518"/>
            <a:ext cx="8642286" cy="439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CCRs Approved: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XRN4645a Rejection of incrementing reads following Isolation (RGMA Flows)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XRN5168 MOD0721 (Urgent) - Shipper submitted AQ Corrections during COVID-19</a:t>
            </a:r>
          </a:p>
          <a:p>
            <a:endParaRPr lang="en-US" sz="2800" dirty="0"/>
          </a:p>
          <a:p>
            <a:r>
              <a:rPr lang="en-US" sz="2800" dirty="0"/>
              <a:t>XRN5172 MOD0725 (Urgent) - Ability to Reflect the Correct Customer Network Use and System Offtake Quantity (SOQ) During COVID-19</a:t>
            </a:r>
          </a:p>
          <a:p>
            <a:endParaRPr lang="en-US" sz="2800" dirty="0"/>
          </a:p>
          <a:p>
            <a:r>
              <a:rPr lang="en-US" sz="2800" dirty="0"/>
              <a:t>XRN4738 Shipper Portfolio Update of Proposed Formula Year AQ/SOQ</a:t>
            </a:r>
          </a:p>
          <a:p>
            <a:endParaRPr lang="en-US" sz="2800" dirty="0"/>
          </a:p>
          <a:p>
            <a:r>
              <a:rPr lang="en-US" sz="2800" dirty="0"/>
              <a:t>XRN5092 </a:t>
            </a:r>
            <a:r>
              <a:rPr lang="en-US" sz="2800" dirty="0" err="1"/>
              <a:t>iConversion</a:t>
            </a:r>
            <a:r>
              <a:rPr lang="en-US" sz="2800" dirty="0"/>
              <a:t> Phase 2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BERs Approved:</a:t>
            </a:r>
          </a:p>
          <a:p>
            <a:pPr marL="0" indent="0">
              <a:buNone/>
            </a:pPr>
            <a:endParaRPr lang="en-US" sz="2800" dirty="0"/>
          </a:p>
          <a:p>
            <a:pPr marL="285750" indent="-285750"/>
            <a:r>
              <a:rPr lang="en-GB" sz="2800" dirty="0"/>
              <a:t>XRN5120 </a:t>
            </a:r>
            <a:r>
              <a:rPr lang="en-US" sz="2800" dirty="0"/>
              <a:t>MAP to UKL Monthly Comparison Service</a:t>
            </a:r>
          </a:p>
          <a:p>
            <a:pPr marL="285750" indent="-285750"/>
            <a:endParaRPr lang="en-US" sz="2800" dirty="0"/>
          </a:p>
          <a:p>
            <a:pPr marL="285750" indent="-285750"/>
            <a:r>
              <a:rPr lang="en-US" sz="2800" dirty="0"/>
              <a:t>XRN5253 June 21 Release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9177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D376AFED-6F8B-4091-BAE0-C3409FF7EA20}"/>
              </a:ext>
            </a:extLst>
          </p:cNvPr>
          <p:cNvSpPr txBox="1">
            <a:spLocks/>
          </p:cNvSpPr>
          <p:nvPr/>
        </p:nvSpPr>
        <p:spPr>
          <a:xfrm>
            <a:off x="457200" y="23051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Project Approvals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19174-5AC2-4F34-A117-C07D26C960A6}"/>
              </a:ext>
            </a:extLst>
          </p:cNvPr>
          <p:cNvSpPr txBox="1">
            <a:spLocks/>
          </p:cNvSpPr>
          <p:nvPr/>
        </p:nvSpPr>
        <p:spPr>
          <a:xfrm>
            <a:off x="250857" y="555527"/>
            <a:ext cx="8642286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June 20 - XRN4850 </a:t>
            </a:r>
          </a:p>
          <a:p>
            <a:r>
              <a:rPr lang="en-US" sz="1900" dirty="0"/>
              <a:t>Approval of two change request for a </a:t>
            </a:r>
            <a:r>
              <a:rPr lang="en-US" sz="1900" i="1" dirty="0"/>
              <a:t>BRO Data LDZ Saturation Report</a:t>
            </a:r>
            <a:r>
              <a:rPr lang="en-US" sz="1900" dirty="0"/>
              <a:t> and </a:t>
            </a:r>
            <a:r>
              <a:rPr lang="en-US" sz="1900" i="1" dirty="0"/>
              <a:t>Network Delivery Report</a:t>
            </a:r>
            <a:r>
              <a:rPr lang="en-US" sz="1900" dirty="0"/>
              <a:t> was deferred until Jan-ChMC to allow for potential change packs to be issued to solicit representations from impacted parties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​</a:t>
            </a:r>
            <a:r>
              <a:rPr lang="en-US" sz="1900" b="1" dirty="0"/>
              <a:t>November 21 – Potential Descope</a:t>
            </a:r>
            <a:r>
              <a:rPr lang="en-US" sz="1900" dirty="0"/>
              <a:t> </a:t>
            </a:r>
            <a:r>
              <a:rPr lang="en-US" sz="1900" b="1" dirty="0"/>
              <a:t>of the </a:t>
            </a:r>
            <a:r>
              <a:rPr lang="en-US" sz="1900" b="1" dirty="0" err="1"/>
              <a:t>NeXA</a:t>
            </a:r>
            <a:r>
              <a:rPr lang="en-US" sz="1900" b="1" dirty="0"/>
              <a:t> mod-related changes </a:t>
            </a:r>
          </a:p>
          <a:p>
            <a:pPr marL="0" indent="0">
              <a:buNone/>
            </a:pPr>
            <a:r>
              <a:rPr lang="en-US" sz="1900" dirty="0"/>
              <a:t>ChMC may decide to descope the XRNs relating to the mods below from Nov-21 major release to January ChMC:</a:t>
            </a:r>
          </a:p>
          <a:p>
            <a:endParaRPr lang="en-GB" sz="1900" dirty="0"/>
          </a:p>
          <a:p>
            <a:r>
              <a:rPr lang="en-GB" sz="1900" dirty="0"/>
              <a:t>MOD0701 - Aligning Capacity booking under the UNC and arrangements set out in relevant NEXAs </a:t>
            </a:r>
          </a:p>
          <a:p>
            <a:pPr fontAlgn="ctr"/>
            <a:r>
              <a:rPr lang="en-GB" sz="1900" dirty="0"/>
              <a:t>MOD0696 - Addressing inequities between Capacity booking under the UNC and arrangements set out in relevant NExAs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Minor Release Drop 9 – Implementation Date Approved</a:t>
            </a:r>
          </a:p>
          <a:p>
            <a:r>
              <a:rPr lang="en-US" sz="1900" dirty="0"/>
              <a:t>Implementation date 20</a:t>
            </a:r>
            <a:r>
              <a:rPr lang="en-US" sz="1900" baseline="30000" dirty="0"/>
              <a:t>th</a:t>
            </a:r>
            <a:r>
              <a:rPr lang="en-US" sz="1900" dirty="0"/>
              <a:t> March 2021</a:t>
            </a:r>
            <a:endParaRPr lang="en-US" sz="1900" b="1" dirty="0"/>
          </a:p>
          <a:p>
            <a:pPr marL="0" indent="0">
              <a:buNone/>
            </a:pPr>
            <a:endParaRPr lang="en-US" sz="1900" b="1" dirty="0"/>
          </a:p>
          <a:p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2831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3092569d-7549-4f1f-b838-122d264c6bd8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01f7a547-d57a-44ce-a211-81869c79743b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5FF4E-164A-4F6D-BF11-48ABA23A6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20085</TotalTime>
  <Words>449</Words>
  <Application>Microsoft Office PowerPoint</Application>
  <PresentationFormat>On-screen Show (16:9)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September Change Packs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644</cp:revision>
  <cp:lastPrinted>2019-05-07T07:36:37Z</cp:lastPrinted>
  <dcterms:created xsi:type="dcterms:W3CDTF">2018-09-02T17:12:15Z</dcterms:created>
  <dcterms:modified xsi:type="dcterms:W3CDTF">2020-12-15T11:18:59Z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