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9" r:id="rId5"/>
    <p:sldMasterId id="2147483663" r:id="rId6"/>
  </p:sldMasterIdLst>
  <p:notesMasterIdLst>
    <p:notesMasterId r:id="rId9"/>
  </p:notesMasterIdLst>
  <p:sldIdLst>
    <p:sldId id="291" r:id="rId7"/>
    <p:sldId id="30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D5837D-50DF-44A9-9CE3-4C093626C721}" v="2591" dt="2020-11-27T12:43:09.3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>
      <p:cViewPr varScale="1">
        <p:scale>
          <a:sx n="81" d="100"/>
          <a:sy n="81" d="100"/>
        </p:scale>
        <p:origin x="72" y="1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67598"/>
            <a:ext cx="8229600" cy="25372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9596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rgbClr val="49596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rgbClr val="49596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rgbClr val="49596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rgbClr val="49596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3779063-46DA-7342-B97D-58A965EE6D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096" y="4894012"/>
            <a:ext cx="2133600" cy="201104"/>
          </a:xfrm>
          <a:prstGeom prst="rect">
            <a:avLst/>
          </a:prstGeom>
        </p:spPr>
        <p:txBody>
          <a:bodyPr/>
          <a:lstStyle>
            <a:lvl1pPr>
              <a:defRPr sz="675">
                <a:solidFill>
                  <a:srgbClr val="49596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D0DF9ED-8BA0-410B-84D1-2D8774E69E9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843809" y="195487"/>
            <a:ext cx="6120680" cy="216024"/>
          </a:xfrm>
          <a:prstGeom prst="rect">
            <a:avLst/>
          </a:prstGeom>
        </p:spPr>
        <p:txBody>
          <a:bodyPr tIns="72000"/>
          <a:lstStyle>
            <a:lvl1pPr algn="r">
              <a:defRPr sz="1013" b="1" baseline="0">
                <a:solidFill>
                  <a:srgbClr val="49596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Place title here, please do not move the position of this box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701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87826" y="216000"/>
            <a:ext cx="5997352" cy="216024"/>
          </a:xfrm>
          <a:prstGeom prst="rect">
            <a:avLst/>
          </a:prstGeom>
        </p:spPr>
        <p:txBody>
          <a:bodyPr/>
          <a:lstStyle>
            <a:lvl1pPr algn="r">
              <a:defRPr sz="1013" b="1" baseline="0">
                <a:solidFill>
                  <a:srgbClr val="49596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Place title here, please do not move the position of this box</a:t>
            </a:r>
            <a:endParaRPr lang="en-GB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9EB0159-7AC8-4246-BB9E-B60FC531E7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096" y="4894012"/>
            <a:ext cx="2133600" cy="201104"/>
          </a:xfrm>
          <a:prstGeom prst="rect">
            <a:avLst/>
          </a:prstGeom>
        </p:spPr>
        <p:txBody>
          <a:bodyPr/>
          <a:lstStyle>
            <a:lvl1pPr>
              <a:defRPr sz="675">
                <a:solidFill>
                  <a:srgbClr val="49596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D0DF9ED-8BA0-410B-84D1-2D8774E69E9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536" y="1167598"/>
            <a:ext cx="8229600" cy="25372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rgbClr val="49596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892" indent="0">
              <a:buNone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685783" indent="0">
              <a:buNone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028675" indent="0">
              <a:buNone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371566" indent="0">
              <a:buNone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Add text here…</a:t>
            </a:r>
          </a:p>
        </p:txBody>
      </p:sp>
    </p:spTree>
    <p:extLst>
      <p:ext uri="{BB962C8B-B14F-4D97-AF65-F5344CB8AC3E}">
        <p14:creationId xmlns:p14="http://schemas.microsoft.com/office/powerpoint/2010/main" val="2917339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15817" y="216000"/>
            <a:ext cx="6086500" cy="216024"/>
          </a:xfrm>
          <a:prstGeom prst="rect">
            <a:avLst/>
          </a:prstGeom>
        </p:spPr>
        <p:txBody>
          <a:bodyPr/>
          <a:lstStyle>
            <a:lvl1pPr algn="r">
              <a:defRPr sz="1013" b="1" baseline="0">
                <a:solidFill>
                  <a:srgbClr val="49596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Place title, please do not move the position of this box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DF9ED-8BA0-410B-84D1-2D8774E69E9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536" y="1167598"/>
            <a:ext cx="8229600" cy="25372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rgbClr val="49596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892" indent="0">
              <a:buNone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685783" indent="0">
              <a:buNone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028675" indent="0">
              <a:buNone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371566" indent="0">
              <a:buNone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Add text here…</a:t>
            </a:r>
          </a:p>
        </p:txBody>
      </p:sp>
    </p:spTree>
    <p:extLst>
      <p:ext uri="{BB962C8B-B14F-4D97-AF65-F5344CB8AC3E}">
        <p14:creationId xmlns:p14="http://schemas.microsoft.com/office/powerpoint/2010/main" val="828822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80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B28446E-A796-DF46-B6B8-5B91A3893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096" y="4894012"/>
            <a:ext cx="2133600" cy="201104"/>
          </a:xfrm>
          <a:prstGeom prst="rect">
            <a:avLst/>
          </a:prstGeom>
        </p:spPr>
        <p:txBody>
          <a:bodyPr/>
          <a:lstStyle>
            <a:lvl1pPr>
              <a:defRPr sz="675">
                <a:solidFill>
                  <a:srgbClr val="49596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D0DF9ED-8BA0-410B-84D1-2D8774E69E9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9376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5pPr>
      <a:lvl6pPr marL="342892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685783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028675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371566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665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407" y="1521083"/>
            <a:ext cx="7772400" cy="1314450"/>
          </a:xfrm>
        </p:spPr>
        <p:txBody>
          <a:bodyPr>
            <a:normAutofit fontScale="90000"/>
          </a:bodyPr>
          <a:lstStyle/>
          <a:p>
            <a:r>
              <a:rPr lang="en-GB" dirty="0"/>
              <a:t>XRN 5144 - Enabling Re-assignment of Supplier Short Codes to Implement Supplier of Last Resort Directions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baseline="30000" dirty="0">
                <a:latin typeface="Arial"/>
                <a:cs typeface="Arial"/>
              </a:rPr>
              <a:t>DSC </a:t>
            </a:r>
            <a:r>
              <a:rPr lang="en-GB" baseline="30000" dirty="0" err="1">
                <a:latin typeface="Arial"/>
                <a:cs typeface="Arial"/>
              </a:rPr>
              <a:t>ChMC</a:t>
            </a:r>
            <a:r>
              <a:rPr lang="en-GB" baseline="30000" dirty="0">
                <a:latin typeface="Arial"/>
                <a:cs typeface="Arial"/>
              </a:rPr>
              <a:t> – December Update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7607" y="2387085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8">
              <a:defRPr/>
            </a:pPr>
            <a:r>
              <a:rPr lang="en-GB" dirty="0">
                <a:solidFill>
                  <a:prstClr val="black"/>
                </a:solidFill>
                <a:latin typeface="Arial"/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5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8">
              <a:defRPr/>
            </a:pPr>
            <a:r>
              <a:rPr lang="en-GB" dirty="0">
                <a:solidFill>
                  <a:prstClr val="black"/>
                </a:solidFill>
                <a:latin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5470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AC126-B1E9-4282-85DD-F5CE207F4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/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2A2E2-6CB0-46D3-BF36-9AF66BF37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1833" dirty="0"/>
              <a:t>XRN5144 was raised at Ofgem’s request to assess reallocation of the Supplier Short Code at </a:t>
            </a:r>
            <a:r>
              <a:rPr lang="en-GB" sz="1833" dirty="0" err="1"/>
              <a:t>SoLR</a:t>
            </a:r>
            <a:endParaRPr lang="en-GB" sz="1833" dirty="0"/>
          </a:p>
          <a:p>
            <a:endParaRPr lang="en-GB" sz="1833" dirty="0"/>
          </a:p>
          <a:p>
            <a:r>
              <a:rPr lang="en-GB" sz="1833" dirty="0"/>
              <a:t>An alternative change was drafted within the Faster Switching Programme (CR025) – but has not progressed</a:t>
            </a:r>
          </a:p>
          <a:p>
            <a:endParaRPr lang="en-GB" sz="1833" dirty="0"/>
          </a:p>
          <a:p>
            <a:r>
              <a:rPr lang="en-GB" sz="1833" dirty="0"/>
              <a:t>DSC </a:t>
            </a:r>
            <a:r>
              <a:rPr lang="en-GB" sz="1833" dirty="0" err="1"/>
              <a:t>ChMC</a:t>
            </a:r>
            <a:r>
              <a:rPr lang="en-GB" sz="1833" dirty="0"/>
              <a:t> indicated that they were not prepared to undertake any detailed [paid for] analysis at this time</a:t>
            </a:r>
          </a:p>
          <a:p>
            <a:pPr lvl="1"/>
            <a:r>
              <a:rPr lang="en-GB" sz="1600" dirty="0"/>
              <a:t>CDSP progressed with internal process assessment to identify potential impacts</a:t>
            </a:r>
          </a:p>
          <a:p>
            <a:pPr lvl="1"/>
            <a:r>
              <a:rPr lang="en-GB" sz="1600" dirty="0"/>
              <a:t>This would create issues with Data Permissions for display of historic data</a:t>
            </a:r>
          </a:p>
          <a:p>
            <a:endParaRPr lang="en-GB" sz="1833" dirty="0"/>
          </a:p>
          <a:p>
            <a:r>
              <a:rPr lang="en-GB" sz="1833" dirty="0"/>
              <a:t>Ofgem have requested a ROM is provided to understand the impacts to the UK Link system of progression of XRN5144</a:t>
            </a:r>
          </a:p>
          <a:p>
            <a:pPr lvl="1"/>
            <a:r>
              <a:rPr lang="en-GB" sz="1633" dirty="0"/>
              <a:t>This is being assessed</a:t>
            </a:r>
          </a:p>
          <a:p>
            <a:pPr lvl="1"/>
            <a:r>
              <a:rPr lang="en-GB" sz="1633" dirty="0"/>
              <a:t>We have highlighted that this will </a:t>
            </a:r>
            <a:r>
              <a:rPr lang="en-GB" sz="1633" b="1" dirty="0"/>
              <a:t>not</a:t>
            </a:r>
            <a:r>
              <a:rPr lang="en-GB" sz="1633" dirty="0"/>
              <a:t> include impacts on other gas industry participant systems</a:t>
            </a:r>
          </a:p>
          <a:p>
            <a:pPr lvl="1"/>
            <a:r>
              <a:rPr lang="en-GB" sz="1633" dirty="0"/>
              <a:t>We will share the outcome of this with DSC </a:t>
            </a:r>
            <a:r>
              <a:rPr lang="en-GB" sz="1633" dirty="0" err="1"/>
              <a:t>ChMC</a:t>
            </a:r>
            <a:endParaRPr lang="en-GB" sz="1633" dirty="0"/>
          </a:p>
        </p:txBody>
      </p:sp>
    </p:spTree>
    <p:extLst>
      <p:ext uri="{BB962C8B-B14F-4D97-AF65-F5344CB8AC3E}">
        <p14:creationId xmlns:p14="http://schemas.microsoft.com/office/powerpoint/2010/main" val="2783310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Ofgem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stSlide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257a0e4a-5d1e-49f5-8b04-af0f1b4adf0c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0e632b23-6baf-4f8f-9270-13b153b6ce5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C8B4AA-183C-4704-8A2C-3B8C1284A9E6}"/>
</file>

<file path=docProps/app.xml><?xml version="1.0" encoding="utf-8"?>
<Properties xmlns="http://schemas.openxmlformats.org/officeDocument/2006/extended-properties" xmlns:vt="http://schemas.openxmlformats.org/officeDocument/2006/docPropsVTypes">
  <TotalTime>17577</TotalTime>
  <Words>147</Words>
  <Application>Microsoft Office PowerPoint</Application>
  <PresentationFormat>On-screen Show (16:9)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Verdana</vt:lpstr>
      <vt:lpstr>Office Theme</vt:lpstr>
      <vt:lpstr>PresentationOfgem2015</vt:lpstr>
      <vt:lpstr>LastSlideMaster</vt:lpstr>
      <vt:lpstr>XRN 5144 - Enabling Re-assignment of Supplier Short Codes to Implement Supplier of Last Resort Directions</vt:lpstr>
      <vt:lpstr>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David Addison</cp:lastModifiedBy>
  <cp:revision>100</cp:revision>
  <dcterms:created xsi:type="dcterms:W3CDTF">2018-09-02T17:12:15Z</dcterms:created>
  <dcterms:modified xsi:type="dcterms:W3CDTF">2020-11-27T12:43:09Z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