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9"/>
  </p:notesMasterIdLst>
  <p:sldIdLst>
    <p:sldId id="356" r:id="rId6"/>
    <p:sldId id="432" r:id="rId7"/>
    <p:sldId id="297"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 id="6" name="Steve M Deery" initials="SMD" lastIdx="1" clrIdx="5">
    <p:extLst>
      <p:ext uri="{19B8F6BF-5375-455C-9EA6-DF929625EA0E}">
        <p15:presenceInfo xmlns:p15="http://schemas.microsoft.com/office/powerpoint/2012/main" userId="Steve M De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3300"/>
    <a:srgbClr val="FFFFFF"/>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D2006-AC0B-4302-84D0-A688A2CA9591}" v="2" dt="2020-12-09T15:02:25.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09/12/2020</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t>November KPM Update 2020</a:t>
            </a:r>
            <a:br>
              <a:rPr lang="en-GB" dirty="0"/>
            </a:br>
            <a:r>
              <a:rPr lang="en-GB" dirty="0"/>
              <a:t>(Version 2 @ 9</a:t>
            </a:r>
            <a:r>
              <a:rPr lang="en-GB" baseline="30000" dirty="0"/>
              <a:t>th</a:t>
            </a:r>
            <a:r>
              <a:rPr lang="en-GB" dirty="0"/>
              <a:t> Dec)</a:t>
            </a:r>
          </a:p>
        </p:txBody>
      </p:sp>
    </p:spTree>
    <p:extLst>
      <p:ext uri="{BB962C8B-B14F-4D97-AF65-F5344CB8AC3E}">
        <p14:creationId xmlns:p14="http://schemas.microsoft.com/office/powerpoint/2010/main" val="419107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November 2020 – Right First Time / Quality (Version 2)</a:t>
            </a:r>
            <a:endParaRPr lang="en-GB" sz="1400" b="0" dirty="0">
              <a:latin typeface="Arial"/>
              <a:cs typeface="Arial"/>
            </a:endParaRPr>
          </a:p>
        </p:txBody>
      </p:sp>
      <p:graphicFrame>
        <p:nvGraphicFramePr>
          <p:cNvPr id="5" name="Table 4">
            <a:extLst>
              <a:ext uri="{FF2B5EF4-FFF2-40B4-BE49-F238E27FC236}">
                <a16:creationId xmlns:a16="http://schemas.microsoft.com/office/drawing/2014/main" id="{1FCDF28B-74F2-4746-937B-1F8DDA05AA00}"/>
              </a:ext>
            </a:extLst>
          </p:cNvPr>
          <p:cNvGraphicFramePr>
            <a:graphicFrameLocks noGrp="1"/>
          </p:cNvGraphicFramePr>
          <p:nvPr>
            <p:extLst>
              <p:ext uri="{D42A27DB-BD31-4B8C-83A1-F6EECF244321}">
                <p14:modId xmlns:p14="http://schemas.microsoft.com/office/powerpoint/2010/main" val="206759087"/>
              </p:ext>
            </p:extLst>
          </p:nvPr>
        </p:nvGraphicFramePr>
        <p:xfrm>
          <a:off x="162010" y="394760"/>
          <a:ext cx="8854242" cy="4539186"/>
        </p:xfrm>
        <a:graphic>
          <a:graphicData uri="http://schemas.openxmlformats.org/drawingml/2006/table">
            <a:tbl>
              <a:tblPr/>
              <a:tblGrid>
                <a:gridCol w="496526">
                  <a:extLst>
                    <a:ext uri="{9D8B030D-6E8A-4147-A177-3AD203B41FA5}">
                      <a16:colId xmlns:a16="http://schemas.microsoft.com/office/drawing/2014/main" val="3745761624"/>
                    </a:ext>
                  </a:extLst>
                </a:gridCol>
                <a:gridCol w="820186">
                  <a:extLst>
                    <a:ext uri="{9D8B030D-6E8A-4147-A177-3AD203B41FA5}">
                      <a16:colId xmlns:a16="http://schemas.microsoft.com/office/drawing/2014/main" val="2763561263"/>
                    </a:ext>
                  </a:extLst>
                </a:gridCol>
                <a:gridCol w="511237">
                  <a:extLst>
                    <a:ext uri="{9D8B030D-6E8A-4147-A177-3AD203B41FA5}">
                      <a16:colId xmlns:a16="http://schemas.microsoft.com/office/drawing/2014/main" val="2688282941"/>
                    </a:ext>
                  </a:extLst>
                </a:gridCol>
                <a:gridCol w="1240702">
                  <a:extLst>
                    <a:ext uri="{9D8B030D-6E8A-4147-A177-3AD203B41FA5}">
                      <a16:colId xmlns:a16="http://schemas.microsoft.com/office/drawing/2014/main" val="189870080"/>
                    </a:ext>
                  </a:extLst>
                </a:gridCol>
                <a:gridCol w="507026">
                  <a:extLst>
                    <a:ext uri="{9D8B030D-6E8A-4147-A177-3AD203B41FA5}">
                      <a16:colId xmlns:a16="http://schemas.microsoft.com/office/drawing/2014/main" val="2604359740"/>
                    </a:ext>
                  </a:extLst>
                </a:gridCol>
                <a:gridCol w="625200">
                  <a:extLst>
                    <a:ext uri="{9D8B030D-6E8A-4147-A177-3AD203B41FA5}">
                      <a16:colId xmlns:a16="http://schemas.microsoft.com/office/drawing/2014/main" val="34178596"/>
                    </a:ext>
                  </a:extLst>
                </a:gridCol>
                <a:gridCol w="580543">
                  <a:extLst>
                    <a:ext uri="{9D8B030D-6E8A-4147-A177-3AD203B41FA5}">
                      <a16:colId xmlns:a16="http://schemas.microsoft.com/office/drawing/2014/main" val="828162361"/>
                    </a:ext>
                  </a:extLst>
                </a:gridCol>
                <a:gridCol w="542265">
                  <a:extLst>
                    <a:ext uri="{9D8B030D-6E8A-4147-A177-3AD203B41FA5}">
                      <a16:colId xmlns:a16="http://schemas.microsoft.com/office/drawing/2014/main" val="1662463744"/>
                    </a:ext>
                  </a:extLst>
                </a:gridCol>
                <a:gridCol w="3530557">
                  <a:extLst>
                    <a:ext uri="{9D8B030D-6E8A-4147-A177-3AD203B41FA5}">
                      <a16:colId xmlns:a16="http://schemas.microsoft.com/office/drawing/2014/main" val="3293366227"/>
                    </a:ext>
                  </a:extLst>
                </a:gridCol>
              </a:tblGrid>
              <a:tr h="159451">
                <a:tc>
                  <a:txBody>
                    <a:bodyPr/>
                    <a:lstStyle/>
                    <a:p>
                      <a:pPr algn="ctr" rtl="0" fontAlgn="ctr"/>
                      <a:r>
                        <a:rPr lang="en-GB" sz="500" b="1" i="0" u="none" strike="noStrike">
                          <a:solidFill>
                            <a:srgbClr val="FFFFFF"/>
                          </a:solidFill>
                          <a:effectLst/>
                          <a:latin typeface="Arial" panose="020B0604020202020204" pitchFamily="34" charset="0"/>
                        </a:rPr>
                        <a:t>KPM Owner</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Journey / Process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Measure Detail</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Sep-20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Oct-20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582287800"/>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Contacts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Escalations raised against total query responses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Less than 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0.40%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2.36%</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5.71%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Pega gives us greater insight into our RFT erformance than was possible with SD+, so we expect performance to decrease initially but we now have the information needed to identify where we need to improve the customer experience.</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073073"/>
                  </a:ext>
                </a:extLst>
              </a:tr>
              <a:tr h="237906">
                <a:tc>
                  <a:txBody>
                    <a:bodyPr/>
                    <a:lstStyle/>
                    <a:p>
                      <a:pPr algn="ctr" rtl="0" fontAlgn="ctr"/>
                      <a:r>
                        <a:rPr lang="en-GB" sz="500" b="0" i="0" u="none" strike="noStrike">
                          <a:solidFill>
                            <a:srgbClr val="000000"/>
                          </a:solidFill>
                          <a:effectLst/>
                          <a:latin typeface="Arial" panose="020B0604020202020204" pitchFamily="34" charset="0"/>
                        </a:rPr>
                        <a:t>Neil Laird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Contacts (technical)</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tickets not re-opened within period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98.90%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98.80%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98.30%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We have exerienced some minor drops in ticket quality during November and mitigations are in place to address, however we continue to meet target and with the enhancements to front end services (with our Customer Experience colleagues) from our new tools, we look to continue to further improve our RFT commitments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5575954"/>
                  </a:ext>
                </a:extLst>
              </a:tr>
              <a:tr h="159451">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Shippers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345195"/>
                  </a:ext>
                </a:extLst>
              </a:tr>
              <a:tr h="159451">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Non Shippers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78037"/>
                  </a:ext>
                </a:extLst>
              </a:tr>
              <a:tr h="237906">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Shippers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177137"/>
                  </a:ext>
                </a:extLst>
              </a:tr>
              <a:tr h="237906">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Non-Shippers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312295"/>
                  </a:ext>
                </a:extLst>
              </a:tr>
              <a:tr h="159451">
                <a:tc>
                  <a:txBody>
                    <a:bodyPr/>
                    <a:lstStyle/>
                    <a:p>
                      <a:pPr algn="ctr" rtl="0" fontAlgn="ctr"/>
                      <a:r>
                        <a:rPr lang="en-GB" sz="500" b="0" i="0" u="none" strike="noStrike">
                          <a:solidFill>
                            <a:srgbClr val="000000"/>
                          </a:solidFill>
                          <a:effectLst/>
                          <a:latin typeface="Arial" panose="020B0604020202020204" pitchFamily="34" charset="0"/>
                        </a:rPr>
                        <a:t>Alison Jennings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KVI relationship survey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starting to trust/ trust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90.91%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2680779"/>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RFT against all reports dispatched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514538"/>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Bi Annually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Confidence in DE Team to deliver DESC obligations (via Survey of DESC Members)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698541"/>
                  </a:ext>
                </a:extLst>
              </a:tr>
              <a:tr h="159451">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Energy Balancing Credit Rules adhered to, to ensure adequate security in place</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520968"/>
                  </a:ext>
                </a:extLst>
              </a:tr>
              <a:tr h="159451">
                <a:tc>
                  <a:txBody>
                    <a:bodyPr/>
                    <a:lstStyle/>
                    <a:p>
                      <a:pPr algn="ctr" rtl="0" fontAlgn="ctr"/>
                      <a:r>
                        <a:rPr lang="en-GB" sz="500" b="0" i="0" u="none" strike="noStrike">
                          <a:solidFill>
                            <a:srgbClr val="000000"/>
                          </a:solidFill>
                          <a:effectLst/>
                          <a:latin typeface="Arial" panose="020B0604020202020204" pitchFamily="34" charset="0"/>
                        </a:rPr>
                        <a:t>Tristan Unwin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not requiring adjustment post original invoice dispatch</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874619"/>
                  </a:ext>
                </a:extLst>
              </a:tr>
              <a:tr h="159451">
                <a:tc>
                  <a:txBody>
                    <a:bodyPr/>
                    <a:lstStyle/>
                    <a:p>
                      <a:pPr algn="ctr" rtl="0" fontAlgn="ctr"/>
                      <a:r>
                        <a:rPr lang="en-GB" sz="500" b="0" i="0" u="none" strike="noStrike">
                          <a:solidFill>
                            <a:srgbClr val="000000"/>
                          </a:solidFill>
                          <a:effectLst/>
                          <a:latin typeface="Arial" panose="020B0604020202020204" pitchFamily="34" charset="0"/>
                        </a:rPr>
                        <a:t>Tristan Unwin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customers that have been invoiced without issues/ exceptions (exc. AMS)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3711557"/>
                  </a:ext>
                </a:extLst>
              </a:tr>
              <a:tr h="159451">
                <a:tc>
                  <a:txBody>
                    <a:bodyPr/>
                    <a:lstStyle/>
                    <a:p>
                      <a:pPr algn="ctr" rtl="0" fontAlgn="ctr"/>
                      <a:r>
                        <a:rPr lang="en-GB" sz="500" b="0" i="0" u="none" strike="noStrike">
                          <a:solidFill>
                            <a:srgbClr val="000000"/>
                          </a:solidFill>
                          <a:effectLst/>
                          <a:latin typeface="Arial" panose="020B0604020202020204" pitchFamily="34" charset="0"/>
                        </a:rPr>
                        <a:t>Tristan Unwin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customers with less than 1% of MPRNs which have an AMS Invoice exception</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97%</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917937"/>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successful shipper transfers processed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851988"/>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valid CMS challenges received (PSCs)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Less than 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0.09%</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0.14%</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0.07%</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A new record best performance since this has been recorded within the KPMs.  Work has been carried out to support the team further this month following the reduction in experienced staff that moved to the Hub.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746985"/>
                  </a:ext>
                </a:extLst>
              </a:tr>
              <a:tr h="237906">
                <a:tc>
                  <a:txBody>
                    <a:bodyPr/>
                    <a:lstStyle/>
                    <a:p>
                      <a:pPr algn="ctr" rtl="0" fontAlgn="ctr"/>
                      <a:r>
                        <a:rPr lang="en-GB" sz="500" b="0" i="0" u="none" strike="noStrike">
                          <a:solidFill>
                            <a:srgbClr val="000000"/>
                          </a:solidFill>
                          <a:effectLst/>
                          <a:latin typeface="Arial" panose="020B0604020202020204" pitchFamily="34" charset="0"/>
                        </a:rPr>
                        <a:t>Alison Jennings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Provision of relevant issue updates to customers accepted at CoMC and no negativity on how the issue is managed.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Issue updates provided at November CoMC. Communications issued to customers as per the agreed Issue Management Framework. No negative comments received.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62014"/>
                  </a:ext>
                </a:extLst>
              </a:tr>
              <a:tr h="237906">
                <a:tc>
                  <a:txBody>
                    <a:bodyPr/>
                    <a:lstStyle/>
                    <a:p>
                      <a:pPr algn="ctr" rtl="0" fontAlgn="ctr"/>
                      <a:r>
                        <a:rPr lang="en-GB" sz="500" b="0" i="0" u="none" strike="noStrike">
                          <a:solidFill>
                            <a:srgbClr val="000000"/>
                          </a:solidFill>
                          <a:effectLst/>
                          <a:latin typeface="Arial" panose="020B0604020202020204" pitchFamily="34" charset="0"/>
                        </a:rPr>
                        <a:t>Emma Smith</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Zero P1 or P2 valid defects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7005132"/>
                  </a:ext>
                </a:extLst>
              </a:tr>
              <a:tr h="237906">
                <a:tc>
                  <a:txBody>
                    <a:bodyPr/>
                    <a:lstStyle/>
                    <a:p>
                      <a:pPr algn="ctr" rtl="0" fontAlgn="ctr"/>
                      <a:r>
                        <a:rPr lang="en-GB" sz="500" b="0" i="0" u="none" strike="noStrike">
                          <a:solidFill>
                            <a:srgbClr val="000000"/>
                          </a:solidFill>
                          <a:effectLst/>
                          <a:latin typeface="Arial" panose="020B0604020202020204" pitchFamily="34" charset="0"/>
                        </a:rPr>
                        <a:t>Emma Smith</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&lt;=four valid P3 defects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2</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1 P3 raised against Nov-20 on 10th Nov, SMP quantities greyed out on DES Screen - fixed 12th Nov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05363"/>
                  </a:ext>
                </a:extLst>
              </a:tr>
              <a:tr h="316360">
                <a:tc>
                  <a:txBody>
                    <a:bodyPr/>
                    <a:lstStyle/>
                    <a:p>
                      <a:pPr algn="ctr" rtl="0" fontAlgn="ctr"/>
                      <a:r>
                        <a:rPr lang="en-GB" sz="500" b="0" i="0" u="none" strike="noStrike">
                          <a:solidFill>
                            <a:srgbClr val="000000"/>
                          </a:solidFill>
                          <a:effectLst/>
                          <a:latin typeface="Arial" panose="020B0604020202020204" pitchFamily="34" charset="0"/>
                        </a:rPr>
                        <a:t>Emma Smith</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&lt;=five valid P4 defects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1 P4 raised against June-20 on 18th Nov, BRO details not updated with Supplier Change, code fix planned for 4th Dec</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3 P4 raised against Nov-20 on 11th Nov and all fixed on 22nd Nov - ND Flag showing blank, MMT change type incorrectly displayed and Portfolio files not sending deletion intruction for expired timeslice </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1 P4 raised against Nov-20 on 24th Nov and fixed on 28th Nov - Class 4 FINT status not showing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744816"/>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meter reads successfully processed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99.94%</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598375"/>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asset updates successfully processed</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99.77%</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99.68%</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99.79%</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6343997"/>
                  </a:ext>
                </a:extLst>
              </a:tr>
              <a:tr h="244174">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AQs processed successfully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99.96%</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224404"/>
                  </a:ext>
                </a:extLst>
              </a:tr>
              <a:tr h="15945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000000"/>
                          </a:solidFill>
                          <a:effectLst/>
                          <a:latin typeface="Arial" panose="020B0604020202020204" pitchFamily="34" charset="0"/>
                        </a:rPr>
                        <a:t>% of AQs at risk/ have defects</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0.75%</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1.30%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1.34%</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2.04%</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2.04% of LDZ AQ is currently known to be at risk due to defects. 0.24% of MPRNs are known to be currently impacted by an AQ related defect. Data based on AQs Calculated up to the end of November 2020, Effective from 01/12/2020.</a:t>
                      </a:r>
                    </a:p>
                  </a:txBody>
                  <a:tcPr marL="2470" marR="2470" marT="2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0003220"/>
                  </a:ext>
                </a:extLst>
              </a:tr>
            </a:tbl>
          </a:graphicData>
        </a:graphic>
      </p:graphicFrame>
    </p:spTree>
    <p:extLst>
      <p:ext uri="{BB962C8B-B14F-4D97-AF65-F5344CB8AC3E}">
        <p14:creationId xmlns:p14="http://schemas.microsoft.com/office/powerpoint/2010/main" val="109291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034617" cy="3079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November 2020 – Cycle Time / Delivery (Version 2)</a:t>
            </a:r>
            <a:endParaRPr lang="en-GB" sz="1400" b="0" dirty="0">
              <a:latin typeface="Arial"/>
              <a:cs typeface="Arial"/>
            </a:endParaRPr>
          </a:p>
        </p:txBody>
      </p:sp>
      <p:graphicFrame>
        <p:nvGraphicFramePr>
          <p:cNvPr id="6" name="Table 5">
            <a:extLst>
              <a:ext uri="{FF2B5EF4-FFF2-40B4-BE49-F238E27FC236}">
                <a16:creationId xmlns:a16="http://schemas.microsoft.com/office/drawing/2014/main" id="{6912060B-949B-4CBE-9C60-29488FE934F5}"/>
              </a:ext>
            </a:extLst>
          </p:cNvPr>
          <p:cNvGraphicFramePr>
            <a:graphicFrameLocks noGrp="1"/>
          </p:cNvGraphicFramePr>
          <p:nvPr>
            <p:extLst>
              <p:ext uri="{D42A27DB-BD31-4B8C-83A1-F6EECF244321}">
                <p14:modId xmlns:p14="http://schemas.microsoft.com/office/powerpoint/2010/main" val="2943059239"/>
              </p:ext>
            </p:extLst>
          </p:nvPr>
        </p:nvGraphicFramePr>
        <p:xfrm>
          <a:off x="137902" y="487362"/>
          <a:ext cx="8824562" cy="4383088"/>
        </p:xfrm>
        <a:graphic>
          <a:graphicData uri="http://schemas.openxmlformats.org/drawingml/2006/table">
            <a:tbl>
              <a:tblPr/>
              <a:tblGrid>
                <a:gridCol w="636105">
                  <a:extLst>
                    <a:ext uri="{9D8B030D-6E8A-4147-A177-3AD203B41FA5}">
                      <a16:colId xmlns:a16="http://schemas.microsoft.com/office/drawing/2014/main" val="2502913340"/>
                    </a:ext>
                  </a:extLst>
                </a:gridCol>
                <a:gridCol w="1083890">
                  <a:extLst>
                    <a:ext uri="{9D8B030D-6E8A-4147-A177-3AD203B41FA5}">
                      <a16:colId xmlns:a16="http://schemas.microsoft.com/office/drawing/2014/main" val="3400156180"/>
                    </a:ext>
                  </a:extLst>
                </a:gridCol>
                <a:gridCol w="557987">
                  <a:extLst>
                    <a:ext uri="{9D8B030D-6E8A-4147-A177-3AD203B41FA5}">
                      <a16:colId xmlns:a16="http://schemas.microsoft.com/office/drawing/2014/main" val="622774462"/>
                    </a:ext>
                  </a:extLst>
                </a:gridCol>
                <a:gridCol w="1435421">
                  <a:extLst>
                    <a:ext uri="{9D8B030D-6E8A-4147-A177-3AD203B41FA5}">
                      <a16:colId xmlns:a16="http://schemas.microsoft.com/office/drawing/2014/main" val="3362226973"/>
                    </a:ext>
                  </a:extLst>
                </a:gridCol>
                <a:gridCol w="591466">
                  <a:extLst>
                    <a:ext uri="{9D8B030D-6E8A-4147-A177-3AD203B41FA5}">
                      <a16:colId xmlns:a16="http://schemas.microsoft.com/office/drawing/2014/main" val="3188438887"/>
                    </a:ext>
                  </a:extLst>
                </a:gridCol>
                <a:gridCol w="581701">
                  <a:extLst>
                    <a:ext uri="{9D8B030D-6E8A-4147-A177-3AD203B41FA5}">
                      <a16:colId xmlns:a16="http://schemas.microsoft.com/office/drawing/2014/main" val="699379208"/>
                    </a:ext>
                  </a:extLst>
                </a:gridCol>
                <a:gridCol w="581701">
                  <a:extLst>
                    <a:ext uri="{9D8B030D-6E8A-4147-A177-3AD203B41FA5}">
                      <a16:colId xmlns:a16="http://schemas.microsoft.com/office/drawing/2014/main" val="892072621"/>
                    </a:ext>
                  </a:extLst>
                </a:gridCol>
                <a:gridCol w="581701">
                  <a:extLst>
                    <a:ext uri="{9D8B030D-6E8A-4147-A177-3AD203B41FA5}">
                      <a16:colId xmlns:a16="http://schemas.microsoft.com/office/drawing/2014/main" val="3041881547"/>
                    </a:ext>
                  </a:extLst>
                </a:gridCol>
                <a:gridCol w="2774590">
                  <a:extLst>
                    <a:ext uri="{9D8B030D-6E8A-4147-A177-3AD203B41FA5}">
                      <a16:colId xmlns:a16="http://schemas.microsoft.com/office/drawing/2014/main" val="702656683"/>
                    </a:ext>
                  </a:extLst>
                </a:gridCol>
              </a:tblGrid>
              <a:tr h="187842">
                <a:tc>
                  <a:txBody>
                    <a:bodyPr/>
                    <a:lstStyle/>
                    <a:p>
                      <a:pPr algn="ctr" rtl="0" fontAlgn="ctr"/>
                      <a:r>
                        <a:rPr lang="en-GB" sz="500" b="1" i="0" u="none" strike="noStrike">
                          <a:solidFill>
                            <a:srgbClr val="FFFFFF"/>
                          </a:solidFill>
                          <a:effectLst/>
                          <a:latin typeface="Arial" panose="020B0604020202020204" pitchFamily="34" charset="0"/>
                        </a:rPr>
                        <a:t>KPM Owner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Journey / Process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Measure Detail</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Sep-20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Oct-20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065174327"/>
                  </a:ext>
                </a:extLst>
              </a:tr>
              <a:tr h="151421">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P5 queries responded to within SLA/ OLA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95.80%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88.80%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91.65%</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25380"/>
                  </a:ext>
                </a:extLst>
              </a:tr>
              <a:tr h="169659">
                <a:tc>
                  <a:txBody>
                    <a:bodyPr/>
                    <a:lstStyle/>
                    <a:p>
                      <a:pPr algn="ctr" rtl="0" fontAlgn="ctr"/>
                      <a:r>
                        <a:rPr lang="en-GB" sz="500" b="0" i="0" u="none" strike="noStrike">
                          <a:solidFill>
                            <a:srgbClr val="000000"/>
                          </a:solidFill>
                          <a:effectLst/>
                          <a:latin typeface="Arial" panose="020B0604020202020204" pitchFamily="34" charset="0"/>
                        </a:rPr>
                        <a:t>Neil Laird</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responded to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95.38%</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94.45%</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Levels remain well on target and under constant monitoring to ensure we provide customers with a positive and expediant response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269510"/>
                  </a:ext>
                </a:extLst>
              </a:tr>
              <a:tr h="252369">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Shipper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499603"/>
                  </a:ext>
                </a:extLst>
              </a:tr>
              <a:tr h="252369">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Non Shipper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213874"/>
                  </a:ext>
                </a:extLst>
              </a:tr>
              <a:tr h="252369">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closure/termination notices issued in line with Service Lines (leave) Shipper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81434"/>
                  </a:ext>
                </a:extLst>
              </a:tr>
              <a:tr h="253004">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closure notices issued within 1 business day following last exit obligation being met (leave) Non Shipper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7116886"/>
                  </a:ext>
                </a:extLst>
              </a:tr>
              <a:tr h="154390">
                <a:tc>
                  <a:txBody>
                    <a:bodyPr/>
                    <a:lstStyle/>
                    <a:p>
                      <a:pPr algn="ctr" rtl="0" fontAlgn="ctr"/>
                      <a:r>
                        <a:rPr lang="en-GB" sz="500" b="0" i="0" u="none" strike="noStrike">
                          <a:solidFill>
                            <a:srgbClr val="000000"/>
                          </a:solidFill>
                          <a:effectLst/>
                          <a:latin typeface="Arial" panose="020B0604020202020204" pitchFamily="34" charset="0"/>
                        </a:rPr>
                        <a:t>Alison Jennings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Survey results delivered to CoMC in Month +1</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Report-Oct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Report-Jan</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585901"/>
                  </a:ext>
                </a:extLst>
              </a:tr>
              <a:tr h="169659">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reports dispatched on due date against total reports expected</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644231"/>
                  </a:ext>
                </a:extLst>
              </a:tr>
              <a:tr h="154390">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DESC / CDSP DE obligations delivered on time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831115"/>
                  </a:ext>
                </a:extLst>
              </a:tr>
              <a:tr h="169659">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Energy Balancing (Credit Risk Management)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99.72%</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99.92%</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2 customers did not pay their Energy invoice on the payment due date however did settle in full by payment due date +2.</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818029"/>
                  </a:ext>
                </a:extLst>
              </a:tr>
              <a:tr h="169659">
                <a:tc>
                  <a:txBody>
                    <a:bodyPr/>
                    <a:lstStyle/>
                    <a:p>
                      <a:pPr algn="ctr" rtl="0" fontAlgn="ctr"/>
                      <a:r>
                        <a:rPr lang="en-GB" sz="500" b="0" i="0" u="none" strike="noStrike">
                          <a:solidFill>
                            <a:srgbClr val="000000"/>
                          </a:solidFill>
                          <a:effectLst/>
                          <a:latin typeface="Arial" panose="020B0604020202020204" pitchFamily="34" charset="0"/>
                        </a:rPr>
                        <a:t>Sat Kalsi</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 (+2 days)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511608"/>
                  </a:ext>
                </a:extLst>
              </a:tr>
              <a:tr h="154390">
                <a:tc>
                  <a:txBody>
                    <a:bodyPr/>
                    <a:lstStyle/>
                    <a:p>
                      <a:pPr algn="ctr" rtl="0" fontAlgn="ctr"/>
                      <a:r>
                        <a:rPr lang="en-GB" sz="500" b="0" i="0" u="none" strike="noStrike">
                          <a:solidFill>
                            <a:srgbClr val="000000"/>
                          </a:solidFill>
                          <a:effectLst/>
                          <a:latin typeface="Arial" panose="020B0604020202020204" pitchFamily="34" charset="0"/>
                        </a:rPr>
                        <a:t>Tristan Unwin</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sent on due date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444683"/>
                  </a:ext>
                </a:extLst>
              </a:tr>
              <a:tr h="169659">
                <a:tc>
                  <a:txBody>
                    <a:bodyPr/>
                    <a:lstStyle/>
                    <a:p>
                      <a:pPr algn="ctr" rtl="0" fontAlgn="ctr"/>
                      <a:r>
                        <a:rPr lang="en-GB" sz="500" b="0" i="0" u="none" strike="noStrike">
                          <a:solidFill>
                            <a:srgbClr val="000000"/>
                          </a:solidFill>
                          <a:effectLst/>
                          <a:latin typeface="Arial" panose="020B0604020202020204" pitchFamily="34" charset="0"/>
                        </a:rPr>
                        <a:t>Tristan Unwin</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exceptions resolved within 2 invoice cycles of creation date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99.07%</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97.41%</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FF0000"/>
                          </a:solidFill>
                          <a:effectLst/>
                          <a:latin typeface="Arial" panose="020B0604020202020204" pitchFamily="34" charset="0"/>
                        </a:rPr>
                        <a:t>Data available on 14th December</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974452"/>
                  </a:ext>
                </a:extLst>
              </a:tr>
              <a:tr h="154390">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processed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rtl="0" fontAlgn="ctr"/>
                      <a:r>
                        <a:rPr lang="en-GB" sz="500" b="0" i="0" u="none" strike="noStrike">
                          <a:solidFill>
                            <a:srgbClr val="000000"/>
                          </a:solidFill>
                          <a:effectLst/>
                          <a:latin typeface="Arial" panose="020B0604020202020204" pitchFamily="34" charset="0"/>
                        </a:rPr>
                        <a:t>99.92% notifications issued to shippers within the D-2 08:00 Deadline.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366886"/>
                  </a:ext>
                </a:extLst>
              </a:tr>
              <a:tr h="190019">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80% in D+4</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93.81%</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95.87%</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94.71%</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rowSpan="3">
                  <a:txBody>
                    <a:bodyPr/>
                    <a:lstStyle/>
                    <a:p>
                      <a:pPr algn="l" fontAlgn="ctr"/>
                      <a:r>
                        <a:rPr lang="en-GB" sz="500" b="0" i="0" u="none" strike="noStrike">
                          <a:solidFill>
                            <a:srgbClr val="000000"/>
                          </a:solidFill>
                          <a:effectLst/>
                          <a:latin typeface="Arial" panose="020B0604020202020204" pitchFamily="34" charset="0"/>
                        </a:rPr>
                        <a:t>The 4 performance dipped very slightly from the previous but this can be attributed to the the profile of Contacts worked and resolved being made up of fewer of quick turnaround Contacts and being more of those that by their nature take more than 20 days to resolve.  </a:t>
                      </a:r>
                      <a:br>
                        <a:rPr lang="en-GB" sz="500" b="0" i="0" u="none" strike="noStrike">
                          <a:solidFill>
                            <a:srgbClr val="000000"/>
                          </a:solidFill>
                          <a:effectLst/>
                          <a:latin typeface="Arial" panose="020B0604020202020204" pitchFamily="34" charset="0"/>
                        </a:rPr>
                      </a:b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However, the performance in the third SLA is at a record high, tipping over 99% for the first time.</a:t>
                      </a:r>
                      <a:br>
                        <a:rPr lang="en-GB" sz="500" b="0" i="0" u="none" strike="noStrike">
                          <a:solidFill>
                            <a:srgbClr val="000000"/>
                          </a:solidFill>
                          <a:effectLst/>
                          <a:latin typeface="Arial" panose="020B0604020202020204" pitchFamily="34" charset="0"/>
                        </a:rPr>
                      </a:br>
                      <a:br>
                        <a:rPr lang="en-GB" sz="500" b="0" i="0" u="none" strike="noStrike">
                          <a:solidFill>
                            <a:srgbClr val="000000"/>
                          </a:solidFill>
                          <a:effectLst/>
                          <a:latin typeface="Arial" panose="020B0604020202020204" pitchFamily="34" charset="0"/>
                        </a:rPr>
                      </a:br>
                      <a:endParaRPr lang="en-GB" sz="500" b="0" i="0" u="none" strike="noStrike">
                        <a:solidFill>
                          <a:srgbClr val="000000"/>
                        </a:solidFill>
                        <a:effectLst/>
                        <a:latin typeface="Arial" panose="020B0604020202020204" pitchFamily="34" charset="0"/>
                      </a:endParaRP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84671"/>
                  </a:ext>
                </a:extLst>
              </a:tr>
              <a:tr h="190019">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 in D+10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95.41%</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96.68%</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96.64%</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1627777151"/>
                  </a:ext>
                </a:extLst>
              </a:tr>
              <a:tr h="206344">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 in D+20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98.23%</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98.88%</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99.14%</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2719655927"/>
                  </a:ext>
                </a:extLst>
              </a:tr>
              <a:tr h="503038">
                <a:tc>
                  <a:txBody>
                    <a:bodyPr/>
                    <a:lstStyle/>
                    <a:p>
                      <a:pPr algn="ctr" rtl="0" fontAlgn="ctr"/>
                      <a:r>
                        <a:rPr lang="en-GB" sz="500" b="0" i="0" u="none" strike="noStrike">
                          <a:solidFill>
                            <a:srgbClr val="000000"/>
                          </a:solidFill>
                          <a:effectLst/>
                          <a:latin typeface="Arial" panose="020B0604020202020204" pitchFamily="34" charset="0"/>
                        </a:rPr>
                        <a:t>Alison Jennings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Plan accepted by customers &amp; upheld (Key Milestones Met as agreed by customers)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AQ Taskforce: progress updates including outcome of the analysis published &amp; discussed at November CoMC including update on financial adjustments. Financial Adjustments for historical defects on target to meet plan, data issued to customers 02/12/20 / 03/12/20 for final set of MPRNs processed.  AQ defects continue to be prioritised and managed until resolution. Low volume of MPRNs impacted by unresolved defects as at 03/12/20.</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Issue Management summary slide published providing updates for all 'Gold' issues.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315475"/>
                  </a:ext>
                </a:extLst>
              </a:tr>
              <a:tr h="154390">
                <a:tc>
                  <a:txBody>
                    <a:bodyPr/>
                    <a:lstStyle/>
                    <a:p>
                      <a:pPr algn="ctr" rtl="0" fontAlgn="ctr"/>
                      <a:r>
                        <a:rPr lang="en-GB" sz="500" b="0" i="0" u="none" strike="noStrike">
                          <a:solidFill>
                            <a:srgbClr val="000000"/>
                          </a:solidFill>
                          <a:effectLst/>
                          <a:latin typeface="Arial" panose="020B0604020202020204" pitchFamily="34" charset="0"/>
                        </a:rPr>
                        <a:t>Emma Smith</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Managing Change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level 1 milestones met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892205"/>
                  </a:ext>
                </a:extLst>
              </a:tr>
              <a:tr h="154390">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Meter Read/Asset processing</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requests processed within SLA</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99.72%</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15 Reads and 69 Asset Updates failed to respond in 2 days due to Exception creation .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740623"/>
                  </a:ext>
                </a:extLst>
              </a:tr>
              <a:tr h="169659">
                <a:tc>
                  <a:txBody>
                    <a:bodyPr/>
                    <a:lstStyle/>
                    <a:p>
                      <a:pPr algn="ctr" rtl="0" fontAlgn="ctr"/>
                      <a:r>
                        <a:rPr lang="en-GB" sz="500" b="0" i="0" u="none" strike="noStrike">
                          <a:solidFill>
                            <a:srgbClr val="000000"/>
                          </a:solidFill>
                          <a:effectLst/>
                          <a:latin typeface="Arial" panose="020B0604020202020204" pitchFamily="34" charset="0"/>
                        </a:rPr>
                        <a:t>Alex Stuart</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Notifications sent by due date</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Defect detected in October 20, due to this a small number of AQs have not been notified in the outgoing files. </a:t>
                      </a:r>
                    </a:p>
                  </a:txBody>
                  <a:tcPr marL="2715" marR="2715" marT="2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618025"/>
                  </a:ext>
                </a:extLst>
              </a:tr>
            </a:tbl>
          </a:graphicData>
        </a:graphic>
      </p:graphicFrame>
    </p:spTree>
    <p:extLst>
      <p:ext uri="{BB962C8B-B14F-4D97-AF65-F5344CB8AC3E}">
        <p14:creationId xmlns:p14="http://schemas.microsoft.com/office/powerpoint/2010/main" val="191269576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Alex Stuart</DisplayName>
        <AccountId>28</AccountId>
        <AccountType/>
      </UserInfo>
      <UserInfo>
        <DisplayName>Robert Westwood</DisplayName>
        <AccountId>142</AccountId>
        <AccountType/>
      </UserInfo>
      <UserInfo>
        <DisplayName>Alison J Jennings</DisplayName>
        <AccountId>58</AccountId>
        <AccountType/>
      </UserInfo>
      <UserInfo>
        <DisplayName>Kate Batsford1</DisplayName>
        <AccountId>156</AccountId>
        <AccountType/>
      </UserInfo>
      <UserInfo>
        <DisplayName>Lee Jackson</DisplayName>
        <AccountId>40</AccountId>
        <AccountType/>
      </UserInfo>
      <UserInfo>
        <DisplayName>Luke Moise</DisplayName>
        <AccountId>34</AccountId>
        <AccountType/>
      </UserInfo>
      <UserInfo>
        <DisplayName>Andrew Wilkes</DisplayName>
        <AccountId>37</AccountId>
        <AccountType/>
      </UserInfo>
      <UserInfo>
        <DisplayName>Satpal Kalsi</DisplayName>
        <AccountId>33</AccountId>
        <AccountType/>
      </UserInfo>
      <UserInfo>
        <DisplayName>Linda Whitcroft</DisplayName>
        <AccountId>104</AccountId>
        <AccountType/>
      </UserInfo>
      <UserInfo>
        <DisplayName>John Downing</DisplayName>
        <AccountId>165</AccountId>
        <AccountType/>
      </UserInfo>
      <UserInfo>
        <DisplayName>Thomas Elce</DisplayName>
        <AccountId>167</AccountId>
        <AccountType/>
      </UserInfo>
      <UserInfo>
        <DisplayName>Kirsty Merrilees</DisplayName>
        <AccountId>218</AccountId>
        <AccountType/>
      </UserInfo>
      <UserInfo>
        <DisplayName>Tristan Unwin</DisplayName>
        <AccountId>290</AccountId>
        <AccountType/>
      </UserInfo>
      <UserInfo>
        <DisplayName>Ryan Larner</DisplayName>
        <AccountId>140</AccountId>
        <AccountType/>
      </UserInfo>
      <UserInfo>
        <DisplayName>Dionne Thompson</DisplayName>
        <AccountId>118</AccountId>
        <AccountType/>
      </UserInfo>
      <UserInfo>
        <DisplayName>Victoria Mustard</DisplayName>
        <AccountId>54</AccountId>
        <AccountType/>
      </UserInfo>
      <UserInfo>
        <DisplayName>James Hallam-Jones</DisplayName>
        <AccountId>6</AccountId>
        <AccountType/>
      </UserInfo>
      <UserInfo>
        <DisplayName>Dean M Johnson</DisplayName>
        <AccountId>159</AccountId>
        <AccountType/>
      </UserInfo>
      <UserInfo>
        <DisplayName>Andrew Szabo</DisplayName>
        <AccountId>139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dcmitype/"/>
    <ds:schemaRef ds:uri="http://www.w3.org/XML/1998/namespace"/>
    <ds:schemaRef ds:uri="http://schemas.microsoft.com/office/2006/documentManagement/types"/>
    <ds:schemaRef ds:uri="http://purl.org/dc/elements/1.1/"/>
    <ds:schemaRef ds:uri="http://schemas.microsoft.com/office/2006/metadata/properties"/>
    <ds:schemaRef ds:uri="01f7a547-d57a-44ce-a211-81869c79743b"/>
    <ds:schemaRef ds:uri="http://schemas.openxmlformats.org/package/2006/metadata/core-properties"/>
    <ds:schemaRef ds:uri="http://schemas.microsoft.com/office/infopath/2007/PartnerControls"/>
    <ds:schemaRef ds:uri="3092569d-7549-4f1f-b838-122d264c6bd8"/>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56EBF2BE-2A5A-48E6-9D2E-D1AC1059B5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1692</TotalTime>
  <Words>1754</Words>
  <Application>Microsoft Office PowerPoint</Application>
  <PresentationFormat>On-screen Show (16:9)</PresentationFormat>
  <Paragraphs>415</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Wingdings</vt:lpstr>
      <vt:lpstr>Office Theme</vt:lpstr>
      <vt:lpstr>6_xoserve templates</vt:lpstr>
      <vt:lpstr>November KPM Update 2020 (Version 2 @ 9th Dec)</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2020-12-09T16:55:06Z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