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88" r:id="rId5"/>
    <p:sldId id="403" r:id="rId6"/>
    <p:sldId id="419" r:id="rId7"/>
    <p:sldId id="412" r:id="rId8"/>
    <p:sldId id="413" r:id="rId9"/>
    <p:sldId id="414" r:id="rId10"/>
    <p:sldId id="415" r:id="rId11"/>
    <p:sldId id="405" r:id="rId12"/>
    <p:sldId id="416" r:id="rId13"/>
    <p:sldId id="417" r:id="rId14"/>
    <p:sldId id="418" r:id="rId15"/>
    <p:sldId id="389" r:id="rId16"/>
    <p:sldId id="410" r:id="rId17"/>
    <p:sldId id="384" r:id="rId18"/>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an Kumar" initials="KK" lastIdx="4" clrIdx="0">
    <p:extLst>
      <p:ext uri="{19B8F6BF-5375-455C-9EA6-DF929625EA0E}">
        <p15:presenceInfo xmlns:p15="http://schemas.microsoft.com/office/powerpoint/2012/main" userId="S::kiran.kumar2@xoserve.com::7b38229d-8975-4c0e-953e-f7dad763bb46" providerId="AD"/>
      </p:ext>
    </p:extLst>
  </p:cmAuthor>
  <p:cmAuthor id="2" name="Michele Downes" initials="MD" lastIdx="1" clrIdx="1">
    <p:extLst>
      <p:ext uri="{19B8F6BF-5375-455C-9EA6-DF929625EA0E}">
        <p15:presenceInfo xmlns:p15="http://schemas.microsoft.com/office/powerpoint/2012/main" userId="S-1-5-21-4145888014-839675345-3125187760-32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5C2"/>
    <a:srgbClr val="F5835D"/>
    <a:srgbClr val="EB9A2D"/>
    <a:srgbClr val="006C31"/>
    <a:srgbClr val="D75733"/>
    <a:srgbClr val="885502"/>
    <a:srgbClr val="B59213"/>
    <a:srgbClr val="AA8912"/>
    <a:srgbClr val="E7BB20"/>
    <a:srgbClr val="395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78F406-0256-461F-8CE6-4BFD620623CB}" v="2519" dt="2021-01-11T16:42:21.5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3883" autoAdjust="0"/>
  </p:normalViewPr>
  <p:slideViewPr>
    <p:cSldViewPr>
      <p:cViewPr varScale="1">
        <p:scale>
          <a:sx n="83" d="100"/>
          <a:sy n="83" d="100"/>
        </p:scale>
        <p:origin x="828" y="60"/>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xoserve-my.sharepoint.com/personal/denis_regan_xoserve_com/Documents/Work/2.%20CTO/Projects/5.%20AQ/Reports/CoMC/AQ%20Defects%20input%20shee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600" b="1" i="0" u="none" strike="noStrike" kern="1200" spc="0" baseline="0">
                <a:solidFill>
                  <a:schemeClr val="accent1"/>
                </a:solidFill>
                <a:latin typeface="+mn-lt"/>
                <a:ea typeface="+mn-ea"/>
                <a:cs typeface="+mn-cs"/>
              </a:defRPr>
            </a:pPr>
            <a:r>
              <a:rPr lang="en-US" sz="1600" b="1" i="0" u="none" strike="noStrike" kern="1200" spc="0" baseline="0">
                <a:solidFill>
                  <a:schemeClr val="accent1"/>
                </a:solidFill>
                <a:latin typeface="+mn-lt"/>
                <a:ea typeface="+mn-ea"/>
                <a:cs typeface="+mn-cs"/>
              </a:rPr>
              <a:t>AQ Defect Status (Mar 20 - Jan 21) </a:t>
            </a:r>
          </a:p>
        </c:rich>
      </c:tx>
      <c:layout>
        <c:manualLayout>
          <c:xMode val="edge"/>
          <c:yMode val="edge"/>
          <c:x val="0.28794902418249824"/>
          <c:y val="5.7825997475690312E-3"/>
        </c:manualLayout>
      </c:layout>
      <c:overlay val="0"/>
      <c:spPr>
        <a:noFill/>
        <a:ln>
          <a:noFill/>
        </a:ln>
        <a:effectLst/>
      </c:spPr>
      <c:txPr>
        <a:bodyPr rot="0" spcFirstLastPara="1" vertOverflow="ellipsis" vert="horz" wrap="square" anchor="ctr" anchorCtr="1"/>
        <a:lstStyle/>
        <a:p>
          <a:pPr>
            <a:defRPr lang="en-US" sz="1600" b="1" i="0" u="none" strike="noStrike" kern="1200" spc="0" baseline="0">
              <a:solidFill>
                <a:schemeClr val="accent1"/>
              </a:solidFill>
              <a:latin typeface="+mn-lt"/>
              <a:ea typeface="+mn-ea"/>
              <a:cs typeface="+mn-cs"/>
            </a:defRPr>
          </a:pPr>
          <a:endParaRPr lang="en-US"/>
        </a:p>
      </c:txPr>
    </c:title>
    <c:autoTitleDeleted val="0"/>
    <c:plotArea>
      <c:layout>
        <c:manualLayout>
          <c:layoutTarget val="inner"/>
          <c:xMode val="edge"/>
          <c:yMode val="edge"/>
          <c:x val="2.8292689701144319E-2"/>
          <c:y val="0.10437592544362102"/>
          <c:w val="0.94819140465874163"/>
          <c:h val="0.76861063706946953"/>
        </c:manualLayout>
      </c:layout>
      <c:barChart>
        <c:barDir val="col"/>
        <c:grouping val="clustered"/>
        <c:varyColors val="0"/>
        <c:ser>
          <c:idx val="0"/>
          <c:order val="0"/>
          <c:tx>
            <c:strRef>
              <c:f>Sheet1!$C$4</c:f>
              <c:strCache>
                <c:ptCount val="1"/>
                <c:pt idx="0">
                  <c:v>Total Defects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Sheet1!$B$5:$B$15</c:f>
              <c:strCache>
                <c:ptCount val="11"/>
                <c:pt idx="0">
                  <c:v>Mar</c:v>
                </c:pt>
                <c:pt idx="1">
                  <c:v>Apr</c:v>
                </c:pt>
                <c:pt idx="2">
                  <c:v>May</c:v>
                </c:pt>
                <c:pt idx="3">
                  <c:v>June</c:v>
                </c:pt>
                <c:pt idx="4">
                  <c:v>July</c:v>
                </c:pt>
                <c:pt idx="5">
                  <c:v>August</c:v>
                </c:pt>
                <c:pt idx="6">
                  <c:v>September</c:v>
                </c:pt>
                <c:pt idx="7">
                  <c:v>October</c:v>
                </c:pt>
                <c:pt idx="8">
                  <c:v>November</c:v>
                </c:pt>
                <c:pt idx="9">
                  <c:v>December</c:v>
                </c:pt>
                <c:pt idx="10">
                  <c:v>January</c:v>
                </c:pt>
              </c:strCache>
            </c:strRef>
          </c:cat>
          <c:val>
            <c:numRef>
              <c:f>Sheet1!$C$5:$C$15</c:f>
              <c:numCache>
                <c:formatCode>General</c:formatCode>
                <c:ptCount val="11"/>
                <c:pt idx="0">
                  <c:v>52</c:v>
                </c:pt>
                <c:pt idx="1">
                  <c:v>54</c:v>
                </c:pt>
                <c:pt idx="2">
                  <c:v>55</c:v>
                </c:pt>
                <c:pt idx="3">
                  <c:v>56</c:v>
                </c:pt>
                <c:pt idx="4">
                  <c:v>59</c:v>
                </c:pt>
                <c:pt idx="5">
                  <c:v>60</c:v>
                </c:pt>
                <c:pt idx="6">
                  <c:v>77</c:v>
                </c:pt>
                <c:pt idx="7">
                  <c:v>79</c:v>
                </c:pt>
                <c:pt idx="8">
                  <c:v>80</c:v>
                </c:pt>
                <c:pt idx="9">
                  <c:v>82</c:v>
                </c:pt>
                <c:pt idx="10">
                  <c:v>83</c:v>
                </c:pt>
              </c:numCache>
            </c:numRef>
          </c:val>
          <c:extLst>
            <c:ext xmlns:c16="http://schemas.microsoft.com/office/drawing/2014/chart" uri="{C3380CC4-5D6E-409C-BE32-E72D297353CC}">
              <c16:uniqueId val="{00000000-AD4A-4EAE-A350-CB1DC401C40B}"/>
            </c:ext>
          </c:extLst>
        </c:ser>
        <c:ser>
          <c:idx val="1"/>
          <c:order val="1"/>
          <c:tx>
            <c:strRef>
              <c:f>Sheet1!$D$4</c:f>
              <c:strCache>
                <c:ptCount val="1"/>
                <c:pt idx="0">
                  <c:v>Total Open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Sheet1!$B$5:$B$15</c:f>
              <c:strCache>
                <c:ptCount val="11"/>
                <c:pt idx="0">
                  <c:v>Mar</c:v>
                </c:pt>
                <c:pt idx="1">
                  <c:v>Apr</c:v>
                </c:pt>
                <c:pt idx="2">
                  <c:v>May</c:v>
                </c:pt>
                <c:pt idx="3">
                  <c:v>June</c:v>
                </c:pt>
                <c:pt idx="4">
                  <c:v>July</c:v>
                </c:pt>
                <c:pt idx="5">
                  <c:v>August</c:v>
                </c:pt>
                <c:pt idx="6">
                  <c:v>September</c:v>
                </c:pt>
                <c:pt idx="7">
                  <c:v>October</c:v>
                </c:pt>
                <c:pt idx="8">
                  <c:v>November</c:v>
                </c:pt>
                <c:pt idx="9">
                  <c:v>December</c:v>
                </c:pt>
                <c:pt idx="10">
                  <c:v>January</c:v>
                </c:pt>
              </c:strCache>
            </c:strRef>
          </c:cat>
          <c:val>
            <c:numRef>
              <c:f>Sheet1!$D$5:$D$15</c:f>
              <c:numCache>
                <c:formatCode>General</c:formatCode>
                <c:ptCount val="11"/>
                <c:pt idx="0">
                  <c:v>17</c:v>
                </c:pt>
                <c:pt idx="1">
                  <c:v>19</c:v>
                </c:pt>
                <c:pt idx="2">
                  <c:v>17</c:v>
                </c:pt>
                <c:pt idx="3">
                  <c:v>12</c:v>
                </c:pt>
                <c:pt idx="4">
                  <c:v>12</c:v>
                </c:pt>
                <c:pt idx="5">
                  <c:v>13</c:v>
                </c:pt>
                <c:pt idx="6">
                  <c:v>28</c:v>
                </c:pt>
                <c:pt idx="7">
                  <c:v>29</c:v>
                </c:pt>
                <c:pt idx="8">
                  <c:v>12</c:v>
                </c:pt>
                <c:pt idx="9">
                  <c:v>13</c:v>
                </c:pt>
                <c:pt idx="10">
                  <c:v>17</c:v>
                </c:pt>
              </c:numCache>
            </c:numRef>
          </c:val>
          <c:extLst>
            <c:ext xmlns:c16="http://schemas.microsoft.com/office/drawing/2014/chart" uri="{C3380CC4-5D6E-409C-BE32-E72D297353CC}">
              <c16:uniqueId val="{00000001-AD4A-4EAE-A350-CB1DC401C40B}"/>
            </c:ext>
          </c:extLst>
        </c:ser>
        <c:ser>
          <c:idx val="2"/>
          <c:order val="2"/>
          <c:tx>
            <c:strRef>
              <c:f>Sheet1!$E$4</c:f>
              <c:strCache>
                <c:ptCount val="1"/>
                <c:pt idx="0">
                  <c:v>Total Resolved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Sheet1!$B$5:$B$15</c:f>
              <c:strCache>
                <c:ptCount val="11"/>
                <c:pt idx="0">
                  <c:v>Mar</c:v>
                </c:pt>
                <c:pt idx="1">
                  <c:v>Apr</c:v>
                </c:pt>
                <c:pt idx="2">
                  <c:v>May</c:v>
                </c:pt>
                <c:pt idx="3">
                  <c:v>June</c:v>
                </c:pt>
                <c:pt idx="4">
                  <c:v>July</c:v>
                </c:pt>
                <c:pt idx="5">
                  <c:v>August</c:v>
                </c:pt>
                <c:pt idx="6">
                  <c:v>September</c:v>
                </c:pt>
                <c:pt idx="7">
                  <c:v>October</c:v>
                </c:pt>
                <c:pt idx="8">
                  <c:v>November</c:v>
                </c:pt>
                <c:pt idx="9">
                  <c:v>December</c:v>
                </c:pt>
                <c:pt idx="10">
                  <c:v>January</c:v>
                </c:pt>
              </c:strCache>
            </c:strRef>
          </c:cat>
          <c:val>
            <c:numRef>
              <c:f>Sheet1!$E$5:$E$15</c:f>
              <c:numCache>
                <c:formatCode>General</c:formatCode>
                <c:ptCount val="11"/>
                <c:pt idx="0">
                  <c:v>35</c:v>
                </c:pt>
                <c:pt idx="1">
                  <c:v>35</c:v>
                </c:pt>
                <c:pt idx="2">
                  <c:v>38</c:v>
                </c:pt>
                <c:pt idx="3">
                  <c:v>44</c:v>
                </c:pt>
                <c:pt idx="4">
                  <c:v>47</c:v>
                </c:pt>
                <c:pt idx="5">
                  <c:v>47</c:v>
                </c:pt>
                <c:pt idx="6">
                  <c:v>49</c:v>
                </c:pt>
                <c:pt idx="7">
                  <c:v>50</c:v>
                </c:pt>
                <c:pt idx="8">
                  <c:v>50</c:v>
                </c:pt>
                <c:pt idx="9">
                  <c:v>50</c:v>
                </c:pt>
                <c:pt idx="10">
                  <c:v>52</c:v>
                </c:pt>
              </c:numCache>
            </c:numRef>
          </c:val>
          <c:extLst>
            <c:ext xmlns:c16="http://schemas.microsoft.com/office/drawing/2014/chart" uri="{C3380CC4-5D6E-409C-BE32-E72D297353CC}">
              <c16:uniqueId val="{00000002-AD4A-4EAE-A350-CB1DC401C40B}"/>
            </c:ext>
          </c:extLst>
        </c:ser>
        <c:dLbls>
          <c:showLegendKey val="0"/>
          <c:showVal val="0"/>
          <c:showCatName val="0"/>
          <c:showSerName val="0"/>
          <c:showPercent val="0"/>
          <c:showBubbleSize val="0"/>
        </c:dLbls>
        <c:gapWidth val="219"/>
        <c:overlap val="-27"/>
        <c:axId val="1499099183"/>
        <c:axId val="1487465759"/>
        <c:extLst>
          <c:ext xmlns:c15="http://schemas.microsoft.com/office/drawing/2012/chart" uri="{02D57815-91ED-43cb-92C2-25804820EDAC}">
            <c15:filteredBarSeries>
              <c15:ser>
                <c:idx val="3"/>
                <c:order val="3"/>
                <c:tx>
                  <c:strRef>
                    <c:extLst>
                      <c:ext uri="{02D57815-91ED-43cb-92C2-25804820EDAC}">
                        <c15:formulaRef>
                          <c15:sqref>Sheet1!$F$4</c15:sqref>
                        </c15:formulaRef>
                      </c:ext>
                    </c:extLst>
                    <c:strCache>
                      <c:ptCount val="1"/>
                    </c:strCache>
                  </c:strRef>
                </c:tx>
                <c:spPr>
                  <a:solidFill>
                    <a:schemeClr val="accent4"/>
                  </a:solidFill>
                  <a:ln>
                    <a:noFill/>
                  </a:ln>
                  <a:effectLst/>
                </c:spPr>
                <c:invertIfNegative val="0"/>
                <c:cat>
                  <c:strRef>
                    <c:extLst>
                      <c:ext uri="{02D57815-91ED-43cb-92C2-25804820EDAC}">
                        <c15:formulaRef>
                          <c15:sqref>Sheet1!$B$5:$B$15</c15:sqref>
                        </c15:formulaRef>
                      </c:ext>
                    </c:extLst>
                    <c:strCache>
                      <c:ptCount val="11"/>
                      <c:pt idx="0">
                        <c:v>Mar</c:v>
                      </c:pt>
                      <c:pt idx="1">
                        <c:v>Apr</c:v>
                      </c:pt>
                      <c:pt idx="2">
                        <c:v>May</c:v>
                      </c:pt>
                      <c:pt idx="3">
                        <c:v>June</c:v>
                      </c:pt>
                      <c:pt idx="4">
                        <c:v>July</c:v>
                      </c:pt>
                      <c:pt idx="5">
                        <c:v>August</c:v>
                      </c:pt>
                      <c:pt idx="6">
                        <c:v>September</c:v>
                      </c:pt>
                      <c:pt idx="7">
                        <c:v>October</c:v>
                      </c:pt>
                      <c:pt idx="8">
                        <c:v>November</c:v>
                      </c:pt>
                      <c:pt idx="9">
                        <c:v>December</c:v>
                      </c:pt>
                      <c:pt idx="10">
                        <c:v>January</c:v>
                      </c:pt>
                    </c:strCache>
                  </c:strRef>
                </c:cat>
                <c:val>
                  <c:numRef>
                    <c:extLst>
                      <c:ext uri="{02D57815-91ED-43cb-92C2-25804820EDAC}">
                        <c15:formulaRef>
                          <c15:sqref>Sheet1!$F$5:$F$15</c15:sqref>
                        </c15:formulaRef>
                      </c:ext>
                    </c:extLst>
                    <c:numCache>
                      <c:formatCode>General</c:formatCode>
                      <c:ptCount val="11"/>
                    </c:numCache>
                  </c:numRef>
                </c:val>
                <c:extLst>
                  <c:ext xmlns:c16="http://schemas.microsoft.com/office/drawing/2014/chart" uri="{C3380CC4-5D6E-409C-BE32-E72D297353CC}">
                    <c16:uniqueId val="{00000003-AD4A-4EAE-A350-CB1DC401C40B}"/>
                  </c:ext>
                </c:extLst>
              </c15:ser>
            </c15:filteredBarSeries>
          </c:ext>
        </c:extLst>
      </c:barChart>
      <c:catAx>
        <c:axId val="1499099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7465759"/>
        <c:crosses val="autoZero"/>
        <c:auto val="1"/>
        <c:lblAlgn val="ctr"/>
        <c:lblOffset val="100"/>
        <c:noMultiLvlLbl val="0"/>
      </c:catAx>
      <c:valAx>
        <c:axId val="14874657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90991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3EAFA-22E4-4524-B176-BEC62E0E0CEC}"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AC473928-51ED-4E02-A3BB-ECDAEAA7973F}">
      <dgm:prSet phldrT="[Text]" custT="1"/>
      <dgm:spPr/>
      <dgm:t>
        <a:bodyPr/>
        <a:lstStyle/>
        <a:p>
          <a:r>
            <a:rPr lang="en-GB" sz="2000" b="1" dirty="0"/>
            <a:t>83</a:t>
          </a:r>
        </a:p>
        <a:p>
          <a:r>
            <a:rPr lang="en-GB" sz="1400" dirty="0"/>
            <a:t>Defects impacting AQ since August 2019</a:t>
          </a:r>
        </a:p>
        <a:p>
          <a:r>
            <a:rPr lang="en-GB" sz="1000" b="1" dirty="0"/>
            <a:t>(+1 raised since last month)</a:t>
          </a:r>
          <a:endParaRPr lang="en-GB" sz="2000" b="1" dirty="0"/>
        </a:p>
      </dgm:t>
    </dgm:pt>
    <dgm:pt modelId="{0682BCD5-FA2F-4EA1-BEDD-2198723ED4D5}" type="parTrans" cxnId="{D920DB48-8786-417B-8622-3EA152724D27}">
      <dgm:prSet/>
      <dgm:spPr/>
      <dgm:t>
        <a:bodyPr/>
        <a:lstStyle/>
        <a:p>
          <a:endParaRPr lang="en-GB"/>
        </a:p>
      </dgm:t>
    </dgm:pt>
    <dgm:pt modelId="{6A5FBD11-E486-4A1C-8321-CC00B2E9A57F}" type="sibTrans" cxnId="{D920DB48-8786-417B-8622-3EA152724D27}">
      <dgm:prSet/>
      <dgm:spPr/>
      <dgm:t>
        <a:bodyPr/>
        <a:lstStyle/>
        <a:p>
          <a:endParaRPr lang="en-GB"/>
        </a:p>
      </dgm:t>
    </dgm:pt>
    <dgm:pt modelId="{340B2C31-6F7C-4FF2-B77A-12213BAAD110}">
      <dgm:prSet phldrT="[Text]" custT="1"/>
      <dgm:spPr/>
      <dgm:t>
        <a:bodyPr/>
        <a:lstStyle/>
        <a:p>
          <a:r>
            <a:rPr lang="en-GB" sz="1800" b="1" dirty="0"/>
            <a:t>17</a:t>
          </a:r>
        </a:p>
        <a:p>
          <a:r>
            <a:rPr lang="en-GB" sz="1400" dirty="0"/>
            <a:t>Open Defects </a:t>
          </a:r>
        </a:p>
        <a:p>
          <a:r>
            <a:rPr lang="en-GB" sz="1000" dirty="0"/>
            <a:t>(+4 from previous month)</a:t>
          </a:r>
        </a:p>
      </dgm:t>
    </dgm:pt>
    <dgm:pt modelId="{1363F4CD-562A-4544-AD46-DA68D9CB8E40}" type="parTrans" cxnId="{896D6AD5-E49E-42F2-992D-392050D1BFB8}">
      <dgm:prSet/>
      <dgm:spPr/>
      <dgm:t>
        <a:bodyPr/>
        <a:lstStyle/>
        <a:p>
          <a:endParaRPr lang="en-GB"/>
        </a:p>
      </dgm:t>
    </dgm:pt>
    <dgm:pt modelId="{B5E44D39-DAFE-4C4B-8BF3-7B36BA70B51E}" type="sibTrans" cxnId="{896D6AD5-E49E-42F2-992D-392050D1BFB8}">
      <dgm:prSet/>
      <dgm:spPr/>
      <dgm:t>
        <a:bodyPr/>
        <a:lstStyle/>
        <a:p>
          <a:endParaRPr lang="en-GB"/>
        </a:p>
      </dgm:t>
    </dgm:pt>
    <dgm:pt modelId="{1A861763-37B6-4543-A5D1-B7824B3F6B01}">
      <dgm:prSet phldrT="[Text]" custT="1"/>
      <dgm:spPr/>
      <dgm:t>
        <a:bodyPr/>
        <a:lstStyle/>
        <a:p>
          <a:r>
            <a:rPr lang="en-GB" sz="1300" dirty="0"/>
            <a:t> 4</a:t>
          </a:r>
        </a:p>
        <a:p>
          <a:r>
            <a:rPr lang="en-GB" sz="1300" dirty="0"/>
            <a:t>Analysis</a:t>
          </a:r>
        </a:p>
        <a:p>
          <a:r>
            <a:rPr lang="en-GB" sz="1000" dirty="0"/>
            <a:t>(-1 from previous month)</a:t>
          </a:r>
        </a:p>
      </dgm:t>
    </dgm:pt>
    <dgm:pt modelId="{B858F592-FCD9-481A-8E4D-17C21BB66564}" type="parTrans" cxnId="{BE36BE5D-C4AE-42E1-8298-3D16D78D33D3}">
      <dgm:prSet/>
      <dgm:spPr/>
      <dgm:t>
        <a:bodyPr/>
        <a:lstStyle/>
        <a:p>
          <a:endParaRPr lang="en-GB"/>
        </a:p>
      </dgm:t>
    </dgm:pt>
    <dgm:pt modelId="{2990AC20-C657-4F39-A91C-B5C21975A6F9}" type="sibTrans" cxnId="{BE36BE5D-C4AE-42E1-8298-3D16D78D33D3}">
      <dgm:prSet/>
      <dgm:spPr/>
      <dgm:t>
        <a:bodyPr/>
        <a:lstStyle/>
        <a:p>
          <a:endParaRPr lang="en-GB"/>
        </a:p>
      </dgm:t>
    </dgm:pt>
    <dgm:pt modelId="{9AEC4C1D-AAF8-4FFB-AC6D-141FB9A4B5E9}">
      <dgm:prSet phldrT="[Text]" custT="1"/>
      <dgm:spPr/>
      <dgm:t>
        <a:bodyPr/>
        <a:lstStyle/>
        <a:p>
          <a:r>
            <a:rPr lang="en-GB" sz="1800" b="1" dirty="0"/>
            <a:t>52</a:t>
          </a:r>
        </a:p>
        <a:p>
          <a:r>
            <a:rPr lang="en-GB" sz="1300" dirty="0"/>
            <a:t>Resolved defects</a:t>
          </a:r>
        </a:p>
        <a:p>
          <a:r>
            <a:rPr lang="en-GB" sz="1000" dirty="0"/>
            <a:t>(+1 on previous month)</a:t>
          </a:r>
          <a:r>
            <a:rPr lang="en-GB" sz="1300" dirty="0"/>
            <a:t> </a:t>
          </a:r>
        </a:p>
      </dgm:t>
    </dgm:pt>
    <dgm:pt modelId="{2AABE790-0135-4A93-8409-0205625CE0F8}" type="parTrans" cxnId="{729B591F-7ABC-4A97-ACB8-879D2CFDF308}">
      <dgm:prSet/>
      <dgm:spPr/>
      <dgm:t>
        <a:bodyPr/>
        <a:lstStyle/>
        <a:p>
          <a:endParaRPr lang="en-GB"/>
        </a:p>
      </dgm:t>
    </dgm:pt>
    <dgm:pt modelId="{19E7C930-EA71-41C5-8E8B-29A2FD5F045A}" type="sibTrans" cxnId="{729B591F-7ABC-4A97-ACB8-879D2CFDF308}">
      <dgm:prSet/>
      <dgm:spPr/>
      <dgm:t>
        <a:bodyPr/>
        <a:lstStyle/>
        <a:p>
          <a:endParaRPr lang="en-GB"/>
        </a:p>
      </dgm:t>
    </dgm:pt>
    <dgm:pt modelId="{8C33E55C-719F-48FF-9EC1-F4D7BD93652C}">
      <dgm:prSet custT="1"/>
      <dgm:spPr/>
      <dgm:t>
        <a:bodyPr/>
        <a:lstStyle/>
        <a:p>
          <a:r>
            <a:rPr lang="en-GB" sz="1300" dirty="0"/>
            <a:t>1</a:t>
          </a:r>
        </a:p>
        <a:p>
          <a:r>
            <a:rPr lang="en-GB" sz="1300" dirty="0"/>
            <a:t>UAT</a:t>
          </a:r>
        </a:p>
        <a:p>
          <a:r>
            <a:rPr lang="en-GB" sz="1000" dirty="0"/>
            <a:t>(-5 from previous month) </a:t>
          </a:r>
        </a:p>
      </dgm:t>
    </dgm:pt>
    <dgm:pt modelId="{1632CE0A-FAA0-4D8C-81D8-D4351F0AC922}" type="parTrans" cxnId="{6CD5647F-57DF-45A7-A517-F9C94CD6CC3C}">
      <dgm:prSet/>
      <dgm:spPr/>
      <dgm:t>
        <a:bodyPr/>
        <a:lstStyle/>
        <a:p>
          <a:endParaRPr lang="en-GB"/>
        </a:p>
      </dgm:t>
    </dgm:pt>
    <dgm:pt modelId="{110D616A-200C-4BBE-8A2B-9D8B22405FBD}" type="sibTrans" cxnId="{6CD5647F-57DF-45A7-A517-F9C94CD6CC3C}">
      <dgm:prSet/>
      <dgm:spPr/>
      <dgm:t>
        <a:bodyPr/>
        <a:lstStyle/>
        <a:p>
          <a:endParaRPr lang="en-GB"/>
        </a:p>
      </dgm:t>
    </dgm:pt>
    <dgm:pt modelId="{EED33189-234B-4E1B-815C-C178EF63FB22}">
      <dgm:prSet custT="1"/>
      <dgm:spPr/>
      <dgm:t>
        <a:bodyPr/>
        <a:lstStyle/>
        <a:p>
          <a:r>
            <a:rPr lang="en-GB" sz="1300" dirty="0"/>
            <a:t>7</a:t>
          </a:r>
        </a:p>
        <a:p>
          <a:r>
            <a:rPr lang="en-GB" sz="1300" dirty="0"/>
            <a:t>Fixed, Deployed Awaiting Data Correction</a:t>
          </a:r>
        </a:p>
        <a:p>
          <a:r>
            <a:rPr lang="en-GB" sz="1000" dirty="0"/>
            <a:t>(+5 from previous month)</a:t>
          </a:r>
        </a:p>
      </dgm:t>
    </dgm:pt>
    <dgm:pt modelId="{EE689631-0D7D-4F2F-B89F-1788696A207C}" type="parTrans" cxnId="{4E39E66B-E744-4C56-A148-F67EE0315B5D}">
      <dgm:prSet/>
      <dgm:spPr/>
      <dgm:t>
        <a:bodyPr/>
        <a:lstStyle/>
        <a:p>
          <a:endParaRPr lang="en-GB"/>
        </a:p>
      </dgm:t>
    </dgm:pt>
    <dgm:pt modelId="{C62834ED-E48A-4D9E-87AA-F70EF4D61242}" type="sibTrans" cxnId="{4E39E66B-E744-4C56-A148-F67EE0315B5D}">
      <dgm:prSet/>
      <dgm:spPr/>
      <dgm:t>
        <a:bodyPr/>
        <a:lstStyle/>
        <a:p>
          <a:endParaRPr lang="en-GB"/>
        </a:p>
      </dgm:t>
    </dgm:pt>
    <dgm:pt modelId="{C475F27B-4F63-46BE-9C43-DB2B128C95AC}">
      <dgm:prSet custT="1"/>
      <dgm:spPr/>
      <dgm:t>
        <a:bodyPr/>
        <a:lstStyle/>
        <a:p>
          <a:r>
            <a:rPr lang="en-GB" sz="1300" dirty="0"/>
            <a:t>5</a:t>
          </a:r>
        </a:p>
        <a:p>
          <a:r>
            <a:rPr lang="en-GB" sz="1300" dirty="0"/>
            <a:t>Awaiting Deployment</a:t>
          </a:r>
          <a:r>
            <a:rPr lang="en-GB" sz="1000" dirty="0"/>
            <a:t> </a:t>
          </a:r>
        </a:p>
        <a:p>
          <a:r>
            <a:rPr lang="en-GB" sz="1000" dirty="0"/>
            <a:t>(+5 from previous month)</a:t>
          </a:r>
        </a:p>
      </dgm:t>
    </dgm:pt>
    <dgm:pt modelId="{A9517AEE-641C-4C2B-8E18-ACDA5F3908DF}" type="parTrans" cxnId="{4C7DF86A-BBEC-4910-957F-B5B205824E73}">
      <dgm:prSet/>
      <dgm:spPr/>
      <dgm:t>
        <a:bodyPr/>
        <a:lstStyle/>
        <a:p>
          <a:endParaRPr lang="en-GB"/>
        </a:p>
      </dgm:t>
    </dgm:pt>
    <dgm:pt modelId="{07270606-D410-4437-AFA9-750FCF79AE81}" type="sibTrans" cxnId="{4C7DF86A-BBEC-4910-957F-B5B205824E73}">
      <dgm:prSet/>
      <dgm:spPr/>
      <dgm:t>
        <a:bodyPr/>
        <a:lstStyle/>
        <a:p>
          <a:endParaRPr lang="en-GB"/>
        </a:p>
      </dgm:t>
    </dgm:pt>
    <dgm:pt modelId="{6650C247-EBC0-4C67-9643-6D8A1555A3A5}">
      <dgm:prSet custT="1"/>
      <dgm:spPr/>
      <dgm:t>
        <a:bodyPr/>
        <a:lstStyle/>
        <a:p>
          <a:r>
            <a:rPr lang="en-GB" sz="1400" dirty="0"/>
            <a:t>14</a:t>
          </a:r>
        </a:p>
        <a:p>
          <a:r>
            <a:rPr lang="en-GB" sz="1000" dirty="0"/>
            <a:t>Resolved defects that require to be processed via adjustment tools</a:t>
          </a:r>
        </a:p>
      </dgm:t>
    </dgm:pt>
    <dgm:pt modelId="{D83FEF8D-5D22-4222-82E7-25E97D7267A1}" type="parTrans" cxnId="{26F131B3-DFEF-4381-B256-30F1C3E95185}">
      <dgm:prSet/>
      <dgm:spPr/>
      <dgm:t>
        <a:bodyPr/>
        <a:lstStyle/>
        <a:p>
          <a:endParaRPr lang="en-GB"/>
        </a:p>
      </dgm:t>
    </dgm:pt>
    <dgm:pt modelId="{BF694F29-2537-4E60-8B6F-C98095C24FB8}" type="sibTrans" cxnId="{26F131B3-DFEF-4381-B256-30F1C3E95185}">
      <dgm:prSet/>
      <dgm:spPr/>
      <dgm:t>
        <a:bodyPr/>
        <a:lstStyle/>
        <a:p>
          <a:endParaRPr lang="en-GB"/>
        </a:p>
      </dgm:t>
    </dgm:pt>
    <dgm:pt modelId="{48FCC7CE-E3EF-4C88-9975-FD08D5E610FD}" type="pres">
      <dgm:prSet presAssocID="{5B43EAFA-22E4-4524-B176-BEC62E0E0CEC}" presName="Name0" presStyleCnt="0">
        <dgm:presLayoutVars>
          <dgm:chPref val="1"/>
          <dgm:dir/>
          <dgm:animOne val="branch"/>
          <dgm:animLvl val="lvl"/>
          <dgm:resizeHandles/>
        </dgm:presLayoutVars>
      </dgm:prSet>
      <dgm:spPr/>
    </dgm:pt>
    <dgm:pt modelId="{F1918431-87A7-469F-B020-70F80A97A86B}" type="pres">
      <dgm:prSet presAssocID="{AC473928-51ED-4E02-A3BB-ECDAEAA7973F}" presName="vertOne" presStyleCnt="0"/>
      <dgm:spPr/>
    </dgm:pt>
    <dgm:pt modelId="{73F1636D-0BE1-4310-936E-96480B5E2256}" type="pres">
      <dgm:prSet presAssocID="{AC473928-51ED-4E02-A3BB-ECDAEAA7973F}" presName="txOne" presStyleLbl="node0" presStyleIdx="0" presStyleCnt="1">
        <dgm:presLayoutVars>
          <dgm:chPref val="3"/>
        </dgm:presLayoutVars>
      </dgm:prSet>
      <dgm:spPr/>
    </dgm:pt>
    <dgm:pt modelId="{3027D3C6-F31A-47DE-BB56-84D7D1D59C37}" type="pres">
      <dgm:prSet presAssocID="{AC473928-51ED-4E02-A3BB-ECDAEAA7973F}" presName="parTransOne" presStyleCnt="0"/>
      <dgm:spPr/>
    </dgm:pt>
    <dgm:pt modelId="{64D04F86-D4D5-4E6E-AC40-4608C4250603}" type="pres">
      <dgm:prSet presAssocID="{AC473928-51ED-4E02-A3BB-ECDAEAA7973F}" presName="horzOne" presStyleCnt="0"/>
      <dgm:spPr/>
    </dgm:pt>
    <dgm:pt modelId="{EB57E6ED-049C-45D2-AE53-C1AEAA7E652D}" type="pres">
      <dgm:prSet presAssocID="{340B2C31-6F7C-4FF2-B77A-12213BAAD110}" presName="vertTwo" presStyleCnt="0"/>
      <dgm:spPr/>
    </dgm:pt>
    <dgm:pt modelId="{413F79E1-8978-46C8-B654-097B23D5410D}" type="pres">
      <dgm:prSet presAssocID="{340B2C31-6F7C-4FF2-B77A-12213BAAD110}" presName="txTwo" presStyleLbl="node2" presStyleIdx="0" presStyleCnt="2" custScaleX="91557">
        <dgm:presLayoutVars>
          <dgm:chPref val="3"/>
        </dgm:presLayoutVars>
      </dgm:prSet>
      <dgm:spPr/>
    </dgm:pt>
    <dgm:pt modelId="{F5FADC7A-05A7-4364-8B3B-13ABE13A7750}" type="pres">
      <dgm:prSet presAssocID="{340B2C31-6F7C-4FF2-B77A-12213BAAD110}" presName="parTransTwo" presStyleCnt="0"/>
      <dgm:spPr/>
    </dgm:pt>
    <dgm:pt modelId="{856EFE54-4F20-479F-897D-02572A343848}" type="pres">
      <dgm:prSet presAssocID="{340B2C31-6F7C-4FF2-B77A-12213BAAD110}" presName="horzTwo" presStyleCnt="0"/>
      <dgm:spPr/>
    </dgm:pt>
    <dgm:pt modelId="{C01FB685-18A6-4607-AC9D-682BC1F0B9EF}" type="pres">
      <dgm:prSet presAssocID="{1A861763-37B6-4543-A5D1-B7824B3F6B01}" presName="vertThree" presStyleCnt="0"/>
      <dgm:spPr/>
    </dgm:pt>
    <dgm:pt modelId="{FDE2A37E-44E9-4D3D-BCDA-2D3825DF139B}" type="pres">
      <dgm:prSet presAssocID="{1A861763-37B6-4543-A5D1-B7824B3F6B01}" presName="txThree" presStyleLbl="node3" presStyleIdx="0" presStyleCnt="5" custScaleX="125548" custLinFactNeighborX="34662" custLinFactNeighborY="-3918">
        <dgm:presLayoutVars>
          <dgm:chPref val="3"/>
        </dgm:presLayoutVars>
      </dgm:prSet>
      <dgm:spPr/>
    </dgm:pt>
    <dgm:pt modelId="{B7BACD35-9AA4-405C-8CFE-656D88F1D820}" type="pres">
      <dgm:prSet presAssocID="{1A861763-37B6-4543-A5D1-B7824B3F6B01}" presName="horzThree" presStyleCnt="0"/>
      <dgm:spPr/>
    </dgm:pt>
    <dgm:pt modelId="{EC934E02-FF22-431E-9BE0-41C2E3102E1D}" type="pres">
      <dgm:prSet presAssocID="{2990AC20-C657-4F39-A91C-B5C21975A6F9}" presName="sibSpaceThree" presStyleCnt="0"/>
      <dgm:spPr/>
    </dgm:pt>
    <dgm:pt modelId="{FEEB6870-E5D4-4812-9227-A70BC7DACD59}" type="pres">
      <dgm:prSet presAssocID="{8C33E55C-719F-48FF-9EC1-F4D7BD93652C}" presName="vertThree" presStyleCnt="0"/>
      <dgm:spPr/>
    </dgm:pt>
    <dgm:pt modelId="{EC2C6B3A-F0AA-406B-BD66-5AD5C9B9D7DD}" type="pres">
      <dgm:prSet presAssocID="{8C33E55C-719F-48FF-9EC1-F4D7BD93652C}" presName="txThree" presStyleLbl="node3" presStyleIdx="1" presStyleCnt="5" custScaleX="111998" custLinFactNeighborX="47271" custLinFactNeighborY="-3918">
        <dgm:presLayoutVars>
          <dgm:chPref val="3"/>
        </dgm:presLayoutVars>
      </dgm:prSet>
      <dgm:spPr/>
    </dgm:pt>
    <dgm:pt modelId="{5096ABD3-09D3-42CC-8D10-F8D6E744ECB9}" type="pres">
      <dgm:prSet presAssocID="{8C33E55C-719F-48FF-9EC1-F4D7BD93652C}" presName="horzThree" presStyleCnt="0"/>
      <dgm:spPr/>
    </dgm:pt>
    <dgm:pt modelId="{9064DFE4-99F4-47DC-A4AF-C381409A15DC}" type="pres">
      <dgm:prSet presAssocID="{110D616A-200C-4BBE-8A2B-9D8B22405FBD}" presName="sibSpaceThree" presStyleCnt="0"/>
      <dgm:spPr/>
    </dgm:pt>
    <dgm:pt modelId="{E9677AB3-8A1B-419E-BB27-710F04049E99}" type="pres">
      <dgm:prSet presAssocID="{C475F27B-4F63-46BE-9C43-DB2B128C95AC}" presName="vertThree" presStyleCnt="0"/>
      <dgm:spPr/>
    </dgm:pt>
    <dgm:pt modelId="{72F03A2B-41FA-43D8-A77D-7EA9572D704A}" type="pres">
      <dgm:prSet presAssocID="{C475F27B-4F63-46BE-9C43-DB2B128C95AC}" presName="txThree" presStyleLbl="node3" presStyleIdx="2" presStyleCnt="5" custScaleX="117291" custLinFactNeighborX="70025" custLinFactNeighborY="-3918">
        <dgm:presLayoutVars>
          <dgm:chPref val="3"/>
        </dgm:presLayoutVars>
      </dgm:prSet>
      <dgm:spPr/>
    </dgm:pt>
    <dgm:pt modelId="{8F190334-FE43-4EF3-8B37-74701B773CE5}" type="pres">
      <dgm:prSet presAssocID="{C475F27B-4F63-46BE-9C43-DB2B128C95AC}" presName="horzThree" presStyleCnt="0"/>
      <dgm:spPr/>
    </dgm:pt>
    <dgm:pt modelId="{D2451831-76A8-4891-ABAD-07A70B112972}" type="pres">
      <dgm:prSet presAssocID="{07270606-D410-4437-AFA9-750FCF79AE81}" presName="sibSpaceThree" presStyleCnt="0"/>
      <dgm:spPr/>
    </dgm:pt>
    <dgm:pt modelId="{11861BC6-1654-459C-A0D8-A89C691DE110}" type="pres">
      <dgm:prSet presAssocID="{EED33189-234B-4E1B-815C-C178EF63FB22}" presName="vertThree" presStyleCnt="0"/>
      <dgm:spPr/>
    </dgm:pt>
    <dgm:pt modelId="{70C30767-313D-4734-B35E-54D3DA8D6724}" type="pres">
      <dgm:prSet presAssocID="{EED33189-234B-4E1B-815C-C178EF63FB22}" presName="txThree" presStyleLbl="node3" presStyleIdx="3" presStyleCnt="5" custScaleX="148597" custLinFactNeighborX="97556" custLinFactNeighborY="-1250">
        <dgm:presLayoutVars>
          <dgm:chPref val="3"/>
        </dgm:presLayoutVars>
      </dgm:prSet>
      <dgm:spPr/>
    </dgm:pt>
    <dgm:pt modelId="{303D5900-D16C-4179-BB8F-D5B254DF826F}" type="pres">
      <dgm:prSet presAssocID="{EED33189-234B-4E1B-815C-C178EF63FB22}" presName="horzThree" presStyleCnt="0"/>
      <dgm:spPr/>
    </dgm:pt>
    <dgm:pt modelId="{196F0869-3847-46D0-8879-3120866D159E}" type="pres">
      <dgm:prSet presAssocID="{C62834ED-E48A-4D9E-87AA-F70EF4D61242}" presName="sibSpaceThree" presStyleCnt="0"/>
      <dgm:spPr/>
    </dgm:pt>
    <dgm:pt modelId="{F847832A-007F-4669-A4F4-A10B29308C5F}" type="pres">
      <dgm:prSet presAssocID="{6650C247-EBC0-4C67-9643-6D8A1555A3A5}" presName="vertThree" presStyleCnt="0"/>
      <dgm:spPr/>
    </dgm:pt>
    <dgm:pt modelId="{6763A84E-2D16-43ED-83AB-9CB1CDC4464D}" type="pres">
      <dgm:prSet presAssocID="{6650C247-EBC0-4C67-9643-6D8A1555A3A5}" presName="txThree" presStyleLbl="node3" presStyleIdx="4" presStyleCnt="5" custScaleX="140207" custLinFactX="51484" custLinFactNeighborX="100000" custLinFactNeighborY="1116">
        <dgm:presLayoutVars>
          <dgm:chPref val="3"/>
        </dgm:presLayoutVars>
      </dgm:prSet>
      <dgm:spPr/>
    </dgm:pt>
    <dgm:pt modelId="{90E12FF7-4DCE-4072-A1B8-C16F98EF358E}" type="pres">
      <dgm:prSet presAssocID="{6650C247-EBC0-4C67-9643-6D8A1555A3A5}" presName="horzThree" presStyleCnt="0"/>
      <dgm:spPr/>
    </dgm:pt>
    <dgm:pt modelId="{4DBF6F75-03DE-4219-9D65-DE1C96C9FDE1}" type="pres">
      <dgm:prSet presAssocID="{B5E44D39-DAFE-4C4B-8BF3-7B36BA70B51E}" presName="sibSpaceTwo" presStyleCnt="0"/>
      <dgm:spPr/>
    </dgm:pt>
    <dgm:pt modelId="{DFF00EAC-2DD9-405F-A723-A3F63523DBCF}" type="pres">
      <dgm:prSet presAssocID="{9AEC4C1D-AAF8-4FFB-AC6D-141FB9A4B5E9}" presName="vertTwo" presStyleCnt="0"/>
      <dgm:spPr/>
    </dgm:pt>
    <dgm:pt modelId="{21579366-40A8-401B-8BAF-1D571755D003}" type="pres">
      <dgm:prSet presAssocID="{9AEC4C1D-AAF8-4FFB-AC6D-141FB9A4B5E9}" presName="txTwo" presStyleLbl="node2" presStyleIdx="1" presStyleCnt="2" custScaleX="142785" custLinFactNeighborX="6515" custLinFactNeighborY="-2063">
        <dgm:presLayoutVars>
          <dgm:chPref val="3"/>
        </dgm:presLayoutVars>
      </dgm:prSet>
      <dgm:spPr/>
    </dgm:pt>
    <dgm:pt modelId="{65E7CEA8-7C48-4BA2-94A0-CCE52DC21185}" type="pres">
      <dgm:prSet presAssocID="{9AEC4C1D-AAF8-4FFB-AC6D-141FB9A4B5E9}" presName="horzTwo" presStyleCnt="0"/>
      <dgm:spPr/>
    </dgm:pt>
  </dgm:ptLst>
  <dgm:cxnLst>
    <dgm:cxn modelId="{729B591F-7ABC-4A97-ACB8-879D2CFDF308}" srcId="{AC473928-51ED-4E02-A3BB-ECDAEAA7973F}" destId="{9AEC4C1D-AAF8-4FFB-AC6D-141FB9A4B5E9}" srcOrd="1" destOrd="0" parTransId="{2AABE790-0135-4A93-8409-0205625CE0F8}" sibTransId="{19E7C930-EA71-41C5-8E8B-29A2FD5F045A}"/>
    <dgm:cxn modelId="{A229DA23-CC6A-4966-BA1C-CCAC8D12897F}" type="presOf" srcId="{340B2C31-6F7C-4FF2-B77A-12213BAAD110}" destId="{413F79E1-8978-46C8-B654-097B23D5410D}" srcOrd="0" destOrd="0" presId="urn:microsoft.com/office/officeart/2005/8/layout/hierarchy4"/>
    <dgm:cxn modelId="{045EE829-D2BD-4EBF-830C-D3D022DF9EAA}" type="presOf" srcId="{AC473928-51ED-4E02-A3BB-ECDAEAA7973F}" destId="{73F1636D-0BE1-4310-936E-96480B5E2256}" srcOrd="0" destOrd="0" presId="urn:microsoft.com/office/officeart/2005/8/layout/hierarchy4"/>
    <dgm:cxn modelId="{BE36BE5D-C4AE-42E1-8298-3D16D78D33D3}" srcId="{340B2C31-6F7C-4FF2-B77A-12213BAAD110}" destId="{1A861763-37B6-4543-A5D1-B7824B3F6B01}" srcOrd="0" destOrd="0" parTransId="{B858F592-FCD9-481A-8E4D-17C21BB66564}" sibTransId="{2990AC20-C657-4F39-A91C-B5C21975A6F9}"/>
    <dgm:cxn modelId="{D920DB48-8786-417B-8622-3EA152724D27}" srcId="{5B43EAFA-22E4-4524-B176-BEC62E0E0CEC}" destId="{AC473928-51ED-4E02-A3BB-ECDAEAA7973F}" srcOrd="0" destOrd="0" parTransId="{0682BCD5-FA2F-4EA1-BEDD-2198723ED4D5}" sibTransId="{6A5FBD11-E486-4A1C-8321-CC00B2E9A57F}"/>
    <dgm:cxn modelId="{DDB50B49-AD8E-4B71-998E-6F25E29D6280}" type="presOf" srcId="{C475F27B-4F63-46BE-9C43-DB2B128C95AC}" destId="{72F03A2B-41FA-43D8-A77D-7EA9572D704A}" srcOrd="0" destOrd="0" presId="urn:microsoft.com/office/officeart/2005/8/layout/hierarchy4"/>
    <dgm:cxn modelId="{4C7DF86A-BBEC-4910-957F-B5B205824E73}" srcId="{340B2C31-6F7C-4FF2-B77A-12213BAAD110}" destId="{C475F27B-4F63-46BE-9C43-DB2B128C95AC}" srcOrd="2" destOrd="0" parTransId="{A9517AEE-641C-4C2B-8E18-ACDA5F3908DF}" sibTransId="{07270606-D410-4437-AFA9-750FCF79AE81}"/>
    <dgm:cxn modelId="{4E39E66B-E744-4C56-A148-F67EE0315B5D}" srcId="{340B2C31-6F7C-4FF2-B77A-12213BAAD110}" destId="{EED33189-234B-4E1B-815C-C178EF63FB22}" srcOrd="3" destOrd="0" parTransId="{EE689631-0D7D-4F2F-B89F-1788696A207C}" sibTransId="{C62834ED-E48A-4D9E-87AA-F70EF4D61242}"/>
    <dgm:cxn modelId="{A3B2C051-A02E-4A07-88D8-A9648E786BBD}" type="presOf" srcId="{5B43EAFA-22E4-4524-B176-BEC62E0E0CEC}" destId="{48FCC7CE-E3EF-4C88-9975-FD08D5E610FD}" srcOrd="0" destOrd="0" presId="urn:microsoft.com/office/officeart/2005/8/layout/hierarchy4"/>
    <dgm:cxn modelId="{76E1E67D-BF15-4F9A-914D-5D33DC00B9C7}" type="presOf" srcId="{1A861763-37B6-4543-A5D1-B7824B3F6B01}" destId="{FDE2A37E-44E9-4D3D-BCDA-2D3825DF139B}" srcOrd="0" destOrd="0" presId="urn:microsoft.com/office/officeart/2005/8/layout/hierarchy4"/>
    <dgm:cxn modelId="{6CD5647F-57DF-45A7-A517-F9C94CD6CC3C}" srcId="{340B2C31-6F7C-4FF2-B77A-12213BAAD110}" destId="{8C33E55C-719F-48FF-9EC1-F4D7BD93652C}" srcOrd="1" destOrd="0" parTransId="{1632CE0A-FAA0-4D8C-81D8-D4351F0AC922}" sibTransId="{110D616A-200C-4BBE-8A2B-9D8B22405FBD}"/>
    <dgm:cxn modelId="{B0878B84-4EB7-4875-8F4E-915BCBF3B6A5}" type="presOf" srcId="{EED33189-234B-4E1B-815C-C178EF63FB22}" destId="{70C30767-313D-4734-B35E-54D3DA8D6724}" srcOrd="0" destOrd="0" presId="urn:microsoft.com/office/officeart/2005/8/layout/hierarchy4"/>
    <dgm:cxn modelId="{26F131B3-DFEF-4381-B256-30F1C3E95185}" srcId="{340B2C31-6F7C-4FF2-B77A-12213BAAD110}" destId="{6650C247-EBC0-4C67-9643-6D8A1555A3A5}" srcOrd="4" destOrd="0" parTransId="{D83FEF8D-5D22-4222-82E7-25E97D7267A1}" sibTransId="{BF694F29-2537-4E60-8B6F-C98095C24FB8}"/>
    <dgm:cxn modelId="{BCB048C6-AB35-4DAF-9614-682DF3EDD1F4}" type="presOf" srcId="{8C33E55C-719F-48FF-9EC1-F4D7BD93652C}" destId="{EC2C6B3A-F0AA-406B-BD66-5AD5C9B9D7DD}" srcOrd="0" destOrd="0" presId="urn:microsoft.com/office/officeart/2005/8/layout/hierarchy4"/>
    <dgm:cxn modelId="{896D6AD5-E49E-42F2-992D-392050D1BFB8}" srcId="{AC473928-51ED-4E02-A3BB-ECDAEAA7973F}" destId="{340B2C31-6F7C-4FF2-B77A-12213BAAD110}" srcOrd="0" destOrd="0" parTransId="{1363F4CD-562A-4544-AD46-DA68D9CB8E40}" sibTransId="{B5E44D39-DAFE-4C4B-8BF3-7B36BA70B51E}"/>
    <dgm:cxn modelId="{638AB8E8-0596-4824-9691-DD225D185324}" type="presOf" srcId="{6650C247-EBC0-4C67-9643-6D8A1555A3A5}" destId="{6763A84E-2D16-43ED-83AB-9CB1CDC4464D}" srcOrd="0" destOrd="0" presId="urn:microsoft.com/office/officeart/2005/8/layout/hierarchy4"/>
    <dgm:cxn modelId="{4FA8D1F3-F4F0-42F4-8598-232179750EFA}" type="presOf" srcId="{9AEC4C1D-AAF8-4FFB-AC6D-141FB9A4B5E9}" destId="{21579366-40A8-401B-8BAF-1D571755D003}" srcOrd="0" destOrd="0" presId="urn:microsoft.com/office/officeart/2005/8/layout/hierarchy4"/>
    <dgm:cxn modelId="{A77C3FA3-2799-4B70-A113-D08635852330}" type="presParOf" srcId="{48FCC7CE-E3EF-4C88-9975-FD08D5E610FD}" destId="{F1918431-87A7-469F-B020-70F80A97A86B}" srcOrd="0" destOrd="0" presId="urn:microsoft.com/office/officeart/2005/8/layout/hierarchy4"/>
    <dgm:cxn modelId="{B928ACD8-0EF8-491F-BABB-8BEF6B5992D3}" type="presParOf" srcId="{F1918431-87A7-469F-B020-70F80A97A86B}" destId="{73F1636D-0BE1-4310-936E-96480B5E2256}" srcOrd="0" destOrd="0" presId="urn:microsoft.com/office/officeart/2005/8/layout/hierarchy4"/>
    <dgm:cxn modelId="{F35ED27D-6346-4171-9231-D1D9B71B84EA}" type="presParOf" srcId="{F1918431-87A7-469F-B020-70F80A97A86B}" destId="{3027D3C6-F31A-47DE-BB56-84D7D1D59C37}" srcOrd="1" destOrd="0" presId="urn:microsoft.com/office/officeart/2005/8/layout/hierarchy4"/>
    <dgm:cxn modelId="{1692874B-7D49-45E6-8058-192FC15AAB0E}" type="presParOf" srcId="{F1918431-87A7-469F-B020-70F80A97A86B}" destId="{64D04F86-D4D5-4E6E-AC40-4608C4250603}" srcOrd="2" destOrd="0" presId="urn:microsoft.com/office/officeart/2005/8/layout/hierarchy4"/>
    <dgm:cxn modelId="{31E17CED-7F00-4E67-9540-B21E75924D5D}" type="presParOf" srcId="{64D04F86-D4D5-4E6E-AC40-4608C4250603}" destId="{EB57E6ED-049C-45D2-AE53-C1AEAA7E652D}" srcOrd="0" destOrd="0" presId="urn:microsoft.com/office/officeart/2005/8/layout/hierarchy4"/>
    <dgm:cxn modelId="{D5D52C5A-A82E-4484-9EAD-4F84612093B7}" type="presParOf" srcId="{EB57E6ED-049C-45D2-AE53-C1AEAA7E652D}" destId="{413F79E1-8978-46C8-B654-097B23D5410D}" srcOrd="0" destOrd="0" presId="urn:microsoft.com/office/officeart/2005/8/layout/hierarchy4"/>
    <dgm:cxn modelId="{09225255-E2DB-40B8-97C0-0B64DB9EE76A}" type="presParOf" srcId="{EB57E6ED-049C-45D2-AE53-C1AEAA7E652D}" destId="{F5FADC7A-05A7-4364-8B3B-13ABE13A7750}" srcOrd="1" destOrd="0" presId="urn:microsoft.com/office/officeart/2005/8/layout/hierarchy4"/>
    <dgm:cxn modelId="{204E1707-C981-41D0-A2BD-1D9D1A1DACF4}" type="presParOf" srcId="{EB57E6ED-049C-45D2-AE53-C1AEAA7E652D}" destId="{856EFE54-4F20-479F-897D-02572A343848}" srcOrd="2" destOrd="0" presId="urn:microsoft.com/office/officeart/2005/8/layout/hierarchy4"/>
    <dgm:cxn modelId="{DCCCA4BE-67DC-4DD0-A1C0-2E0DF0D302F7}" type="presParOf" srcId="{856EFE54-4F20-479F-897D-02572A343848}" destId="{C01FB685-18A6-4607-AC9D-682BC1F0B9EF}" srcOrd="0" destOrd="0" presId="urn:microsoft.com/office/officeart/2005/8/layout/hierarchy4"/>
    <dgm:cxn modelId="{83FB8505-D104-4061-954F-F98458497FA4}" type="presParOf" srcId="{C01FB685-18A6-4607-AC9D-682BC1F0B9EF}" destId="{FDE2A37E-44E9-4D3D-BCDA-2D3825DF139B}" srcOrd="0" destOrd="0" presId="urn:microsoft.com/office/officeart/2005/8/layout/hierarchy4"/>
    <dgm:cxn modelId="{1842AFF1-DE30-4395-91C0-AE5DB291AC76}" type="presParOf" srcId="{C01FB685-18A6-4607-AC9D-682BC1F0B9EF}" destId="{B7BACD35-9AA4-405C-8CFE-656D88F1D820}" srcOrd="1" destOrd="0" presId="urn:microsoft.com/office/officeart/2005/8/layout/hierarchy4"/>
    <dgm:cxn modelId="{B3966822-A93F-4277-A711-65612F0A0F43}" type="presParOf" srcId="{856EFE54-4F20-479F-897D-02572A343848}" destId="{EC934E02-FF22-431E-9BE0-41C2E3102E1D}" srcOrd="1" destOrd="0" presId="urn:microsoft.com/office/officeart/2005/8/layout/hierarchy4"/>
    <dgm:cxn modelId="{C5663954-D018-4B4B-9960-4161003B5D3C}" type="presParOf" srcId="{856EFE54-4F20-479F-897D-02572A343848}" destId="{FEEB6870-E5D4-4812-9227-A70BC7DACD59}" srcOrd="2" destOrd="0" presId="urn:microsoft.com/office/officeart/2005/8/layout/hierarchy4"/>
    <dgm:cxn modelId="{26BE0BB5-C7F2-4802-B54D-067EEADAF47C}" type="presParOf" srcId="{FEEB6870-E5D4-4812-9227-A70BC7DACD59}" destId="{EC2C6B3A-F0AA-406B-BD66-5AD5C9B9D7DD}" srcOrd="0" destOrd="0" presId="urn:microsoft.com/office/officeart/2005/8/layout/hierarchy4"/>
    <dgm:cxn modelId="{465814EF-1341-4E92-9FFE-9149B45E0927}" type="presParOf" srcId="{FEEB6870-E5D4-4812-9227-A70BC7DACD59}" destId="{5096ABD3-09D3-42CC-8D10-F8D6E744ECB9}" srcOrd="1" destOrd="0" presId="urn:microsoft.com/office/officeart/2005/8/layout/hierarchy4"/>
    <dgm:cxn modelId="{6A7C5985-6E6A-4D75-B9F4-D04570EBA04B}" type="presParOf" srcId="{856EFE54-4F20-479F-897D-02572A343848}" destId="{9064DFE4-99F4-47DC-A4AF-C381409A15DC}" srcOrd="3" destOrd="0" presId="urn:microsoft.com/office/officeart/2005/8/layout/hierarchy4"/>
    <dgm:cxn modelId="{642C978C-55EB-4224-B589-6C4890E54A7A}" type="presParOf" srcId="{856EFE54-4F20-479F-897D-02572A343848}" destId="{E9677AB3-8A1B-419E-BB27-710F04049E99}" srcOrd="4" destOrd="0" presId="urn:microsoft.com/office/officeart/2005/8/layout/hierarchy4"/>
    <dgm:cxn modelId="{95FAF628-90A5-4C24-AE7A-7CA4E8E53D9F}" type="presParOf" srcId="{E9677AB3-8A1B-419E-BB27-710F04049E99}" destId="{72F03A2B-41FA-43D8-A77D-7EA9572D704A}" srcOrd="0" destOrd="0" presId="urn:microsoft.com/office/officeart/2005/8/layout/hierarchy4"/>
    <dgm:cxn modelId="{0ED46F5B-22D9-49C8-8AE6-1978A5A230D4}" type="presParOf" srcId="{E9677AB3-8A1B-419E-BB27-710F04049E99}" destId="{8F190334-FE43-4EF3-8B37-74701B773CE5}" srcOrd="1" destOrd="0" presId="urn:microsoft.com/office/officeart/2005/8/layout/hierarchy4"/>
    <dgm:cxn modelId="{FB32361E-8DAF-4F94-8A77-3B31FEFBA34F}" type="presParOf" srcId="{856EFE54-4F20-479F-897D-02572A343848}" destId="{D2451831-76A8-4891-ABAD-07A70B112972}" srcOrd="5" destOrd="0" presId="urn:microsoft.com/office/officeart/2005/8/layout/hierarchy4"/>
    <dgm:cxn modelId="{1FBE9438-D428-4199-ADBA-9F34BE241644}" type="presParOf" srcId="{856EFE54-4F20-479F-897D-02572A343848}" destId="{11861BC6-1654-459C-A0D8-A89C691DE110}" srcOrd="6" destOrd="0" presId="urn:microsoft.com/office/officeart/2005/8/layout/hierarchy4"/>
    <dgm:cxn modelId="{30B01230-FB73-42B2-81F6-B537701A702F}" type="presParOf" srcId="{11861BC6-1654-459C-A0D8-A89C691DE110}" destId="{70C30767-313D-4734-B35E-54D3DA8D6724}" srcOrd="0" destOrd="0" presId="urn:microsoft.com/office/officeart/2005/8/layout/hierarchy4"/>
    <dgm:cxn modelId="{605FA92F-8C29-4740-850D-E20BABE06F6F}" type="presParOf" srcId="{11861BC6-1654-459C-A0D8-A89C691DE110}" destId="{303D5900-D16C-4179-BB8F-D5B254DF826F}" srcOrd="1" destOrd="0" presId="urn:microsoft.com/office/officeart/2005/8/layout/hierarchy4"/>
    <dgm:cxn modelId="{C5CBDC86-AC96-4611-B611-E6316B8E1D66}" type="presParOf" srcId="{856EFE54-4F20-479F-897D-02572A343848}" destId="{196F0869-3847-46D0-8879-3120866D159E}" srcOrd="7" destOrd="0" presId="urn:microsoft.com/office/officeart/2005/8/layout/hierarchy4"/>
    <dgm:cxn modelId="{C21DA2A7-34CA-479C-8D02-8D9EA7FC0832}" type="presParOf" srcId="{856EFE54-4F20-479F-897D-02572A343848}" destId="{F847832A-007F-4669-A4F4-A10B29308C5F}" srcOrd="8" destOrd="0" presId="urn:microsoft.com/office/officeart/2005/8/layout/hierarchy4"/>
    <dgm:cxn modelId="{7FEA3E86-0057-40DF-BD57-C1A229495C1D}" type="presParOf" srcId="{F847832A-007F-4669-A4F4-A10B29308C5F}" destId="{6763A84E-2D16-43ED-83AB-9CB1CDC4464D}" srcOrd="0" destOrd="0" presId="urn:microsoft.com/office/officeart/2005/8/layout/hierarchy4"/>
    <dgm:cxn modelId="{7FD382F5-BCCB-40A0-BEE8-E40DF37585E8}" type="presParOf" srcId="{F847832A-007F-4669-A4F4-A10B29308C5F}" destId="{90E12FF7-4DCE-4072-A1B8-C16F98EF358E}" srcOrd="1" destOrd="0" presId="urn:microsoft.com/office/officeart/2005/8/layout/hierarchy4"/>
    <dgm:cxn modelId="{EFFD7766-4605-4CC0-A076-8BA154B2A441}" type="presParOf" srcId="{64D04F86-D4D5-4E6E-AC40-4608C4250603}" destId="{4DBF6F75-03DE-4219-9D65-DE1C96C9FDE1}" srcOrd="1" destOrd="0" presId="urn:microsoft.com/office/officeart/2005/8/layout/hierarchy4"/>
    <dgm:cxn modelId="{E7855B4F-FA5F-4E95-848E-8E58225EEA0D}" type="presParOf" srcId="{64D04F86-D4D5-4E6E-AC40-4608C4250603}" destId="{DFF00EAC-2DD9-405F-A723-A3F63523DBCF}" srcOrd="2" destOrd="0" presId="urn:microsoft.com/office/officeart/2005/8/layout/hierarchy4"/>
    <dgm:cxn modelId="{B6905871-B79C-47AC-B4EC-BF93EB6B2F02}" type="presParOf" srcId="{DFF00EAC-2DD9-405F-A723-A3F63523DBCF}" destId="{21579366-40A8-401B-8BAF-1D571755D003}" srcOrd="0" destOrd="0" presId="urn:microsoft.com/office/officeart/2005/8/layout/hierarchy4"/>
    <dgm:cxn modelId="{B21900BB-52C2-435B-A7F1-EDF70F5E95F0}" type="presParOf" srcId="{DFF00EAC-2DD9-405F-A723-A3F63523DBCF}" destId="{65E7CEA8-7C48-4BA2-94A0-CCE52DC211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1636D-0BE1-4310-936E-96480B5E2256}">
      <dsp:nvSpPr>
        <dsp:cNvPr id="0" name=""/>
        <dsp:cNvSpPr/>
      </dsp:nvSpPr>
      <dsp:spPr>
        <a:xfrm>
          <a:off x="1353" y="2440"/>
          <a:ext cx="8226893" cy="11759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83</a:t>
          </a:r>
        </a:p>
        <a:p>
          <a:pPr marL="0" lvl="0" indent="0" algn="ctr" defTabSz="889000">
            <a:lnSpc>
              <a:spcPct val="90000"/>
            </a:lnSpc>
            <a:spcBef>
              <a:spcPct val="0"/>
            </a:spcBef>
            <a:spcAft>
              <a:spcPct val="35000"/>
            </a:spcAft>
            <a:buNone/>
          </a:pPr>
          <a:r>
            <a:rPr lang="en-GB" sz="1400" kern="1200" dirty="0"/>
            <a:t>Defects impacting AQ since August 2019</a:t>
          </a:r>
        </a:p>
        <a:p>
          <a:pPr marL="0" lvl="0" indent="0" algn="ctr" defTabSz="889000">
            <a:lnSpc>
              <a:spcPct val="90000"/>
            </a:lnSpc>
            <a:spcBef>
              <a:spcPct val="0"/>
            </a:spcBef>
            <a:spcAft>
              <a:spcPct val="35000"/>
            </a:spcAft>
            <a:buNone/>
          </a:pPr>
          <a:r>
            <a:rPr lang="en-GB" sz="1000" b="1" kern="1200" dirty="0"/>
            <a:t>(+1 raised since last month)</a:t>
          </a:r>
          <a:endParaRPr lang="en-GB" sz="2000" b="1" kern="1200" dirty="0"/>
        </a:p>
      </dsp:txBody>
      <dsp:txXfrm>
        <a:off x="35796" y="36883"/>
        <a:ext cx="8158007" cy="1107082"/>
      </dsp:txXfrm>
    </dsp:sp>
    <dsp:sp modelId="{413F79E1-8978-46C8-B654-097B23D5410D}">
      <dsp:nvSpPr>
        <dsp:cNvPr id="0" name=""/>
        <dsp:cNvSpPr/>
      </dsp:nvSpPr>
      <dsp:spPr>
        <a:xfrm>
          <a:off x="291437" y="1320401"/>
          <a:ext cx="6117259"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17</a:t>
          </a:r>
        </a:p>
        <a:p>
          <a:pPr marL="0" lvl="0" indent="0" algn="ctr" defTabSz="800100">
            <a:lnSpc>
              <a:spcPct val="90000"/>
            </a:lnSpc>
            <a:spcBef>
              <a:spcPct val="0"/>
            </a:spcBef>
            <a:spcAft>
              <a:spcPct val="35000"/>
            </a:spcAft>
            <a:buNone/>
          </a:pPr>
          <a:r>
            <a:rPr lang="en-GB" sz="1400" kern="1200" dirty="0"/>
            <a:t>Open Defects </a:t>
          </a:r>
        </a:p>
        <a:p>
          <a:pPr marL="0" lvl="0" indent="0" algn="ctr" defTabSz="800100">
            <a:lnSpc>
              <a:spcPct val="90000"/>
            </a:lnSpc>
            <a:spcBef>
              <a:spcPct val="0"/>
            </a:spcBef>
            <a:spcAft>
              <a:spcPct val="35000"/>
            </a:spcAft>
            <a:buNone/>
          </a:pPr>
          <a:r>
            <a:rPr lang="en-GB" sz="1000" kern="1200" dirty="0"/>
            <a:t>(+4 from previous month)</a:t>
          </a:r>
        </a:p>
      </dsp:txBody>
      <dsp:txXfrm>
        <a:off x="325880" y="1354844"/>
        <a:ext cx="6048373" cy="1107082"/>
      </dsp:txXfrm>
    </dsp:sp>
    <dsp:sp modelId="{FDE2A37E-44E9-4D3D-BCDA-2D3825DF139B}">
      <dsp:nvSpPr>
        <dsp:cNvPr id="0" name=""/>
        <dsp:cNvSpPr/>
      </dsp:nvSpPr>
      <dsp:spPr>
        <a:xfrm>
          <a:off x="360042" y="2592288"/>
          <a:ext cx="1270109"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 4</a:t>
          </a:r>
        </a:p>
        <a:p>
          <a:pPr marL="0" lvl="0" indent="0" algn="ctr" defTabSz="577850">
            <a:lnSpc>
              <a:spcPct val="90000"/>
            </a:lnSpc>
            <a:spcBef>
              <a:spcPct val="0"/>
            </a:spcBef>
            <a:spcAft>
              <a:spcPct val="35000"/>
            </a:spcAft>
            <a:buNone/>
          </a:pPr>
          <a:r>
            <a:rPr lang="en-GB" sz="1300" kern="1200" dirty="0"/>
            <a:t>Analysis</a:t>
          </a:r>
        </a:p>
        <a:p>
          <a:pPr marL="0" lvl="0" indent="0" algn="ctr" defTabSz="577850">
            <a:lnSpc>
              <a:spcPct val="90000"/>
            </a:lnSpc>
            <a:spcBef>
              <a:spcPct val="0"/>
            </a:spcBef>
            <a:spcAft>
              <a:spcPct val="35000"/>
            </a:spcAft>
            <a:buNone/>
          </a:pPr>
          <a:r>
            <a:rPr lang="en-GB" sz="1000" kern="1200" dirty="0"/>
            <a:t>(-1 from previous month)</a:t>
          </a:r>
        </a:p>
      </dsp:txBody>
      <dsp:txXfrm>
        <a:off x="394485" y="2626731"/>
        <a:ext cx="1201223" cy="1107082"/>
      </dsp:txXfrm>
    </dsp:sp>
    <dsp:sp modelId="{EC2C6B3A-F0AA-406B-BD66-5AD5C9B9D7DD}">
      <dsp:nvSpPr>
        <dsp:cNvPr id="0" name=""/>
        <dsp:cNvSpPr/>
      </dsp:nvSpPr>
      <dsp:spPr>
        <a:xfrm>
          <a:off x="1800200" y="2592288"/>
          <a:ext cx="1133030"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1</a:t>
          </a:r>
        </a:p>
        <a:p>
          <a:pPr marL="0" lvl="0" indent="0" algn="ctr" defTabSz="577850">
            <a:lnSpc>
              <a:spcPct val="90000"/>
            </a:lnSpc>
            <a:spcBef>
              <a:spcPct val="0"/>
            </a:spcBef>
            <a:spcAft>
              <a:spcPct val="35000"/>
            </a:spcAft>
            <a:buNone/>
          </a:pPr>
          <a:r>
            <a:rPr lang="en-GB" sz="1300" kern="1200" dirty="0"/>
            <a:t>UAT</a:t>
          </a:r>
        </a:p>
        <a:p>
          <a:pPr marL="0" lvl="0" indent="0" algn="ctr" defTabSz="577850">
            <a:lnSpc>
              <a:spcPct val="90000"/>
            </a:lnSpc>
            <a:spcBef>
              <a:spcPct val="0"/>
            </a:spcBef>
            <a:spcAft>
              <a:spcPct val="35000"/>
            </a:spcAft>
            <a:buNone/>
          </a:pPr>
          <a:r>
            <a:rPr lang="en-GB" sz="1000" kern="1200" dirty="0"/>
            <a:t>(-5 from previous month) </a:t>
          </a:r>
        </a:p>
      </dsp:txBody>
      <dsp:txXfrm>
        <a:off x="1833385" y="2625473"/>
        <a:ext cx="1066660" cy="1109598"/>
      </dsp:txXfrm>
    </dsp:sp>
    <dsp:sp modelId="{72F03A2B-41FA-43D8-A77D-7EA9572D704A}">
      <dsp:nvSpPr>
        <dsp:cNvPr id="0" name=""/>
        <dsp:cNvSpPr/>
      </dsp:nvSpPr>
      <dsp:spPr>
        <a:xfrm>
          <a:off x="3205911" y="2592288"/>
          <a:ext cx="1186577"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5</a:t>
          </a:r>
        </a:p>
        <a:p>
          <a:pPr marL="0" lvl="0" indent="0" algn="ctr" defTabSz="577850">
            <a:lnSpc>
              <a:spcPct val="90000"/>
            </a:lnSpc>
            <a:spcBef>
              <a:spcPct val="0"/>
            </a:spcBef>
            <a:spcAft>
              <a:spcPct val="35000"/>
            </a:spcAft>
            <a:buNone/>
          </a:pPr>
          <a:r>
            <a:rPr lang="en-GB" sz="1300" kern="1200" dirty="0"/>
            <a:t>Awaiting Deployment</a:t>
          </a:r>
          <a:r>
            <a:rPr lang="en-GB" sz="1000" kern="1200" dirty="0"/>
            <a:t> </a:t>
          </a:r>
        </a:p>
        <a:p>
          <a:pPr marL="0" lvl="0" indent="0" algn="ctr" defTabSz="577850">
            <a:lnSpc>
              <a:spcPct val="90000"/>
            </a:lnSpc>
            <a:spcBef>
              <a:spcPct val="0"/>
            </a:spcBef>
            <a:spcAft>
              <a:spcPct val="35000"/>
            </a:spcAft>
            <a:buNone/>
          </a:pPr>
          <a:r>
            <a:rPr lang="en-GB" sz="1000" kern="1200" dirty="0"/>
            <a:t>(+5 from previous month)</a:t>
          </a:r>
        </a:p>
      </dsp:txBody>
      <dsp:txXfrm>
        <a:off x="3240354" y="2626731"/>
        <a:ext cx="1117691" cy="1107082"/>
      </dsp:txXfrm>
    </dsp:sp>
    <dsp:sp modelId="{70C30767-313D-4734-B35E-54D3DA8D6724}">
      <dsp:nvSpPr>
        <dsp:cNvPr id="0" name=""/>
        <dsp:cNvSpPr/>
      </dsp:nvSpPr>
      <dsp:spPr>
        <a:xfrm>
          <a:off x="4713495" y="2623663"/>
          <a:ext cx="150328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7</a:t>
          </a:r>
        </a:p>
        <a:p>
          <a:pPr marL="0" lvl="0" indent="0" algn="ctr" defTabSz="577850">
            <a:lnSpc>
              <a:spcPct val="90000"/>
            </a:lnSpc>
            <a:spcBef>
              <a:spcPct val="0"/>
            </a:spcBef>
            <a:spcAft>
              <a:spcPct val="35000"/>
            </a:spcAft>
            <a:buNone/>
          </a:pPr>
          <a:r>
            <a:rPr lang="en-GB" sz="1300" kern="1200" dirty="0"/>
            <a:t>Fixed, Deployed Awaiting Data Correction</a:t>
          </a:r>
        </a:p>
        <a:p>
          <a:pPr marL="0" lvl="0" indent="0" algn="ctr" defTabSz="577850">
            <a:lnSpc>
              <a:spcPct val="90000"/>
            </a:lnSpc>
            <a:spcBef>
              <a:spcPct val="0"/>
            </a:spcBef>
            <a:spcAft>
              <a:spcPct val="35000"/>
            </a:spcAft>
            <a:buNone/>
          </a:pPr>
          <a:r>
            <a:rPr lang="en-GB" sz="1000" kern="1200" dirty="0"/>
            <a:t>(+5 from previous month)</a:t>
          </a:r>
        </a:p>
      </dsp:txBody>
      <dsp:txXfrm>
        <a:off x="4747938" y="2658106"/>
        <a:ext cx="1434399" cy="1107082"/>
      </dsp:txXfrm>
    </dsp:sp>
    <dsp:sp modelId="{6763A84E-2D16-43ED-83AB-9CB1CDC4464D}">
      <dsp:nvSpPr>
        <dsp:cNvPr id="0" name=""/>
        <dsp:cNvSpPr/>
      </dsp:nvSpPr>
      <dsp:spPr>
        <a:xfrm>
          <a:off x="6804834" y="2640803"/>
          <a:ext cx="1418407"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14</a:t>
          </a:r>
        </a:p>
        <a:p>
          <a:pPr marL="0" lvl="0" indent="0" algn="ctr" defTabSz="622300">
            <a:lnSpc>
              <a:spcPct val="90000"/>
            </a:lnSpc>
            <a:spcBef>
              <a:spcPct val="0"/>
            </a:spcBef>
            <a:spcAft>
              <a:spcPct val="35000"/>
            </a:spcAft>
            <a:buNone/>
          </a:pPr>
          <a:r>
            <a:rPr lang="en-GB" sz="1000" kern="1200" dirty="0"/>
            <a:t>Resolved defects that require to be processed via adjustment tools</a:t>
          </a:r>
        </a:p>
      </dsp:txBody>
      <dsp:txXfrm>
        <a:off x="6839277" y="2675246"/>
        <a:ext cx="1349521" cy="1107082"/>
      </dsp:txXfrm>
    </dsp:sp>
    <dsp:sp modelId="{21579366-40A8-401B-8BAF-1D571755D003}">
      <dsp:nvSpPr>
        <dsp:cNvPr id="0" name=""/>
        <dsp:cNvSpPr/>
      </dsp:nvSpPr>
      <dsp:spPr>
        <a:xfrm>
          <a:off x="6785112" y="1296141"/>
          <a:ext cx="1444487"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52</a:t>
          </a:r>
        </a:p>
        <a:p>
          <a:pPr marL="0" lvl="0" indent="0" algn="ctr" defTabSz="800100">
            <a:lnSpc>
              <a:spcPct val="90000"/>
            </a:lnSpc>
            <a:spcBef>
              <a:spcPct val="0"/>
            </a:spcBef>
            <a:spcAft>
              <a:spcPct val="35000"/>
            </a:spcAft>
            <a:buNone/>
          </a:pPr>
          <a:r>
            <a:rPr lang="en-GB" sz="1300" kern="1200" dirty="0"/>
            <a:t>Resolved defects</a:t>
          </a:r>
        </a:p>
        <a:p>
          <a:pPr marL="0" lvl="0" indent="0" algn="ctr" defTabSz="800100">
            <a:lnSpc>
              <a:spcPct val="90000"/>
            </a:lnSpc>
            <a:spcBef>
              <a:spcPct val="0"/>
            </a:spcBef>
            <a:spcAft>
              <a:spcPct val="35000"/>
            </a:spcAft>
            <a:buNone/>
          </a:pPr>
          <a:r>
            <a:rPr lang="en-GB" sz="1000" kern="1200" dirty="0"/>
            <a:t>(+1 on previous month)</a:t>
          </a:r>
          <a:r>
            <a:rPr lang="en-GB" sz="1300" kern="1200" dirty="0"/>
            <a:t> </a:t>
          </a:r>
        </a:p>
      </dsp:txBody>
      <dsp:txXfrm>
        <a:off x="6819555" y="1330584"/>
        <a:ext cx="1375601" cy="11070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11/01/2021</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9280759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normAutofit/>
          </a:bodyPr>
          <a:lstStyle/>
          <a:p>
            <a:r>
              <a:rPr lang="en-GB" dirty="0"/>
              <a:t>AQ Taskforce Update</a:t>
            </a:r>
            <a:br>
              <a:rPr lang="en-GB" dirty="0"/>
            </a:br>
            <a:r>
              <a:rPr lang="en-GB" dirty="0"/>
              <a:t>CoMC </a:t>
            </a:r>
          </a:p>
        </p:txBody>
      </p:sp>
      <p:sp>
        <p:nvSpPr>
          <p:cNvPr id="3" name="Subtitle 2"/>
          <p:cNvSpPr>
            <a:spLocks noGrp="1"/>
          </p:cNvSpPr>
          <p:nvPr>
            <p:ph type="subTitle" idx="1"/>
          </p:nvPr>
        </p:nvSpPr>
        <p:spPr>
          <a:xfrm>
            <a:off x="1371600" y="3003798"/>
            <a:ext cx="6400800" cy="1314450"/>
          </a:xfrm>
        </p:spPr>
        <p:txBody>
          <a:bodyPr vert="horz" lIns="91440" tIns="45720" rIns="91440" bIns="45720" rtlCol="0" anchor="t">
            <a:normAutofit/>
          </a:bodyPr>
          <a:lstStyle/>
          <a:p>
            <a:r>
              <a:rPr lang="en-GB" dirty="0">
                <a:latin typeface="Arial"/>
                <a:cs typeface="Arial"/>
              </a:rPr>
              <a:t>20</a:t>
            </a:r>
            <a:r>
              <a:rPr lang="en-GB" baseline="30000" dirty="0">
                <a:latin typeface="Arial"/>
                <a:cs typeface="Arial"/>
              </a:rPr>
              <a:t>th</a:t>
            </a:r>
            <a:r>
              <a:rPr lang="en-GB" dirty="0">
                <a:latin typeface="Arial"/>
                <a:cs typeface="Arial"/>
              </a:rPr>
              <a:t> January 2021</a:t>
            </a:r>
          </a:p>
          <a:p>
            <a:r>
              <a:rPr lang="en-GB" sz="1300" dirty="0">
                <a:latin typeface="Arial"/>
                <a:cs typeface="Arial"/>
              </a:rPr>
              <a:t>Version 0.1</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1294" y="639118"/>
          <a:ext cx="8921411" cy="3668532"/>
        </p:xfrm>
        <a:graphic>
          <a:graphicData uri="http://schemas.openxmlformats.org/drawingml/2006/table">
            <a:tbl>
              <a:tblPr firstRow="1" bandRow="1">
                <a:tableStyleId>{5C22544A-7EE6-4342-B048-85BDC9FD1C3A}</a:tableStyleId>
              </a:tblPr>
              <a:tblGrid>
                <a:gridCol w="526254">
                  <a:extLst>
                    <a:ext uri="{9D8B030D-6E8A-4147-A177-3AD203B41FA5}">
                      <a16:colId xmlns:a16="http://schemas.microsoft.com/office/drawing/2014/main" val="2962663685"/>
                    </a:ext>
                  </a:extLst>
                </a:gridCol>
                <a:gridCol w="618293">
                  <a:extLst>
                    <a:ext uri="{9D8B030D-6E8A-4147-A177-3AD203B41FA5}">
                      <a16:colId xmlns:a16="http://schemas.microsoft.com/office/drawing/2014/main" val="1190580044"/>
                    </a:ext>
                  </a:extLst>
                </a:gridCol>
                <a:gridCol w="5879573">
                  <a:extLst>
                    <a:ext uri="{9D8B030D-6E8A-4147-A177-3AD203B41FA5}">
                      <a16:colId xmlns:a16="http://schemas.microsoft.com/office/drawing/2014/main" val="2242044240"/>
                    </a:ext>
                  </a:extLst>
                </a:gridCol>
                <a:gridCol w="832327">
                  <a:extLst>
                    <a:ext uri="{9D8B030D-6E8A-4147-A177-3AD203B41FA5}">
                      <a16:colId xmlns:a16="http://schemas.microsoft.com/office/drawing/2014/main" val="437375985"/>
                    </a:ext>
                  </a:extLst>
                </a:gridCol>
                <a:gridCol w="1064964">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Date Raised</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17593">
                <a:tc>
                  <a:txBody>
                    <a:bodyPr/>
                    <a:lstStyle/>
                    <a:p>
                      <a:pPr algn="ctr" fontAlgn="ctr"/>
                      <a:r>
                        <a:rPr lang="en-GB" sz="800" b="0" i="0" u="none" strike="noStrike">
                          <a:solidFill>
                            <a:srgbClr val="000000"/>
                          </a:solidFill>
                          <a:effectLst/>
                          <a:latin typeface="Arial" panose="020B0604020202020204" pitchFamily="34" charset="0"/>
                        </a:rPr>
                        <a:t>60969 (1477)</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11/10/2019</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There is an Issue with NDM Prime reconciliation where Rec variance is not correct and positive variance energy updated though the variance volume is negative and net off volume and energy is populated with 0.  </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23</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2340629994"/>
                  </a:ext>
                </a:extLst>
              </a:tr>
              <a:tr h="258471">
                <a:tc>
                  <a:txBody>
                    <a:bodyPr/>
                    <a:lstStyle/>
                    <a:p>
                      <a:pPr algn="ctr" fontAlgn="ctr"/>
                      <a:r>
                        <a:rPr lang="en-GB" sz="800" b="0" i="0" u="none" strike="noStrike">
                          <a:solidFill>
                            <a:srgbClr val="000000"/>
                          </a:solidFill>
                          <a:effectLst/>
                          <a:latin typeface="Arial" panose="020B0604020202020204" pitchFamily="34" charset="0"/>
                        </a:rPr>
                        <a:t>60994 (1502)</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29/11/2019</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For Class 3 &amp; 4, following acceptance of a Site Visit read (via SFN)  the energy is incorrectly populated when there is a meter and corrector installed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126</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3991031024"/>
                  </a:ext>
                </a:extLst>
              </a:tr>
              <a:tr h="365016">
                <a:tc>
                  <a:txBody>
                    <a:bodyPr/>
                    <a:lstStyle/>
                    <a:p>
                      <a:pPr algn="ctr" fontAlgn="ctr"/>
                      <a:r>
                        <a:rPr lang="en-GB" sz="800" b="0" i="0" u="none" strike="noStrike">
                          <a:solidFill>
                            <a:srgbClr val="000000"/>
                          </a:solidFill>
                          <a:effectLst/>
                          <a:latin typeface="Arial" panose="020B0604020202020204" pitchFamily="34" charset="0"/>
                        </a:rPr>
                        <a:t>61019 (1520)</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07/01/2020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When receiving a Site Visit read and an RGMA read on the same day the system has incorrectly processed the reads in the wrong order causing energy and volume to be incorrectly calculated.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32</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377645323"/>
                  </a:ext>
                </a:extLst>
              </a:tr>
              <a:tr h="332991">
                <a:tc>
                  <a:txBody>
                    <a:bodyPr/>
                    <a:lstStyle/>
                    <a:p>
                      <a:pPr algn="ctr" fontAlgn="ctr"/>
                      <a:r>
                        <a:rPr lang="en-GB" sz="800" b="0" i="0" u="none" strike="noStrike">
                          <a:solidFill>
                            <a:srgbClr val="000000"/>
                          </a:solidFill>
                          <a:effectLst/>
                          <a:latin typeface="Arial" panose="020B0604020202020204" pitchFamily="34" charset="0"/>
                        </a:rPr>
                        <a:t>61024 (1525)</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10/01/2020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AQ process is incorrectly using a Point of Sale (POS) read as an active shipper transfer read to calculate the AQ following the receipt of a subsequent read.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59</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2395544701"/>
                  </a:ext>
                </a:extLst>
              </a:tr>
              <a:tr h="344935">
                <a:tc>
                  <a:txBody>
                    <a:bodyPr/>
                    <a:lstStyle/>
                    <a:p>
                      <a:pPr algn="ctr" fontAlgn="ctr"/>
                      <a:r>
                        <a:rPr lang="en-GB" sz="800" b="0" i="0" u="none" strike="noStrike">
                          <a:solidFill>
                            <a:srgbClr val="000000"/>
                          </a:solidFill>
                          <a:effectLst/>
                          <a:latin typeface="Arial" panose="020B0604020202020204" pitchFamily="34" charset="0"/>
                        </a:rPr>
                        <a:t>61450</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19/02/2020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Reads with type CM, RD and XO on same date as FINC/FINX reads, to be inactivated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64</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2447330931"/>
                  </a:ext>
                </a:extLst>
              </a:tr>
              <a:tr h="344935">
                <a:tc>
                  <a:txBody>
                    <a:bodyPr/>
                    <a:lstStyle/>
                    <a:p>
                      <a:pPr algn="ctr" fontAlgn="ctr"/>
                      <a:r>
                        <a:rPr lang="en-GB" sz="800" b="0" i="0" u="none" strike="noStrike">
                          <a:solidFill>
                            <a:srgbClr val="000000"/>
                          </a:solidFill>
                          <a:effectLst/>
                          <a:latin typeface="Arial" panose="020B0604020202020204" pitchFamily="34" charset="0"/>
                        </a:rPr>
                        <a:t>61716</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06/03/2020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Incorrect Volume-Energy updated against opening reads (OPNT/OPNX/OPNC)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35,000</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processed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3941886407"/>
                  </a:ext>
                </a:extLst>
              </a:tr>
              <a:tr h="332991">
                <a:tc>
                  <a:txBody>
                    <a:bodyPr/>
                    <a:lstStyle/>
                    <a:p>
                      <a:pPr algn="ctr" fontAlgn="ctr"/>
                      <a:r>
                        <a:rPr lang="en-GB" sz="800" b="0" i="0" u="none" strike="noStrike" dirty="0">
                          <a:solidFill>
                            <a:srgbClr val="000000"/>
                          </a:solidFill>
                          <a:effectLst/>
                          <a:latin typeface="Arial" panose="020B0604020202020204" pitchFamily="34" charset="0"/>
                        </a:rPr>
                        <a:t>62134</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03/07/2020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Where a read is replaced on a class 4 site, the system has created 0 volume between OPNT and FINC reads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718</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processed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216295771"/>
                  </a:ext>
                </a:extLst>
              </a:tr>
              <a:tr h="332991">
                <a:tc>
                  <a:txBody>
                    <a:bodyPr/>
                    <a:lstStyle/>
                    <a:p>
                      <a:pPr algn="ctr" fontAlgn="ctr"/>
                      <a:r>
                        <a:rPr lang="en-GB" sz="800" b="0" i="0" u="none" strike="noStrike" dirty="0">
                          <a:solidFill>
                            <a:srgbClr val="000000"/>
                          </a:solidFill>
                          <a:effectLst/>
                          <a:latin typeface="Arial" panose="020B0604020202020204" pitchFamily="34" charset="0"/>
                        </a:rPr>
                        <a:t>62687</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03/07/2020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 The read inserted or replaced for class 3, after a class change from 3 to another, is considering class 3 FICC date as the next read date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8,577</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processed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nchor="ctr"/>
                </a:tc>
                <a:extLst>
                  <a:ext uri="{0D108BD9-81ED-4DB2-BD59-A6C34878D82A}">
                    <a16:rowId xmlns:a16="http://schemas.microsoft.com/office/drawing/2014/main" val="2854916384"/>
                  </a:ext>
                </a:extLst>
              </a:tr>
              <a:tr h="332991">
                <a:tc>
                  <a:txBody>
                    <a:bodyPr/>
                    <a:lstStyle/>
                    <a:p>
                      <a:pPr algn="ctr" fontAlgn="ctr"/>
                      <a:r>
                        <a:rPr lang="en-GB" sz="800" b="0" i="0" u="none" strike="noStrike" dirty="0">
                          <a:solidFill>
                            <a:srgbClr val="000000"/>
                          </a:solidFill>
                          <a:effectLst/>
                          <a:latin typeface="Arial" panose="020B0604020202020204" pitchFamily="34" charset="0"/>
                        </a:rPr>
                        <a:t>60230 (720)</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10/01/2020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Volume and energy calculated incorrectly for Prime and Sub MPRNs.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1295643116"/>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11294" y="39198"/>
            <a:ext cx="8172400" cy="629438"/>
          </a:xfrm>
        </p:spPr>
        <p:txBody>
          <a:bodyPr>
            <a:noAutofit/>
          </a:bodyPr>
          <a:lstStyle/>
          <a:p>
            <a:pPr algn="l"/>
            <a:r>
              <a:rPr lang="en-GB" sz="2000" dirty="0"/>
              <a:t>Resolved AQ defects – Resolved, To Be processed Via Adjustment Tools (1 of 2)</a:t>
            </a:r>
          </a:p>
        </p:txBody>
      </p:sp>
    </p:spTree>
    <p:extLst>
      <p:ext uri="{BB962C8B-B14F-4D97-AF65-F5344CB8AC3E}">
        <p14:creationId xmlns:p14="http://schemas.microsoft.com/office/powerpoint/2010/main" val="4248632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1294" y="742950"/>
          <a:ext cx="8921411" cy="2743200"/>
        </p:xfrm>
        <a:graphic>
          <a:graphicData uri="http://schemas.openxmlformats.org/drawingml/2006/table">
            <a:tbl>
              <a:tblPr firstRow="1" bandRow="1">
                <a:tableStyleId>{5C22544A-7EE6-4342-B048-85BDC9FD1C3A}</a:tableStyleId>
              </a:tblPr>
              <a:tblGrid>
                <a:gridCol w="526254">
                  <a:extLst>
                    <a:ext uri="{9D8B030D-6E8A-4147-A177-3AD203B41FA5}">
                      <a16:colId xmlns:a16="http://schemas.microsoft.com/office/drawing/2014/main" val="2962663685"/>
                    </a:ext>
                  </a:extLst>
                </a:gridCol>
                <a:gridCol w="618294">
                  <a:extLst>
                    <a:ext uri="{9D8B030D-6E8A-4147-A177-3AD203B41FA5}">
                      <a16:colId xmlns:a16="http://schemas.microsoft.com/office/drawing/2014/main" val="3584774363"/>
                    </a:ext>
                  </a:extLst>
                </a:gridCol>
                <a:gridCol w="5879572">
                  <a:extLst>
                    <a:ext uri="{9D8B030D-6E8A-4147-A177-3AD203B41FA5}">
                      <a16:colId xmlns:a16="http://schemas.microsoft.com/office/drawing/2014/main" val="2242044240"/>
                    </a:ext>
                  </a:extLst>
                </a:gridCol>
                <a:gridCol w="832327">
                  <a:extLst>
                    <a:ext uri="{9D8B030D-6E8A-4147-A177-3AD203B41FA5}">
                      <a16:colId xmlns:a16="http://schemas.microsoft.com/office/drawing/2014/main" val="391726270"/>
                    </a:ext>
                  </a:extLst>
                </a:gridCol>
                <a:gridCol w="1064964">
                  <a:extLst>
                    <a:ext uri="{9D8B030D-6E8A-4147-A177-3AD203B41FA5}">
                      <a16:colId xmlns:a16="http://schemas.microsoft.com/office/drawing/2014/main" val="2327074964"/>
                    </a:ext>
                  </a:extLst>
                </a:gridCol>
              </a:tblGrid>
              <a:tr h="430197">
                <a:tc>
                  <a:txBody>
                    <a:bodyPr/>
                    <a:lstStyle/>
                    <a:p>
                      <a:r>
                        <a:rPr lang="en-GB" sz="800" dirty="0"/>
                        <a:t>Defect No.</a:t>
                      </a:r>
                    </a:p>
                  </a:txBody>
                  <a:tcPr anchor="ctr"/>
                </a:tc>
                <a:tc>
                  <a:txBody>
                    <a:bodyPr/>
                    <a:lstStyle/>
                    <a:p>
                      <a:r>
                        <a:rPr lang="en-GB" sz="800" dirty="0"/>
                        <a:t>Date Raised</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430197">
                <a:tc>
                  <a:txBody>
                    <a:bodyPr/>
                    <a:lstStyle/>
                    <a:p>
                      <a:pPr algn="ctr" fontAlgn="ctr"/>
                      <a:r>
                        <a:rPr lang="en-GB" sz="800" b="0" i="0" u="none" strike="noStrike" dirty="0">
                          <a:solidFill>
                            <a:srgbClr val="000000"/>
                          </a:solidFill>
                          <a:effectLst/>
                          <a:latin typeface="Arial" panose="020B0604020202020204" pitchFamily="34" charset="0"/>
                        </a:rPr>
                        <a:t>62944</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13/07/2020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RGMA reads that are accepted between site visit reads is breaking Check to Check rec.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3</a:t>
                      </a:r>
                    </a:p>
                  </a:txBody>
                  <a:tcPr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anchor="ctr"/>
                </a:tc>
                <a:extLst>
                  <a:ext uri="{0D108BD9-81ED-4DB2-BD59-A6C34878D82A}">
                    <a16:rowId xmlns:a16="http://schemas.microsoft.com/office/drawing/2014/main" val="2410021795"/>
                  </a:ext>
                </a:extLst>
              </a:tr>
              <a:tr h="430197">
                <a:tc>
                  <a:txBody>
                    <a:bodyPr/>
                    <a:lstStyle/>
                    <a:p>
                      <a:pPr algn="ctr" fontAlgn="ctr"/>
                      <a:r>
                        <a:rPr lang="en-GB" sz="800" b="0" i="0" u="none" strike="noStrike" dirty="0">
                          <a:solidFill>
                            <a:srgbClr val="000000"/>
                          </a:solidFill>
                          <a:effectLst/>
                          <a:latin typeface="Arial" panose="020B0604020202020204" pitchFamily="34" charset="0"/>
                        </a:rPr>
                        <a:t>63066</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15/07/2020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Class 3 meter reads submitted via the UBR file, the system is not recording the last read following update of a meter report and converter installation scenario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3719078494"/>
                  </a:ext>
                </a:extLst>
              </a:tr>
              <a:tr h="430197">
                <a:tc>
                  <a:txBody>
                    <a:bodyPr/>
                    <a:lstStyle/>
                    <a:p>
                      <a:pPr algn="ctr" fontAlgn="ctr"/>
                      <a:r>
                        <a:rPr lang="en-GB" sz="800" b="0" i="0" u="none" strike="noStrike" dirty="0">
                          <a:solidFill>
                            <a:srgbClr val="000000"/>
                          </a:solidFill>
                          <a:effectLst/>
                          <a:latin typeface="Arial" panose="020B0604020202020204" pitchFamily="34" charset="0"/>
                        </a:rPr>
                        <a:t>63487</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28/08/2020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Missing volume and energy for a class 4 meter and converter site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32</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2827236265"/>
                  </a:ext>
                </a:extLst>
              </a:tr>
              <a:tr h="430197">
                <a:tc>
                  <a:txBody>
                    <a:bodyPr/>
                    <a:lstStyle/>
                    <a:p>
                      <a:pPr algn="ctr" fontAlgn="ctr"/>
                      <a:r>
                        <a:rPr lang="en-GB" sz="800" b="0" i="0" u="none" strike="noStrike" dirty="0">
                          <a:solidFill>
                            <a:srgbClr val="000000"/>
                          </a:solidFill>
                          <a:effectLst/>
                          <a:latin typeface="Arial" panose="020B0604020202020204" pitchFamily="34" charset="0"/>
                        </a:rPr>
                        <a:t>63485</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28/08/2020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Class 2 Reads (UDR) File process is unable to perform corrective estimation for Class 2 sites post class change from class 2 to any other class, when the actual read is in the Class 2 period </a:t>
                      </a:r>
                    </a:p>
                  </a:txBody>
                  <a:tcPr marL="6350" marR="6350" marT="6350" marB="0" anchor="ctr"/>
                </a:tc>
                <a:tc>
                  <a:txBody>
                    <a:bodyPr/>
                    <a:lstStyle/>
                    <a:p>
                      <a:pPr algn="ctr"/>
                      <a:r>
                        <a:rPr lang="en-GB" sz="800" dirty="0"/>
                        <a:t>40</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633891329"/>
                  </a:ext>
                </a:extLst>
              </a:tr>
              <a:tr h="430197">
                <a:tc>
                  <a:txBody>
                    <a:bodyPr/>
                    <a:lstStyle/>
                    <a:p>
                      <a:pPr algn="ctr" fontAlgn="ctr"/>
                      <a:r>
                        <a:rPr lang="en-GB" sz="800" b="0" i="0" u="none" strike="noStrike" dirty="0">
                          <a:solidFill>
                            <a:srgbClr val="000000"/>
                          </a:solidFill>
                          <a:effectLst/>
                          <a:latin typeface="Arial" panose="020B0604020202020204" pitchFamily="34" charset="0"/>
                        </a:rPr>
                        <a:t>63480</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28/08/2020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Last Check Read Date is getting fetched incorrectly for Twin Stream Sites when Reads are uploaded through Portal, resulting in either the Read wrongly rejected, or a break in the check to check period.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19</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728848630"/>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744854"/>
          </a:xfrm>
        </p:spPr>
        <p:txBody>
          <a:bodyPr>
            <a:normAutofit fontScale="90000"/>
          </a:bodyPr>
          <a:lstStyle/>
          <a:p>
            <a:pPr algn="l"/>
            <a:r>
              <a:rPr lang="en-GB" sz="2400" dirty="0"/>
              <a:t>Resolved AQ defects – Resolved, To Be processed Via Adjustment Tools (2 of 2)</a:t>
            </a:r>
          </a:p>
        </p:txBody>
      </p:sp>
    </p:spTree>
    <p:extLst>
      <p:ext uri="{BB962C8B-B14F-4D97-AF65-F5344CB8AC3E}">
        <p14:creationId xmlns:p14="http://schemas.microsoft.com/office/powerpoint/2010/main" val="4253107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GB" dirty="0"/>
            </a:br>
            <a:r>
              <a:rPr lang="en-GB" dirty="0"/>
              <a:t>AQ Defects </a:t>
            </a:r>
            <a:br>
              <a:rPr lang="en-GB" dirty="0"/>
            </a:br>
            <a:r>
              <a:rPr lang="en-GB" dirty="0"/>
              <a:t>Financial Adjustments</a:t>
            </a:r>
          </a:p>
        </p:txBody>
      </p:sp>
    </p:spTree>
    <p:extLst>
      <p:ext uri="{BB962C8B-B14F-4D97-AF65-F5344CB8AC3E}">
        <p14:creationId xmlns:p14="http://schemas.microsoft.com/office/powerpoint/2010/main" val="4292280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BB68C-2992-4E53-87A0-B4F18C655EC7}"/>
              </a:ext>
            </a:extLst>
          </p:cNvPr>
          <p:cNvSpPr>
            <a:spLocks noGrp="1"/>
          </p:cNvSpPr>
          <p:nvPr>
            <p:ph type="title"/>
          </p:nvPr>
        </p:nvSpPr>
        <p:spPr/>
        <p:txBody>
          <a:bodyPr/>
          <a:lstStyle/>
          <a:p>
            <a:r>
              <a:rPr lang="en-GB" dirty="0"/>
              <a:t>Progress to date</a:t>
            </a:r>
          </a:p>
        </p:txBody>
      </p:sp>
      <p:sp>
        <p:nvSpPr>
          <p:cNvPr id="3" name="Content Placeholder 2">
            <a:extLst>
              <a:ext uri="{FF2B5EF4-FFF2-40B4-BE49-F238E27FC236}">
                <a16:creationId xmlns:a16="http://schemas.microsoft.com/office/drawing/2014/main" id="{F1F6CE16-C665-40F1-A175-12F9515C6EDA}"/>
              </a:ext>
            </a:extLst>
          </p:cNvPr>
          <p:cNvSpPr>
            <a:spLocks noGrp="1"/>
          </p:cNvSpPr>
          <p:nvPr>
            <p:ph idx="1"/>
          </p:nvPr>
        </p:nvSpPr>
        <p:spPr>
          <a:xfrm>
            <a:off x="457200" y="843558"/>
            <a:ext cx="8229600" cy="3888432"/>
          </a:xfrm>
        </p:spPr>
        <p:txBody>
          <a:bodyPr vert="horz" lIns="91440" tIns="45720" rIns="91440" bIns="45720" rtlCol="0" anchor="t">
            <a:normAutofit lnSpcReduction="10000"/>
          </a:bodyPr>
          <a:lstStyle/>
          <a:p>
            <a:pPr marL="0" indent="0">
              <a:buNone/>
            </a:pPr>
            <a:r>
              <a:rPr lang="en-GB" sz="1400" dirty="0">
                <a:solidFill>
                  <a:schemeClr val="accent1"/>
                </a:solidFill>
                <a:latin typeface="Arial"/>
                <a:cs typeface="Arial"/>
              </a:rPr>
              <a:t>A reminder of progress on the historic adjustments exercise:</a:t>
            </a:r>
          </a:p>
          <a:p>
            <a:pPr marL="0" indent="0">
              <a:buNone/>
            </a:pPr>
            <a:endParaRPr lang="en-GB" sz="1400" dirty="0">
              <a:solidFill>
                <a:schemeClr val="accent1"/>
              </a:solidFill>
              <a:latin typeface="Arial"/>
              <a:cs typeface="Arial"/>
            </a:endParaRPr>
          </a:p>
          <a:p>
            <a:r>
              <a:rPr lang="en-GB" sz="1400" dirty="0">
                <a:solidFill>
                  <a:schemeClr val="accent1"/>
                </a:solidFill>
                <a:latin typeface="Arial"/>
                <a:cs typeface="Arial"/>
              </a:rPr>
              <a:t>Phase 1 &amp; 2 of adjustment calculation now complete totalling c.£1.4M of adjustments  </a:t>
            </a:r>
          </a:p>
          <a:p>
            <a:endParaRPr lang="en-GB" sz="1400" dirty="0">
              <a:solidFill>
                <a:schemeClr val="accent1"/>
              </a:solidFill>
              <a:latin typeface="Arial"/>
              <a:cs typeface="Arial"/>
            </a:endParaRPr>
          </a:p>
          <a:p>
            <a:r>
              <a:rPr lang="en-GB" sz="1400" dirty="0">
                <a:solidFill>
                  <a:schemeClr val="accent1"/>
                </a:solidFill>
                <a:latin typeface="Arial"/>
                <a:cs typeface="Arial"/>
              </a:rPr>
              <a:t>Impacted organisations have received specific communications on Phase 1 &amp; 2 values as well as the underlying supporting data that underpins these charges. </a:t>
            </a:r>
          </a:p>
          <a:p>
            <a:endParaRPr lang="en-GB" sz="1400" dirty="0">
              <a:solidFill>
                <a:schemeClr val="accent1"/>
              </a:solidFill>
              <a:latin typeface="Arial"/>
              <a:cs typeface="Arial"/>
            </a:endParaRPr>
          </a:p>
          <a:p>
            <a:r>
              <a:rPr lang="en-GB" sz="1400" dirty="0">
                <a:solidFill>
                  <a:schemeClr val="accent1"/>
                </a:solidFill>
                <a:latin typeface="Arial"/>
                <a:cs typeface="Arial"/>
              </a:rPr>
              <a:t>The Phase 3 activity assessment is now underway and financial information will be shared with impacted organisations w/c 1</a:t>
            </a:r>
            <a:r>
              <a:rPr lang="en-GB" sz="1400" baseline="30000" dirty="0">
                <a:solidFill>
                  <a:schemeClr val="accent1"/>
                </a:solidFill>
                <a:latin typeface="Arial"/>
                <a:cs typeface="Arial"/>
              </a:rPr>
              <a:t>st</a:t>
            </a:r>
            <a:r>
              <a:rPr lang="en-GB" sz="1400" dirty="0">
                <a:solidFill>
                  <a:schemeClr val="accent1"/>
                </a:solidFill>
                <a:latin typeface="Arial"/>
                <a:cs typeface="Arial"/>
              </a:rPr>
              <a:t> February 2021. </a:t>
            </a:r>
          </a:p>
          <a:p>
            <a:endParaRPr lang="en-GB" sz="1400" dirty="0">
              <a:solidFill>
                <a:schemeClr val="accent1"/>
              </a:solidFill>
              <a:latin typeface="Arial"/>
              <a:cs typeface="Arial"/>
            </a:endParaRPr>
          </a:p>
          <a:p>
            <a:r>
              <a:rPr lang="en-GB" sz="1400" dirty="0">
                <a:solidFill>
                  <a:schemeClr val="accent1"/>
                </a:solidFill>
                <a:latin typeface="Arial"/>
                <a:cs typeface="Arial"/>
              </a:rPr>
              <a:t>Following last months discussion at </a:t>
            </a:r>
            <a:r>
              <a:rPr lang="en-GB" sz="1400" dirty="0" err="1">
                <a:solidFill>
                  <a:schemeClr val="accent1"/>
                </a:solidFill>
                <a:latin typeface="Arial"/>
                <a:cs typeface="Arial"/>
              </a:rPr>
              <a:t>CoMC</a:t>
            </a:r>
            <a:r>
              <a:rPr lang="en-GB" sz="1400" dirty="0">
                <a:solidFill>
                  <a:schemeClr val="accent1"/>
                </a:solidFill>
                <a:latin typeface="Arial"/>
                <a:cs typeface="Arial"/>
              </a:rPr>
              <a:t>, Xoserve have engaged with DN’s and will inline with UNC obligations, seek to invoice Phase 1 &amp; 2 adjustment values from January. Phase 3 invoicing will follow this once positions are understood and underlying data shared. </a:t>
            </a:r>
          </a:p>
          <a:p>
            <a:endParaRPr lang="en-GB" sz="1400" dirty="0">
              <a:solidFill>
                <a:schemeClr val="accent1"/>
              </a:solidFill>
              <a:latin typeface="Arial"/>
              <a:cs typeface="Arial"/>
            </a:endParaRPr>
          </a:p>
          <a:p>
            <a:r>
              <a:rPr lang="en-GB" sz="1400" dirty="0">
                <a:solidFill>
                  <a:schemeClr val="accent1"/>
                </a:solidFill>
                <a:latin typeface="Arial"/>
                <a:cs typeface="Arial"/>
              </a:rPr>
              <a:t>As previously communicated this process is now being transitioned into BAU operations so that all future will be assessed against the methodology and processed through the tools. </a:t>
            </a:r>
          </a:p>
        </p:txBody>
      </p:sp>
    </p:spTree>
    <p:extLst>
      <p:ext uri="{BB962C8B-B14F-4D97-AF65-F5344CB8AC3E}">
        <p14:creationId xmlns:p14="http://schemas.microsoft.com/office/powerpoint/2010/main" val="2218536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D0568-B364-47D8-A76C-13FBD3A23391}"/>
              </a:ext>
            </a:extLst>
          </p:cNvPr>
          <p:cNvSpPr>
            <a:spLocks noGrp="1"/>
          </p:cNvSpPr>
          <p:nvPr>
            <p:ph type="title"/>
          </p:nvPr>
        </p:nvSpPr>
        <p:spPr/>
        <p:txBody>
          <a:bodyPr/>
          <a:lstStyle/>
          <a:p>
            <a:r>
              <a:rPr lang="en-GB"/>
              <a:t>Next </a:t>
            </a:r>
            <a:r>
              <a:rPr lang="en-GB" dirty="0"/>
              <a:t>Steps</a:t>
            </a:r>
          </a:p>
        </p:txBody>
      </p:sp>
      <p:graphicFrame>
        <p:nvGraphicFramePr>
          <p:cNvPr id="4" name="Content Placeholder 3">
            <a:extLst>
              <a:ext uri="{FF2B5EF4-FFF2-40B4-BE49-F238E27FC236}">
                <a16:creationId xmlns:a16="http://schemas.microsoft.com/office/drawing/2014/main" id="{26BC2D27-4747-477D-8A89-A2856DC41B70}"/>
              </a:ext>
            </a:extLst>
          </p:cNvPr>
          <p:cNvGraphicFramePr>
            <a:graphicFrameLocks noGrp="1"/>
          </p:cNvGraphicFramePr>
          <p:nvPr>
            <p:ph idx="1"/>
            <p:extLst>
              <p:ext uri="{D42A27DB-BD31-4B8C-83A1-F6EECF244321}">
                <p14:modId xmlns:p14="http://schemas.microsoft.com/office/powerpoint/2010/main" val="3807653874"/>
              </p:ext>
            </p:extLst>
          </p:nvPr>
        </p:nvGraphicFramePr>
        <p:xfrm>
          <a:off x="323528" y="743486"/>
          <a:ext cx="8568952" cy="192532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437188657"/>
                    </a:ext>
                  </a:extLst>
                </a:gridCol>
                <a:gridCol w="7128792">
                  <a:extLst>
                    <a:ext uri="{9D8B030D-6E8A-4147-A177-3AD203B41FA5}">
                      <a16:colId xmlns:a16="http://schemas.microsoft.com/office/drawing/2014/main" val="2911981185"/>
                    </a:ext>
                  </a:extLst>
                </a:gridCol>
              </a:tblGrid>
              <a:tr h="0">
                <a:tc>
                  <a:txBody>
                    <a:bodyPr/>
                    <a:lstStyle/>
                    <a:p>
                      <a:r>
                        <a:rPr lang="en-GB" sz="1400" dirty="0"/>
                        <a:t>Date</a:t>
                      </a:r>
                    </a:p>
                  </a:txBody>
                  <a:tcPr/>
                </a:tc>
                <a:tc>
                  <a:txBody>
                    <a:bodyPr/>
                    <a:lstStyle/>
                    <a:p>
                      <a:r>
                        <a:rPr lang="en-GB" sz="1400" dirty="0"/>
                        <a:t>Activity</a:t>
                      </a:r>
                    </a:p>
                  </a:txBody>
                  <a:tcPr/>
                </a:tc>
                <a:extLst>
                  <a:ext uri="{0D108BD9-81ED-4DB2-BD59-A6C34878D82A}">
                    <a16:rowId xmlns:a16="http://schemas.microsoft.com/office/drawing/2014/main" val="1632866596"/>
                  </a:ext>
                </a:extLst>
              </a:tr>
              <a:tr h="370840">
                <a:tc>
                  <a:txBody>
                    <a:bodyPr/>
                    <a:lstStyle/>
                    <a:p>
                      <a:r>
                        <a:rPr lang="en-GB" sz="1400" dirty="0"/>
                        <a:t>January 2021</a:t>
                      </a:r>
                    </a:p>
                  </a:txBody>
                  <a:tcPr/>
                </a:tc>
                <a:tc>
                  <a:txBody>
                    <a:bodyPr/>
                    <a:lstStyle/>
                    <a:p>
                      <a:r>
                        <a:rPr lang="en-GB" sz="1400" dirty="0"/>
                        <a:t>Start invoicing process of the financial adjustments</a:t>
                      </a:r>
                    </a:p>
                  </a:txBody>
                  <a:tcPr/>
                </a:tc>
                <a:extLst>
                  <a:ext uri="{0D108BD9-81ED-4DB2-BD59-A6C34878D82A}">
                    <a16:rowId xmlns:a16="http://schemas.microsoft.com/office/drawing/2014/main" val="1644646083"/>
                  </a:ext>
                </a:extLst>
              </a:tr>
              <a:tr h="370840">
                <a:tc>
                  <a:txBody>
                    <a:bodyPr/>
                    <a:lstStyle/>
                    <a:p>
                      <a:r>
                        <a:rPr lang="en-GB" sz="1400" dirty="0">
                          <a:solidFill>
                            <a:schemeClr val="tx1"/>
                          </a:solidFill>
                        </a:rPr>
                        <a:t>February 2021</a:t>
                      </a:r>
                    </a:p>
                  </a:txBody>
                  <a:tcPr/>
                </a:tc>
                <a:tc>
                  <a:txBody>
                    <a:bodyPr/>
                    <a:lstStyle/>
                    <a:p>
                      <a:r>
                        <a:rPr lang="en-GB" sz="1400" dirty="0">
                          <a:solidFill>
                            <a:schemeClr val="tx1"/>
                          </a:solidFill>
                        </a:rPr>
                        <a:t>Communication on the Phase 3 financial impact and sharing of underlying data.</a:t>
                      </a:r>
                    </a:p>
                    <a:p>
                      <a:endParaRPr lang="en-GB" sz="1400" dirty="0">
                        <a:solidFill>
                          <a:schemeClr val="tx1"/>
                        </a:solidFill>
                      </a:endParaRPr>
                    </a:p>
                    <a:p>
                      <a:r>
                        <a:rPr lang="en-GB" sz="1400" dirty="0">
                          <a:solidFill>
                            <a:schemeClr val="tx1"/>
                          </a:solidFill>
                        </a:rPr>
                        <a:t>Continuation of invoicing process.</a:t>
                      </a:r>
                    </a:p>
                  </a:txBody>
                  <a:tcPr/>
                </a:tc>
                <a:extLst>
                  <a:ext uri="{0D108BD9-81ED-4DB2-BD59-A6C34878D82A}">
                    <a16:rowId xmlns:a16="http://schemas.microsoft.com/office/drawing/2014/main" val="1705862142"/>
                  </a:ext>
                </a:extLst>
              </a:tr>
              <a:tr h="370840">
                <a:tc>
                  <a:txBody>
                    <a:bodyPr/>
                    <a:lstStyle/>
                    <a:p>
                      <a:r>
                        <a:rPr lang="en-GB" sz="1400" dirty="0"/>
                        <a:t>February-March 2021</a:t>
                      </a:r>
                    </a:p>
                  </a:txBody>
                  <a:tcPr/>
                </a:tc>
                <a:tc>
                  <a:txBody>
                    <a:bodyPr/>
                    <a:lstStyle/>
                    <a:p>
                      <a:r>
                        <a:rPr lang="en-GB" sz="1400" dirty="0"/>
                        <a:t>Conclusion of transition of this process to BAU. </a:t>
                      </a:r>
                    </a:p>
                  </a:txBody>
                  <a:tcPr/>
                </a:tc>
                <a:extLst>
                  <a:ext uri="{0D108BD9-81ED-4DB2-BD59-A6C34878D82A}">
                    <a16:rowId xmlns:a16="http://schemas.microsoft.com/office/drawing/2014/main" val="837498242"/>
                  </a:ext>
                </a:extLst>
              </a:tr>
            </a:tbl>
          </a:graphicData>
        </a:graphic>
      </p:graphicFrame>
    </p:spTree>
    <p:extLst>
      <p:ext uri="{BB962C8B-B14F-4D97-AF65-F5344CB8AC3E}">
        <p14:creationId xmlns:p14="http://schemas.microsoft.com/office/powerpoint/2010/main" val="24808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D1797-9F5E-4116-A457-FD82AF0F92AD}"/>
              </a:ext>
            </a:extLst>
          </p:cNvPr>
          <p:cNvSpPr>
            <a:spLocks noGrp="1"/>
          </p:cNvSpPr>
          <p:nvPr>
            <p:ph type="title"/>
          </p:nvPr>
        </p:nvSpPr>
        <p:spPr/>
        <p:txBody>
          <a:bodyPr/>
          <a:lstStyle/>
          <a:p>
            <a:r>
              <a:rPr lang="en-GB" dirty="0"/>
              <a:t>Defect Position</a:t>
            </a:r>
          </a:p>
        </p:txBody>
      </p:sp>
      <p:sp>
        <p:nvSpPr>
          <p:cNvPr id="3" name="Content Placeholder 2">
            <a:extLst>
              <a:ext uri="{FF2B5EF4-FFF2-40B4-BE49-F238E27FC236}">
                <a16:creationId xmlns:a16="http://schemas.microsoft.com/office/drawing/2014/main" id="{147A56AC-0CE0-4FC6-86C9-5CF08FCE7BD6}"/>
              </a:ext>
            </a:extLst>
          </p:cNvPr>
          <p:cNvSpPr>
            <a:spLocks noGrp="1"/>
          </p:cNvSpPr>
          <p:nvPr>
            <p:ph idx="1"/>
          </p:nvPr>
        </p:nvSpPr>
        <p:spPr/>
        <p:txBody>
          <a:bodyPr>
            <a:normAutofit/>
          </a:bodyPr>
          <a:lstStyle/>
          <a:p>
            <a:pPr lvl="1">
              <a:buFont typeface="Arial" panose="020B0604020202020204" pitchFamily="34" charset="0"/>
              <a:buChar char="•"/>
            </a:pPr>
            <a:r>
              <a:rPr lang="en-US" altLang="en-US" sz="1600" dirty="0">
                <a:solidFill>
                  <a:schemeClr val="accent1"/>
                </a:solidFill>
                <a:latin typeface="+mj-lt"/>
                <a:cs typeface="Calibri" panose="020F0502020204030204" pitchFamily="34" charset="0"/>
              </a:rPr>
              <a:t>We currently have </a:t>
            </a:r>
            <a:r>
              <a:rPr lang="en-US" altLang="en-US" sz="1600" b="1" u="sng" dirty="0">
                <a:solidFill>
                  <a:schemeClr val="accent1"/>
                </a:solidFill>
                <a:latin typeface="+mj-lt"/>
                <a:cs typeface="Calibri" panose="020F0502020204030204" pitchFamily="34" charset="0"/>
              </a:rPr>
              <a:t>17</a:t>
            </a:r>
            <a:r>
              <a:rPr lang="en-US" altLang="en-US" sz="1600" dirty="0">
                <a:solidFill>
                  <a:schemeClr val="accent1"/>
                </a:solidFill>
                <a:latin typeface="+mj-lt"/>
                <a:cs typeface="Calibri" panose="020F0502020204030204" pitchFamily="34" charset="0"/>
              </a:rPr>
              <a:t> open defects:</a:t>
            </a:r>
          </a:p>
          <a:p>
            <a:pPr lvl="2"/>
            <a:endParaRPr lang="en-US" altLang="en-US" sz="1400" dirty="0">
              <a:solidFill>
                <a:schemeClr val="accent1"/>
              </a:solidFill>
              <a:latin typeface="+mj-lt"/>
              <a:cs typeface="Calibri" panose="020F0502020204030204" pitchFamily="34" charset="0"/>
            </a:endParaRPr>
          </a:p>
          <a:p>
            <a:pPr lvl="2"/>
            <a:r>
              <a:rPr lang="en-US" altLang="en-US" sz="1400" dirty="0">
                <a:solidFill>
                  <a:schemeClr val="accent1"/>
                </a:solidFill>
                <a:latin typeface="+mj-lt"/>
                <a:cs typeface="Calibri" panose="020F0502020204030204" pitchFamily="34" charset="0"/>
              </a:rPr>
              <a:t>Of these, </a:t>
            </a:r>
            <a:r>
              <a:rPr lang="en-US" altLang="en-US" sz="1400" b="1" dirty="0">
                <a:solidFill>
                  <a:schemeClr val="accent1"/>
                </a:solidFill>
                <a:latin typeface="+mj-lt"/>
                <a:cs typeface="Calibri" panose="020F0502020204030204" pitchFamily="34" charset="0"/>
              </a:rPr>
              <a:t>7 </a:t>
            </a:r>
            <a:r>
              <a:rPr lang="en-US" altLang="en-US" sz="1400" dirty="0">
                <a:solidFill>
                  <a:schemeClr val="accent1"/>
                </a:solidFill>
                <a:latin typeface="+mj-lt"/>
                <a:cs typeface="Calibri" panose="020F0502020204030204" pitchFamily="34" charset="0"/>
              </a:rPr>
              <a:t>have been fixed, deployed into production and are awaiting data correction activities across the remainder of January</a:t>
            </a:r>
          </a:p>
          <a:p>
            <a:pPr lvl="2"/>
            <a:endParaRPr lang="en-US" altLang="en-US" sz="1400" dirty="0">
              <a:solidFill>
                <a:schemeClr val="accent1"/>
              </a:solidFill>
              <a:latin typeface="+mj-lt"/>
              <a:cs typeface="Calibri" panose="020F0502020204030204" pitchFamily="34" charset="0"/>
            </a:endParaRPr>
          </a:p>
          <a:p>
            <a:pPr lvl="2"/>
            <a:r>
              <a:rPr lang="en-US" altLang="en-US" sz="1400" dirty="0">
                <a:solidFill>
                  <a:schemeClr val="accent1"/>
                </a:solidFill>
                <a:latin typeface="+mj-lt"/>
                <a:cs typeface="Calibri" panose="020F0502020204030204" pitchFamily="34" charset="0"/>
              </a:rPr>
              <a:t>A further </a:t>
            </a:r>
            <a:r>
              <a:rPr lang="en-US" altLang="en-US" sz="1400" b="1" dirty="0">
                <a:solidFill>
                  <a:schemeClr val="accent1"/>
                </a:solidFill>
                <a:latin typeface="+mj-lt"/>
                <a:cs typeface="Calibri" panose="020F0502020204030204" pitchFamily="34" charset="0"/>
              </a:rPr>
              <a:t>5</a:t>
            </a:r>
            <a:r>
              <a:rPr lang="en-US" altLang="en-US" sz="1400" dirty="0">
                <a:solidFill>
                  <a:schemeClr val="accent1"/>
                </a:solidFill>
                <a:latin typeface="+mj-lt"/>
                <a:cs typeface="Calibri" panose="020F0502020204030204" pitchFamily="34" charset="0"/>
              </a:rPr>
              <a:t> are being deployed into production on Friday 15/01 and will also see data corrections be completed</a:t>
            </a:r>
          </a:p>
          <a:p>
            <a:pPr lvl="2"/>
            <a:endParaRPr lang="en-US" altLang="en-US" sz="1400" dirty="0">
              <a:solidFill>
                <a:schemeClr val="accent1"/>
              </a:solidFill>
              <a:latin typeface="+mj-lt"/>
              <a:cs typeface="Calibri" panose="020F0502020204030204" pitchFamily="34" charset="0"/>
            </a:endParaRPr>
          </a:p>
          <a:p>
            <a:pPr lvl="2"/>
            <a:r>
              <a:rPr lang="en-US" altLang="en-US" sz="1400" dirty="0">
                <a:solidFill>
                  <a:schemeClr val="accent1"/>
                </a:solidFill>
                <a:latin typeface="+mj-lt"/>
                <a:cs typeface="Calibri" panose="020F0502020204030204" pitchFamily="34" charset="0"/>
              </a:rPr>
              <a:t>Leaving </a:t>
            </a:r>
            <a:r>
              <a:rPr lang="en-US" altLang="en-US" sz="1400" b="1" dirty="0">
                <a:solidFill>
                  <a:schemeClr val="accent1"/>
                </a:solidFill>
                <a:latin typeface="+mj-lt"/>
                <a:cs typeface="Calibri" panose="020F0502020204030204" pitchFamily="34" charset="0"/>
              </a:rPr>
              <a:t>5</a:t>
            </a:r>
            <a:r>
              <a:rPr lang="en-US" altLang="en-US" sz="1400" dirty="0">
                <a:solidFill>
                  <a:schemeClr val="accent1"/>
                </a:solidFill>
                <a:latin typeface="+mj-lt"/>
                <a:cs typeface="Calibri" panose="020F0502020204030204" pitchFamily="34" charset="0"/>
              </a:rPr>
              <a:t> remaining defects (</a:t>
            </a:r>
            <a:r>
              <a:rPr lang="en-US" altLang="en-US" sz="1400" dirty="0">
                <a:solidFill>
                  <a:schemeClr val="accent1"/>
                </a:solidFill>
                <a:cs typeface="Calibri" panose="020F0502020204030204" pitchFamily="34" charset="0"/>
              </a:rPr>
              <a:t>with currently less than 100 MPRNs being impacted) </a:t>
            </a:r>
            <a:r>
              <a:rPr lang="en-US" altLang="en-US" sz="1400" dirty="0">
                <a:solidFill>
                  <a:schemeClr val="accent1"/>
                </a:solidFill>
                <a:latin typeface="+mj-lt"/>
                <a:cs typeface="Calibri" panose="020F0502020204030204" pitchFamily="34" charset="0"/>
              </a:rPr>
              <a:t>to be fixed. The oldest of these goes back to October 2020. </a:t>
            </a:r>
          </a:p>
          <a:p>
            <a:pPr lvl="1">
              <a:buFont typeface="Arial" panose="020B0604020202020204" pitchFamily="34" charset="0"/>
              <a:buChar char="•"/>
            </a:pPr>
            <a:endParaRPr lang="en-US" altLang="en-US" sz="1600" dirty="0">
              <a:solidFill>
                <a:schemeClr val="accent1"/>
              </a:solidFill>
              <a:latin typeface="+mj-lt"/>
              <a:cs typeface="Calibri" panose="020F0502020204030204" pitchFamily="34" charset="0"/>
            </a:endParaRPr>
          </a:p>
          <a:p>
            <a:pPr lvl="1">
              <a:buFont typeface="Arial" panose="020B0604020202020204" pitchFamily="34" charset="0"/>
              <a:buChar char="•"/>
            </a:pPr>
            <a:r>
              <a:rPr lang="en-US" altLang="en-US" sz="1600" dirty="0">
                <a:solidFill>
                  <a:schemeClr val="accent1"/>
                </a:solidFill>
                <a:latin typeface="+mj-lt"/>
                <a:cs typeface="Segoe UI" panose="020B0502040204020203" pitchFamily="34" charset="0"/>
              </a:rPr>
              <a:t>Additionally we also have 14 defects that have now been resolved and are awaiting processing through adjustment tools to determine eligibility for adjustment – see later update on adjustments </a:t>
            </a:r>
          </a:p>
          <a:p>
            <a:pPr marL="457200" lvl="1" indent="0">
              <a:buNone/>
            </a:pPr>
            <a:endParaRPr lang="en-US" altLang="en-US" sz="1600" dirty="0">
              <a:solidFill>
                <a:schemeClr val="accent1"/>
              </a:solidFill>
              <a:latin typeface="+mj-lt"/>
              <a:cs typeface="Segoe UI" panose="020B0502040204020203" pitchFamily="34" charset="0"/>
            </a:endParaRPr>
          </a:p>
        </p:txBody>
      </p:sp>
    </p:spTree>
    <p:extLst>
      <p:ext uri="{BB962C8B-B14F-4D97-AF65-F5344CB8AC3E}">
        <p14:creationId xmlns:p14="http://schemas.microsoft.com/office/powerpoint/2010/main" val="127974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3E761269-75E2-418B-A44F-60242DC51453}"/>
              </a:ext>
            </a:extLst>
          </p:cNvPr>
          <p:cNvGraphicFramePr>
            <a:graphicFrameLocks/>
          </p:cNvGraphicFramePr>
          <p:nvPr>
            <p:extLst>
              <p:ext uri="{D42A27DB-BD31-4B8C-83A1-F6EECF244321}">
                <p14:modId xmlns:p14="http://schemas.microsoft.com/office/powerpoint/2010/main" val="3468983555"/>
              </p:ext>
            </p:extLst>
          </p:nvPr>
        </p:nvGraphicFramePr>
        <p:xfrm>
          <a:off x="395536" y="195486"/>
          <a:ext cx="8640960"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A0E8BFD-DD6D-4BAF-8CFE-3FC6B5EF84F6}"/>
              </a:ext>
            </a:extLst>
          </p:cNvPr>
          <p:cNvSpPr txBox="1"/>
          <p:nvPr/>
        </p:nvSpPr>
        <p:spPr>
          <a:xfrm>
            <a:off x="2771800" y="771550"/>
            <a:ext cx="2693689" cy="430887"/>
          </a:xfrm>
          <a:prstGeom prst="rect">
            <a:avLst/>
          </a:prstGeom>
          <a:solidFill>
            <a:schemeClr val="bg1"/>
          </a:solidFill>
          <a:ln>
            <a:solidFill>
              <a:schemeClr val="accent1"/>
            </a:solidFill>
          </a:ln>
        </p:spPr>
        <p:txBody>
          <a:bodyPr wrap="square" rtlCol="0">
            <a:spAutoFit/>
          </a:bodyPr>
          <a:lstStyle/>
          <a:p>
            <a:r>
              <a:rPr lang="en-GB" sz="1100" dirty="0"/>
              <a:t>1. </a:t>
            </a:r>
            <a:r>
              <a:rPr lang="en-GB" sz="1100" b="1" dirty="0"/>
              <a:t>17 open defects</a:t>
            </a:r>
            <a:r>
              <a:rPr lang="en-GB" sz="1100" dirty="0"/>
              <a:t> as at 11/01 with 5 of these being deployed 15/01. </a:t>
            </a:r>
          </a:p>
        </p:txBody>
      </p:sp>
      <p:sp>
        <p:nvSpPr>
          <p:cNvPr id="6" name="TextBox 5">
            <a:extLst>
              <a:ext uri="{FF2B5EF4-FFF2-40B4-BE49-F238E27FC236}">
                <a16:creationId xmlns:a16="http://schemas.microsoft.com/office/drawing/2014/main" id="{9534A363-58FB-482B-9781-DEA96FE57FA5}"/>
              </a:ext>
            </a:extLst>
          </p:cNvPr>
          <p:cNvSpPr txBox="1"/>
          <p:nvPr/>
        </p:nvSpPr>
        <p:spPr>
          <a:xfrm>
            <a:off x="6447941" y="123478"/>
            <a:ext cx="2664296" cy="746358"/>
          </a:xfrm>
          <a:prstGeom prst="rect">
            <a:avLst/>
          </a:prstGeom>
          <a:solidFill>
            <a:schemeClr val="bg1"/>
          </a:solidFill>
          <a:ln>
            <a:solidFill>
              <a:schemeClr val="accent1"/>
            </a:solidFill>
          </a:ln>
        </p:spPr>
        <p:txBody>
          <a:bodyPr wrap="square" rtlCol="0">
            <a:spAutoFit/>
          </a:bodyPr>
          <a:lstStyle/>
          <a:p>
            <a:r>
              <a:rPr lang="en-GB" sz="1050" dirty="0"/>
              <a:t>2. We have </a:t>
            </a:r>
            <a:r>
              <a:rPr lang="en-GB" sz="1050" b="1" dirty="0"/>
              <a:t>14 fixed defects</a:t>
            </a:r>
            <a:r>
              <a:rPr lang="en-GB" sz="1050" dirty="0"/>
              <a:t> to be processed through the adjustment tools. These will be included in the total resolved pot once completed</a:t>
            </a:r>
            <a:r>
              <a:rPr lang="en-GB" sz="1100" dirty="0"/>
              <a:t>. </a:t>
            </a:r>
          </a:p>
        </p:txBody>
      </p:sp>
    </p:spTree>
    <p:extLst>
      <p:ext uri="{BB962C8B-B14F-4D97-AF65-F5344CB8AC3E}">
        <p14:creationId xmlns:p14="http://schemas.microsoft.com/office/powerpoint/2010/main" val="3111919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ABCE6-E6E8-4A40-AA30-EF31B97BAE51}"/>
              </a:ext>
            </a:extLst>
          </p:cNvPr>
          <p:cNvSpPr>
            <a:spLocks noGrp="1"/>
          </p:cNvSpPr>
          <p:nvPr>
            <p:ph type="title"/>
          </p:nvPr>
        </p:nvSpPr>
        <p:spPr>
          <a:xfrm>
            <a:off x="107504" y="123478"/>
            <a:ext cx="8579296" cy="637580"/>
          </a:xfrm>
        </p:spPr>
        <p:txBody>
          <a:bodyPr/>
          <a:lstStyle/>
          <a:p>
            <a:pPr algn="l"/>
            <a:r>
              <a:rPr lang="en-GB" dirty="0"/>
              <a:t>AQ Defect Status </a:t>
            </a:r>
            <a:r>
              <a:rPr lang="en-GB" sz="1600" dirty="0"/>
              <a:t>(breakdown as at 8</a:t>
            </a:r>
            <a:r>
              <a:rPr lang="en-GB" sz="1600" baseline="30000" dirty="0"/>
              <a:t>th</a:t>
            </a:r>
            <a:r>
              <a:rPr lang="en-GB" sz="1600" dirty="0"/>
              <a:t> January2021)</a:t>
            </a:r>
            <a:r>
              <a:rPr lang="en-GB" dirty="0"/>
              <a:t> </a:t>
            </a:r>
          </a:p>
        </p:txBody>
      </p:sp>
      <p:graphicFrame>
        <p:nvGraphicFramePr>
          <p:cNvPr id="8" name="Content Placeholder 7">
            <a:extLst>
              <a:ext uri="{FF2B5EF4-FFF2-40B4-BE49-F238E27FC236}">
                <a16:creationId xmlns:a16="http://schemas.microsoft.com/office/drawing/2014/main" id="{660E8544-F742-4731-A83B-F0272578B820}"/>
              </a:ext>
            </a:extLst>
          </p:cNvPr>
          <p:cNvGraphicFramePr>
            <a:graphicFrameLocks noGrp="1"/>
          </p:cNvGraphicFramePr>
          <p:nvPr>
            <p:ph idx="1"/>
            <p:extLst/>
          </p:nvPr>
        </p:nvGraphicFramePr>
        <p:xfrm>
          <a:off x="179512" y="915566"/>
          <a:ext cx="8229600" cy="3816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5EE1EB52-83E8-46B9-8199-9B2D922DE7C7}"/>
              </a:ext>
            </a:extLst>
          </p:cNvPr>
          <p:cNvCxnSpPr/>
          <p:nvPr/>
        </p:nvCxnSpPr>
        <p:spPr>
          <a:xfrm>
            <a:off x="6775896" y="2211710"/>
            <a:ext cx="0" cy="2592288"/>
          </a:xfrm>
          <a:prstGeom prst="line">
            <a:avLst/>
          </a:prstGeom>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id="{902EB3BE-3578-4A90-B436-9A6929F3CF8A}"/>
              </a:ext>
            </a:extLst>
          </p:cNvPr>
          <p:cNvSpPr txBox="1"/>
          <p:nvPr/>
        </p:nvSpPr>
        <p:spPr>
          <a:xfrm>
            <a:off x="220287" y="4743023"/>
            <a:ext cx="4896539" cy="276999"/>
          </a:xfrm>
          <a:prstGeom prst="rect">
            <a:avLst/>
          </a:prstGeom>
          <a:noFill/>
        </p:spPr>
        <p:txBody>
          <a:bodyPr wrap="square" rtlCol="0">
            <a:spAutoFit/>
          </a:bodyPr>
          <a:lstStyle/>
          <a:p>
            <a:r>
              <a:rPr lang="en-GB" sz="1200" dirty="0"/>
              <a:t>Open defect details can be found in the Appendix</a:t>
            </a:r>
          </a:p>
        </p:txBody>
      </p:sp>
    </p:spTree>
    <p:extLst>
      <p:ext uri="{BB962C8B-B14F-4D97-AF65-F5344CB8AC3E}">
        <p14:creationId xmlns:p14="http://schemas.microsoft.com/office/powerpoint/2010/main" val="3749172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C18E-D025-4204-AC29-DE7D4A6B8C2F}"/>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1635207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1789164"/>
        </p:xfrm>
        <a:graphic>
          <a:graphicData uri="http://schemas.openxmlformats.org/drawingml/2006/table">
            <a:tbl>
              <a:tblPr firstRow="1" bandRow="1">
                <a:tableStyleId>{5C22544A-7EE6-4342-B048-85BDC9FD1C3A}</a:tableStyleId>
              </a:tblPr>
              <a:tblGrid>
                <a:gridCol w="640492">
                  <a:extLst>
                    <a:ext uri="{9D8B030D-6E8A-4147-A177-3AD203B41FA5}">
                      <a16:colId xmlns:a16="http://schemas.microsoft.com/office/drawing/2014/main" val="2962663685"/>
                    </a:ext>
                  </a:extLst>
                </a:gridCol>
                <a:gridCol w="720080">
                  <a:extLst>
                    <a:ext uri="{9D8B030D-6E8A-4147-A177-3AD203B41FA5}">
                      <a16:colId xmlns:a16="http://schemas.microsoft.com/office/drawing/2014/main" val="155789803"/>
                    </a:ext>
                  </a:extLst>
                </a:gridCol>
                <a:gridCol w="6264696">
                  <a:extLst>
                    <a:ext uri="{9D8B030D-6E8A-4147-A177-3AD203B41FA5}">
                      <a16:colId xmlns:a16="http://schemas.microsoft.com/office/drawing/2014/main" val="2242044240"/>
                    </a:ext>
                  </a:extLst>
                </a:gridCol>
                <a:gridCol w="648072">
                  <a:extLst>
                    <a:ext uri="{9D8B030D-6E8A-4147-A177-3AD203B41FA5}">
                      <a16:colId xmlns:a16="http://schemas.microsoft.com/office/drawing/2014/main" val="428499160"/>
                    </a:ext>
                  </a:extLst>
                </a:gridCol>
                <a:gridCol w="648072">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Date Raised</a:t>
                      </a:r>
                    </a:p>
                  </a:txBody>
                  <a:tcPr anchor="ctr"/>
                </a:tc>
                <a:tc>
                  <a:txBody>
                    <a:bodyPr/>
                    <a:lstStyle/>
                    <a:p>
                      <a:r>
                        <a:rPr lang="en-GB" sz="800" dirty="0"/>
                        <a:t>Issue Description</a:t>
                      </a:r>
                    </a:p>
                  </a:txBody>
                  <a:tcPr anchor="ctr"/>
                </a:tc>
                <a:tc>
                  <a:txBody>
                    <a:bodyPr/>
                    <a:lstStyle/>
                    <a:p>
                      <a:r>
                        <a:rPr lang="en-GB" sz="800" dirty="0"/>
                        <a:t>No.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32991">
                <a:tc>
                  <a:txBody>
                    <a:bodyPr/>
                    <a:lstStyle/>
                    <a:p>
                      <a:pPr algn="ctr" fontAlgn="ctr"/>
                      <a:r>
                        <a:rPr lang="en-GB" sz="800" b="0" i="0" u="none" strike="noStrike" dirty="0">
                          <a:solidFill>
                            <a:srgbClr val="000000"/>
                          </a:solidFill>
                          <a:effectLst/>
                          <a:latin typeface="Arial" panose="020B0604020202020204" pitchFamily="34" charset="0"/>
                        </a:rPr>
                        <a:t>64026</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20/11/20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Class change on the Twin Stream Site is creating an final read for only one stream in the tables</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8</a:t>
                      </a:r>
                    </a:p>
                  </a:txBody>
                  <a:tcPr anchor="ctr"/>
                </a:tc>
                <a:tc>
                  <a:txBody>
                    <a:bodyPr/>
                    <a:lstStyle/>
                    <a:p>
                      <a:r>
                        <a:rPr lang="en-GB" sz="800" dirty="0"/>
                        <a:t>Analysis</a:t>
                      </a:r>
                    </a:p>
                  </a:txBody>
                  <a:tcPr anchor="ctr"/>
                </a:tc>
                <a:extLst>
                  <a:ext uri="{0D108BD9-81ED-4DB2-BD59-A6C34878D82A}">
                    <a16:rowId xmlns:a16="http://schemas.microsoft.com/office/drawing/2014/main" val="2202988644"/>
                  </a:ext>
                </a:extLst>
              </a:tr>
              <a:tr h="332991">
                <a:tc>
                  <a:txBody>
                    <a:bodyPr/>
                    <a:lstStyle/>
                    <a:p>
                      <a:pPr algn="ctr" fontAlgn="ctr"/>
                      <a:r>
                        <a:rPr lang="en-GB" sz="800" b="0" i="0" u="none" strike="noStrike" dirty="0">
                          <a:solidFill>
                            <a:srgbClr val="000000"/>
                          </a:solidFill>
                          <a:effectLst/>
                          <a:latin typeface="Arial" panose="020B0604020202020204" pitchFamily="34" charset="0"/>
                        </a:rPr>
                        <a:t>64157</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11/12/2020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Volume and Energy for meter and corrector are not being loaded when a device exchange happens after D+5 date of the shipper transfer, where the shipper transfer reads are yet to be estimated (i.e., corrector exchange with reporting meter)</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0</a:t>
                      </a:r>
                    </a:p>
                  </a:txBody>
                  <a:tcPr anchor="ctr"/>
                </a:tc>
                <a:tc>
                  <a:txBody>
                    <a:bodyPr/>
                    <a:lstStyle/>
                    <a:p>
                      <a:r>
                        <a:rPr lang="en-GB" sz="800" dirty="0"/>
                        <a:t>Analysis</a:t>
                      </a:r>
                    </a:p>
                  </a:txBody>
                  <a:tcPr anchor="ctr"/>
                </a:tc>
                <a:extLst>
                  <a:ext uri="{0D108BD9-81ED-4DB2-BD59-A6C34878D82A}">
                    <a16:rowId xmlns:a16="http://schemas.microsoft.com/office/drawing/2014/main" val="1457552163"/>
                  </a:ext>
                </a:extLst>
              </a:tr>
              <a:tr h="332991">
                <a:tc>
                  <a:txBody>
                    <a:bodyPr/>
                    <a:lstStyle/>
                    <a:p>
                      <a:pPr algn="ctr" fontAlgn="ctr"/>
                      <a:r>
                        <a:rPr lang="en-GB" sz="800" b="0" i="0" u="none" strike="noStrike" dirty="0">
                          <a:solidFill>
                            <a:srgbClr val="000000"/>
                          </a:solidFill>
                          <a:effectLst/>
                          <a:latin typeface="Arial" panose="020B0604020202020204" pitchFamily="34" charset="0"/>
                        </a:rPr>
                        <a:t>64169</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11/12/2020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a Class 4 Prime site, after performing an NDM Class 4 Prime Reconciliation, the recalculated REC net off Volume and Energy is not getting updated in the EL31 screen</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48</a:t>
                      </a:r>
                    </a:p>
                  </a:txBody>
                  <a:tcPr anchor="ctr"/>
                </a:tc>
                <a:tc>
                  <a:txBody>
                    <a:bodyPr/>
                    <a:lstStyle/>
                    <a:p>
                      <a:r>
                        <a:rPr lang="en-GB" sz="800" dirty="0"/>
                        <a:t>Analysis</a:t>
                      </a:r>
                    </a:p>
                  </a:txBody>
                  <a:tcPr anchor="ctr"/>
                </a:tc>
                <a:extLst>
                  <a:ext uri="{0D108BD9-81ED-4DB2-BD59-A6C34878D82A}">
                    <a16:rowId xmlns:a16="http://schemas.microsoft.com/office/drawing/2014/main" val="3182789251"/>
                  </a:ext>
                </a:extLst>
              </a:tr>
              <a:tr h="332991">
                <a:tc>
                  <a:txBody>
                    <a:bodyPr/>
                    <a:lstStyle/>
                    <a:p>
                      <a:pPr algn="ctr" fontAlgn="ctr"/>
                      <a:r>
                        <a:rPr lang="en-GB" sz="800" b="0" i="0" u="none" strike="noStrike" dirty="0">
                          <a:solidFill>
                            <a:srgbClr val="000000"/>
                          </a:solidFill>
                          <a:effectLst/>
                          <a:latin typeface="Arial" panose="020B0604020202020204" pitchFamily="34" charset="0"/>
                        </a:rPr>
                        <a:t>64267</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05/01/2021</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Issue with Twin stream site : Volume profiles getting updated incorrectly in case where corrector serial number is same for multiple corrector devices</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TBC</a:t>
                      </a:r>
                    </a:p>
                  </a:txBody>
                  <a:tcPr anchor="ctr"/>
                </a:tc>
                <a:tc>
                  <a:txBody>
                    <a:bodyPr/>
                    <a:lstStyle/>
                    <a:p>
                      <a:r>
                        <a:rPr lang="en-GB" sz="800" dirty="0"/>
                        <a:t>Analysis</a:t>
                      </a:r>
                    </a:p>
                  </a:txBody>
                  <a:tcPr anchor="ctr"/>
                </a:tc>
                <a:extLst>
                  <a:ext uri="{0D108BD9-81ED-4DB2-BD59-A6C34878D82A}">
                    <a16:rowId xmlns:a16="http://schemas.microsoft.com/office/drawing/2014/main" val="2919160543"/>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 Analysis</a:t>
            </a:r>
          </a:p>
        </p:txBody>
      </p:sp>
    </p:spTree>
    <p:extLst>
      <p:ext uri="{BB962C8B-B14F-4D97-AF65-F5344CB8AC3E}">
        <p14:creationId xmlns:p14="http://schemas.microsoft.com/office/powerpoint/2010/main" val="910691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1" cy="700296"/>
        </p:xfrm>
        <a:graphic>
          <a:graphicData uri="http://schemas.openxmlformats.org/drawingml/2006/table">
            <a:tbl>
              <a:tblPr firstRow="1" bandRow="1">
                <a:tableStyleId>{5C22544A-7EE6-4342-B048-85BDC9FD1C3A}</a:tableStyleId>
              </a:tblPr>
              <a:tblGrid>
                <a:gridCol w="526254">
                  <a:extLst>
                    <a:ext uri="{9D8B030D-6E8A-4147-A177-3AD203B41FA5}">
                      <a16:colId xmlns:a16="http://schemas.microsoft.com/office/drawing/2014/main" val="2962663685"/>
                    </a:ext>
                  </a:extLst>
                </a:gridCol>
                <a:gridCol w="526254">
                  <a:extLst>
                    <a:ext uri="{9D8B030D-6E8A-4147-A177-3AD203B41FA5}">
                      <a16:colId xmlns:a16="http://schemas.microsoft.com/office/drawing/2014/main" val="3867562375"/>
                    </a:ext>
                  </a:extLst>
                </a:gridCol>
                <a:gridCol w="6174893">
                  <a:extLst>
                    <a:ext uri="{9D8B030D-6E8A-4147-A177-3AD203B41FA5}">
                      <a16:colId xmlns:a16="http://schemas.microsoft.com/office/drawing/2014/main" val="2242044240"/>
                    </a:ext>
                  </a:extLst>
                </a:gridCol>
                <a:gridCol w="880885">
                  <a:extLst>
                    <a:ext uri="{9D8B030D-6E8A-4147-A177-3AD203B41FA5}">
                      <a16:colId xmlns:a16="http://schemas.microsoft.com/office/drawing/2014/main" val="2225348028"/>
                    </a:ext>
                  </a:extLst>
                </a:gridCol>
                <a:gridCol w="813125">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Date Raised</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63726</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06/10/20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Issue with the Class 3 Prime Process; where the subsequent Actual Read has not considered the Shipper Transfer as the last Read Date</a:t>
                      </a:r>
                    </a:p>
                  </a:txBody>
                  <a:tcPr marL="6350" marR="6350" marT="6350" marB="0" anchor="ctr"/>
                </a:tc>
                <a:tc>
                  <a:txBody>
                    <a:bodyPr/>
                    <a:lstStyle/>
                    <a:p>
                      <a:r>
                        <a:rPr lang="en-GB" sz="800" dirty="0"/>
                        <a:t>0</a:t>
                      </a:r>
                    </a:p>
                  </a:txBody>
                  <a:tcPr anchor="ctr"/>
                </a:tc>
                <a:tc>
                  <a:txBody>
                    <a:bodyPr/>
                    <a:lstStyle/>
                    <a:p>
                      <a:r>
                        <a:rPr lang="en-GB" sz="800" dirty="0"/>
                        <a:t>UAT</a:t>
                      </a:r>
                    </a:p>
                  </a:txBody>
                  <a:tcPr anchor="ctr"/>
                </a:tc>
                <a:extLst>
                  <a:ext uri="{0D108BD9-81ED-4DB2-BD59-A6C34878D82A}">
                    <a16:rowId xmlns:a16="http://schemas.microsoft.com/office/drawing/2014/main" val="3047642193"/>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 UAT</a:t>
            </a:r>
          </a:p>
        </p:txBody>
      </p:sp>
    </p:spTree>
    <p:extLst>
      <p:ext uri="{BB962C8B-B14F-4D97-AF65-F5344CB8AC3E}">
        <p14:creationId xmlns:p14="http://schemas.microsoft.com/office/powerpoint/2010/main" val="2616269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1" cy="2252544"/>
        </p:xfrm>
        <a:graphic>
          <a:graphicData uri="http://schemas.openxmlformats.org/drawingml/2006/table">
            <a:tbl>
              <a:tblPr firstRow="1" bandRow="1">
                <a:tableStyleId>{5C22544A-7EE6-4342-B048-85BDC9FD1C3A}</a:tableStyleId>
              </a:tblPr>
              <a:tblGrid>
                <a:gridCol w="526254">
                  <a:extLst>
                    <a:ext uri="{9D8B030D-6E8A-4147-A177-3AD203B41FA5}">
                      <a16:colId xmlns:a16="http://schemas.microsoft.com/office/drawing/2014/main" val="2962663685"/>
                    </a:ext>
                  </a:extLst>
                </a:gridCol>
                <a:gridCol w="526254">
                  <a:extLst>
                    <a:ext uri="{9D8B030D-6E8A-4147-A177-3AD203B41FA5}">
                      <a16:colId xmlns:a16="http://schemas.microsoft.com/office/drawing/2014/main" val="3867562375"/>
                    </a:ext>
                  </a:extLst>
                </a:gridCol>
                <a:gridCol w="6174893">
                  <a:extLst>
                    <a:ext uri="{9D8B030D-6E8A-4147-A177-3AD203B41FA5}">
                      <a16:colId xmlns:a16="http://schemas.microsoft.com/office/drawing/2014/main" val="2242044240"/>
                    </a:ext>
                  </a:extLst>
                </a:gridCol>
                <a:gridCol w="880885">
                  <a:extLst>
                    <a:ext uri="{9D8B030D-6E8A-4147-A177-3AD203B41FA5}">
                      <a16:colId xmlns:a16="http://schemas.microsoft.com/office/drawing/2014/main" val="2225348028"/>
                    </a:ext>
                  </a:extLst>
                </a:gridCol>
                <a:gridCol w="813125">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Date Raised</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64025</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19/11/20</a:t>
                      </a:r>
                    </a:p>
                  </a:txBody>
                  <a:tcPr marL="6350" marR="6350" marT="635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Arial" panose="020B0604020202020204" pitchFamily="34" charset="0"/>
                        </a:rPr>
                        <a:t>In the case of a Class change from 4 to 3, when a replacement read is accepted on a Class 3 start date, the record created in the UMR Table (Unbundled Meter Read File) is incorrectly calculating the Volume and Energy</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52</a:t>
                      </a:r>
                    </a:p>
                  </a:txBody>
                  <a:tcPr anchor="ctr"/>
                </a:tc>
                <a:tc>
                  <a:txBody>
                    <a:bodyPr/>
                    <a:lstStyle/>
                    <a:p>
                      <a:r>
                        <a:rPr lang="en-GB" sz="800" dirty="0"/>
                        <a:t>Awaiting Deployment</a:t>
                      </a:r>
                    </a:p>
                  </a:txBody>
                  <a:tcPr anchor="ctr"/>
                </a:tc>
                <a:extLst>
                  <a:ext uri="{0D108BD9-81ED-4DB2-BD59-A6C34878D82A}">
                    <a16:rowId xmlns:a16="http://schemas.microsoft.com/office/drawing/2014/main" val="552893167"/>
                  </a:ext>
                </a:extLst>
              </a:tr>
              <a:tr h="365016">
                <a:tc>
                  <a:txBody>
                    <a:bodyPr/>
                    <a:lstStyle/>
                    <a:p>
                      <a:pPr algn="ctr" fontAlgn="ctr"/>
                      <a:r>
                        <a:rPr lang="en-GB" sz="800" b="0" i="0" u="none" strike="noStrike" dirty="0">
                          <a:solidFill>
                            <a:srgbClr val="000000"/>
                          </a:solidFill>
                          <a:effectLst/>
                          <a:latin typeface="Arial" panose="020B0604020202020204" pitchFamily="34" charset="0"/>
                        </a:rPr>
                        <a:t>63691</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29/09/20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A read is not getting loaded for a P&amp;S after processing the read through the MOD 700 UBR process for Class 3 prime/sub sites</a:t>
                      </a:r>
                    </a:p>
                  </a:txBody>
                  <a:tcPr marL="6350" marR="6350" marT="6350" marB="0" anchor="ctr"/>
                </a:tc>
                <a:tc>
                  <a:txBody>
                    <a:bodyPr/>
                    <a:lstStyle/>
                    <a:p>
                      <a:r>
                        <a:rPr lang="en-GB" sz="800" dirty="0"/>
                        <a:t>15</a:t>
                      </a:r>
                    </a:p>
                  </a:txBody>
                  <a:tcPr anchor="ctr"/>
                </a:tc>
                <a:tc>
                  <a:txBody>
                    <a:bodyPr/>
                    <a:lstStyle/>
                    <a:p>
                      <a:r>
                        <a:rPr lang="en-GB" sz="800" dirty="0"/>
                        <a:t>Awaiting Deployment</a:t>
                      </a:r>
                    </a:p>
                  </a:txBody>
                  <a:tcPr anchor="ctr"/>
                </a:tc>
                <a:extLst>
                  <a:ext uri="{0D108BD9-81ED-4DB2-BD59-A6C34878D82A}">
                    <a16:rowId xmlns:a16="http://schemas.microsoft.com/office/drawing/2014/main" val="3624647457"/>
                  </a:ext>
                </a:extLst>
              </a:tr>
              <a:tr h="365016">
                <a:tc>
                  <a:txBody>
                    <a:bodyPr/>
                    <a:lstStyle/>
                    <a:p>
                      <a:pPr algn="ctr" fontAlgn="ctr"/>
                      <a:r>
                        <a:rPr lang="en-GB" sz="800" b="0" i="0" u="none" strike="noStrike" dirty="0">
                          <a:solidFill>
                            <a:srgbClr val="000000"/>
                          </a:solidFill>
                          <a:effectLst/>
                          <a:latin typeface="Arial" panose="020B0604020202020204" pitchFamily="34" charset="0"/>
                        </a:rPr>
                        <a:t>63861</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20/11/20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When a shipper transfer and an RGMA Activity happen on the same date, and the RGMA Read has fulfilled the shipper transfer Read, the energy is getting updated incorrectly whilst performing the REC</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1,256</a:t>
                      </a:r>
                    </a:p>
                  </a:txBody>
                  <a:tcPr anchor="ctr"/>
                </a:tc>
                <a:tc>
                  <a:txBody>
                    <a:bodyPr/>
                    <a:lstStyle/>
                    <a:p>
                      <a:r>
                        <a:rPr lang="en-GB" sz="800" dirty="0"/>
                        <a:t>Awaiting Deployment</a:t>
                      </a:r>
                    </a:p>
                  </a:txBody>
                  <a:tcPr anchor="ctr"/>
                </a:tc>
                <a:extLst>
                  <a:ext uri="{0D108BD9-81ED-4DB2-BD59-A6C34878D82A}">
                    <a16:rowId xmlns:a16="http://schemas.microsoft.com/office/drawing/2014/main" val="643739702"/>
                  </a:ext>
                </a:extLst>
              </a:tr>
              <a:tr h="365016">
                <a:tc>
                  <a:txBody>
                    <a:bodyPr/>
                    <a:lstStyle/>
                    <a:p>
                      <a:pPr algn="ctr" fontAlgn="ctr"/>
                      <a:r>
                        <a:rPr lang="en-GB" sz="800" b="0" i="0" u="none" strike="noStrike" dirty="0">
                          <a:solidFill>
                            <a:srgbClr val="000000"/>
                          </a:solidFill>
                          <a:effectLst/>
                          <a:latin typeface="Arial" panose="020B0604020202020204" pitchFamily="34" charset="0"/>
                        </a:rPr>
                        <a:t>63566</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11/09/20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Inconsistent RGMA behavior of class 2 sites with or without DRE/AMR</a:t>
                      </a:r>
                    </a:p>
                    <a:p>
                      <a:pPr algn="l" fontAlgn="ctr"/>
                      <a:r>
                        <a:rPr lang="en-US" sz="800" b="0" i="0" u="none" strike="noStrike" dirty="0">
                          <a:solidFill>
                            <a:srgbClr val="000000"/>
                          </a:solidFill>
                          <a:effectLst/>
                          <a:latin typeface="Arial" panose="020B0604020202020204" pitchFamily="34" charset="0"/>
                        </a:rPr>
                        <a:t>Processed as an ‘Exception’ and data corrected monthly. No data correction is required.</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No data correction required</a:t>
                      </a:r>
                    </a:p>
                  </a:txBody>
                  <a:tcPr anchor="ctr"/>
                </a:tc>
                <a:tc>
                  <a:txBody>
                    <a:bodyPr/>
                    <a:lstStyle/>
                    <a:p>
                      <a:r>
                        <a:rPr lang="en-GB" sz="800" dirty="0"/>
                        <a:t>Awaiting Deployment</a:t>
                      </a:r>
                    </a:p>
                  </a:txBody>
                  <a:tcPr anchor="ctr"/>
                </a:tc>
                <a:extLst>
                  <a:ext uri="{0D108BD9-81ED-4DB2-BD59-A6C34878D82A}">
                    <a16:rowId xmlns:a16="http://schemas.microsoft.com/office/drawing/2014/main" val="4225616426"/>
                  </a:ext>
                </a:extLst>
              </a:tr>
              <a:tr h="365016">
                <a:tc>
                  <a:txBody>
                    <a:bodyPr/>
                    <a:lstStyle/>
                    <a:p>
                      <a:pPr algn="ctr" fontAlgn="ctr"/>
                      <a:r>
                        <a:rPr lang="en-GB" sz="800" b="0" i="0" u="none" strike="noStrike" dirty="0">
                          <a:solidFill>
                            <a:srgbClr val="000000"/>
                          </a:solidFill>
                          <a:effectLst/>
                          <a:latin typeface="Arial" panose="020B0604020202020204" pitchFamily="34" charset="0"/>
                        </a:rPr>
                        <a:t>63392</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26/08/20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Estimated Reads are getting derived incorrectly for the Shipper Transfer; hence shipper transfers incorrectly estimated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53</a:t>
                      </a:r>
                    </a:p>
                  </a:txBody>
                  <a:tcPr anchor="ctr"/>
                </a:tc>
                <a:tc>
                  <a:txBody>
                    <a:bodyPr/>
                    <a:lstStyle/>
                    <a:p>
                      <a:r>
                        <a:rPr lang="en-GB" sz="800" dirty="0"/>
                        <a:t>Awaiting Deployment</a:t>
                      </a:r>
                    </a:p>
                  </a:txBody>
                  <a:tcPr anchor="ctr"/>
                </a:tc>
                <a:extLst>
                  <a:ext uri="{0D108BD9-81ED-4DB2-BD59-A6C34878D82A}">
                    <a16:rowId xmlns:a16="http://schemas.microsoft.com/office/drawing/2014/main" val="3047642193"/>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 Awaiting Deployment</a:t>
            </a:r>
          </a:p>
        </p:txBody>
      </p:sp>
    </p:spTree>
    <p:extLst>
      <p:ext uri="{BB962C8B-B14F-4D97-AF65-F5344CB8AC3E}">
        <p14:creationId xmlns:p14="http://schemas.microsoft.com/office/powerpoint/2010/main" val="1498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1" cy="3694430"/>
        </p:xfrm>
        <a:graphic>
          <a:graphicData uri="http://schemas.openxmlformats.org/drawingml/2006/table">
            <a:tbl>
              <a:tblPr firstRow="1" bandRow="1">
                <a:tableStyleId>{5C22544A-7EE6-4342-B048-85BDC9FD1C3A}</a:tableStyleId>
              </a:tblPr>
              <a:tblGrid>
                <a:gridCol w="526254">
                  <a:extLst>
                    <a:ext uri="{9D8B030D-6E8A-4147-A177-3AD203B41FA5}">
                      <a16:colId xmlns:a16="http://schemas.microsoft.com/office/drawing/2014/main" val="2962663685"/>
                    </a:ext>
                  </a:extLst>
                </a:gridCol>
                <a:gridCol w="762310">
                  <a:extLst>
                    <a:ext uri="{9D8B030D-6E8A-4147-A177-3AD203B41FA5}">
                      <a16:colId xmlns:a16="http://schemas.microsoft.com/office/drawing/2014/main" val="373812552"/>
                    </a:ext>
                  </a:extLst>
                </a:gridCol>
                <a:gridCol w="5735556">
                  <a:extLst>
                    <a:ext uri="{9D8B030D-6E8A-4147-A177-3AD203B41FA5}">
                      <a16:colId xmlns:a16="http://schemas.microsoft.com/office/drawing/2014/main" val="2242044240"/>
                    </a:ext>
                  </a:extLst>
                </a:gridCol>
                <a:gridCol w="832327">
                  <a:extLst>
                    <a:ext uri="{9D8B030D-6E8A-4147-A177-3AD203B41FA5}">
                      <a16:colId xmlns:a16="http://schemas.microsoft.com/office/drawing/2014/main" val="391726270"/>
                    </a:ext>
                  </a:extLst>
                </a:gridCol>
                <a:gridCol w="1064964">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endParaRPr lang="en-GB" sz="800" dirty="0"/>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60917 (1424)</a:t>
                      </a:r>
                    </a:p>
                  </a:txBody>
                  <a:tcPr marL="6350" marR="6350" marT="6350" marB="0" anchor="ctr"/>
                </a:tc>
                <a:tc>
                  <a:txBody>
                    <a:bodyPr/>
                    <a:lstStyle/>
                    <a:p>
                      <a:pPr algn="ctr" fontAlgn="ctr"/>
                      <a:endParaRPr lang="en-GB" sz="800" b="0" i="0" u="none" strike="noStrike" dirty="0">
                        <a:solidFill>
                          <a:srgbClr val="000000"/>
                        </a:solidFill>
                        <a:effectLst/>
                        <a:latin typeface="Arial" panose="020B0604020202020204" pitchFamily="34" charset="0"/>
                      </a:endParaRP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Following an update to a meter (non-physical) the volume which is calculated is based on the opening exchange read (OPNX) as opposed to calculating from the final exchange read (FINX)</a:t>
                      </a:r>
                    </a:p>
                    <a:p>
                      <a:pPr algn="l" fontAlgn="ctr"/>
                      <a:r>
                        <a:rPr lang="en-US" sz="800" b="0" i="0" u="none" strike="noStrike" dirty="0">
                          <a:solidFill>
                            <a:srgbClr val="000000"/>
                          </a:solidFill>
                          <a:effectLst/>
                          <a:latin typeface="Arial" panose="020B0604020202020204" pitchFamily="34" charset="0"/>
                        </a:rPr>
                        <a:t>Discussions in place with impacted Shippers to get data corrected. Approx. 400 processed to date.</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700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2503244331"/>
                  </a:ext>
                </a:extLst>
              </a:tr>
              <a:tr h="365016">
                <a:tc>
                  <a:txBody>
                    <a:bodyPr/>
                    <a:lstStyle/>
                    <a:p>
                      <a:pPr algn="ctr" fontAlgn="ctr"/>
                      <a:r>
                        <a:rPr lang="en-GB" sz="800" b="0" i="0" u="none" strike="noStrike" dirty="0">
                          <a:solidFill>
                            <a:srgbClr val="000000"/>
                          </a:solidFill>
                          <a:effectLst/>
                          <a:latin typeface="Arial" panose="020B0604020202020204" pitchFamily="34" charset="0"/>
                        </a:rPr>
                        <a:t>63393</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26/08/20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an NDM Prime Site, the Sub site volume and energy is not getting calculated if there is an MRU frequency change for the same class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113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1550382540"/>
                  </a:ext>
                </a:extLst>
              </a:tr>
              <a:tr h="365016">
                <a:tc>
                  <a:txBody>
                    <a:bodyPr/>
                    <a:lstStyle/>
                    <a:p>
                      <a:pPr algn="ctr" fontAlgn="ctr"/>
                      <a:r>
                        <a:rPr lang="en-GB" sz="800" b="0" i="0" u="none" strike="noStrike" dirty="0">
                          <a:solidFill>
                            <a:srgbClr val="000000"/>
                          </a:solidFill>
                          <a:effectLst/>
                          <a:latin typeface="Arial" panose="020B0604020202020204" pitchFamily="34" charset="0"/>
                        </a:rPr>
                        <a:t>63394</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26/08/2020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Class 3 read Tolerance Validation is passing due to an Incorrect CV calculation, when the last actual read date is before the Go-live Date </a:t>
                      </a:r>
                    </a:p>
                    <a:p>
                      <a:pPr algn="l" fontAlgn="ctr"/>
                      <a:r>
                        <a:rPr lang="en-US" sz="800" b="0" i="0" u="none" strike="noStrike" dirty="0">
                          <a:solidFill>
                            <a:srgbClr val="000000"/>
                          </a:solidFill>
                          <a:effectLst/>
                          <a:latin typeface="Arial" panose="020B0604020202020204" pitchFamily="34" charset="0"/>
                        </a:rPr>
                        <a:t>99% of impacted MPRNs are registered with 1 Shipper. Discussions taking place with Shipper as data corrections are unlikely to be required.</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7,000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837985947"/>
                  </a:ext>
                </a:extLst>
              </a:tr>
              <a:tr h="365016">
                <a:tc>
                  <a:txBody>
                    <a:bodyPr/>
                    <a:lstStyle/>
                    <a:p>
                      <a:pPr algn="ctr" fontAlgn="ctr"/>
                      <a:r>
                        <a:rPr lang="en-GB" sz="800" b="0" i="0" u="none" strike="noStrike" dirty="0">
                          <a:solidFill>
                            <a:srgbClr val="000000"/>
                          </a:solidFill>
                          <a:effectLst/>
                          <a:latin typeface="Arial" panose="020B0604020202020204" pitchFamily="34" charset="0"/>
                        </a:rPr>
                        <a:t>63346</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10/08/20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Volume and Energy is being calculated incorrectly between the Estimated Read (LDEX) and the subsequent Cyclic (CYCL) Read for a Class 3 Meter Point (UBR File)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974386468"/>
                  </a:ext>
                </a:extLst>
              </a:tr>
              <a:tr h="365016">
                <a:tc>
                  <a:txBody>
                    <a:bodyPr/>
                    <a:lstStyle/>
                    <a:p>
                      <a:pPr algn="ctr" fontAlgn="ctr"/>
                      <a:r>
                        <a:rPr lang="en-GB" sz="800" b="0" i="0" u="none" strike="noStrike" dirty="0">
                          <a:solidFill>
                            <a:srgbClr val="000000"/>
                          </a:solidFill>
                          <a:effectLst/>
                          <a:latin typeface="Arial" panose="020B0604020202020204" pitchFamily="34" charset="0"/>
                        </a:rPr>
                        <a:t>62164</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17/04/2020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Net-off volume volume/ energy is being incorrectly calculated as zero for class 4 prime sites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159</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3887362139"/>
                  </a:ext>
                </a:extLst>
              </a:tr>
              <a:tr h="365016">
                <a:tc>
                  <a:txBody>
                    <a:bodyPr/>
                    <a:lstStyle/>
                    <a:p>
                      <a:pPr algn="ctr" fontAlgn="ctr"/>
                      <a:r>
                        <a:rPr lang="en-GB" sz="800" b="0" i="0" u="none" strike="noStrike" dirty="0">
                          <a:solidFill>
                            <a:srgbClr val="000000"/>
                          </a:solidFill>
                          <a:effectLst/>
                          <a:latin typeface="Arial" panose="020B0604020202020204" pitchFamily="34" charset="0"/>
                        </a:rPr>
                        <a:t>61452</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16/03/2020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Rec is not happening for Prime and sub site...</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159</a:t>
                      </a:r>
                    </a:p>
                  </a:txBody>
                  <a:tcPr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anchor="ctr"/>
                </a:tc>
                <a:extLst>
                  <a:ext uri="{0D108BD9-81ED-4DB2-BD59-A6C34878D82A}">
                    <a16:rowId xmlns:a16="http://schemas.microsoft.com/office/drawing/2014/main" val="3293109354"/>
                  </a:ext>
                </a:extLst>
              </a:tr>
              <a:tr h="365016">
                <a:tc>
                  <a:txBody>
                    <a:bodyPr/>
                    <a:lstStyle/>
                    <a:p>
                      <a:pPr algn="ctr" fontAlgn="ctr"/>
                      <a:r>
                        <a:rPr lang="en-GB" sz="800" b="0" i="0" u="none" strike="noStrike" dirty="0">
                          <a:solidFill>
                            <a:srgbClr val="000000"/>
                          </a:solidFill>
                          <a:effectLst/>
                          <a:latin typeface="Arial" panose="020B0604020202020204" pitchFamily="34" charset="0"/>
                        </a:rPr>
                        <a:t>62178</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17/04/2020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Where volume and energy is being incorrectly loaded, the system is not creating an exception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38</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1992732831"/>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fontScale="90000"/>
          </a:bodyPr>
          <a:lstStyle/>
          <a:p>
            <a:pPr algn="l"/>
            <a:r>
              <a:rPr lang="en-GB" sz="2400" dirty="0"/>
              <a:t>Open AQ defects – Fix Deployed Pending Data Correction</a:t>
            </a:r>
          </a:p>
        </p:txBody>
      </p:sp>
    </p:spTree>
    <p:extLst>
      <p:ext uri="{BB962C8B-B14F-4D97-AF65-F5344CB8AC3E}">
        <p14:creationId xmlns:p14="http://schemas.microsoft.com/office/powerpoint/2010/main" val="1946370873"/>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Downes, Michele</DisplayName>
        <AccountId>6</AccountId>
        <AccountType/>
      </UserInfo>
      <UserInfo>
        <DisplayName>Foxall, Stefan</DisplayName>
        <AccountId>26</AccountId>
        <AccountType/>
      </UserInfo>
      <UserInfo>
        <DisplayName>Denis Regan Members</DisplayName>
        <AccountId>28</AccountId>
        <AccountType/>
      </UserInfo>
      <UserInfo>
        <DisplayName>SharingLinks.7d69b77e-f861-4c54-b8a4-42f58b07a8dd.OrganizationView.eb620989-5189-48f3-ab06-4b6c90095b3e</DisplayName>
        <AccountId>29</AccountId>
        <AccountType/>
      </UserInfo>
      <UserInfo>
        <DisplayName>Regan, Denis</DisplayName>
        <AccountId>14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3092569d-7549-4f1f-b838-122d264c6bd8"/>
    <ds:schemaRef ds:uri="http://purl.org/dc/terms/"/>
    <ds:schemaRef ds:uri="http://schemas.openxmlformats.org/package/2006/metadata/core-properties"/>
    <ds:schemaRef ds:uri="http://purl.org/dc/elements/1.1/"/>
    <ds:schemaRef ds:uri="http://purl.org/dc/dcmitype/"/>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01f7a547-d57a-44ce-a211-81869c79743b"/>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894B9BD4-A09F-435E-89B0-EDB0FF453C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43865</TotalTime>
  <Words>1728</Words>
  <Application>Microsoft Office PowerPoint</Application>
  <PresentationFormat>On-screen Show (16:9)</PresentationFormat>
  <Paragraphs>261</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AQ Taskforce Update CoMC </vt:lpstr>
      <vt:lpstr>Defect Position</vt:lpstr>
      <vt:lpstr>PowerPoint Presentation</vt:lpstr>
      <vt:lpstr>AQ Defect Status (breakdown as at 8th January2021) </vt:lpstr>
      <vt:lpstr>Appendix</vt:lpstr>
      <vt:lpstr>Open AQ defects - Analysis</vt:lpstr>
      <vt:lpstr>Open AQ defects - UAT</vt:lpstr>
      <vt:lpstr>Open AQ defects – Awaiting Deployment</vt:lpstr>
      <vt:lpstr>Open AQ defects – Fix Deployed Pending Data Correction</vt:lpstr>
      <vt:lpstr>Resolved AQ defects – Resolved, To Be processed Via Adjustment Tools (1 of 2)</vt:lpstr>
      <vt:lpstr>Resolved AQ defects – Resolved, To Be processed Via Adjustment Tools (2 of 2)</vt:lpstr>
      <vt:lpstr> AQ Defects  Financial Adjustments</vt:lpstr>
      <vt:lpstr>Progress to date</vt:lpstr>
      <vt:lpstr>Next Steps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358</cp:revision>
  <cp:lastPrinted>2020-03-06T09:33:12Z</cp:lastPrinted>
  <dcterms:created xsi:type="dcterms:W3CDTF">2018-09-02T17:12:15Z</dcterms:created>
  <dcterms:modified xsi:type="dcterms:W3CDTF">2021-01-11T16:46:13Z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