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43" r:id="rId7"/>
    <p:sldMasterId id="2147484155" r:id="rId8"/>
  </p:sldMasterIdLst>
  <p:notesMasterIdLst>
    <p:notesMasterId r:id="rId21"/>
  </p:notesMasterIdLst>
  <p:handoutMasterIdLst>
    <p:handoutMasterId r:id="rId22"/>
  </p:handoutMasterIdLst>
  <p:sldIdLst>
    <p:sldId id="352" r:id="rId9"/>
    <p:sldId id="829" r:id="rId10"/>
    <p:sldId id="787" r:id="rId11"/>
    <p:sldId id="826" r:id="rId12"/>
    <p:sldId id="775" r:id="rId13"/>
    <p:sldId id="791" r:id="rId14"/>
    <p:sldId id="794" r:id="rId15"/>
    <p:sldId id="790" r:id="rId16"/>
    <p:sldId id="828" r:id="rId17"/>
    <p:sldId id="832" r:id="rId18"/>
    <p:sldId id="833" r:id="rId19"/>
    <p:sldId id="835" r:id="rId20"/>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53AB2-2ECC-47C1-9839-228ED3BC1175}" v="90" dt="2021-01-12T09:04:13.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6" autoAdjust="0"/>
  </p:normalViewPr>
  <p:slideViewPr>
    <p:cSldViewPr snapToGrid="0">
      <p:cViewPr varScale="1">
        <p:scale>
          <a:sx n="89" d="100"/>
          <a:sy n="89" d="100"/>
        </p:scale>
        <p:origin x="620" y="4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0411329180855E-2"/>
          <c:y val="3.7101151829705498E-2"/>
          <c:w val="0.89584010439250938"/>
          <c:h val="0.82607619767779539"/>
        </c:manualLayout>
      </c:layout>
      <c:lineChart>
        <c:grouping val="standard"/>
        <c:varyColors val="0"/>
        <c:ser>
          <c:idx val="1"/>
          <c:order val="0"/>
          <c:tx>
            <c:strRef>
              <c:f>'Out - Funding'!$D$32</c:f>
              <c:strCache>
                <c:ptCount val="1"/>
                <c:pt idx="0">
                  <c:v> Monthly FORECAST (Cumulative) </c:v>
                </c:pt>
              </c:strCache>
            </c:strRef>
          </c:tx>
          <c:spPr>
            <a:ln>
              <a:solidFill>
                <a:srgbClr val="7030A0"/>
              </a:solidFill>
            </a:ln>
          </c:spPr>
          <c:marker>
            <c:symbol val="none"/>
          </c:marker>
          <c:cat>
            <c:numRef>
              <c:f>'Out - Funding'!$A$33:$A$68</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Funding'!$D$33:$D$68</c:f>
              <c:numCache>
                <c:formatCode>"£"#,##0</c:formatCode>
                <c:ptCount val="36"/>
                <c:pt idx="0">
                  <c:v>363976.72</c:v>
                </c:pt>
                <c:pt idx="1">
                  <c:v>683029.77649999992</c:v>
                </c:pt>
                <c:pt idx="2">
                  <c:v>1009036.4989999998</c:v>
                </c:pt>
                <c:pt idx="3">
                  <c:v>1468927.8936666665</c:v>
                </c:pt>
                <c:pt idx="4">
                  <c:v>1881004.6076666664</c:v>
                </c:pt>
                <c:pt idx="5">
                  <c:v>2628016.3189999997</c:v>
                </c:pt>
                <c:pt idx="6">
                  <c:v>3342083.1863333331</c:v>
                </c:pt>
                <c:pt idx="7">
                  <c:v>4458203.0079999994</c:v>
                </c:pt>
                <c:pt idx="8">
                  <c:v>5354404.1686666664</c:v>
                </c:pt>
                <c:pt idx="9">
                  <c:v>6043381.8373333327</c:v>
                </c:pt>
                <c:pt idx="10">
                  <c:v>7142886.0309666656</c:v>
                </c:pt>
                <c:pt idx="11">
                  <c:v>8975402.7506666668</c:v>
                </c:pt>
                <c:pt idx="12">
                  <c:v>10111305.124</c:v>
                </c:pt>
                <c:pt idx="13">
                  <c:v>11388987.072333332</c:v>
                </c:pt>
                <c:pt idx="14">
                  <c:v>13038342.615666665</c:v>
                </c:pt>
                <c:pt idx="15">
                  <c:v>14439812.028999999</c:v>
                </c:pt>
                <c:pt idx="16">
                  <c:v>15882176.817333333</c:v>
                </c:pt>
                <c:pt idx="17">
                  <c:v>17060919.883333333</c:v>
                </c:pt>
                <c:pt idx="18">
                  <c:v>18317773.529696971</c:v>
                </c:pt>
                <c:pt idx="19">
                  <c:v>18994939.193030305</c:v>
                </c:pt>
                <c:pt idx="20">
                  <c:v>19993804.686363637</c:v>
                </c:pt>
                <c:pt idx="21">
                  <c:v>21222509.713030305</c:v>
                </c:pt>
                <c:pt idx="22">
                  <c:v>22376161.371030305</c:v>
                </c:pt>
                <c:pt idx="23">
                  <c:v>23762628.064363636</c:v>
                </c:pt>
                <c:pt idx="24">
                  <c:v>24961663.257696971</c:v>
                </c:pt>
                <c:pt idx="25">
                  <c:v>26462568.40436364</c:v>
                </c:pt>
                <c:pt idx="26">
                  <c:v>27653588.211030308</c:v>
                </c:pt>
                <c:pt idx="27">
                  <c:v>28954984.217696976</c:v>
                </c:pt>
                <c:pt idx="28">
                  <c:v>30143533.424363643</c:v>
                </c:pt>
                <c:pt idx="29">
                  <c:v>30988952.63103031</c:v>
                </c:pt>
                <c:pt idx="30">
                  <c:v>31927708.367696978</c:v>
                </c:pt>
                <c:pt idx="31">
                  <c:v>33179072.844363645</c:v>
                </c:pt>
                <c:pt idx="32">
                  <c:v>34087558.581030309</c:v>
                </c:pt>
                <c:pt idx="33">
                  <c:v>34909035.317696974</c:v>
                </c:pt>
                <c:pt idx="34">
                  <c:v>35862717.054363638</c:v>
                </c:pt>
                <c:pt idx="35">
                  <c:v>36815905.791030303</c:v>
                </c:pt>
              </c:numCache>
            </c:numRef>
          </c:val>
          <c:smooth val="0"/>
          <c:extLst>
            <c:ext xmlns:c16="http://schemas.microsoft.com/office/drawing/2014/chart" uri="{C3380CC4-5D6E-409C-BE32-E72D297353CC}">
              <c16:uniqueId val="{00000000-6E69-47A3-8581-73267AB2AADA}"/>
            </c:ext>
          </c:extLst>
        </c:ser>
        <c:ser>
          <c:idx val="2"/>
          <c:order val="1"/>
          <c:tx>
            <c:strRef>
              <c:f>'Out - Funding'!$E$32</c:f>
              <c:strCache>
                <c:ptCount val="1"/>
                <c:pt idx="0">
                  <c:v> Monthly BUDGET (Cumulative) </c:v>
                </c:pt>
              </c:strCache>
            </c:strRef>
          </c:tx>
          <c:spPr>
            <a:ln>
              <a:solidFill>
                <a:schemeClr val="accent1"/>
              </a:solidFill>
              <a:prstDash val="sysDot"/>
            </a:ln>
          </c:spPr>
          <c:marker>
            <c:symbol val="none"/>
          </c:marker>
          <c:cat>
            <c:numRef>
              <c:f>'Out - Funding'!$A$33:$A$68</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Funding'!$E$33:$E$68</c:f>
              <c:numCache>
                <c:formatCode>"£"#,##0</c:formatCode>
                <c:ptCount val="36"/>
                <c:pt idx="0">
                  <c:v>489844.68000000011</c:v>
                </c:pt>
                <c:pt idx="1">
                  <c:v>1174749.2</c:v>
                </c:pt>
                <c:pt idx="2">
                  <c:v>1918322.3099999996</c:v>
                </c:pt>
                <c:pt idx="3">
                  <c:v>2859329.2599999988</c:v>
                </c:pt>
                <c:pt idx="4">
                  <c:v>3600336.2099999986</c:v>
                </c:pt>
                <c:pt idx="5">
                  <c:v>4373413.7099999981</c:v>
                </c:pt>
                <c:pt idx="6">
                  <c:v>5301107.7099999972</c:v>
                </c:pt>
                <c:pt idx="7">
                  <c:v>6054522.3599999975</c:v>
                </c:pt>
                <c:pt idx="8">
                  <c:v>6844783.4099999974</c:v>
                </c:pt>
                <c:pt idx="9">
                  <c:v>7587690.8599999975</c:v>
                </c:pt>
                <c:pt idx="10">
                  <c:v>8469886.8099999968</c:v>
                </c:pt>
                <c:pt idx="11">
                  <c:v>10016454.159999996</c:v>
                </c:pt>
                <c:pt idx="12">
                  <c:v>10772088.889999997</c:v>
                </c:pt>
                <c:pt idx="13">
                  <c:v>11466104.099999996</c:v>
                </c:pt>
                <c:pt idx="14">
                  <c:v>12171330.709999995</c:v>
                </c:pt>
                <c:pt idx="15">
                  <c:v>14216755.300000004</c:v>
                </c:pt>
                <c:pt idx="16">
                  <c:v>15951497.880000005</c:v>
                </c:pt>
                <c:pt idx="17">
                  <c:v>17098244.840000004</c:v>
                </c:pt>
                <c:pt idx="18">
                  <c:v>18223938.970000003</c:v>
                </c:pt>
                <c:pt idx="19">
                  <c:v>19242195.570000004</c:v>
                </c:pt>
                <c:pt idx="20">
                  <c:v>20253660.210000005</c:v>
                </c:pt>
                <c:pt idx="21">
                  <c:v>21199102.250000004</c:v>
                </c:pt>
                <c:pt idx="22">
                  <c:v>22074558.180000003</c:v>
                </c:pt>
                <c:pt idx="23">
                  <c:v>23123177.560000002</c:v>
                </c:pt>
                <c:pt idx="24">
                  <c:v>24961663.257696971</c:v>
                </c:pt>
                <c:pt idx="25">
                  <c:v>26462568.40436364</c:v>
                </c:pt>
                <c:pt idx="26">
                  <c:v>27653588.211030308</c:v>
                </c:pt>
                <c:pt idx="27">
                  <c:v>28954984.217696976</c:v>
                </c:pt>
                <c:pt idx="28">
                  <c:v>30143533.424363643</c:v>
                </c:pt>
                <c:pt idx="29">
                  <c:v>30988952.63103031</c:v>
                </c:pt>
                <c:pt idx="30">
                  <c:v>31927708.367696978</c:v>
                </c:pt>
                <c:pt idx="31">
                  <c:v>33179072.844363645</c:v>
                </c:pt>
                <c:pt idx="32">
                  <c:v>34087558.581030309</c:v>
                </c:pt>
                <c:pt idx="33">
                  <c:v>34909035.317696974</c:v>
                </c:pt>
                <c:pt idx="34">
                  <c:v>35862717.054363638</c:v>
                </c:pt>
                <c:pt idx="35">
                  <c:v>36815905.791030303</c:v>
                </c:pt>
              </c:numCache>
            </c:numRef>
          </c:val>
          <c:smooth val="0"/>
          <c:extLst>
            <c:ext xmlns:c16="http://schemas.microsoft.com/office/drawing/2014/chart" uri="{C3380CC4-5D6E-409C-BE32-E72D297353CC}">
              <c16:uniqueId val="{00000001-6E69-47A3-8581-73267AB2AADA}"/>
            </c:ext>
          </c:extLst>
        </c:ser>
        <c:ser>
          <c:idx val="3"/>
          <c:order val="2"/>
          <c:tx>
            <c:strRef>
              <c:f>'Out - Funding'!$F$32</c:f>
              <c:strCache>
                <c:ptCount val="1"/>
                <c:pt idx="0">
                  <c:v> Monthly ACTUALS (Cumulative) </c:v>
                </c:pt>
              </c:strCache>
            </c:strRef>
          </c:tx>
          <c:spPr>
            <a:ln>
              <a:solidFill>
                <a:schemeClr val="accent1"/>
              </a:solidFill>
            </a:ln>
          </c:spPr>
          <c:marker>
            <c:symbol val="none"/>
          </c:marker>
          <c:cat>
            <c:numRef>
              <c:f>'Out - Funding'!$A$33:$A$68</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Funding'!$F$33:$F$68</c:f>
              <c:numCache>
                <c:formatCode>"£"#,##0</c:formatCode>
                <c:ptCount val="36"/>
                <c:pt idx="0">
                  <c:v>228433.91999999998</c:v>
                </c:pt>
                <c:pt idx="1">
                  <c:v>548079.87999999989</c:v>
                </c:pt>
                <c:pt idx="2">
                  <c:v>1260281.7199999997</c:v>
                </c:pt>
                <c:pt idx="3">
                  <c:v>2160027.9299999997</c:v>
                </c:pt>
                <c:pt idx="4">
                  <c:v>2928145.5399999996</c:v>
                </c:pt>
                <c:pt idx="5">
                  <c:v>3938750.3</c:v>
                </c:pt>
                <c:pt idx="6">
                  <c:v>4855898.3849999998</c:v>
                </c:pt>
                <c:pt idx="7">
                  <c:v>5889989.0299999993</c:v>
                </c:pt>
                <c:pt idx="8">
                  <c:v>6410840.6999999993</c:v>
                </c:pt>
                <c:pt idx="9">
                  <c:v>6911519.1149999993</c:v>
                </c:pt>
                <c:pt idx="10">
                  <c:v>7785494.9449999994</c:v>
                </c:pt>
                <c:pt idx="11">
                  <c:v>9133695.4299999997</c:v>
                </c:pt>
                <c:pt idx="12">
                  <c:v>10292453.24</c:v>
                </c:pt>
                <c:pt idx="13">
                  <c:v>11335516.495000001</c:v>
                </c:pt>
                <c:pt idx="14">
                  <c:v>13355830.295000002</c:v>
                </c:pt>
                <c:pt idx="15">
                  <c:v>14918449.525000002</c:v>
                </c:pt>
                <c:pt idx="16">
                  <c:v>16362882.755000003</c:v>
                </c:pt>
                <c:pt idx="17">
                  <c:v>17199816.628333338</c:v>
                </c:pt>
                <c:pt idx="18">
                  <c:v>18494832.138333339</c:v>
                </c:pt>
                <c:pt idx="19">
                  <c:v>19218128.338333338</c:v>
                </c:pt>
              </c:numCache>
            </c:numRef>
          </c:val>
          <c:smooth val="0"/>
          <c:extLst>
            <c:ext xmlns:c16="http://schemas.microsoft.com/office/drawing/2014/chart" uri="{C3380CC4-5D6E-409C-BE32-E72D297353CC}">
              <c16:uniqueId val="{00000002-6E69-47A3-8581-73267AB2AADA}"/>
            </c:ext>
          </c:extLst>
        </c:ser>
        <c:ser>
          <c:idx val="0"/>
          <c:order val="3"/>
          <c:tx>
            <c:strRef>
              <c:f>'Out - Funding'!$G$32</c:f>
              <c:strCache>
                <c:ptCount val="1"/>
                <c:pt idx="0">
                  <c:v>Total Approved Budget</c:v>
                </c:pt>
              </c:strCache>
            </c:strRef>
          </c:tx>
          <c:spPr>
            <a:ln>
              <a:solidFill>
                <a:schemeClr val="accent3">
                  <a:lumMod val="50000"/>
                </a:schemeClr>
              </a:solidFill>
            </a:ln>
          </c:spPr>
          <c:marker>
            <c:symbol val="none"/>
          </c:marker>
          <c:cat>
            <c:numRef>
              <c:f>'Out - Funding'!$A$33:$A$68</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Funding'!$G$33:$G$68</c:f>
              <c:numCache>
                <c:formatCode>"£"#,##0</c:formatCode>
                <c:ptCount val="36"/>
                <c:pt idx="0">
                  <c:v>34900000</c:v>
                </c:pt>
                <c:pt idx="1">
                  <c:v>34900000</c:v>
                </c:pt>
                <c:pt idx="2">
                  <c:v>34900000</c:v>
                </c:pt>
                <c:pt idx="3">
                  <c:v>34900000</c:v>
                </c:pt>
                <c:pt idx="4">
                  <c:v>34900000</c:v>
                </c:pt>
                <c:pt idx="5">
                  <c:v>34900000</c:v>
                </c:pt>
                <c:pt idx="6">
                  <c:v>34900000</c:v>
                </c:pt>
                <c:pt idx="7">
                  <c:v>34900000</c:v>
                </c:pt>
                <c:pt idx="8">
                  <c:v>34900000</c:v>
                </c:pt>
                <c:pt idx="9">
                  <c:v>34900000</c:v>
                </c:pt>
                <c:pt idx="10">
                  <c:v>34900000</c:v>
                </c:pt>
                <c:pt idx="11">
                  <c:v>34900000</c:v>
                </c:pt>
                <c:pt idx="12">
                  <c:v>34900000</c:v>
                </c:pt>
                <c:pt idx="13">
                  <c:v>34900000</c:v>
                </c:pt>
                <c:pt idx="14">
                  <c:v>34900000</c:v>
                </c:pt>
                <c:pt idx="15">
                  <c:v>34900000</c:v>
                </c:pt>
                <c:pt idx="16">
                  <c:v>34900000</c:v>
                </c:pt>
                <c:pt idx="17">
                  <c:v>34900000</c:v>
                </c:pt>
                <c:pt idx="18">
                  <c:v>34900000</c:v>
                </c:pt>
                <c:pt idx="19">
                  <c:v>34900000</c:v>
                </c:pt>
                <c:pt idx="20">
                  <c:v>34900000</c:v>
                </c:pt>
                <c:pt idx="21">
                  <c:v>34900000</c:v>
                </c:pt>
                <c:pt idx="22">
                  <c:v>34900000</c:v>
                </c:pt>
                <c:pt idx="23">
                  <c:v>34900000</c:v>
                </c:pt>
                <c:pt idx="24">
                  <c:v>34900000</c:v>
                </c:pt>
                <c:pt idx="25">
                  <c:v>34900000</c:v>
                </c:pt>
                <c:pt idx="26">
                  <c:v>34900000</c:v>
                </c:pt>
                <c:pt idx="27">
                  <c:v>34900000</c:v>
                </c:pt>
                <c:pt idx="28">
                  <c:v>34900000</c:v>
                </c:pt>
                <c:pt idx="29">
                  <c:v>34900000</c:v>
                </c:pt>
                <c:pt idx="30">
                  <c:v>34900000</c:v>
                </c:pt>
                <c:pt idx="31">
                  <c:v>34900000</c:v>
                </c:pt>
                <c:pt idx="32">
                  <c:v>34900000</c:v>
                </c:pt>
                <c:pt idx="33">
                  <c:v>34900000</c:v>
                </c:pt>
                <c:pt idx="34">
                  <c:v>34900000</c:v>
                </c:pt>
                <c:pt idx="35">
                  <c:v>34900000</c:v>
                </c:pt>
              </c:numCache>
            </c:numRef>
          </c:val>
          <c:smooth val="0"/>
          <c:extLst>
            <c:ext xmlns:c16="http://schemas.microsoft.com/office/drawing/2014/chart" uri="{C3380CC4-5D6E-409C-BE32-E72D297353CC}">
              <c16:uniqueId val="{00000003-6E69-47A3-8581-73267AB2AADA}"/>
            </c:ext>
          </c:extLst>
        </c:ser>
        <c:dLbls>
          <c:showLegendKey val="0"/>
          <c:showVal val="0"/>
          <c:showCatName val="0"/>
          <c:showSerName val="0"/>
          <c:showPercent val="0"/>
          <c:showBubbleSize val="0"/>
        </c:dLbls>
        <c:smooth val="0"/>
        <c:axId val="272414592"/>
        <c:axId val="272416128"/>
      </c:lineChart>
      <c:dateAx>
        <c:axId val="272414592"/>
        <c:scaling>
          <c:orientation val="minMax"/>
        </c:scaling>
        <c:delete val="0"/>
        <c:axPos val="b"/>
        <c:numFmt formatCode="mmm\-yy" sourceLinked="1"/>
        <c:majorTickMark val="out"/>
        <c:minorTickMark val="none"/>
        <c:tickLblPos val="nextTo"/>
        <c:crossAx val="272416128"/>
        <c:crosses val="autoZero"/>
        <c:auto val="1"/>
        <c:lblOffset val="100"/>
        <c:baseTimeUnit val="months"/>
      </c:dateAx>
      <c:valAx>
        <c:axId val="272416128"/>
        <c:scaling>
          <c:orientation val="minMax"/>
        </c:scaling>
        <c:delete val="0"/>
        <c:axPos val="l"/>
        <c:majorGridlines>
          <c:spPr>
            <a:ln>
              <a:solidFill>
                <a:schemeClr val="bg1">
                  <a:lumMod val="75000"/>
                </a:schemeClr>
              </a:solidFill>
            </a:ln>
          </c:spPr>
        </c:majorGridlines>
        <c:numFmt formatCode="&quot;£&quot;#,##0" sourceLinked="1"/>
        <c:majorTickMark val="out"/>
        <c:minorTickMark val="none"/>
        <c:tickLblPos val="nextTo"/>
        <c:crossAx val="272414592"/>
        <c:crosses val="autoZero"/>
        <c:crossBetween val="between"/>
      </c:valAx>
    </c:plotArea>
    <c:legend>
      <c:legendPos val="r"/>
      <c:layout>
        <c:manualLayout>
          <c:xMode val="edge"/>
          <c:yMode val="edge"/>
          <c:x val="0.7695069978871627"/>
          <c:y val="0.32533865398696277"/>
          <c:w val="0.22100221007233886"/>
          <c:h val="0.28698732572159613"/>
        </c:manualLayout>
      </c:layout>
      <c:overlay val="0"/>
      <c:spPr>
        <a:solidFill>
          <a:schemeClr val="bg1"/>
        </a:solidFill>
      </c:spPr>
      <c:txPr>
        <a:bodyPr/>
        <a:lstStyle/>
        <a:p>
          <a:pPr>
            <a:defRPr sz="105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12/01/2021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12/01/2021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7675-B12C-435D-A763-86634C3642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B7E3C39-8D1A-4F70-831A-56B44A510B3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850DA4-842A-4F16-8DC4-502B085F9EDE}"/>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5" name="Footer Placeholder 4">
            <a:extLst>
              <a:ext uri="{FF2B5EF4-FFF2-40B4-BE49-F238E27FC236}">
                <a16:creationId xmlns:a16="http://schemas.microsoft.com/office/drawing/2014/main" id="{F8D1017F-00F5-44FB-AE70-FF9A9CB60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B2CA1-31DF-4B84-BBC2-D7C5E6364D26}"/>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89856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AD4D-27CB-4AF1-8616-482656FA01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646DB0-712D-4003-A19F-FC7D0EACC3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8308C-0D9B-4EBF-BA9A-A3B4E3084EA7}"/>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5" name="Footer Placeholder 4">
            <a:extLst>
              <a:ext uri="{FF2B5EF4-FFF2-40B4-BE49-F238E27FC236}">
                <a16:creationId xmlns:a16="http://schemas.microsoft.com/office/drawing/2014/main" id="{234C204F-AE0E-466D-AB54-D541DFE61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B413B-9C12-48B5-98F0-69BCCFB37DD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587306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3D89-A0D6-4292-9046-70799AC3CB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9CD78-37C3-4EE5-B501-0DC2FAF85C7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123304-CE38-4518-BCF2-D61D6F4F2E6C}"/>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5" name="Footer Placeholder 4">
            <a:extLst>
              <a:ext uri="{FF2B5EF4-FFF2-40B4-BE49-F238E27FC236}">
                <a16:creationId xmlns:a16="http://schemas.microsoft.com/office/drawing/2014/main" id="{B440B553-302A-4C85-9217-FE4B79ED3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67B3A-09E3-44A2-AC66-C012D7DBB58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51994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7E58-08D7-49DF-A6C1-A978E9B13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296BAC-9042-43A0-9EF6-48F472A5F17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29636A-A969-4A52-8698-AA9B608F87A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F600E0-B0C7-4355-98B6-7E187275B10F}"/>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6" name="Footer Placeholder 5">
            <a:extLst>
              <a:ext uri="{FF2B5EF4-FFF2-40B4-BE49-F238E27FC236}">
                <a16:creationId xmlns:a16="http://schemas.microsoft.com/office/drawing/2014/main" id="{8E250287-0790-4B15-8145-8A85C5C40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4BC39-F494-45EC-BE8C-16B6EC0E8C4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88393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AE2C-C6D3-4CE7-8EDA-FEBFDE5147F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700F34-87E3-40A7-8F5C-48E5082FF9F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7D266E5-3AD8-477C-8D0D-A243F9965BD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820145-6F12-44FC-AA24-12C4E8C5E2F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ACACEB-0B7C-4669-8F19-182646E5C3D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F8C66-8472-4D8A-9BA8-5540DBAC53DF}"/>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8" name="Footer Placeholder 7">
            <a:extLst>
              <a:ext uri="{FF2B5EF4-FFF2-40B4-BE49-F238E27FC236}">
                <a16:creationId xmlns:a16="http://schemas.microsoft.com/office/drawing/2014/main" id="{A0D0E69C-AA6A-4F7B-96EC-45B2F87B33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422F10-699F-460D-B52D-4CA1B2572A2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32282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DE90-D9F5-4733-9947-035F5691BF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E48A88-5A7F-4173-99FB-E8D1881C8BD2}"/>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4" name="Footer Placeholder 3">
            <a:extLst>
              <a:ext uri="{FF2B5EF4-FFF2-40B4-BE49-F238E27FC236}">
                <a16:creationId xmlns:a16="http://schemas.microsoft.com/office/drawing/2014/main" id="{BC5B69FF-8922-439B-AE68-06656E7BA7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1F78E9-9C3B-4EFB-B581-AE02D63D573B}"/>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637313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90635-50DE-4E17-AC6A-C817A02F26BF}"/>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3" name="Footer Placeholder 2">
            <a:extLst>
              <a:ext uri="{FF2B5EF4-FFF2-40B4-BE49-F238E27FC236}">
                <a16:creationId xmlns:a16="http://schemas.microsoft.com/office/drawing/2014/main" id="{418769E7-7194-4E90-BDCE-A2AB2C84C2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6CBC6B-F68C-423C-A724-27884F23C0B2}"/>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16168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236F-8EB5-45FE-A516-3E3742C3D2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FCD77D-2B41-4335-B886-378F51263D3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A0EDF-842F-4A72-B745-3774B5B0A8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72DBF0F-6B38-45A4-97ED-F7097B2DC347}"/>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6" name="Footer Placeholder 5">
            <a:extLst>
              <a:ext uri="{FF2B5EF4-FFF2-40B4-BE49-F238E27FC236}">
                <a16:creationId xmlns:a16="http://schemas.microsoft.com/office/drawing/2014/main" id="{0C4E40B0-E37F-42CC-A865-30D81903B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4D9EF-6D08-4D75-833D-E97AE210EC49}"/>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39390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23E3-AB80-4DE2-B316-035FDAD456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4B697A-C1A0-4930-9285-0E35172C35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205EC61-E688-4038-A6CF-AE53E261A7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11E1F4-2E4F-48F6-9828-86422706D63C}"/>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6" name="Footer Placeholder 5">
            <a:extLst>
              <a:ext uri="{FF2B5EF4-FFF2-40B4-BE49-F238E27FC236}">
                <a16:creationId xmlns:a16="http://schemas.microsoft.com/office/drawing/2014/main" id="{39225619-0E85-408A-BC30-208533DF4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4BF3F-BF7D-410A-A6B6-416A271AC31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12901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FB94-D069-4BA9-AF73-50FAE0017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8C63F-732B-43B2-960B-757284F16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37DB9-C680-4F8E-A993-28F42D8E702E}"/>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5" name="Footer Placeholder 4">
            <a:extLst>
              <a:ext uri="{FF2B5EF4-FFF2-40B4-BE49-F238E27FC236}">
                <a16:creationId xmlns:a16="http://schemas.microsoft.com/office/drawing/2014/main" id="{CD73203B-DAB9-4435-BBD9-3D837AE2D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263B4-D22D-4983-94A1-4CBBEDD0E6D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4098566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1C5E4-4D64-4B0A-AA42-E64F10E6F19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FEE260-5C59-4267-80CC-3E9062CA9759}"/>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8ECEE-AB7D-4E65-A987-C03CEAAD6673}"/>
              </a:ext>
            </a:extLst>
          </p:cNvPr>
          <p:cNvSpPr>
            <a:spLocks noGrp="1"/>
          </p:cNvSpPr>
          <p:nvPr>
            <p:ph type="dt" sz="half" idx="10"/>
          </p:nvPr>
        </p:nvSpPr>
        <p:spPr/>
        <p:txBody>
          <a:bodyPr/>
          <a:lstStyle/>
          <a:p>
            <a:fld id="{4F467BC8-1645-4D60-8AAE-5544F2AADB5F}" type="datetimeFigureOut">
              <a:rPr lang="en-GB" smtClean="0"/>
              <a:t>12/01/2021</a:t>
            </a:fld>
            <a:endParaRPr lang="en-GB"/>
          </a:p>
        </p:txBody>
      </p:sp>
      <p:sp>
        <p:nvSpPr>
          <p:cNvPr id="5" name="Footer Placeholder 4">
            <a:extLst>
              <a:ext uri="{FF2B5EF4-FFF2-40B4-BE49-F238E27FC236}">
                <a16:creationId xmlns:a16="http://schemas.microsoft.com/office/drawing/2014/main" id="{0C4D1F43-EDF0-457F-B9FC-9E6A19ABF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1DBE-5B1B-4248-8A93-FE93E6BB4D4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15544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F5867-7423-492B-AA49-F33B87DB37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54E90B-9370-4A64-8DF0-465AE6858B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94571-D9D0-4080-9101-491A94DF63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F467BC8-1645-4D60-8AAE-5544F2AADB5F}" type="datetimeFigureOut">
              <a:rPr lang="en-GB" smtClean="0"/>
              <a:t>12/01/2021</a:t>
            </a:fld>
            <a:endParaRPr lang="en-GB"/>
          </a:p>
        </p:txBody>
      </p:sp>
      <p:sp>
        <p:nvSpPr>
          <p:cNvPr id="5" name="Footer Placeholder 4">
            <a:extLst>
              <a:ext uri="{FF2B5EF4-FFF2-40B4-BE49-F238E27FC236}">
                <a16:creationId xmlns:a16="http://schemas.microsoft.com/office/drawing/2014/main" id="{1E0229A1-B450-4A55-8997-B2381C8251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FF5F2B-98E3-417A-8BA7-7FC3F9190C8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7F7537-E218-44C6-B794-E6A6968F4116}" type="slidenum">
              <a:rPr lang="en-GB" smtClean="0"/>
              <a:t>‹#›</a:t>
            </a:fld>
            <a:endParaRPr lang="en-GB"/>
          </a:p>
        </p:txBody>
      </p:sp>
    </p:spTree>
    <p:extLst>
      <p:ext uri="{BB962C8B-B14F-4D97-AF65-F5344CB8AC3E}">
        <p14:creationId xmlns:p14="http://schemas.microsoft.com/office/powerpoint/2010/main" val="290009897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January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2115" y="479515"/>
          <a:ext cx="8533603" cy="4480043"/>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228946">
                <a:tc>
                  <a:txBody>
                    <a:bodyPr/>
                    <a:lstStyle/>
                    <a:p>
                      <a:pPr algn="l" rtl="0" fontAlgn="ctr"/>
                      <a:r>
                        <a:rPr lang="en-GB" sz="6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6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98490">
                <a:tc>
                  <a:txBody>
                    <a:bodyPr/>
                    <a:lstStyle/>
                    <a:p>
                      <a:pPr algn="l" fontAlgn="t"/>
                      <a:r>
                        <a:rPr lang="en-GB" sz="800" b="0" i="0" u="none" strike="noStrike" dirty="0">
                          <a:solidFill>
                            <a:srgbClr val="000000"/>
                          </a:solidFill>
                          <a:effectLst/>
                          <a:latin typeface="Calibri" panose="020F0502020204030204" pitchFamily="34" charset="0"/>
                        </a:rPr>
                        <a:t>Programme Plan Re-Baseline</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CR-D002</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07/11/2019</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751528655"/>
                  </a:ext>
                </a:extLst>
              </a:tr>
              <a:tr h="203361">
                <a:tc>
                  <a:txBody>
                    <a:bodyPr/>
                    <a:lstStyle/>
                    <a:p>
                      <a:pPr algn="l" fontAlgn="t"/>
                      <a:r>
                        <a:rPr lang="en-US" sz="800" b="0" i="0" u="none" strike="noStrike" dirty="0">
                          <a:solidFill>
                            <a:srgbClr val="000000"/>
                          </a:solidFill>
                          <a:effectLst/>
                          <a:latin typeface="Calibri" panose="020F0502020204030204" pitchFamily="34" charset="0"/>
                        </a:rPr>
                        <a:t>Updates to the CSS Physical Interface Design (</a:t>
                      </a:r>
                      <a:r>
                        <a:rPr lang="en-US" sz="800" b="0" i="0" u="none" strike="noStrike" dirty="0" err="1">
                          <a:solidFill>
                            <a:srgbClr val="000000"/>
                          </a:solidFill>
                          <a:effectLst/>
                          <a:latin typeface="Calibri" panose="020F0502020204030204" pitchFamily="34" charset="0"/>
                        </a:rPr>
                        <a:t>PhID</a:t>
                      </a:r>
                      <a:r>
                        <a:rPr lang="en-US" sz="800" b="0" i="0" u="none" strike="noStrike" dirty="0">
                          <a:solidFill>
                            <a:srgbClr val="000000"/>
                          </a:solidFill>
                          <a:effectLst/>
                          <a:latin typeface="Calibri" panose="020F0502020204030204" pitchFamily="34" charset="0"/>
                        </a:rPr>
                        <a: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CR-D008</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£17,250.00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22/01/2020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2174385334"/>
                  </a:ext>
                </a:extLst>
              </a:tr>
              <a:tr h="203361">
                <a:tc>
                  <a:txBody>
                    <a:bodyPr/>
                    <a:lstStyle/>
                    <a:p>
                      <a:pPr algn="l" fontAlgn="t"/>
                      <a:r>
                        <a:rPr lang="en-GB" sz="800" b="0" i="0" u="none" strike="noStrike">
                          <a:solidFill>
                            <a:srgbClr val="000000"/>
                          </a:solidFill>
                          <a:effectLst/>
                          <a:latin typeface="Calibri" panose="020F0502020204030204" pitchFamily="34" charset="0"/>
                        </a:rPr>
                        <a:t>CSS_Exception_Handling_Strategy_v0.2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CR-D014</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26/02/2020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621057491"/>
                  </a:ext>
                </a:extLst>
              </a:tr>
              <a:tr h="203361">
                <a:tc>
                  <a:txBody>
                    <a:bodyPr/>
                    <a:lstStyle/>
                    <a:p>
                      <a:pPr algn="l" fontAlgn="t"/>
                      <a:r>
                        <a:rPr lang="en-US" sz="800" b="0" i="0" u="none" strike="noStrike" dirty="0" err="1">
                          <a:solidFill>
                            <a:srgbClr val="000000"/>
                          </a:solidFill>
                          <a:effectLst/>
                          <a:latin typeface="Calibri" panose="020F0502020204030204" pitchFamily="34" charset="0"/>
                        </a:rPr>
                        <a:t>Provide_CSS_RegistrationID_to_PUI_and_LPs</a:t>
                      </a:r>
                      <a:endParaRPr lang="en-US" sz="8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CR-D016</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£12,643.00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07/08/2020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653742555"/>
                  </a:ext>
                </a:extLst>
              </a:tr>
              <a:tr h="203361">
                <a:tc>
                  <a:txBody>
                    <a:bodyPr/>
                    <a:lstStyle/>
                    <a:p>
                      <a:pPr algn="l" fontAlgn="t"/>
                      <a:r>
                        <a:rPr lang="en-US" sz="800" b="0" i="0" u="none" strike="noStrike" dirty="0" err="1">
                          <a:solidFill>
                            <a:srgbClr val="000000"/>
                          </a:solidFill>
                          <a:effectLst/>
                          <a:latin typeface="Calibri" panose="020F0502020204030204" pitchFamily="34" charset="0"/>
                        </a:rPr>
                        <a:t>Licence</a:t>
                      </a:r>
                      <a:r>
                        <a:rPr lang="en-US" sz="800" b="0" i="0" u="none" strike="noStrike" dirty="0">
                          <a:solidFill>
                            <a:srgbClr val="000000"/>
                          </a:solidFill>
                          <a:effectLst/>
                          <a:latin typeface="Calibri" panose="020F0502020204030204" pitchFamily="34" charset="0"/>
                        </a:rPr>
                        <a:t> Exempt Network Customer Identifier – ABACUS Data Model update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CR-E51</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29/10/2019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473898194"/>
                  </a:ext>
                </a:extLst>
              </a:tr>
              <a:tr h="203361">
                <a:tc>
                  <a:txBody>
                    <a:bodyPr/>
                    <a:lstStyle/>
                    <a:p>
                      <a:pPr algn="l" fontAlgn="t"/>
                      <a:r>
                        <a:rPr lang="en-US" sz="800" b="0" i="0" u="none" strike="noStrike" dirty="0">
                          <a:solidFill>
                            <a:srgbClr val="000000"/>
                          </a:solidFill>
                          <a:effectLst/>
                          <a:latin typeface="Calibri" panose="020F0502020204030204" pitchFamily="34" charset="0"/>
                        </a:rPr>
                        <a:t>Amendments to the DMS artefact suite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CR-D019</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£6,500.00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16/03/2020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811377997"/>
                  </a:ext>
                </a:extLst>
              </a:tr>
              <a:tr h="203361">
                <a:tc>
                  <a:txBody>
                    <a:bodyPr/>
                    <a:lstStyle/>
                    <a:p>
                      <a:pPr algn="l" fontAlgn="t"/>
                      <a:r>
                        <a:rPr lang="en-US" sz="800" b="0" i="0" u="none" strike="noStrike">
                          <a:solidFill>
                            <a:srgbClr val="000000"/>
                          </a:solidFill>
                          <a:effectLst/>
                          <a:latin typeface="Calibri" panose="020F0502020204030204" pitchFamily="34" charset="0"/>
                        </a:rPr>
                        <a:t>Migration of Terminated Gas RMPS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10/06/2020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982708138"/>
                  </a:ext>
                </a:extLst>
              </a:tr>
              <a:tr h="203361">
                <a:tc>
                  <a:txBody>
                    <a:bodyPr/>
                    <a:lstStyle/>
                    <a:p>
                      <a:pPr algn="l" fontAlgn="t"/>
                      <a:r>
                        <a:rPr lang="en-US" sz="800" b="0" i="0" u="none" strike="noStrike">
                          <a:solidFill>
                            <a:srgbClr val="000000"/>
                          </a:solidFill>
                          <a:effectLst/>
                          <a:latin typeface="Calibri" panose="020F0502020204030204" pitchFamily="34" charset="0"/>
                        </a:rPr>
                        <a:t>Amendments to the NC-0079 for REL (Retail Energy Location) Data Migration and Reconciliation</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CR-D024</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£20,000.00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06/07/2020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1119725783"/>
                  </a:ext>
                </a:extLst>
              </a:tr>
              <a:tr h="203361">
                <a:tc>
                  <a:txBody>
                    <a:bodyPr/>
                    <a:lstStyle/>
                    <a:p>
                      <a:pPr algn="l" fontAlgn="b"/>
                      <a:r>
                        <a:rPr lang="en-GB" sz="800" b="0" i="0" u="none" strike="noStrike" dirty="0">
                          <a:solidFill>
                            <a:srgbClr val="000000"/>
                          </a:solidFill>
                          <a:effectLst/>
                          <a:latin typeface="Calibri" panose="020F0502020204030204" pitchFamily="34" charset="0"/>
                        </a:rPr>
                        <a:t>DMS - PHID Alignment Parties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CR-D026</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06/07/2020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03325048"/>
                  </a:ext>
                </a:extLst>
              </a:tr>
              <a:tr h="203361">
                <a:tc>
                  <a:txBody>
                    <a:bodyPr/>
                    <a:lstStyle/>
                    <a:p>
                      <a:pPr algn="l" fontAlgn="b"/>
                      <a:r>
                        <a:rPr lang="en-US" sz="800" b="0" i="0" u="none" strike="noStrike">
                          <a:solidFill>
                            <a:srgbClr val="000000"/>
                          </a:solidFill>
                          <a:effectLst/>
                          <a:latin typeface="Calibri" panose="020F0502020204030204" pitchFamily="34" charset="0"/>
                        </a:rPr>
                        <a:t>Request For a New or Upgraded DMT Environment</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CR-D027</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£256,009.00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07/08/2020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000169379"/>
                  </a:ext>
                </a:extLst>
              </a:tr>
              <a:tr h="203361">
                <a:tc>
                  <a:txBody>
                    <a:bodyPr/>
                    <a:lstStyle/>
                    <a:p>
                      <a:pPr algn="l" fontAlgn="b"/>
                      <a:r>
                        <a:rPr lang="en-US" sz="800" b="0" i="0" u="none" strike="noStrike">
                          <a:solidFill>
                            <a:srgbClr val="000000"/>
                          </a:solidFill>
                          <a:effectLst/>
                          <a:latin typeface="Calibri" panose="020F0502020204030204" pitchFamily="34" charset="0"/>
                        </a:rPr>
                        <a:t>Enable TLS connection pooling for all directly connected parties to CSS]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CR-D028</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£2,500.00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13/07/2020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029581709"/>
                  </a:ext>
                </a:extLst>
              </a:tr>
              <a:tr h="203361">
                <a:tc>
                  <a:txBody>
                    <a:bodyPr/>
                    <a:lstStyle/>
                    <a:p>
                      <a:pPr algn="l" fontAlgn="b"/>
                      <a:r>
                        <a:rPr lang="en-GB" sz="800" b="0" i="0" u="none" strike="noStrike" dirty="0">
                          <a:solidFill>
                            <a:srgbClr val="000000"/>
                          </a:solidFill>
                          <a:effectLst/>
                          <a:latin typeface="Calibri" panose="020F0502020204030204" pitchFamily="34" charset="0"/>
                        </a:rPr>
                        <a:t>Message Header Format for PKI Certificate Identification]</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CR-D029</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£2,500.00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13/07/2020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26307551"/>
                  </a:ext>
                </a:extLst>
              </a:tr>
              <a:tr h="203361">
                <a:tc>
                  <a:txBody>
                    <a:bodyPr/>
                    <a:lstStyle/>
                    <a:p>
                      <a:pPr algn="l" fontAlgn="b"/>
                      <a:r>
                        <a:rPr lang="en-US" sz="800" b="0" i="0" u="none" strike="noStrike" dirty="0">
                          <a:solidFill>
                            <a:srgbClr val="000000"/>
                          </a:solidFill>
                          <a:effectLst/>
                          <a:latin typeface="Calibri" panose="020F0502020204030204" pitchFamily="34" charset="0"/>
                        </a:rPr>
                        <a:t>SIT Functional Test Re Plan  Enabling Parallel Testing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CR-D030</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£56,000.00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20/07/2020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74782153"/>
                  </a:ext>
                </a:extLst>
              </a:tr>
              <a:tr h="203361">
                <a:tc>
                  <a:txBody>
                    <a:bodyPr/>
                    <a:lstStyle/>
                    <a:p>
                      <a:pPr algn="l" fontAlgn="b"/>
                      <a:r>
                        <a:rPr lang="fr-FR" sz="800" b="0" i="0" u="none" strike="noStrike">
                          <a:solidFill>
                            <a:srgbClr val="000000"/>
                          </a:solidFill>
                          <a:effectLst/>
                          <a:latin typeface="Calibri" panose="020F0502020204030204" pitchFamily="34" charset="0"/>
                        </a:rPr>
                        <a:t>DM_Validation Catalogue_Shipper_Effective_Date_Change_</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CR-D032</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03/08/2020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150541801"/>
                  </a:ext>
                </a:extLst>
              </a:tr>
              <a:tr h="203361">
                <a:tc>
                  <a:txBody>
                    <a:bodyPr/>
                    <a:lstStyle/>
                    <a:p>
                      <a:pPr algn="l" fontAlgn="b"/>
                      <a:r>
                        <a:rPr lang="en-GB" sz="800" b="0" i="0" u="none" strike="noStrike" dirty="0">
                          <a:solidFill>
                            <a:srgbClr val="000000"/>
                          </a:solidFill>
                          <a:effectLst/>
                          <a:latin typeface="Calibri" panose="020F0502020204030204" pitchFamily="34" charset="0"/>
                        </a:rPr>
                        <a:t>Compression During Data Migration</a:t>
                      </a:r>
                    </a:p>
                  </a:txBody>
                  <a:tcPr marL="0" marR="0" marT="0" marB="0" anchor="b"/>
                </a:tc>
                <a:tc>
                  <a:txBody>
                    <a:bodyPr/>
                    <a:lstStyle/>
                    <a:p>
                      <a:pPr algn="l" fontAlgn="b"/>
                      <a:r>
                        <a:rPr lang="en-GB" sz="800" b="0" i="0" u="none" strike="noStrike" dirty="0">
                          <a:solidFill>
                            <a:srgbClr val="000000"/>
                          </a:solidFill>
                          <a:effectLst/>
                          <a:latin typeface="Calibri" panose="020F0502020204030204" pitchFamily="34" charset="0"/>
                        </a:rPr>
                        <a:t>CR-D034</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£500.00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09/09/2020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371576077"/>
                  </a:ext>
                </a:extLst>
              </a:tr>
              <a:tr h="203361">
                <a:tc>
                  <a:txBody>
                    <a:bodyPr/>
                    <a:lstStyle/>
                    <a:p>
                      <a:pPr algn="l" fontAlgn="b"/>
                      <a:r>
                        <a:rPr lang="en-US" sz="800" b="0" i="0" u="none" strike="noStrike" dirty="0">
                          <a:solidFill>
                            <a:srgbClr val="000000"/>
                          </a:solidFill>
                          <a:effectLst/>
                          <a:latin typeface="Calibri" panose="020F0502020204030204" pitchFamily="34" charset="0"/>
                        </a:rPr>
                        <a:t>Uplift to the CSS Interface Specifications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CR-D038</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£70,000.00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07/10/2020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39267783"/>
                  </a:ext>
                </a:extLst>
              </a:tr>
              <a:tr h="203361">
                <a:tc>
                  <a:txBody>
                    <a:bodyPr/>
                    <a:lstStyle/>
                    <a:p>
                      <a:pPr algn="l" fontAlgn="b"/>
                      <a:r>
                        <a:rPr lang="en-US" sz="800" b="0" i="0" u="none" strike="noStrike">
                          <a:solidFill>
                            <a:srgbClr val="000000"/>
                          </a:solidFill>
                          <a:effectLst/>
                          <a:latin typeface="Calibri" panose="020F0502020204030204" pitchFamily="34" charset="0"/>
                        </a:rPr>
                        <a:t>Uplift to Business Data Validation Rules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CR-D039</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£20,000.00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25/09/2020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149916139"/>
                  </a:ext>
                </a:extLst>
              </a:tr>
              <a:tr h="203361">
                <a:tc>
                  <a:txBody>
                    <a:bodyPr/>
                    <a:lstStyle/>
                    <a:p>
                      <a:pPr algn="l" fontAlgn="b"/>
                      <a:r>
                        <a:rPr lang="en-GB" sz="800" b="0" i="0" u="none" strike="noStrike" dirty="0">
                          <a:solidFill>
                            <a:srgbClr val="000000"/>
                          </a:solidFill>
                          <a:effectLst/>
                          <a:latin typeface="Calibri" panose="020F0502020204030204" pitchFamily="34" charset="0"/>
                        </a:rPr>
                        <a:t>Programme Plan Re-Baseline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CR-D042</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£14,913,000.00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28/09/2020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683635751"/>
                  </a:ext>
                </a:extLst>
              </a:tr>
              <a:tr h="198490">
                <a:tc>
                  <a:txBody>
                    <a:bodyPr/>
                    <a:lstStyle/>
                    <a:p>
                      <a:pPr algn="l" fontAlgn="b"/>
                      <a:r>
                        <a:rPr lang="en-US" sz="800" b="0" i="0" u="none" strike="noStrike">
                          <a:solidFill>
                            <a:srgbClr val="000000"/>
                          </a:solidFill>
                          <a:effectLst/>
                          <a:latin typeface="Calibri" panose="020F0502020204030204" pitchFamily="34" charset="0"/>
                        </a:rPr>
                        <a:t> Additional Onward Dependencies for MAD Log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CR-D053</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18/12/2020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Pending PIA</a:t>
                      </a:r>
                    </a:p>
                  </a:txBody>
                  <a:tcPr marL="0" marR="0" marT="0" marB="0" anchor="b"/>
                </a:tc>
                <a:extLst>
                  <a:ext uri="{0D108BD9-81ED-4DB2-BD59-A6C34878D82A}">
                    <a16:rowId xmlns:a16="http://schemas.microsoft.com/office/drawing/2014/main" val="1515270279"/>
                  </a:ext>
                </a:extLst>
              </a:tr>
              <a:tr h="198490">
                <a:tc>
                  <a:txBody>
                    <a:bodyPr/>
                    <a:lstStyle/>
                    <a:p>
                      <a:pPr algn="l" fontAlgn="b"/>
                      <a:r>
                        <a:rPr lang="en-US" sz="800" b="0" i="0" u="none" strike="noStrike">
                          <a:solidFill>
                            <a:srgbClr val="000000"/>
                          </a:solidFill>
                          <a:effectLst/>
                          <a:latin typeface="Calibri" panose="020F0502020204030204" pitchFamily="34" charset="0"/>
                        </a:rPr>
                        <a:t>Changing from GetOrganised to Landmark SFTP for SI receiving files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CR-D054</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18/12/2020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Pending PIA</a:t>
                      </a:r>
                    </a:p>
                  </a:txBody>
                  <a:tcPr marL="0" marR="0" marT="0" marB="0" anchor="b"/>
                </a:tc>
                <a:extLst>
                  <a:ext uri="{0D108BD9-81ED-4DB2-BD59-A6C34878D82A}">
                    <a16:rowId xmlns:a16="http://schemas.microsoft.com/office/drawing/2014/main" val="3818935558"/>
                  </a:ext>
                </a:extLst>
              </a:tr>
              <a:tr h="198490">
                <a:tc>
                  <a:txBody>
                    <a:bodyPr/>
                    <a:lstStyle/>
                    <a:p>
                      <a:pPr algn="l" fontAlgn="b"/>
                      <a:r>
                        <a:rPr lang="en-US" sz="800" b="0" i="0" u="none" strike="noStrike" dirty="0">
                          <a:solidFill>
                            <a:srgbClr val="000000"/>
                          </a:solidFill>
                          <a:effectLst/>
                          <a:latin typeface="Calibri" panose="020F0502020204030204" pitchFamily="34" charset="0"/>
                        </a:rPr>
                        <a:t>Amendments to the Data Cleansing Catalogue</a:t>
                      </a:r>
                    </a:p>
                  </a:txBody>
                  <a:tcPr marL="0" marR="0" marT="0" marB="0" anchor="b"/>
                </a:tc>
                <a:tc>
                  <a:txBody>
                    <a:bodyPr/>
                    <a:lstStyle/>
                    <a:p>
                      <a:pPr algn="l" fontAlgn="b"/>
                      <a:r>
                        <a:rPr lang="en-GB" sz="800" b="0" i="0" u="none" strike="noStrike" dirty="0">
                          <a:solidFill>
                            <a:srgbClr val="000000"/>
                          </a:solidFill>
                          <a:effectLst/>
                          <a:latin typeface="Calibri" panose="020F0502020204030204" pitchFamily="34" charset="0"/>
                        </a:rPr>
                        <a:t>CR-D055</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18/12/2020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Pending PIA</a:t>
                      </a:r>
                    </a:p>
                  </a:txBody>
                  <a:tcPr marL="0" marR="0" marT="0" marB="0" anchor="b"/>
                </a:tc>
                <a:extLst>
                  <a:ext uri="{0D108BD9-81ED-4DB2-BD59-A6C34878D82A}">
                    <a16:rowId xmlns:a16="http://schemas.microsoft.com/office/drawing/2014/main" val="621960918"/>
                  </a:ext>
                </a:extLst>
              </a:tr>
            </a:tbl>
          </a:graphicData>
        </a:graphic>
      </p:graphicFrame>
    </p:spTree>
    <p:extLst>
      <p:ext uri="{BB962C8B-B14F-4D97-AF65-F5344CB8AC3E}">
        <p14:creationId xmlns:p14="http://schemas.microsoft.com/office/powerpoint/2010/main" val="292378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421545" y="358348"/>
          <a:ext cx="8412492" cy="4692136"/>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205792">
                <a:tc>
                  <a:txBody>
                    <a:bodyPr/>
                    <a:lstStyle/>
                    <a:p>
                      <a:pPr algn="ctr" rtl="0" fontAlgn="ctr"/>
                      <a:r>
                        <a:rPr lang="en-GB" sz="800" b="1" i="0" u="none" strike="noStrike" dirty="0">
                          <a:solidFill>
                            <a:srgbClr val="FFFFFF"/>
                          </a:solidFill>
                          <a:effectLst/>
                          <a:latin typeface="+mn-lt"/>
                          <a:cs typeface="Arial" panose="020B0604020202020204" pitchFamily="34" charset="0"/>
                        </a:rPr>
                        <a:t>CR Name</a:t>
                      </a:r>
                    </a:p>
                  </a:txBody>
                  <a:tcPr marL="4763" marR="4763" marT="4763" marB="0" anchor="ctr"/>
                </a:tc>
                <a:tc>
                  <a:txBody>
                    <a:bodyPr/>
                    <a:lstStyle/>
                    <a:p>
                      <a:pPr algn="ctr" rtl="0" fontAlgn="ctr"/>
                      <a:r>
                        <a:rPr lang="en-GB" sz="800" b="1" i="0" u="none" strike="noStrike">
                          <a:solidFill>
                            <a:srgbClr val="FFFFFF"/>
                          </a:solidFill>
                          <a:effectLst/>
                          <a:latin typeface="+mn-lt"/>
                          <a:cs typeface="Arial" panose="020B0604020202020204" pitchFamily="34" charset="0"/>
                        </a:rPr>
                        <a:t>CR Ref</a:t>
                      </a:r>
                    </a:p>
                  </a:txBody>
                  <a:tcPr marL="4763" marR="4763" marT="4763" marB="0" anchor="ctr"/>
                </a:tc>
                <a:tc>
                  <a:txBody>
                    <a:bodyPr/>
                    <a:lstStyle/>
                    <a:p>
                      <a:pPr algn="ctr" rtl="0" fontAlgn="ctr"/>
                      <a:r>
                        <a:rPr lang="en-US" sz="800" b="1" i="0" u="none" strike="noStrike" dirty="0">
                          <a:solidFill>
                            <a:srgbClr val="FFFFFF"/>
                          </a:solidFill>
                          <a:effectLst/>
                          <a:latin typeface="+mn-lt"/>
                          <a:cs typeface="Arial" panose="020B0604020202020204" pitchFamily="34" charset="0"/>
                        </a:rPr>
                        <a:t>High Level Cost IA Cost</a:t>
                      </a:r>
                    </a:p>
                  </a:txBody>
                  <a:tcPr marL="4763" marR="4763" marT="4763" marB="0" anchor="ctr"/>
                </a:tc>
                <a:tc>
                  <a:txBody>
                    <a:bodyPr/>
                    <a:lstStyle/>
                    <a:p>
                      <a:pPr algn="ctr" rtl="0" fontAlgn="ctr"/>
                      <a:r>
                        <a:rPr lang="en-GB" sz="800" b="1" i="0" u="none" strike="noStrike">
                          <a:solidFill>
                            <a:srgbClr val="FFFFFF"/>
                          </a:solidFill>
                          <a:effectLst/>
                          <a:latin typeface="+mn-lt"/>
                          <a:cs typeface="Arial" panose="020B0604020202020204" pitchFamily="34" charset="0"/>
                        </a:rPr>
                        <a:t>Date Raised</a:t>
                      </a:r>
                    </a:p>
                  </a:txBody>
                  <a:tcPr marL="4763" marR="4763" marT="4763" marB="0" anchor="ctr"/>
                </a:tc>
                <a:tc>
                  <a:txBody>
                    <a:bodyPr/>
                    <a:lstStyle/>
                    <a:p>
                      <a:pPr algn="ctr" rtl="0" fontAlgn="ctr"/>
                      <a:r>
                        <a:rPr lang="en-GB" sz="800" b="1" i="0" u="none" strike="noStrike" dirty="0">
                          <a:solidFill>
                            <a:srgbClr val="FFFFFF"/>
                          </a:solidFill>
                          <a:effectLst/>
                          <a:latin typeface="+mn-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23616">
                <a:tc>
                  <a:txBody>
                    <a:bodyPr/>
                    <a:lstStyle/>
                    <a:p>
                      <a:pPr algn="l" fontAlgn="t"/>
                      <a:r>
                        <a:rPr lang="it-IT" sz="800" b="0" i="0" u="none" strike="noStrike" dirty="0">
                          <a:solidFill>
                            <a:srgbClr val="000000"/>
                          </a:solidFill>
                          <a:effectLst/>
                          <a:latin typeface="Calibri" panose="020F0502020204030204" pitchFamily="34" charset="0"/>
                        </a:rPr>
                        <a:t>Non_Mandatory_MPAS_Metered_Indicator_v0.4</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CR-D001</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27/01/2020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Complete - No </a:t>
                      </a:r>
                      <a:r>
                        <a:rPr lang="en-GB" sz="800" b="0" i="0" u="none" strike="noStrike" dirty="0" err="1">
                          <a:solidFill>
                            <a:srgbClr val="000000"/>
                          </a:solidFill>
                          <a:effectLst/>
                          <a:latin typeface="Calibri" panose="020F0502020204030204" pitchFamily="34" charset="0"/>
                        </a:rPr>
                        <a:t>Xoserve</a:t>
                      </a:r>
                      <a:r>
                        <a:rPr lang="en-GB" sz="8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751528655"/>
                  </a:ext>
                </a:extLst>
              </a:tr>
              <a:tr h="123616">
                <a:tc>
                  <a:txBody>
                    <a:bodyPr/>
                    <a:lstStyle/>
                    <a:p>
                      <a:pPr algn="l" fontAlgn="t"/>
                      <a:r>
                        <a:rPr lang="en-GB" sz="800" b="0" i="0" u="none" strike="noStrike">
                          <a:solidFill>
                            <a:srgbClr val="000000"/>
                          </a:solidFill>
                          <a:effectLst/>
                          <a:latin typeface="Calibri" panose="020F0502020204030204" pitchFamily="34" charset="0"/>
                        </a:rPr>
                        <a:t>REC Manager Procurement Timelines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CR-D003</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02/12/2019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912576208"/>
                  </a:ext>
                </a:extLst>
              </a:tr>
              <a:tr h="123616">
                <a:tc>
                  <a:txBody>
                    <a:bodyPr/>
                    <a:lstStyle/>
                    <a:p>
                      <a:pPr algn="l" fontAlgn="t"/>
                      <a:r>
                        <a:rPr lang="en-GB" sz="800" b="0" i="0" u="none" strike="noStrike">
                          <a:solidFill>
                            <a:srgbClr val="000000"/>
                          </a:solidFill>
                          <a:effectLst/>
                          <a:latin typeface="Calibri" panose="020F0502020204030204" pitchFamily="34" charset="0"/>
                        </a:rPr>
                        <a:t>MPAS Related MPAN Disconnection</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CR-D004</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360727846"/>
                  </a:ext>
                </a:extLst>
              </a:tr>
              <a:tr h="123616">
                <a:tc>
                  <a:txBody>
                    <a:bodyPr/>
                    <a:lstStyle/>
                    <a:p>
                      <a:pPr algn="l" fontAlgn="t"/>
                      <a:r>
                        <a:rPr lang="en-US" sz="800" b="0" i="0" u="none" strike="noStrike">
                          <a:solidFill>
                            <a:srgbClr val="000000"/>
                          </a:solidFill>
                          <a:effectLst/>
                          <a:latin typeface="Calibri" panose="020F0502020204030204" pitchFamily="34" charset="0"/>
                        </a:rPr>
                        <a:t>Introduction of Validation Message to Logical Mode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CR-D005</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£61,000.00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25/11/2019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981331093"/>
                  </a:ext>
                </a:extLst>
              </a:tr>
              <a:tr h="123616">
                <a:tc>
                  <a:txBody>
                    <a:bodyPr/>
                    <a:lstStyle/>
                    <a:p>
                      <a:pPr algn="l" fontAlgn="t"/>
                      <a:r>
                        <a:rPr lang="en-US" sz="800" b="0" i="0" u="none" strike="noStrike">
                          <a:solidFill>
                            <a:srgbClr val="000000"/>
                          </a:solidFill>
                          <a:effectLst/>
                          <a:latin typeface="Calibri" panose="020F0502020204030204" pitchFamily="34" charset="0"/>
                        </a:rPr>
                        <a:t>Modification of Related MPAN Cleanse Checkpoint Milestones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CR-D006</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27/11/2019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929275229"/>
                  </a:ext>
                </a:extLst>
              </a:tr>
              <a:tr h="123616">
                <a:tc>
                  <a:txBody>
                    <a:bodyPr/>
                    <a:lstStyle/>
                    <a:p>
                      <a:pPr algn="l" fontAlgn="t"/>
                      <a:r>
                        <a:rPr lang="en-GB" sz="800" b="0" i="0" u="none" strike="noStrike">
                          <a:solidFill>
                            <a:srgbClr val="000000"/>
                          </a:solidFill>
                          <a:effectLst/>
                          <a:latin typeface="Calibri" panose="020F0502020204030204" pitchFamily="34" charset="0"/>
                        </a:rPr>
                        <a:t>ABACUS Corrections and Re-alignments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CR-D007</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04/12/2019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011124910"/>
                  </a:ext>
                </a:extLst>
              </a:tr>
              <a:tr h="123616">
                <a:tc>
                  <a:txBody>
                    <a:bodyPr/>
                    <a:lstStyle/>
                    <a:p>
                      <a:pPr algn="l" fontAlgn="t"/>
                      <a:r>
                        <a:rPr lang="en-GB" sz="800" b="0" i="0" u="none" strike="noStrike">
                          <a:solidFill>
                            <a:srgbClr val="000000"/>
                          </a:solidFill>
                          <a:effectLst/>
                          <a:latin typeface="Calibri" panose="020F0502020204030204" pitchFamily="34" charset="0"/>
                        </a:rPr>
                        <a:t>ECOES REL API Webmethod</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CR-D009</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17/12/2019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49112874"/>
                  </a:ext>
                </a:extLst>
              </a:tr>
              <a:tr h="123616">
                <a:tc>
                  <a:txBody>
                    <a:bodyPr/>
                    <a:lstStyle/>
                    <a:p>
                      <a:pPr algn="l" fontAlgn="t"/>
                      <a:r>
                        <a:rPr lang="en-GB" sz="800" b="0" i="0" u="none" strike="noStrike" dirty="0">
                          <a:solidFill>
                            <a:srgbClr val="000000"/>
                          </a:solidFill>
                          <a:effectLst/>
                          <a:latin typeface="Calibri" panose="020F0502020204030204" pitchFamily="34" charset="0"/>
                        </a:rPr>
                        <a:t>CSSIA Uplift to Implement IG Recommendations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CR-D010</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17/12/2019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78907313"/>
                  </a:ext>
                </a:extLst>
              </a:tr>
              <a:tr h="123616">
                <a:tc>
                  <a:txBody>
                    <a:bodyPr/>
                    <a:lstStyle/>
                    <a:p>
                      <a:pPr algn="l" fontAlgn="t"/>
                      <a:r>
                        <a:rPr lang="en-US" sz="800" b="0" i="0" u="none" strike="noStrike">
                          <a:solidFill>
                            <a:srgbClr val="000000"/>
                          </a:solidFill>
                          <a:effectLst/>
                          <a:latin typeface="Calibri" panose="020F0502020204030204" pitchFamily="34" charset="0"/>
                        </a:rPr>
                        <a:t>Update 3 E2Es to align to CSSIA</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CR-D011</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10/06/2020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00048739"/>
                  </a:ext>
                </a:extLst>
              </a:tr>
              <a:tr h="123616">
                <a:tc>
                  <a:txBody>
                    <a:bodyPr/>
                    <a:lstStyle/>
                    <a:p>
                      <a:pPr algn="l" fontAlgn="t"/>
                      <a:r>
                        <a:rPr lang="en-US" sz="800" b="0" i="0" u="none" strike="noStrike">
                          <a:solidFill>
                            <a:srgbClr val="000000"/>
                          </a:solidFill>
                          <a:effectLst/>
                          <a:latin typeface="Calibri" panose="020F0502020204030204" pitchFamily="34" charset="0"/>
                        </a:rPr>
                        <a:t>CSS_Physical_Interface_Design_Updates_mpxn_v0.2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30/01/2020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712610449"/>
                  </a:ext>
                </a:extLst>
              </a:tr>
              <a:tr h="123616">
                <a:tc>
                  <a:txBody>
                    <a:bodyPr/>
                    <a:lstStyle/>
                    <a:p>
                      <a:pPr algn="l" fontAlgn="t"/>
                      <a:r>
                        <a:rPr lang="en-US" sz="800" b="0" i="0" u="none" strike="noStrike">
                          <a:solidFill>
                            <a:srgbClr val="000000"/>
                          </a:solidFill>
                          <a:effectLst/>
                          <a:latin typeface="Calibri" panose="020F0502020204030204" pitchFamily="34" charset="0"/>
                        </a:rPr>
                        <a:t>Messaging_Requirements_Revisions_REC_Code_Manager_and_CSS_v0.1 Clean</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CR-D013</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28/01/2020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20846771"/>
                  </a:ext>
                </a:extLst>
              </a:tr>
              <a:tr h="123616">
                <a:tc>
                  <a:txBody>
                    <a:bodyPr/>
                    <a:lstStyle/>
                    <a:p>
                      <a:pPr algn="l" fontAlgn="t"/>
                      <a:r>
                        <a:rPr lang="en-US" sz="800" b="0" i="0" u="none" strike="noStrike">
                          <a:solidFill>
                            <a:srgbClr val="000000"/>
                          </a:solidFill>
                          <a:effectLst/>
                          <a:latin typeface="Calibri" panose="020F0502020204030204" pitchFamily="34" charset="0"/>
                        </a:rPr>
                        <a:t>Amendment_of_Xoserve_Consequential_Change_Milestone_Delivery_Dates_v0.2[DRAFT]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CR-D015</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26/02/2020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1108681045"/>
                  </a:ext>
                </a:extLst>
              </a:tr>
              <a:tr h="123616">
                <a:tc>
                  <a:txBody>
                    <a:bodyPr/>
                    <a:lstStyle/>
                    <a:p>
                      <a:pPr algn="l" fontAlgn="t"/>
                      <a:r>
                        <a:rPr lang="en-US" sz="800" b="0" i="0" u="none" strike="noStrike">
                          <a:solidFill>
                            <a:srgbClr val="000000"/>
                          </a:solidFill>
                          <a:effectLst/>
                          <a:latin typeface="Calibri" panose="020F0502020204030204" pitchFamily="34" charset="0"/>
                        </a:rPr>
                        <a:t>CSS_Handling_of_MPAS_Business_Dates_v0.2[DRAFT]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CR-D017</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£3,500.00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20/07/2020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119251928"/>
                  </a:ext>
                </a:extLst>
              </a:tr>
              <a:tr h="123616">
                <a:tc>
                  <a:txBody>
                    <a:bodyPr/>
                    <a:lstStyle/>
                    <a:p>
                      <a:pPr algn="l" fontAlgn="t"/>
                      <a:r>
                        <a:rPr lang="en-GB" sz="800" b="0" i="0" u="none" strike="noStrike">
                          <a:solidFill>
                            <a:srgbClr val="000000"/>
                          </a:solidFill>
                          <a:effectLst/>
                          <a:latin typeface="Calibri" panose="020F0502020204030204" pitchFamily="34" charset="0"/>
                        </a:rPr>
                        <a:t>Confirmation_Responses_to_Outbound_Synchronisations_v0.2[DRAFT]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CR-D018</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02/03/2020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579055430"/>
                  </a:ext>
                </a:extLst>
              </a:tr>
              <a:tr h="147849">
                <a:tc>
                  <a:txBody>
                    <a:bodyPr/>
                    <a:lstStyle/>
                    <a:p>
                      <a:pPr algn="l" fontAlgn="t"/>
                      <a:r>
                        <a:rPr lang="en-US" sz="800" b="0" i="0" u="none" strike="noStrike">
                          <a:solidFill>
                            <a:srgbClr val="000000"/>
                          </a:solidFill>
                          <a:effectLst/>
                          <a:latin typeface="Calibri" panose="020F0502020204030204" pitchFamily="34" charset="0"/>
                        </a:rPr>
                        <a:t>Regulatory Workstream – Programme Milestones Refresh </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CR-D020</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16/03/2020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965349378"/>
                  </a:ext>
                </a:extLst>
              </a:tr>
              <a:tr h="123616">
                <a:tc>
                  <a:txBody>
                    <a:bodyPr/>
                    <a:lstStyle/>
                    <a:p>
                      <a:pPr algn="l" fontAlgn="t"/>
                      <a:r>
                        <a:rPr lang="en-GB" sz="800" b="0" i="0" u="none" strike="noStrike">
                          <a:solidFill>
                            <a:srgbClr val="000000"/>
                          </a:solidFill>
                          <a:effectLst/>
                          <a:latin typeface="Calibri" panose="020F0502020204030204" pitchFamily="34" charset="0"/>
                        </a:rPr>
                        <a:t>Remove MPAS Interface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CR-D021</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29/04/2020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4019188766"/>
                  </a:ext>
                </a:extLst>
              </a:tr>
              <a:tr h="123616">
                <a:tc>
                  <a:txBody>
                    <a:bodyPr/>
                    <a:lstStyle/>
                    <a:p>
                      <a:pPr algn="l" fontAlgn="t"/>
                      <a:r>
                        <a:rPr lang="en-US" sz="800" b="0" i="0" u="none" strike="noStrike">
                          <a:solidFill>
                            <a:srgbClr val="000000"/>
                          </a:solidFill>
                          <a:effectLst/>
                          <a:latin typeface="Calibri" panose="020F0502020204030204" pitchFamily="34" charset="0"/>
                        </a:rPr>
                        <a:t>DSP_Specific_ SIT_ Functional_Exit_Criteria</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CR-D023</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29/05/2020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954537531"/>
                  </a:ext>
                </a:extLst>
              </a:tr>
              <a:tr h="123616">
                <a:tc>
                  <a:txBody>
                    <a:bodyPr/>
                    <a:lstStyle/>
                    <a:p>
                      <a:pPr algn="l" fontAlgn="b"/>
                      <a:r>
                        <a:rPr lang="en-GB" sz="800" b="0" i="0" u="none" strike="noStrike">
                          <a:solidFill>
                            <a:srgbClr val="000000"/>
                          </a:solidFill>
                          <a:effectLst/>
                          <a:latin typeface="Calibri" panose="020F0502020204030204" pitchFamily="34" charset="0"/>
                        </a:rPr>
                        <a:t>Changes to support enhanced Solar arrangements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CR-D025</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84861247"/>
                  </a:ext>
                </a:extLst>
              </a:tr>
              <a:tr h="130936">
                <a:tc>
                  <a:txBody>
                    <a:bodyPr/>
                    <a:lstStyle/>
                    <a:p>
                      <a:pPr algn="l" fontAlgn="b"/>
                      <a:r>
                        <a:rPr lang="en-US" sz="800" b="0" i="0" u="none" strike="noStrike">
                          <a:solidFill>
                            <a:srgbClr val="000000"/>
                          </a:solidFill>
                          <a:effectLst/>
                          <a:latin typeface="Calibri" panose="020F0502020204030204" pitchFamily="34" charset="0"/>
                        </a:rPr>
                        <a:t>CSS Role-based access control (RBAC)</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CR-D031</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£48,530.00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24/07/2020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84717103"/>
                  </a:ext>
                </a:extLst>
              </a:tr>
              <a:tr h="123616">
                <a:tc>
                  <a:txBody>
                    <a:bodyPr/>
                    <a:lstStyle/>
                    <a:p>
                      <a:pPr algn="l" fontAlgn="b"/>
                      <a:r>
                        <a:rPr lang="en-US" sz="800" b="0" i="0" u="none" strike="noStrike">
                          <a:solidFill>
                            <a:srgbClr val="000000"/>
                          </a:solidFill>
                          <a:effectLst/>
                          <a:latin typeface="Calibri" panose="020F0502020204030204" pitchFamily="34" charset="0"/>
                        </a:rPr>
                        <a:t>A Quality Analysis Activity of the Data being used for the DMT Non-Functional Test Phase​​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CR-D033</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1584130255"/>
                  </a:ext>
                </a:extLst>
              </a:tr>
              <a:tr h="147813">
                <a:tc>
                  <a:txBody>
                    <a:bodyPr/>
                    <a:lstStyle/>
                    <a:p>
                      <a:pPr algn="l" fontAlgn="b"/>
                      <a:r>
                        <a:rPr lang="en-US" sz="800" b="0" i="0" u="none" strike="noStrike">
                          <a:solidFill>
                            <a:srgbClr val="000000"/>
                          </a:solidFill>
                          <a:effectLst/>
                          <a:latin typeface="Calibri" panose="020F0502020204030204" pitchFamily="34" charset="0"/>
                        </a:rPr>
                        <a:t>CSS Change from UTC to Local Time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CR-D035</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22/09/2020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508219123"/>
                  </a:ext>
                </a:extLst>
              </a:tr>
              <a:tr h="141514">
                <a:tc>
                  <a:txBody>
                    <a:bodyPr/>
                    <a:lstStyle/>
                    <a:p>
                      <a:pPr algn="l" fontAlgn="b"/>
                      <a:r>
                        <a:rPr lang="fr-FR" sz="800" b="0" i="0" u="none" strike="noStrike">
                          <a:solidFill>
                            <a:srgbClr val="000000"/>
                          </a:solidFill>
                          <a:effectLst/>
                          <a:latin typeface="Calibri" panose="020F0502020204030204" pitchFamily="34" charset="0"/>
                        </a:rPr>
                        <a:t>Xoserve CR for DES AI Removal</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CR-D036</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24/09/2020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749593762"/>
                  </a:ext>
                </a:extLst>
              </a:tr>
              <a:tr h="123616">
                <a:tc>
                  <a:txBody>
                    <a:bodyPr/>
                    <a:lstStyle/>
                    <a:p>
                      <a:pPr algn="l" fontAlgn="b"/>
                      <a:r>
                        <a:rPr lang="en-US" sz="800" b="0" i="0" u="none" strike="noStrike">
                          <a:solidFill>
                            <a:srgbClr val="000000"/>
                          </a:solidFill>
                          <a:effectLst/>
                          <a:latin typeface="Calibri" panose="020F0502020204030204" pitchFamily="34" charset="0"/>
                        </a:rPr>
                        <a:t>Provide_CSS_RegistrationID_to_LPs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CR-D037</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06/10/2020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371576077"/>
                  </a:ext>
                </a:extLst>
              </a:tr>
              <a:tr h="136616">
                <a:tc>
                  <a:txBody>
                    <a:bodyPr/>
                    <a:lstStyle/>
                    <a:p>
                      <a:pPr algn="l" fontAlgn="b"/>
                      <a:r>
                        <a:rPr lang="en-GB" sz="800" b="0" i="0" u="none" strike="noStrike">
                          <a:solidFill>
                            <a:srgbClr val="000000"/>
                          </a:solidFill>
                          <a:effectLst/>
                          <a:latin typeface="Calibri" panose="020F0502020204030204" pitchFamily="34" charset="0"/>
                        </a:rPr>
                        <a:t>UEPT Tranche Regulatory Change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CR-D040</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N/A</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865577480"/>
                  </a:ext>
                </a:extLst>
              </a:tr>
              <a:tr h="130079">
                <a:tc>
                  <a:txBody>
                    <a:bodyPr/>
                    <a:lstStyle/>
                    <a:p>
                      <a:pPr algn="l" fontAlgn="b"/>
                      <a:r>
                        <a:rPr lang="en-US" sz="800" b="0" i="0" u="none" strike="noStrike">
                          <a:solidFill>
                            <a:srgbClr val="000000"/>
                          </a:solidFill>
                          <a:effectLst/>
                          <a:latin typeface="Calibri" panose="020F0502020204030204" pitchFamily="34" charset="0"/>
                        </a:rPr>
                        <a:t>NCT-0073 Functional Script Master Changes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CR-D041</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25/09/2020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944098535"/>
                  </a:ext>
                </a:extLst>
              </a:tr>
              <a:tr h="123616">
                <a:tc>
                  <a:txBody>
                    <a:bodyPr/>
                    <a:lstStyle/>
                    <a:p>
                      <a:pPr algn="l" fontAlgn="b"/>
                      <a:r>
                        <a:rPr lang="en-US" sz="800" b="0" i="0" u="none" strike="noStrike">
                          <a:solidFill>
                            <a:srgbClr val="000000"/>
                          </a:solidFill>
                          <a:effectLst/>
                          <a:latin typeface="Calibri" panose="020F0502020204030204" pitchFamily="34" charset="0"/>
                        </a:rPr>
                        <a:t> Update to the End to End Testing Plan</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CR-D043</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05/10/2020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751975691"/>
                  </a:ext>
                </a:extLst>
              </a:tr>
              <a:tr h="123616">
                <a:tc>
                  <a:txBody>
                    <a:bodyPr/>
                    <a:lstStyle/>
                    <a:p>
                      <a:pPr algn="l" fontAlgn="b"/>
                      <a:r>
                        <a:rPr lang="en-US" sz="800" b="0" i="0" u="none" strike="noStrike">
                          <a:solidFill>
                            <a:srgbClr val="000000"/>
                          </a:solidFill>
                          <a:effectLst/>
                          <a:latin typeface="Calibri" panose="020F0502020204030204" pitchFamily="34" charset="0"/>
                        </a:rPr>
                        <a:t>Request For a New DMT Environment for DMT Live Rehearsal</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CR-D044</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23/10/2020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701204438"/>
                  </a:ext>
                </a:extLst>
              </a:tr>
              <a:tr h="147478">
                <a:tc>
                  <a:txBody>
                    <a:bodyPr/>
                    <a:lstStyle/>
                    <a:p>
                      <a:pPr algn="l" fontAlgn="b"/>
                      <a:r>
                        <a:rPr lang="en-US" sz="800" b="0" i="0" u="none" strike="noStrike">
                          <a:solidFill>
                            <a:srgbClr val="000000"/>
                          </a:solidFill>
                          <a:effectLst/>
                          <a:latin typeface="Calibri" panose="020F0502020204030204" pitchFamily="34" charset="0"/>
                        </a:rPr>
                        <a:t>NC-0079 Adding Post Load Integrity Check Document</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CR-D045</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17240232"/>
                  </a:ext>
                </a:extLst>
              </a:tr>
              <a:tr h="123616">
                <a:tc>
                  <a:txBody>
                    <a:bodyPr/>
                    <a:lstStyle/>
                    <a:p>
                      <a:pPr algn="l" fontAlgn="b"/>
                      <a:r>
                        <a:rPr lang="en-US" sz="800" b="0" i="0" u="none" strike="noStrike">
                          <a:solidFill>
                            <a:srgbClr val="000000"/>
                          </a:solidFill>
                          <a:effectLst/>
                          <a:latin typeface="Calibri" panose="020F0502020204030204" pitchFamily="34" charset="0"/>
                        </a:rPr>
                        <a:t>Uplift to the Code of Connection</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CR-0046</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531921918"/>
                  </a:ext>
                </a:extLst>
              </a:tr>
              <a:tr h="123616">
                <a:tc>
                  <a:txBody>
                    <a:bodyPr/>
                    <a:lstStyle/>
                    <a:p>
                      <a:pPr algn="l" fontAlgn="b"/>
                      <a:r>
                        <a:rPr lang="en-US" sz="800" b="0" i="0" u="none" strike="noStrike">
                          <a:solidFill>
                            <a:srgbClr val="000000"/>
                          </a:solidFill>
                          <a:effectLst/>
                          <a:latin typeface="Calibri" panose="020F0502020204030204" pitchFamily="34" charset="0"/>
                        </a:rPr>
                        <a:t>Correctional Changes to MAD Log v2.0 &amp; POAP v2.0</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CR-D047</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13/11/2020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107080113"/>
                  </a:ext>
                </a:extLst>
              </a:tr>
              <a:tr h="123616">
                <a:tc>
                  <a:txBody>
                    <a:bodyPr/>
                    <a:lstStyle/>
                    <a:p>
                      <a:pPr algn="l" fontAlgn="b"/>
                      <a:r>
                        <a:rPr lang="en-US" sz="800" b="0" i="0" u="none" strike="noStrike">
                          <a:solidFill>
                            <a:srgbClr val="000000"/>
                          </a:solidFill>
                          <a:effectLst/>
                          <a:latin typeface="Calibri" panose="020F0502020204030204" pitchFamily="34" charset="0"/>
                        </a:rPr>
                        <a:t>Changes to Data Milestones in MAD Log v2.0 &amp; POAP v2.0</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CR-D048</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09/11/2020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44569037"/>
                  </a:ext>
                </a:extLst>
              </a:tr>
              <a:tr h="123616">
                <a:tc>
                  <a:txBody>
                    <a:bodyPr/>
                    <a:lstStyle/>
                    <a:p>
                      <a:pPr algn="l" fontAlgn="b"/>
                      <a:r>
                        <a:rPr lang="en-US" sz="800" b="0" i="0" u="none" strike="noStrike">
                          <a:solidFill>
                            <a:srgbClr val="000000"/>
                          </a:solidFill>
                          <a:effectLst/>
                          <a:latin typeface="Calibri" panose="020F0502020204030204" pitchFamily="34" charset="0"/>
                        </a:rPr>
                        <a:t>Consequential Changes to Testing Milestones in MAD Log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CR-D049</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13/11/2020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On Hold</a:t>
                      </a:r>
                    </a:p>
                  </a:txBody>
                  <a:tcPr marL="0" marR="0" marT="0" marB="0" anchor="b"/>
                </a:tc>
                <a:extLst>
                  <a:ext uri="{0D108BD9-81ED-4DB2-BD59-A6C34878D82A}">
                    <a16:rowId xmlns:a16="http://schemas.microsoft.com/office/drawing/2014/main" val="2809587971"/>
                  </a:ext>
                </a:extLst>
              </a:tr>
              <a:tr h="123616">
                <a:tc>
                  <a:txBody>
                    <a:bodyPr/>
                    <a:lstStyle/>
                    <a:p>
                      <a:pPr algn="l" fontAlgn="b"/>
                      <a:r>
                        <a:rPr lang="en-US" sz="800" b="0" i="0" u="none" strike="noStrike">
                          <a:solidFill>
                            <a:srgbClr val="000000"/>
                          </a:solidFill>
                          <a:effectLst/>
                          <a:latin typeface="Calibri" panose="020F0502020204030204" pitchFamily="34" charset="0"/>
                        </a:rPr>
                        <a:t>CSS Environments for Faster Switching Enduring Service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CR-D050</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766585764"/>
                  </a:ext>
                </a:extLst>
              </a:tr>
              <a:tr h="123616">
                <a:tc>
                  <a:txBody>
                    <a:bodyPr/>
                    <a:lstStyle/>
                    <a:p>
                      <a:pPr algn="l" fontAlgn="b"/>
                      <a:r>
                        <a:rPr lang="en-US" sz="800" b="0" i="0" u="none" strike="noStrike">
                          <a:solidFill>
                            <a:srgbClr val="000000"/>
                          </a:solidFill>
                          <a:effectLst/>
                          <a:latin typeface="Calibri" panose="020F0502020204030204" pitchFamily="34" charset="0"/>
                        </a:rPr>
                        <a:t>Changes to Data Validation Rules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CR-D051</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30/11/2020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30913272"/>
                  </a:ext>
                </a:extLst>
              </a:tr>
              <a:tr h="123616">
                <a:tc>
                  <a:txBody>
                    <a:bodyPr/>
                    <a:lstStyle/>
                    <a:p>
                      <a:pPr algn="l" fontAlgn="b"/>
                      <a:r>
                        <a:rPr lang="en-US" sz="800" b="0" i="0" u="none" strike="noStrike" dirty="0">
                          <a:solidFill>
                            <a:srgbClr val="000000"/>
                          </a:solidFill>
                          <a:effectLst/>
                          <a:latin typeface="Calibri" panose="020F0502020204030204" pitchFamily="34" charset="0"/>
                        </a:rPr>
                        <a:t>Additional and Further Correctional Changes to MAD Log v2.0</a:t>
                      </a:r>
                      <a:endParaRPr lang="en-GB"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800" b="0" i="0" u="none" strike="noStrike" dirty="0">
                          <a:solidFill>
                            <a:srgbClr val="000000"/>
                          </a:solidFill>
                          <a:effectLst/>
                          <a:latin typeface="Calibri" panose="020F0502020204030204" pitchFamily="34" charset="0"/>
                        </a:rPr>
                        <a:t>CR-D052</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05/12/2020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Complete - No </a:t>
                      </a:r>
                      <a:r>
                        <a:rPr lang="en-GB" sz="800" b="0" i="0" u="none" strike="noStrike" dirty="0" err="1">
                          <a:solidFill>
                            <a:srgbClr val="000000"/>
                          </a:solidFill>
                          <a:effectLst/>
                          <a:latin typeface="Calibri" panose="020F0502020204030204" pitchFamily="34" charset="0"/>
                        </a:rPr>
                        <a:t>Xoserve</a:t>
                      </a:r>
                      <a:r>
                        <a:rPr lang="en-GB" sz="8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109675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FBFBB1C-CBBF-4ECE-A8A7-EF68B5011755}"/>
              </a:ext>
            </a:extLst>
          </p:cNvPr>
          <p:cNvGraphicFramePr>
            <a:graphicFrameLocks/>
          </p:cNvGraphicFramePr>
          <p:nvPr>
            <p:extLst>
              <p:ext uri="{D42A27DB-BD31-4B8C-83A1-F6EECF244321}">
                <p14:modId xmlns:p14="http://schemas.microsoft.com/office/powerpoint/2010/main" val="2822851039"/>
              </p:ext>
            </p:extLst>
          </p:nvPr>
        </p:nvGraphicFramePr>
        <p:xfrm>
          <a:off x="139143" y="178905"/>
          <a:ext cx="8855765" cy="4811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80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7455102"/>
              </p:ext>
            </p:extLst>
          </p:nvPr>
        </p:nvGraphicFramePr>
        <p:xfrm>
          <a:off x="108000" y="410091"/>
          <a:ext cx="9036000" cy="39749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now at Amber-Green </a:t>
                      </a:r>
                      <a:r>
                        <a:rPr lang="en-US" sz="900" b="0" kern="1200" baseline="0" dirty="0">
                          <a:solidFill>
                            <a:schemeClr val="tx1"/>
                          </a:solidFill>
                          <a:latin typeface="+mn-lt"/>
                          <a:ea typeface="+mn-ea"/>
                          <a:cs typeface="Arial"/>
                        </a:rPr>
                        <a:t>status </a:t>
                      </a:r>
                      <a:r>
                        <a:rPr lang="en-GB" sz="800" kern="1200" dirty="0">
                          <a:solidFill>
                            <a:schemeClr val="tx1"/>
                          </a:solidFill>
                          <a:effectLst/>
                          <a:latin typeface="+mn-lt"/>
                          <a:ea typeface="+mn-ea"/>
                          <a:cs typeface="+mn-cs"/>
                        </a:rPr>
                        <a:t>based </a:t>
                      </a:r>
                      <a:r>
                        <a:rPr lang="en-GB" sz="900" b="0" kern="1200" baseline="0" dirty="0">
                          <a:solidFill>
                            <a:schemeClr val="tx1"/>
                          </a:solidFill>
                          <a:latin typeface="+mn-lt"/>
                          <a:ea typeface="+mn-ea"/>
                          <a:cs typeface="Arial"/>
                        </a:rPr>
                        <a:t>on the progress made with the action tracked by the central programme team</a:t>
                      </a:r>
                      <a:r>
                        <a:rPr lang="en-US" sz="900" b="0" kern="1200" baseline="0" dirty="0">
                          <a:solidFill>
                            <a:schemeClr val="tx1"/>
                          </a:solidFill>
                          <a:latin typeface="+mn-lt"/>
                          <a:ea typeface="+mn-ea"/>
                          <a:cs typeface="Arial"/>
                        </a:rPr>
                        <a:t>. Out of the twelve issues that we raised seven of these have been resolved, we continue to track the remainder, these are planned to be closed by the end of January 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delivery status continues to be Green</a:t>
                      </a:r>
                      <a:endParaRPr lang="en-GB"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a:t>
                      </a:r>
                      <a:r>
                        <a:rPr lang="en-GB" sz="900" b="0" kern="1200" baseline="0" dirty="0" err="1">
                          <a:solidFill>
                            <a:schemeClr val="tx1"/>
                          </a:solidFill>
                          <a:latin typeface="+mn-lt"/>
                          <a:ea typeface="+mn-ea"/>
                          <a:cs typeface="Arial"/>
                        </a:rPr>
                        <a:t>Xoserve</a:t>
                      </a:r>
                      <a:r>
                        <a:rPr lang="en-GB" sz="900" b="0" kern="1200" baseline="0" dirty="0">
                          <a:solidFill>
                            <a:schemeClr val="tx1"/>
                          </a:solidFill>
                          <a:latin typeface="+mn-lt"/>
                          <a:ea typeface="+mn-ea"/>
                          <a:cs typeface="Arial"/>
                        </a:rPr>
                        <a:t> key internal and external milestones have been met</a:t>
                      </a:r>
                    </a:p>
                    <a:p>
                      <a:pPr marL="171450" lvl="0" indent="-171450">
                        <a:buFont typeface="Arial" panose="020B0604020202020204" pitchFamily="34" charset="0"/>
                        <a:buChar char="•"/>
                      </a:pPr>
                      <a:r>
                        <a:rPr lang="en-GB" sz="900" b="1" dirty="0"/>
                        <a:t>Programme Re-plan: </a:t>
                      </a:r>
                      <a:r>
                        <a:rPr lang="en-GB" sz="900" dirty="0"/>
                        <a:t>Following the </a:t>
                      </a:r>
                      <a:r>
                        <a:rPr lang="en-GB" sz="900" dirty="0" err="1"/>
                        <a:t>Ogem</a:t>
                      </a:r>
                      <a:r>
                        <a:rPr lang="en-GB" sz="900" dirty="0"/>
                        <a:t> programme re-baseline, caveated with the actions to mitigate concerns that </a:t>
                      </a:r>
                      <a:r>
                        <a:rPr lang="en-GB" sz="900" dirty="0" err="1"/>
                        <a:t>Xoserve</a:t>
                      </a:r>
                      <a:r>
                        <a:rPr lang="en-GB" sz="900" dirty="0"/>
                        <a:t> raised, we have been tracking these to closure with SI &amp; DCC. Most actions are on track</a:t>
                      </a:r>
                    </a:p>
                    <a:p>
                      <a:pPr marL="171450" lvl="0" indent="-171450">
                        <a:buFont typeface="Arial" panose="020B0604020202020204" pitchFamily="34" charset="0"/>
                        <a:buChar char="•"/>
                      </a:pPr>
                      <a:r>
                        <a:rPr lang="en-GB" sz="900" b="1" dirty="0"/>
                        <a:t>Costs: </a:t>
                      </a:r>
                      <a:r>
                        <a:rPr lang="en-GB" sz="900" b="0" dirty="0"/>
                        <a:t>Costs continue to be monitored closely</a:t>
                      </a:r>
                      <a:endParaRPr lang="en-GB" sz="900" b="1" dirty="0"/>
                    </a:p>
                    <a:p>
                      <a:pPr marL="171450" indent="-171450">
                        <a:buFont typeface="Arial" panose="020B0604020202020204" pitchFamily="34" charset="0"/>
                        <a:buChar char="•"/>
                      </a:pPr>
                      <a:r>
                        <a:rPr lang="en-GB" sz="900" b="1" dirty="0"/>
                        <a:t>Missing design changes </a:t>
                      </a:r>
                      <a:r>
                        <a:rPr lang="en-GB" sz="900" dirty="0"/>
                        <a:t> We continue to track these with DCC and SI. DCC have completed their review. The SI will provide the results of their review of any gaps on 8</a:t>
                      </a:r>
                      <a:r>
                        <a:rPr lang="en-GB" sz="900" baseline="30000" dirty="0"/>
                        <a:t>th</a:t>
                      </a:r>
                      <a:r>
                        <a:rPr lang="en-GB" sz="900" dirty="0"/>
                        <a:t> January</a:t>
                      </a:r>
                    </a:p>
                    <a:p>
                      <a:pPr marL="171450" indent="-171450">
                        <a:buFont typeface="Arial" panose="020B0604020202020204" pitchFamily="34" charset="0"/>
                        <a:buChar char="•"/>
                      </a:pPr>
                      <a:r>
                        <a:rPr lang="en-GB" sz="900" b="1" dirty="0"/>
                        <a:t>External SIT:</a:t>
                      </a:r>
                      <a:r>
                        <a:rPr lang="en-GB" sz="900" dirty="0"/>
                        <a:t> Testing is continuing largely to plan with volunteer licence party testing in progress currently. </a:t>
                      </a:r>
                      <a:r>
                        <a:rPr lang="en-GB" sz="900" dirty="0" err="1"/>
                        <a:t>Xoserve</a:t>
                      </a:r>
                      <a:r>
                        <a:rPr lang="en-GB" sz="900" dirty="0"/>
                        <a:t> have no open defects at this point</a:t>
                      </a:r>
                    </a:p>
                    <a:p>
                      <a:pPr marL="171450" lvl="0" indent="-171450">
                        <a:buFont typeface="Arial" panose="020B0604020202020204" pitchFamily="34" charset="0"/>
                        <a:buChar char="•"/>
                      </a:pPr>
                      <a:r>
                        <a:rPr lang="en-GB" sz="900" b="1" dirty="0"/>
                        <a:t>External NFR SIT:</a:t>
                      </a:r>
                      <a:r>
                        <a:rPr lang="en-GB" sz="900" dirty="0"/>
                        <a:t> </a:t>
                      </a:r>
                      <a:r>
                        <a:rPr lang="en-GB" sz="900" dirty="0" err="1"/>
                        <a:t>Xoserve</a:t>
                      </a:r>
                      <a:r>
                        <a:rPr lang="en-GB" sz="900" dirty="0"/>
                        <a:t> have commenced testing. We have 1 defect raised, which is ready to re-test</a:t>
                      </a:r>
                      <a:endParaRPr lang="en-GB" sz="900" b="0" kern="1200" baseline="0" dirty="0">
                        <a:solidFill>
                          <a:schemeClr val="tx1"/>
                        </a:solidFill>
                        <a:effectLst/>
                        <a:latin typeface="+mn-lt"/>
                        <a:ea typeface="+mn-ea"/>
                        <a:cs typeface="Aria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Testing:  </a:t>
                      </a:r>
                      <a:r>
                        <a:rPr lang="en-GB" sz="900" b="0" kern="1200" dirty="0">
                          <a:solidFill>
                            <a:schemeClr val="tx1"/>
                          </a:solidFill>
                          <a:effectLst/>
                          <a:latin typeface="+mn-lt"/>
                          <a:ea typeface="+mn-ea"/>
                          <a:cs typeface="+mn-cs"/>
                        </a:rPr>
                        <a:t>Internal Testing continues to plan addressing consequential changes and Switching Programme CRs.</a:t>
                      </a:r>
                      <a:endParaRPr lang="en-GB" sz="90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planning activities continue alongside engagement with the SI/</a:t>
                      </a:r>
                    </a:p>
                    <a:p>
                      <a:pPr marL="171450" lvl="0" indent="-171450">
                        <a:buFont typeface="Arial" panose="020B0604020202020204" pitchFamily="34" charset="0"/>
                        <a:buChar char="•"/>
                      </a:pPr>
                      <a:r>
                        <a:rPr lang="en-GB" sz="900" b="1" dirty="0"/>
                        <a:t>Data Migration: </a:t>
                      </a:r>
                      <a:r>
                        <a:rPr lang="en-GB" sz="900" dirty="0"/>
                        <a:t>DM NF Testing has commenced to plan  on 7</a:t>
                      </a:r>
                      <a:r>
                        <a:rPr lang="en-GB" sz="900" baseline="30000" dirty="0"/>
                        <a:t>th</a:t>
                      </a:r>
                      <a:r>
                        <a:rPr lang="en-GB" sz="900" dirty="0"/>
                        <a:t> December. Data delivery to Landmark for the UIT phases is on track with extraction completed successfully on 21</a:t>
                      </a:r>
                      <a:r>
                        <a:rPr lang="en-GB" sz="900" baseline="30000" dirty="0"/>
                        <a:t>st</a:t>
                      </a:r>
                      <a:r>
                        <a:rPr lang="en-GB" sz="900" dirty="0"/>
                        <a:t> November.</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endParaRPr lang="en-GB" sz="650" b="0"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Continue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SIT: </a:t>
                      </a:r>
                      <a:r>
                        <a:rPr lang="en-GB" sz="1000" b="0" kern="1200" dirty="0">
                          <a:solidFill>
                            <a:schemeClr val="tx1"/>
                          </a:solidFill>
                          <a:effectLst/>
                          <a:latin typeface="+mn-lt"/>
                          <a:ea typeface="+mn-ea"/>
                          <a:cs typeface="+mn-cs"/>
                        </a:rPr>
                        <a:t>Continue External SIT support</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NFR: </a:t>
                      </a:r>
                      <a:r>
                        <a:rPr lang="en-GB" sz="1000" b="0" kern="1200" dirty="0">
                          <a:solidFill>
                            <a:schemeClr val="tx1"/>
                          </a:solidFill>
                          <a:effectLst/>
                          <a:latin typeface="+mn-lt"/>
                          <a:ea typeface="+mn-ea"/>
                          <a:cs typeface="+mn-cs"/>
                        </a:rPr>
                        <a:t>Continue test execution </a:t>
                      </a:r>
                      <a:endParaRPr lang="en-GB" sz="10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Transition planning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59270362"/>
              </p:ext>
            </p:extLst>
          </p:nvPr>
        </p:nvGraphicFramePr>
        <p:xfrm>
          <a:off x="0" y="446380"/>
          <a:ext cx="9125999" cy="442333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069656">
                  <a:extLst>
                    <a:ext uri="{9D8B030D-6E8A-4147-A177-3AD203B41FA5}">
                      <a16:colId xmlns:a16="http://schemas.microsoft.com/office/drawing/2014/main" val="20001"/>
                    </a:ext>
                  </a:extLst>
                </a:gridCol>
                <a:gridCol w="6847143">
                  <a:extLst>
                    <a:ext uri="{9D8B030D-6E8A-4147-A177-3AD203B41FA5}">
                      <a16:colId xmlns:a16="http://schemas.microsoft.com/office/drawing/2014/main" val="20002"/>
                    </a:ext>
                  </a:extLst>
                </a:gridCol>
              </a:tblGrid>
              <a:tr h="561022">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Internal &amp; External SIT support in progress. DES Delivery Drop 2 completed to plan, and remains on track for next drop.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dirty="0">
                          <a:solidFill>
                            <a:schemeClr val="dk1"/>
                          </a:solidFill>
                          <a:effectLst/>
                          <a:latin typeface="+mn-lt"/>
                          <a:ea typeface="+mn-ea"/>
                          <a:cs typeface="+mn-cs"/>
                        </a:rPr>
                        <a:t>External SIT support in progress, no </a:t>
                      </a:r>
                      <a:r>
                        <a:rPr lang="en-GB" sz="1000" b="0" i="0" u="none" strike="noStrike" kern="1200" dirty="0" err="1">
                          <a:solidFill>
                            <a:schemeClr val="dk1"/>
                          </a:solidFill>
                          <a:effectLst/>
                          <a:latin typeface="+mn-lt"/>
                          <a:ea typeface="+mn-ea"/>
                          <a:cs typeface="+mn-cs"/>
                        </a:rPr>
                        <a:t>Xoserve</a:t>
                      </a:r>
                      <a:r>
                        <a:rPr lang="en-GB" sz="1000" b="0" i="0" u="none" strike="noStrike" kern="1200" dirty="0">
                          <a:solidFill>
                            <a:schemeClr val="dk1"/>
                          </a:solidFill>
                          <a:effectLst/>
                          <a:latin typeface="+mn-lt"/>
                          <a:ea typeface="+mn-ea"/>
                          <a:cs typeface="+mn-cs"/>
                        </a:rPr>
                        <a:t> defects are open at this point.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86023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Impact assessment continues to understand the impact of the proposed Switching Programme SLAs  alongside review of the proposed ITIL processes. Awaiting confirmed dates back from the DCC of when the remaining 1-2-1 sessions will take place to address all of the outstanding feedback against the core process maps. Planning for Operational testing is underway for the external OT phase.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4218693099"/>
              </p:ext>
            </p:extLst>
          </p:nvPr>
        </p:nvGraphicFramePr>
        <p:xfrm>
          <a:off x="0" y="744083"/>
          <a:ext cx="9125999" cy="328210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06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Internal workshops in place for the first consultation response due in January 2021. Continues to remain on track. </a:t>
                      </a:r>
                      <a:r>
                        <a:rPr lang="en-GB" sz="1050" b="0" i="0" u="none" strike="noStrike" kern="1200" baseline="0" noProof="0" dirty="0" err="1">
                          <a:solidFill>
                            <a:schemeClr val="tx1"/>
                          </a:solidFill>
                          <a:latin typeface="+mn-lt"/>
                          <a:ea typeface="+mn-ea"/>
                          <a:cs typeface="+mn-cs"/>
                        </a:rPr>
                        <a:t>DIscussions</a:t>
                      </a:r>
                      <a:r>
                        <a:rPr lang="en-GB" sz="1050" b="0" i="0" u="none" strike="noStrike" kern="1200" baseline="0" noProof="0" dirty="0">
                          <a:solidFill>
                            <a:schemeClr val="tx1"/>
                          </a:solidFill>
                          <a:latin typeface="+mn-lt"/>
                          <a:ea typeface="+mn-ea"/>
                          <a:cs typeface="+mn-cs"/>
                        </a:rPr>
                        <a:t> have been conducted with Ofgem &amp; REC to understand dependencies around Transitional REC.</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b="0" i="0" u="none" strike="noStrike" kern="1200" baseline="0" dirty="0">
                          <a:solidFill>
                            <a:schemeClr val="tx1"/>
                          </a:solidFill>
                          <a:latin typeface="+mn-lt"/>
                          <a:ea typeface="+mn-ea"/>
                          <a:cs typeface="+mn-cs"/>
                        </a:rPr>
                        <a:t>DMT NF has commenced on 07/12 and remains on track. Data Provision for UEPT remains on track for delivery in January.</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b="0" i="0" u="none" strike="noStrike" kern="1200" baseline="0" dirty="0" err="1">
                          <a:solidFill>
                            <a:schemeClr val="tx1"/>
                          </a:solidFill>
                          <a:latin typeface="+mn-lt"/>
                          <a:ea typeface="+mn-ea"/>
                          <a:cs typeface="+mn-cs"/>
                        </a:rPr>
                        <a:t>Xoserve</a:t>
                      </a:r>
                      <a:r>
                        <a:rPr lang="en-GB" sz="1050" b="0" i="0" u="none" strike="noStrike" kern="1200" baseline="0" dirty="0">
                          <a:solidFill>
                            <a:schemeClr val="tx1"/>
                          </a:solidFill>
                          <a:latin typeface="+mn-lt"/>
                          <a:ea typeface="+mn-ea"/>
                          <a:cs typeface="+mn-cs"/>
                        </a:rPr>
                        <a:t> have received the REL Data provision requests which remains the same as last years with no extra data requested.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Overall the workstream is green. Re-plan activities continue with both customers and Switching Programme.</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3478763080"/>
              </p:ext>
            </p:extLst>
          </p:nvPr>
        </p:nvGraphicFramePr>
        <p:xfrm>
          <a:off x="85651" y="503604"/>
          <a:ext cx="8972695" cy="2382337"/>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931746">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49273">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733064">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relevant and will continue to be monitored until SIT is complete..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24087050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4229193074"/>
              </p:ext>
            </p:extLst>
          </p:nvPr>
        </p:nvGraphicFramePr>
        <p:xfrm>
          <a:off x="21193" y="468842"/>
          <a:ext cx="9101611" cy="4535369"/>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79698">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 </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27/02/21</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Update from meeting held on 17/11 </a:t>
                      </a:r>
                    </a:p>
                    <a:p>
                      <a:r>
                        <a:rPr lang="en-US" sz="800" dirty="0"/>
                        <a:t>• Tony advised that within the response, parties should confirm a) that the incident is in their scope b) provide acceptance of the incident c) detail high level actions taken d) change the status from New to In Progress.  DCC will provide written clarification to </a:t>
                      </a:r>
                      <a:r>
                        <a:rPr lang="en-US" sz="800" dirty="0" err="1"/>
                        <a:t>Xoserve</a:t>
                      </a:r>
                      <a:r>
                        <a:rPr lang="en-US" sz="800" dirty="0"/>
                        <a:t> around what is expected within the response time.</a:t>
                      </a:r>
                    </a:p>
                    <a:p>
                      <a:r>
                        <a:rPr lang="en-US" sz="800" dirty="0"/>
                        <a:t>• DCC advised that they fully expected push back from all parties around the SLAs.  </a:t>
                      </a:r>
                      <a:r>
                        <a:rPr lang="en-US" sz="800" dirty="0" err="1"/>
                        <a:t>Xoserve</a:t>
                      </a:r>
                      <a:r>
                        <a:rPr lang="en-US" sz="800" dirty="0"/>
                        <a:t> will provide DCC with high level risks around the proposed SLA’s whilst continuing with an internal impact assessment.  We all agreed that the SLAs do not stop the processes being developed and agreed.</a:t>
                      </a:r>
                    </a:p>
                    <a:p>
                      <a:r>
                        <a:rPr lang="en-US" sz="800" dirty="0"/>
                        <a:t>• DCC are currently working on creating scenarios for each priority level which will be shared with parties.  This will also provide clarity around some of the terminology used within the descriptions.</a:t>
                      </a:r>
                    </a:p>
                    <a:p>
                      <a:r>
                        <a:rPr lang="en-US" sz="800" dirty="0"/>
                        <a:t>Awaiting further info from DCC.  In the meantime, we have an internal session planned to map out the types of incidents that we think we could receive and align to priority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26/02/21</a:t>
                      </a:r>
                    </a:p>
                  </a:txBody>
                  <a:tcPr marL="0" marR="0" marT="0" marB="0" anchor="ctr">
                    <a:solidFill>
                      <a:srgbClr val="CED1E2"/>
                    </a:solidFill>
                  </a:tcPr>
                </a:tc>
                <a:extLst>
                  <a:ext uri="{0D108BD9-81ED-4DB2-BD59-A6C34878D82A}">
                    <a16:rowId xmlns:a16="http://schemas.microsoft.com/office/drawing/2014/main" val="3007009940"/>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ext uri="{D42A27DB-BD31-4B8C-83A1-F6EECF244321}">
                <p14:modId xmlns:p14="http://schemas.microsoft.com/office/powerpoint/2010/main" val="153221023"/>
              </p:ext>
            </p:extLst>
          </p:nvPr>
        </p:nvGraphicFramePr>
        <p:xfrm>
          <a:off x="85652" y="483884"/>
          <a:ext cx="8972695" cy="340368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640973">
                  <a:extLst>
                    <a:ext uri="{9D8B030D-6E8A-4147-A177-3AD203B41FA5}">
                      <a16:colId xmlns:a16="http://schemas.microsoft.com/office/drawing/2014/main" val="20003"/>
                    </a:ext>
                  </a:extLst>
                </a:gridCol>
                <a:gridCol w="1489685">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4995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74855">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61901174"/>
                  </a:ext>
                </a:extLst>
              </a:tr>
              <a:tr h="981492">
                <a:tc>
                  <a:txBody>
                    <a:bodyPr/>
                    <a:lstStyle/>
                    <a:p>
                      <a:pPr algn="ctr" fontAlgn="ctr"/>
                      <a:r>
                        <a:rPr lang="en-GB" sz="800" b="0" i="0" u="none" strike="noStrike" dirty="0">
                          <a:solidFill>
                            <a:schemeClr val="tx1"/>
                          </a:solidFill>
                          <a:effectLst/>
                          <a:latin typeface="Arial" panose="020B0604020202020204" pitchFamily="34" charset="0"/>
                        </a:rPr>
                        <a:t>63929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low level tasks will be difficult to plan for and track because of the new SI approach, whereby the CSSIP includes summary level activity with detailed tasks being added to </a:t>
                      </a:r>
                      <a:r>
                        <a:rPr lang="en-US" sz="800" b="0" i="0" u="none" strike="noStrike" dirty="0" err="1">
                          <a:solidFill>
                            <a:schemeClr val="tx1"/>
                          </a:solidFill>
                          <a:effectLst/>
                          <a:latin typeface="Arial" panose="020B0604020202020204" pitchFamily="34" charset="0"/>
                        </a:rPr>
                        <a:t>GetOrganised</a:t>
                      </a:r>
                      <a:r>
                        <a:rPr lang="en-US" sz="800" b="0" i="0" u="none" strike="noStrike" dirty="0">
                          <a:solidFill>
                            <a:schemeClr val="tx1"/>
                          </a:solidFill>
                          <a:effectLst/>
                          <a:latin typeface="Arial" panose="020B0604020202020204" pitchFamily="34" charset="0"/>
                        </a:rPr>
                        <a:t> leading to low/granular level activity not being baselined, and moving around without warning or notice.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with the SI</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SI has confirmed that this risk is also being assessed internally. The current view from the SI is that planning will be undertaken in MSP with detailed activities tracked via </a:t>
                      </a:r>
                      <a:r>
                        <a:rPr lang="en-US" sz="800" b="0" i="0" u="none" strike="noStrike" dirty="0" err="1">
                          <a:solidFill>
                            <a:schemeClr val="tx1"/>
                          </a:solidFill>
                          <a:effectLst/>
                          <a:latin typeface="+mn-lt"/>
                        </a:rPr>
                        <a:t>GetOrganised</a:t>
                      </a:r>
                      <a:r>
                        <a:rPr lang="en-US" sz="800" b="0" i="0" u="none" strike="noStrike" dirty="0">
                          <a:solidFill>
                            <a:schemeClr val="tx1"/>
                          </a:solidFill>
                          <a:effectLst/>
                          <a:latin typeface="+mn-lt"/>
                        </a:rPr>
                        <a:t>. Awaiting confirmation of this approach.</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22/01/2021</a:t>
                      </a:r>
                    </a:p>
                  </a:txBody>
                  <a:tcPr marL="0" marR="0" marT="0" marB="0" anchor="ctr">
                    <a:solidFill>
                      <a:srgbClr val="CED1E2"/>
                    </a:solidFill>
                  </a:tcPr>
                </a:tc>
                <a:extLst>
                  <a:ext uri="{0D108BD9-81ED-4DB2-BD59-A6C34878D82A}">
                    <a16:rowId xmlns:a16="http://schemas.microsoft.com/office/drawing/2014/main" val="863058277"/>
                  </a:ext>
                </a:extLst>
              </a:tr>
              <a:tr h="685515">
                <a:tc>
                  <a:txBody>
                    <a:bodyPr/>
                    <a:lstStyle/>
                    <a:p>
                      <a:pPr algn="ctr" fontAlgn="ctr"/>
                      <a:r>
                        <a:rPr lang="en-GB" sz="800" b="0" i="0" u="none" strike="noStrike" dirty="0">
                          <a:solidFill>
                            <a:schemeClr val="tx1"/>
                          </a:solidFill>
                          <a:effectLst/>
                          <a:latin typeface="Arial" panose="020B0604020202020204" pitchFamily="34" charset="0"/>
                        </a:rPr>
                        <a:t>63538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all CRs (particularly those raised in the early phases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may not been incorporated into design and build by the relevant parties because these CRs might have not been incorporated correctly into requirements leading to additional efforts required to incorporate these CRs and testing through the relevant test phases (and as a subsequence delays to already delayed timelines.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to revisit the traceability exercise to identify any gaps (if any) and reflect the impacts of these CRs on the plan</a:t>
                      </a:r>
                    </a:p>
                  </a:txBody>
                  <a:tcPr marL="0" marR="0" marT="0" marB="0" anchor="ctr">
                    <a:solidFill>
                      <a:srgbClr val="CED1E2"/>
                    </a:solidFill>
                  </a:tcPr>
                </a:tc>
                <a:tc>
                  <a:txBody>
                    <a:bodyPr/>
                    <a:lstStyle/>
                    <a:p>
                      <a:r>
                        <a:rPr lang="en-US" sz="800" dirty="0">
                          <a:solidFill>
                            <a:schemeClr val="tx1"/>
                          </a:solidFill>
                          <a:latin typeface="+mn-lt"/>
                        </a:rPr>
                        <a:t>Latest updates from DCC indicate that their initial assessment will be completed by end November.</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30/11/20</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(4/4)</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2580630752"/>
              </p:ext>
            </p:extLst>
          </p:nvPr>
        </p:nvGraphicFramePr>
        <p:xfrm>
          <a:off x="93810" y="499045"/>
          <a:ext cx="8995688" cy="4600920"/>
        </p:xfrm>
        <a:graphic>
          <a:graphicData uri="http://schemas.openxmlformats.org/drawingml/2006/table">
            <a:tbl>
              <a:tblPr firstRow="1" bandRow="1">
                <a:tableStyleId>{5C22544A-7EE6-4342-B048-85BDC9FD1C3A}</a:tableStyleId>
              </a:tblPr>
              <a:tblGrid>
                <a:gridCol w="522034">
                  <a:extLst>
                    <a:ext uri="{9D8B030D-6E8A-4147-A177-3AD203B41FA5}">
                      <a16:colId xmlns:a16="http://schemas.microsoft.com/office/drawing/2014/main" val="20000"/>
                    </a:ext>
                  </a:extLst>
                </a:gridCol>
                <a:gridCol w="215426">
                  <a:extLst>
                    <a:ext uri="{9D8B030D-6E8A-4147-A177-3AD203B41FA5}">
                      <a16:colId xmlns:a16="http://schemas.microsoft.com/office/drawing/2014/main" val="20001"/>
                    </a:ext>
                  </a:extLst>
                </a:gridCol>
                <a:gridCol w="655784">
                  <a:extLst>
                    <a:ext uri="{9D8B030D-6E8A-4147-A177-3AD203B41FA5}">
                      <a16:colId xmlns:a16="http://schemas.microsoft.com/office/drawing/2014/main" val="3490358336"/>
                    </a:ext>
                  </a:extLst>
                </a:gridCol>
                <a:gridCol w="2865718">
                  <a:extLst>
                    <a:ext uri="{9D8B030D-6E8A-4147-A177-3AD203B41FA5}">
                      <a16:colId xmlns:a16="http://schemas.microsoft.com/office/drawing/2014/main" val="20002"/>
                    </a:ext>
                  </a:extLst>
                </a:gridCol>
                <a:gridCol w="1620996">
                  <a:extLst>
                    <a:ext uri="{9D8B030D-6E8A-4147-A177-3AD203B41FA5}">
                      <a16:colId xmlns:a16="http://schemas.microsoft.com/office/drawing/2014/main" val="20003"/>
                    </a:ext>
                  </a:extLst>
                </a:gridCol>
                <a:gridCol w="2234183">
                  <a:extLst>
                    <a:ext uri="{9D8B030D-6E8A-4147-A177-3AD203B41FA5}">
                      <a16:colId xmlns:a16="http://schemas.microsoft.com/office/drawing/2014/main" val="2992598958"/>
                    </a:ext>
                  </a:extLst>
                </a:gridCol>
                <a:gridCol w="881547">
                  <a:extLst>
                    <a:ext uri="{9D8B030D-6E8A-4147-A177-3AD203B41FA5}">
                      <a16:colId xmlns:a16="http://schemas.microsoft.com/office/drawing/2014/main" val="2261462523"/>
                    </a:ext>
                  </a:extLst>
                </a:gridCol>
              </a:tblGrid>
              <a:tr h="45727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759963">
                <a:tc>
                  <a:txBody>
                    <a:bodyPr/>
                    <a:lstStyle/>
                    <a:p>
                      <a:pPr algn="ctr" fontAlgn="b"/>
                      <a:r>
                        <a:rPr lang="en-GB" sz="800" b="0" i="0" u="none" strike="noStrike" dirty="0">
                          <a:solidFill>
                            <a:schemeClr val="tx1"/>
                          </a:solidFill>
                          <a:effectLst/>
                          <a:latin typeface="+mn-lt"/>
                        </a:rPr>
                        <a:t>62942</a:t>
                      </a:r>
                    </a:p>
                  </a:txBody>
                  <a:tcPr marL="36000" marR="36000" marT="36000" marB="36000" anchor="ctr">
                    <a:solidFill>
                      <a:srgbClr val="CED1E2"/>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There is a risk that Xoserve systems will be out of sync with CSS during British Summer Time because CSSP intend to use UTC within the CSS solution and both UK Link and Gemini are believed to use BST leading to incorrect reporting of switches and all relevant data from Xoserve systems during the period where BST is one hour ahead of UTC.</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Ofgem have now made a decision that BST will continue to be used across the gas industry so a CR is expected requiring Landmark to make the necessary changes to CSS.</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Risk to remain open until CR is tested.</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31/12/20</a:t>
                      </a:r>
                    </a:p>
                  </a:txBody>
                  <a:tcPr marL="36000" marR="36000" marT="36000" marB="36000" anchor="ctr">
                    <a:solidFill>
                      <a:srgbClr val="CED1E2"/>
                    </a:solidFill>
                  </a:tcPr>
                </a:tc>
                <a:extLst>
                  <a:ext uri="{0D108BD9-81ED-4DB2-BD59-A6C34878D82A}">
                    <a16:rowId xmlns:a16="http://schemas.microsoft.com/office/drawing/2014/main" val="2975199750"/>
                  </a:ext>
                </a:extLst>
              </a:tr>
              <a:tr h="875273">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Continue to work with DCC to obtain responses to the questions raised against the process maps,</a:t>
                      </a:r>
                    </a:p>
                    <a:p>
                      <a:pPr algn="l" rtl="0" fontAlgn="ctr"/>
                      <a:endParaRPr lang="en-US" sz="800" b="0" i="0" u="none" strike="noStrike" dirty="0">
                        <a:solidFill>
                          <a:srgbClr val="000000"/>
                        </a:solidFill>
                        <a:effectLst/>
                        <a:latin typeface="Arial" panose="020B0604020202020204" pitchFamily="34" charset="0"/>
                      </a:endParaRPr>
                    </a:p>
                    <a:p>
                      <a:pPr algn="l" rtl="0" fontAlgn="ctr"/>
                      <a:r>
                        <a:rPr lang="en-US" sz="800" b="0" i="0" u="none" strike="noStrike" dirty="0">
                          <a:solidFill>
                            <a:srgbClr val="000000"/>
                          </a:solidFill>
                          <a:effectLst/>
                          <a:latin typeface="Arial" panose="020B0604020202020204" pitchFamily="34" charset="0"/>
                        </a:rPr>
                        <a:t>The processes have gone through approval within Design Forum - need to understand how any changes will be communicated to parties.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18/12/20</a:t>
                      </a:r>
                    </a:p>
                  </a:txBody>
                  <a:tcPr marL="0" marR="0" marT="0" marB="0" anchor="ctr">
                    <a:solidFill>
                      <a:srgbClr val="CED1E2"/>
                    </a:solidFill>
                  </a:tcPr>
                </a:tc>
                <a:extLst>
                  <a:ext uri="{0D108BD9-81ED-4DB2-BD59-A6C34878D82A}">
                    <a16:rowId xmlns:a16="http://schemas.microsoft.com/office/drawing/2014/main" val="1433124569"/>
                  </a:ext>
                </a:extLst>
              </a:tr>
              <a:tr h="875273">
                <a:tc>
                  <a:txBody>
                    <a:bodyPr/>
                    <a:lstStyle/>
                    <a:p>
                      <a:pPr algn="ctr" fontAlgn="ctr"/>
                      <a:r>
                        <a:rPr lang="en-GB" sz="800" b="0" i="0" u="none" strike="noStrike" dirty="0">
                          <a:solidFill>
                            <a:schemeClr val="tx1"/>
                          </a:solidFill>
                          <a:effectLst/>
                          <a:latin typeface="Arial" panose="020B0604020202020204" pitchFamily="34" charset="0"/>
                        </a:rPr>
                        <a:t>63646</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 DCC will be establishing a Service Review.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misrepresented because the DCC have not confirmed what the reporting requirements are for this forum leading to </a:t>
                      </a:r>
                      <a:r>
                        <a:rPr lang="en-US" sz="800" b="0" i="0" u="none" strike="noStrike" dirty="0" err="1">
                          <a:solidFill>
                            <a:schemeClr val="tx1"/>
                          </a:solidFill>
                          <a:effectLst/>
                          <a:latin typeface="Arial" panose="020B0604020202020204" pitchFamily="34" charset="0"/>
                        </a:rPr>
                        <a:t>to</a:t>
                      </a:r>
                      <a:r>
                        <a:rPr lang="en-US" sz="800" b="0" i="0" u="none" strike="noStrike" dirty="0">
                          <a:solidFill>
                            <a:schemeClr val="tx1"/>
                          </a:solidFill>
                          <a:effectLst/>
                          <a:latin typeface="Arial" panose="020B0604020202020204" pitchFamily="34" charset="0"/>
                        </a:rPr>
                        <a:t> the Review not providing an accurate view to market participants and a reputation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Within the November forum, DCC advised that CSS SMS will be single source of the truth.  Reports will be built into the CSS SMS, these can be extracted by SP for further reporting.  These will be tested as part of OT.  Will continue to monitor this to ensure that we fully understand our responsibilities.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1585161009"/>
                  </a:ext>
                </a:extLst>
              </a:tr>
              <a:tr h="1383731">
                <a:tc>
                  <a:txBody>
                    <a:bodyPr/>
                    <a:lstStyle/>
                    <a:p>
                      <a:pPr algn="ctr" fontAlgn="ctr"/>
                      <a:r>
                        <a:rPr lang="en-GB" sz="800" b="0" i="0" u="none" strike="noStrike" dirty="0">
                          <a:solidFill>
                            <a:schemeClr val="tx1"/>
                          </a:solidFill>
                          <a:effectLst/>
                          <a:latin typeface="Arial" panose="020B0604020202020204" pitchFamily="34" charset="0"/>
                        </a:rPr>
                        <a:t>63645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Performance Assurance board will be formed to assure that that Switching Service is meeting market Participants expectation.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unable to provide the appropriate supporting information in the required timescales because DCC have not confirmed what Service Providers will need to feed into the board and it was discussed at the last Switching - Monthly Engagement Session that this board could ask for anything leading to the Performance Assurance Board not providing an accurate view to market participants and this having a reputational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as the required information could not be provided in time.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&amp; 1:1 sessions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Sarah Jones who represents the REC provided a link to the PAB within the monthly forum last week.  An internal session will be set up to review.</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3876468564"/>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30794"/>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400" dirty="0"/>
              <a:t>High Level Plan</a:t>
            </a:r>
            <a:endPar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65AD3B28-D9AD-457B-BDC5-D2645BD1722D}"/>
              </a:ext>
            </a:extLst>
          </p:cNvPr>
          <p:cNvPicPr>
            <a:picLocks/>
          </p:cNvPicPr>
          <p:nvPr/>
        </p:nvPicPr>
        <p:blipFill>
          <a:blip r:embed="rId2"/>
          <a:stretch>
            <a:fillRect/>
          </a:stretch>
        </p:blipFill>
        <p:spPr>
          <a:xfrm>
            <a:off x="161479" y="473725"/>
            <a:ext cx="8784217" cy="4494883"/>
          </a:xfrm>
          <a:prstGeom prst="rect">
            <a:avLst/>
          </a:prstGeom>
          <a:solidFill>
            <a:scrgbClr r="0" g="0" b="0"/>
          </a:solidFill>
        </p:spPr>
      </p:pic>
    </p:spTree>
    <p:extLst>
      <p:ext uri="{BB962C8B-B14F-4D97-AF65-F5344CB8AC3E}">
        <p14:creationId xmlns:p14="http://schemas.microsoft.com/office/powerpoint/2010/main" val="4229060730"/>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A7FD4F90B5DA4788FF0464472C409F" ma:contentTypeVersion="11" ma:contentTypeDescription="Create a new document." ma:contentTypeScope="" ma:versionID="da65dba817ad8906a4a744e36306c50e">
  <xsd:schema xmlns:xsd="http://www.w3.org/2001/XMLSchema" xmlns:xs="http://www.w3.org/2001/XMLSchema" xmlns:p="http://schemas.microsoft.com/office/2006/metadata/properties" xmlns:ns3="01f7a547-d57a-44ce-a211-81869c79743b" xmlns:ns4="3092569d-7549-4f1f-b838-122d264c6bd8" targetNamespace="http://schemas.microsoft.com/office/2006/metadata/properties" ma:root="true" ma:fieldsID="d3a42e83de8c3bf3350fe2c8c5def860" ns3:_="" ns4:_="">
    <xsd:import namespace="01f7a547-d57a-44ce-a211-81869c79743b"/>
    <xsd:import namespace="3092569d-7549-4f1f-b838-122d264c6b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7a547-d57a-44ce-a211-81869c797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92569d-7549-4f1f-b838-122d264c6b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86C3F0-8A10-4F4C-B126-392FD067E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f7a547-d57a-44ce-a211-81869c79743b"/>
    <ds:schemaRef ds:uri="3092569d-7549-4f1f-b838-122d264c6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545E1A-EA83-463B-B744-ADE3D05E8049}">
  <ds:schemaRefs>
    <ds:schemaRef ds:uri="http://purl.org/dc/elements/1.1/"/>
    <ds:schemaRef ds:uri="http://purl.org/dc/dcmitype/"/>
    <ds:schemaRef ds:uri="3092569d-7549-4f1f-b838-122d264c6bd8"/>
    <ds:schemaRef ds:uri="http://schemas.microsoft.com/office/2006/documentManagement/types"/>
    <ds:schemaRef ds:uri="01f7a547-d57a-44ce-a211-81869c79743b"/>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1547</TotalTime>
  <Words>3077</Words>
  <Application>Microsoft Office PowerPoint</Application>
  <PresentationFormat>On-screen Show (16:9)</PresentationFormat>
  <Paragraphs>492</Paragraphs>
  <Slides>12</Slides>
  <Notes>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12</vt:i4>
      </vt:variant>
    </vt:vector>
  </HeadingPairs>
  <TitlesOfParts>
    <vt:vector size="21" baseType="lpstr">
      <vt:lpstr>Arial</vt:lpstr>
      <vt:lpstr>Calibri</vt:lpstr>
      <vt:lpstr>Calibri Light</vt:lpstr>
      <vt:lpstr>Wingdings</vt:lpstr>
      <vt:lpstr>xoserve templates</vt:lpstr>
      <vt:lpstr>Office Theme</vt:lpstr>
      <vt:lpstr>1_xoserve templates</vt:lpstr>
      <vt:lpstr>2_Office Theme</vt:lpstr>
      <vt:lpstr>Xoserve PowerPoint Template Clean</vt:lpstr>
      <vt:lpstr>CSSC Programme Dashboard</vt:lpstr>
      <vt:lpstr>PowerPoint Presentation</vt:lpstr>
      <vt:lpstr>Green Workstream Updates</vt:lpstr>
      <vt:lpstr>Green Workstream Updates</vt:lpstr>
      <vt:lpstr>Key Programme Risks (1/4)</vt:lpstr>
      <vt:lpstr>Key Programme Risks (2/4)</vt:lpstr>
      <vt:lpstr>Key Programme Risks (3/4)</vt:lpstr>
      <vt:lpstr>Key Programme Risks (4/4)</vt:lpstr>
      <vt:lpstr>PowerPoint Presentation</vt:lpstr>
      <vt:lpstr>Switching Programme CR Position – CRs impacting Xoserve</vt:lpstr>
      <vt:lpstr>Switching Programme CR Position – CRs not impacting Xoserve </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Angela Clarke</cp:lastModifiedBy>
  <cp:revision>13</cp:revision>
  <cp:lastPrinted>2019-12-17T14:02:10Z</cp:lastPrinted>
  <dcterms:created xsi:type="dcterms:W3CDTF">2011-09-20T14:58:41Z</dcterms:created>
  <dcterms:modified xsi:type="dcterms:W3CDTF">2021-01-12T09:17:36Z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0x01010041A7FD4F90B5DA4788FF0464472C409F</vt:lpwstr>
  </property>
</Properties>
</file>