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0"/>
  </p:notesMasterIdLst>
  <p:sldIdLst>
    <p:sldId id="288" r:id="rId5"/>
    <p:sldId id="1759" r:id="rId6"/>
    <p:sldId id="1993" r:id="rId7"/>
    <p:sldId id="1994" r:id="rId8"/>
    <p:sldId id="1995" r:id="rId9"/>
    <p:sldId id="1996" r:id="rId10"/>
    <p:sldId id="1997" r:id="rId11"/>
    <p:sldId id="1998" r:id="rId12"/>
    <p:sldId id="1999" r:id="rId13"/>
    <p:sldId id="1684" r:id="rId14"/>
    <p:sldId id="1827" r:id="rId15"/>
    <p:sldId id="295" r:id="rId16"/>
    <p:sldId id="1739" r:id="rId17"/>
    <p:sldId id="1821" r:id="rId18"/>
    <p:sldId id="1822" r:id="rId19"/>
    <p:sldId id="1825" r:id="rId20"/>
    <p:sldId id="1992" r:id="rId21"/>
    <p:sldId id="1829" r:id="rId22"/>
    <p:sldId id="1652" r:id="rId23"/>
    <p:sldId id="1830" r:id="rId24"/>
    <p:sldId id="332" r:id="rId25"/>
    <p:sldId id="1734" r:id="rId26"/>
    <p:sldId id="306" r:id="rId27"/>
    <p:sldId id="1691" r:id="rId28"/>
    <p:sldId id="1823" r:id="rId29"/>
    <p:sldId id="1824" r:id="rId30"/>
    <p:sldId id="1850" r:id="rId31"/>
    <p:sldId id="883" r:id="rId32"/>
    <p:sldId id="1839" r:id="rId33"/>
    <p:sldId id="1788" r:id="rId34"/>
    <p:sldId id="1840" r:id="rId35"/>
    <p:sldId id="2000" r:id="rId36"/>
    <p:sldId id="891" r:id="rId37"/>
    <p:sldId id="1841" r:id="rId38"/>
    <p:sldId id="1842" r:id="rId39"/>
    <p:sldId id="884" r:id="rId40"/>
    <p:sldId id="1844" r:id="rId41"/>
    <p:sldId id="1845" r:id="rId42"/>
    <p:sldId id="1846" r:id="rId43"/>
    <p:sldId id="1505" r:id="rId44"/>
    <p:sldId id="2001" r:id="rId45"/>
    <p:sldId id="1851" r:id="rId46"/>
    <p:sldId id="1765" r:id="rId47"/>
    <p:sldId id="1818" r:id="rId48"/>
    <p:sldId id="829" r:id="rId49"/>
    <p:sldId id="787" r:id="rId50"/>
    <p:sldId id="826" r:id="rId51"/>
    <p:sldId id="775" r:id="rId52"/>
    <p:sldId id="791" r:id="rId53"/>
    <p:sldId id="794" r:id="rId54"/>
    <p:sldId id="1988" r:id="rId55"/>
    <p:sldId id="831" r:id="rId56"/>
    <p:sldId id="830" r:id="rId57"/>
    <p:sldId id="1799" r:id="rId58"/>
    <p:sldId id="532" r:id="rId59"/>
    <p:sldId id="533" r:id="rId60"/>
    <p:sldId id="463" r:id="rId61"/>
    <p:sldId id="464" r:id="rId62"/>
    <p:sldId id="465" r:id="rId63"/>
    <p:sldId id="1766" r:id="rId64"/>
    <p:sldId id="2026" r:id="rId65"/>
    <p:sldId id="1989" r:id="rId66"/>
    <p:sldId id="1990" r:id="rId67"/>
    <p:sldId id="2004" r:id="rId68"/>
    <p:sldId id="2005" r:id="rId69"/>
    <p:sldId id="2006" r:id="rId70"/>
    <p:sldId id="2007" r:id="rId71"/>
    <p:sldId id="2008" r:id="rId72"/>
    <p:sldId id="2009" r:id="rId73"/>
    <p:sldId id="2010" r:id="rId74"/>
    <p:sldId id="2011" r:id="rId75"/>
    <p:sldId id="2012" r:id="rId76"/>
    <p:sldId id="2013" r:id="rId77"/>
    <p:sldId id="2014" r:id="rId78"/>
    <p:sldId id="2015" r:id="rId79"/>
    <p:sldId id="2016" r:id="rId80"/>
    <p:sldId id="2017" r:id="rId81"/>
    <p:sldId id="2018" r:id="rId82"/>
    <p:sldId id="2019" r:id="rId83"/>
    <p:sldId id="2020" r:id="rId84"/>
    <p:sldId id="2021" r:id="rId85"/>
    <p:sldId id="2022" r:id="rId86"/>
    <p:sldId id="2023" r:id="rId87"/>
    <p:sldId id="2024" r:id="rId88"/>
    <p:sldId id="2025"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E232C-02DA-44F8-8B39-5D1F8E91A26E}" v="1281" dt="2021-02-02T08:18:11.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93" d="100"/>
          <a:sy n="93" d="100"/>
        </p:scale>
        <p:origin x="72" y="3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Troth" userId="575bfc8c-72bc-4c38-a3a3-4d2f44770cfc" providerId="ADAL" clId="{2E4BA632-8DA5-43BA-A411-A7DD5469A479}"/>
    <pc:docChg chg="undo redo custSel addSld delSld modSld">
      <pc:chgData name="Megan Troth" userId="575bfc8c-72bc-4c38-a3a3-4d2f44770cfc" providerId="ADAL" clId="{2E4BA632-8DA5-43BA-A411-A7DD5469A479}" dt="2021-01-29T15:42:52.632" v="1101"/>
      <pc:docMkLst>
        <pc:docMk/>
      </pc:docMkLst>
      <pc:sldChg chg="modSp">
        <pc:chgData name="Megan Troth" userId="575bfc8c-72bc-4c38-a3a3-4d2f44770cfc" providerId="ADAL" clId="{2E4BA632-8DA5-43BA-A411-A7DD5469A479}" dt="2021-01-28T11:23:40.556" v="879" actId="20577"/>
        <pc:sldMkLst>
          <pc:docMk/>
          <pc:sldMk cId="3386084979" sldId="295"/>
        </pc:sldMkLst>
        <pc:graphicFrameChg chg="modGraphic">
          <ac:chgData name="Megan Troth" userId="575bfc8c-72bc-4c38-a3a3-4d2f44770cfc" providerId="ADAL" clId="{2E4BA632-8DA5-43BA-A411-A7DD5469A479}" dt="2021-01-28T11:23:40.556" v="879" actId="20577"/>
          <ac:graphicFrameMkLst>
            <pc:docMk/>
            <pc:sldMk cId="3386084979" sldId="295"/>
            <ac:graphicFrameMk id="3" creationId="{00000000-0000-0000-0000-000000000000}"/>
          </ac:graphicFrameMkLst>
        </pc:graphicFrameChg>
      </pc:sldChg>
      <pc:sldChg chg="modSp">
        <pc:chgData name="Megan Troth" userId="575bfc8c-72bc-4c38-a3a3-4d2f44770cfc" providerId="ADAL" clId="{2E4BA632-8DA5-43BA-A411-A7DD5469A479}" dt="2021-01-28T10:45:01.493" v="171" actId="20577"/>
        <pc:sldMkLst>
          <pc:docMk/>
          <pc:sldMk cId="1431544378" sldId="306"/>
        </pc:sldMkLst>
        <pc:spChg chg="mod">
          <ac:chgData name="Megan Troth" userId="575bfc8c-72bc-4c38-a3a3-4d2f44770cfc" providerId="ADAL" clId="{2E4BA632-8DA5-43BA-A411-A7DD5469A479}" dt="2021-01-28T10:45:01.493" v="171" actId="20577"/>
          <ac:spMkLst>
            <pc:docMk/>
            <pc:sldMk cId="1431544378" sldId="306"/>
            <ac:spMk id="7" creationId="{DA60AD12-684D-4CF6-A84F-796E3404F567}"/>
          </ac:spMkLst>
        </pc:spChg>
      </pc:sldChg>
      <pc:sldChg chg="add del">
        <pc:chgData name="Megan Troth" userId="575bfc8c-72bc-4c38-a3a3-4d2f44770cfc" providerId="ADAL" clId="{2E4BA632-8DA5-43BA-A411-A7DD5469A479}" dt="2021-01-29T15:37:44.867" v="1021"/>
        <pc:sldMkLst>
          <pc:docMk/>
          <pc:sldMk cId="1772311877" sldId="532"/>
        </pc:sldMkLst>
      </pc:sldChg>
      <pc:sldChg chg="add del">
        <pc:chgData name="Megan Troth" userId="575bfc8c-72bc-4c38-a3a3-4d2f44770cfc" providerId="ADAL" clId="{2E4BA632-8DA5-43BA-A411-A7DD5469A479}" dt="2021-01-29T15:37:44.867" v="1021"/>
        <pc:sldMkLst>
          <pc:docMk/>
          <pc:sldMk cId="1284509169" sldId="533"/>
        </pc:sldMkLst>
      </pc:sldChg>
      <pc:sldChg chg="add">
        <pc:chgData name="Megan Troth" userId="575bfc8c-72bc-4c38-a3a3-4d2f44770cfc" providerId="ADAL" clId="{2E4BA632-8DA5-43BA-A411-A7DD5469A479}" dt="2021-01-29T15:38:31.286" v="1048"/>
        <pc:sldMkLst>
          <pc:docMk/>
          <pc:sldMk cId="3895383181" sldId="775"/>
        </pc:sldMkLst>
      </pc:sldChg>
      <pc:sldChg chg="add">
        <pc:chgData name="Megan Troth" userId="575bfc8c-72bc-4c38-a3a3-4d2f44770cfc" providerId="ADAL" clId="{2E4BA632-8DA5-43BA-A411-A7DD5469A479}" dt="2021-01-29T15:38:31.286" v="1048"/>
        <pc:sldMkLst>
          <pc:docMk/>
          <pc:sldMk cId="3651932821" sldId="787"/>
        </pc:sldMkLst>
      </pc:sldChg>
      <pc:sldChg chg="add">
        <pc:chgData name="Megan Troth" userId="575bfc8c-72bc-4c38-a3a3-4d2f44770cfc" providerId="ADAL" clId="{2E4BA632-8DA5-43BA-A411-A7DD5469A479}" dt="2021-01-29T15:38:31.286" v="1048"/>
        <pc:sldMkLst>
          <pc:docMk/>
          <pc:sldMk cId="3506049084" sldId="791"/>
        </pc:sldMkLst>
      </pc:sldChg>
      <pc:sldChg chg="add">
        <pc:chgData name="Megan Troth" userId="575bfc8c-72bc-4c38-a3a3-4d2f44770cfc" providerId="ADAL" clId="{2E4BA632-8DA5-43BA-A411-A7DD5469A479}" dt="2021-01-29T15:38:31.286" v="1048"/>
        <pc:sldMkLst>
          <pc:docMk/>
          <pc:sldMk cId="2731515020" sldId="794"/>
        </pc:sldMkLst>
      </pc:sldChg>
      <pc:sldChg chg="add">
        <pc:chgData name="Megan Troth" userId="575bfc8c-72bc-4c38-a3a3-4d2f44770cfc" providerId="ADAL" clId="{2E4BA632-8DA5-43BA-A411-A7DD5469A479}" dt="2021-01-29T15:38:31.286" v="1048"/>
        <pc:sldMkLst>
          <pc:docMk/>
          <pc:sldMk cId="1330211914" sldId="826"/>
        </pc:sldMkLst>
      </pc:sldChg>
      <pc:sldChg chg="add">
        <pc:chgData name="Megan Troth" userId="575bfc8c-72bc-4c38-a3a3-4d2f44770cfc" providerId="ADAL" clId="{2E4BA632-8DA5-43BA-A411-A7DD5469A479}" dt="2021-01-29T15:38:31.286" v="1048"/>
        <pc:sldMkLst>
          <pc:docMk/>
          <pc:sldMk cId="326600112" sldId="829"/>
        </pc:sldMkLst>
      </pc:sldChg>
      <pc:sldChg chg="add">
        <pc:chgData name="Megan Troth" userId="575bfc8c-72bc-4c38-a3a3-4d2f44770cfc" providerId="ADAL" clId="{2E4BA632-8DA5-43BA-A411-A7DD5469A479}" dt="2021-01-29T15:38:31.286" v="1048"/>
        <pc:sldMkLst>
          <pc:docMk/>
          <pc:sldMk cId="3659283059" sldId="830"/>
        </pc:sldMkLst>
      </pc:sldChg>
      <pc:sldChg chg="add">
        <pc:chgData name="Megan Troth" userId="575bfc8c-72bc-4c38-a3a3-4d2f44770cfc" providerId="ADAL" clId="{2E4BA632-8DA5-43BA-A411-A7DD5469A479}" dt="2021-01-29T15:38:31.286" v="1048"/>
        <pc:sldMkLst>
          <pc:docMk/>
          <pc:sldMk cId="566117223" sldId="831"/>
        </pc:sldMkLst>
      </pc:sldChg>
      <pc:sldChg chg="addSp delSp modSp">
        <pc:chgData name="Megan Troth" userId="575bfc8c-72bc-4c38-a3a3-4d2f44770cfc" providerId="ADAL" clId="{2E4BA632-8DA5-43BA-A411-A7DD5469A479}" dt="2021-01-28T10:50:33.190" v="194"/>
        <pc:sldMkLst>
          <pc:docMk/>
          <pc:sldMk cId="16080381" sldId="883"/>
        </pc:sldMkLst>
        <pc:spChg chg="mod">
          <ac:chgData name="Megan Troth" userId="575bfc8c-72bc-4c38-a3a3-4d2f44770cfc" providerId="ADAL" clId="{2E4BA632-8DA5-43BA-A411-A7DD5469A479}" dt="2021-01-28T10:50:24.711" v="192" actId="404"/>
          <ac:spMkLst>
            <pc:docMk/>
            <pc:sldMk cId="16080381" sldId="883"/>
            <ac:spMk id="2" creationId="{3BBF64D1-DD4B-479C-8274-060EA4CFB223}"/>
          </ac:spMkLst>
        </pc:spChg>
        <pc:spChg chg="del">
          <ac:chgData name="Megan Troth" userId="575bfc8c-72bc-4c38-a3a3-4d2f44770cfc" providerId="ADAL" clId="{2E4BA632-8DA5-43BA-A411-A7DD5469A479}" dt="2021-01-28T10:49:44.909" v="173" actId="478"/>
          <ac:spMkLst>
            <pc:docMk/>
            <pc:sldMk cId="16080381" sldId="883"/>
            <ac:spMk id="3" creationId="{ECA95298-1E30-4F24-ABAE-DB5DA0D792C3}"/>
          </ac:spMkLst>
        </pc:spChg>
        <pc:spChg chg="add del">
          <ac:chgData name="Megan Troth" userId="575bfc8c-72bc-4c38-a3a3-4d2f44770cfc" providerId="ADAL" clId="{2E4BA632-8DA5-43BA-A411-A7DD5469A479}" dt="2021-01-28T10:50:33.190" v="194"/>
          <ac:spMkLst>
            <pc:docMk/>
            <pc:sldMk cId="16080381" sldId="883"/>
            <ac:spMk id="4" creationId="{5B42EBFC-1833-4B5A-A23D-F82D73A3FA60}"/>
          </ac:spMkLst>
        </pc:spChg>
      </pc:sldChg>
      <pc:sldChg chg="add">
        <pc:chgData name="Megan Troth" userId="575bfc8c-72bc-4c38-a3a3-4d2f44770cfc" providerId="ADAL" clId="{2E4BA632-8DA5-43BA-A411-A7DD5469A479}" dt="2021-01-28T11:56:53.366" v="893"/>
        <pc:sldMkLst>
          <pc:docMk/>
          <pc:sldMk cId="589667347" sldId="884"/>
        </pc:sldMkLst>
      </pc:sldChg>
      <pc:sldChg chg="modSp">
        <pc:chgData name="Megan Troth" userId="575bfc8c-72bc-4c38-a3a3-4d2f44770cfc" providerId="ADAL" clId="{2E4BA632-8DA5-43BA-A411-A7DD5469A479}" dt="2021-01-28T11:28:15.390" v="882" actId="20577"/>
        <pc:sldMkLst>
          <pc:docMk/>
          <pc:sldMk cId="2367942886" sldId="1652"/>
        </pc:sldMkLst>
        <pc:spChg chg="mod">
          <ac:chgData name="Megan Troth" userId="575bfc8c-72bc-4c38-a3a3-4d2f44770cfc" providerId="ADAL" clId="{2E4BA632-8DA5-43BA-A411-A7DD5469A479}" dt="2021-01-28T11:28:15.390" v="882" actId="20577"/>
          <ac:spMkLst>
            <pc:docMk/>
            <pc:sldMk cId="2367942886" sldId="1652"/>
            <ac:spMk id="2" creationId="{00000000-0000-0000-0000-000000000000}"/>
          </ac:spMkLst>
        </pc:spChg>
      </pc:sldChg>
      <pc:sldChg chg="modSp">
        <pc:chgData name="Megan Troth" userId="575bfc8c-72bc-4c38-a3a3-4d2f44770cfc" providerId="ADAL" clId="{2E4BA632-8DA5-43BA-A411-A7DD5469A479}" dt="2021-01-28T10:37:11.926" v="33" actId="20577"/>
        <pc:sldMkLst>
          <pc:docMk/>
          <pc:sldMk cId="1250106665" sldId="1684"/>
        </pc:sldMkLst>
        <pc:spChg chg="mod">
          <ac:chgData name="Megan Troth" userId="575bfc8c-72bc-4c38-a3a3-4d2f44770cfc" providerId="ADAL" clId="{2E4BA632-8DA5-43BA-A411-A7DD5469A479}" dt="2021-01-28T10:37:11.926" v="33" actId="20577"/>
          <ac:spMkLst>
            <pc:docMk/>
            <pc:sldMk cId="1250106665" sldId="1684"/>
            <ac:spMk id="2" creationId="{00000000-0000-0000-0000-000000000000}"/>
          </ac:spMkLst>
        </pc:spChg>
      </pc:sldChg>
      <pc:sldChg chg="modSp">
        <pc:chgData name="Megan Troth" userId="575bfc8c-72bc-4c38-a3a3-4d2f44770cfc" providerId="ADAL" clId="{2E4BA632-8DA5-43BA-A411-A7DD5469A479}" dt="2021-01-28T10:42:26.112" v="164" actId="108"/>
        <pc:sldMkLst>
          <pc:docMk/>
          <pc:sldMk cId="3320118475" sldId="1734"/>
        </pc:sldMkLst>
        <pc:spChg chg="mod">
          <ac:chgData name="Megan Troth" userId="575bfc8c-72bc-4c38-a3a3-4d2f44770cfc" providerId="ADAL" clId="{2E4BA632-8DA5-43BA-A411-A7DD5469A479}" dt="2021-01-28T10:42:26.112" v="164" actId="108"/>
          <ac:spMkLst>
            <pc:docMk/>
            <pc:sldMk cId="3320118475" sldId="1734"/>
            <ac:spMk id="4" creationId="{00000000-0000-0000-0000-000000000000}"/>
          </ac:spMkLst>
        </pc:spChg>
      </pc:sldChg>
      <pc:sldChg chg="modSp">
        <pc:chgData name="Megan Troth" userId="575bfc8c-72bc-4c38-a3a3-4d2f44770cfc" providerId="ADAL" clId="{2E4BA632-8DA5-43BA-A411-A7DD5469A479}" dt="2021-01-28T11:15:47.068" v="703" actId="207"/>
        <pc:sldMkLst>
          <pc:docMk/>
          <pc:sldMk cId="3327114632" sldId="1739"/>
        </pc:sldMkLst>
        <pc:spChg chg="mod">
          <ac:chgData name="Megan Troth" userId="575bfc8c-72bc-4c38-a3a3-4d2f44770cfc" providerId="ADAL" clId="{2E4BA632-8DA5-43BA-A411-A7DD5469A479}" dt="2021-01-28T11:05:17.083" v="527" actId="20577"/>
          <ac:spMkLst>
            <pc:docMk/>
            <pc:sldMk cId="3327114632" sldId="1739"/>
            <ac:spMk id="2" creationId="{00000000-0000-0000-0000-000000000000}"/>
          </ac:spMkLst>
        </pc:spChg>
        <pc:graphicFrameChg chg="mod modGraphic">
          <ac:chgData name="Megan Troth" userId="575bfc8c-72bc-4c38-a3a3-4d2f44770cfc" providerId="ADAL" clId="{2E4BA632-8DA5-43BA-A411-A7DD5469A479}" dt="2021-01-28T11:11:55.130" v="653" actId="1035"/>
          <ac:graphicFrameMkLst>
            <pc:docMk/>
            <pc:sldMk cId="3327114632" sldId="1739"/>
            <ac:graphicFrameMk id="3" creationId="{B7FC0BBF-9ED9-4F27-BC89-B0490D1F28AE}"/>
          </ac:graphicFrameMkLst>
        </pc:graphicFrameChg>
        <pc:graphicFrameChg chg="modGraphic">
          <ac:chgData name="Megan Troth" userId="575bfc8c-72bc-4c38-a3a3-4d2f44770cfc" providerId="ADAL" clId="{2E4BA632-8DA5-43BA-A411-A7DD5469A479}" dt="2021-01-28T11:06:32.680" v="543" actId="20577"/>
          <ac:graphicFrameMkLst>
            <pc:docMk/>
            <pc:sldMk cId="3327114632" sldId="1739"/>
            <ac:graphicFrameMk id="5" creationId="{00000000-0000-0000-0000-000000000000}"/>
          </ac:graphicFrameMkLst>
        </pc:graphicFrameChg>
        <pc:graphicFrameChg chg="modGraphic">
          <ac:chgData name="Megan Troth" userId="575bfc8c-72bc-4c38-a3a3-4d2f44770cfc" providerId="ADAL" clId="{2E4BA632-8DA5-43BA-A411-A7DD5469A479}" dt="2021-01-28T11:10:26.036" v="596" actId="207"/>
          <ac:graphicFrameMkLst>
            <pc:docMk/>
            <pc:sldMk cId="3327114632" sldId="1739"/>
            <ac:graphicFrameMk id="8" creationId="{00000000-0000-0000-0000-000000000000}"/>
          </ac:graphicFrameMkLst>
        </pc:graphicFrameChg>
        <pc:graphicFrameChg chg="mod modGraphic">
          <ac:chgData name="Megan Troth" userId="575bfc8c-72bc-4c38-a3a3-4d2f44770cfc" providerId="ADAL" clId="{2E4BA632-8DA5-43BA-A411-A7DD5469A479}" dt="2021-01-28T11:09:48.613" v="585" actId="20577"/>
          <ac:graphicFrameMkLst>
            <pc:docMk/>
            <pc:sldMk cId="3327114632" sldId="1739"/>
            <ac:graphicFrameMk id="10" creationId="{633F724F-9DB4-4212-AFB1-BFFC700EC4F5}"/>
          </ac:graphicFrameMkLst>
        </pc:graphicFrameChg>
        <pc:graphicFrameChg chg="mod modGraphic">
          <ac:chgData name="Megan Troth" userId="575bfc8c-72bc-4c38-a3a3-4d2f44770cfc" providerId="ADAL" clId="{2E4BA632-8DA5-43BA-A411-A7DD5469A479}" dt="2021-01-28T11:15:47.068" v="703" actId="207"/>
          <ac:graphicFrameMkLst>
            <pc:docMk/>
            <pc:sldMk cId="3327114632" sldId="1739"/>
            <ac:graphicFrameMk id="13" creationId="{B8BF9BD6-7E5F-433D-B4F5-DE4688AAC096}"/>
          </ac:graphicFrameMkLst>
        </pc:graphicFrameChg>
        <pc:graphicFrameChg chg="mod modGraphic">
          <ac:chgData name="Megan Troth" userId="575bfc8c-72bc-4c38-a3a3-4d2f44770cfc" providerId="ADAL" clId="{2E4BA632-8DA5-43BA-A411-A7DD5469A479}" dt="2021-01-28T11:09:13.818" v="576" actId="14100"/>
          <ac:graphicFrameMkLst>
            <pc:docMk/>
            <pc:sldMk cId="3327114632" sldId="1739"/>
            <ac:graphicFrameMk id="14" creationId="{00000000-0000-0000-0000-000000000000}"/>
          </ac:graphicFrameMkLst>
        </pc:graphicFrameChg>
      </pc:sldChg>
      <pc:sldChg chg="modSp">
        <pc:chgData name="Megan Troth" userId="575bfc8c-72bc-4c38-a3a3-4d2f44770cfc" providerId="ADAL" clId="{2E4BA632-8DA5-43BA-A411-A7DD5469A479}" dt="2021-01-28T10:59:19.457" v="392" actId="20577"/>
        <pc:sldMkLst>
          <pc:docMk/>
          <pc:sldMk cId="3329438127" sldId="1765"/>
        </pc:sldMkLst>
        <pc:spChg chg="mod">
          <ac:chgData name="Megan Troth" userId="575bfc8c-72bc-4c38-a3a3-4d2f44770cfc" providerId="ADAL" clId="{2E4BA632-8DA5-43BA-A411-A7DD5469A479}" dt="2021-01-28T10:59:19.457" v="392" actId="20577"/>
          <ac:spMkLst>
            <pc:docMk/>
            <pc:sldMk cId="3329438127" sldId="1765"/>
            <ac:spMk id="4" creationId="{00000000-0000-0000-0000-000000000000}"/>
          </ac:spMkLst>
        </pc:spChg>
      </pc:sldChg>
      <pc:sldChg chg="modSp">
        <pc:chgData name="Megan Troth" userId="575bfc8c-72bc-4c38-a3a3-4d2f44770cfc" providerId="ADAL" clId="{2E4BA632-8DA5-43BA-A411-A7DD5469A479}" dt="2021-01-29T15:38:40.580" v="1050" actId="20577"/>
        <pc:sldMkLst>
          <pc:docMk/>
          <pc:sldMk cId="1581667987" sldId="1766"/>
        </pc:sldMkLst>
        <pc:spChg chg="mod">
          <ac:chgData name="Megan Troth" userId="575bfc8c-72bc-4c38-a3a3-4d2f44770cfc" providerId="ADAL" clId="{2E4BA632-8DA5-43BA-A411-A7DD5469A479}" dt="2021-01-29T15:38:40.580" v="1050" actId="20577"/>
          <ac:spMkLst>
            <pc:docMk/>
            <pc:sldMk cId="1581667987" sldId="1766"/>
            <ac:spMk id="4" creationId="{00000000-0000-0000-0000-000000000000}"/>
          </ac:spMkLst>
        </pc:spChg>
      </pc:sldChg>
      <pc:sldChg chg="add">
        <pc:chgData name="Megan Troth" userId="575bfc8c-72bc-4c38-a3a3-4d2f44770cfc" providerId="ADAL" clId="{2E4BA632-8DA5-43BA-A411-A7DD5469A479}" dt="2021-01-28T11:54:12.986" v="883"/>
        <pc:sldMkLst>
          <pc:docMk/>
          <pc:sldMk cId="3646139523" sldId="1788"/>
        </pc:sldMkLst>
      </pc:sldChg>
      <pc:sldChg chg="modSp">
        <pc:chgData name="Megan Troth" userId="575bfc8c-72bc-4c38-a3a3-4d2f44770cfc" providerId="ADAL" clId="{2E4BA632-8DA5-43BA-A411-A7DD5469A479}" dt="2021-01-29T15:37:57.031" v="1023"/>
        <pc:sldMkLst>
          <pc:docMk/>
          <pc:sldMk cId="1076047958" sldId="1799"/>
        </pc:sldMkLst>
        <pc:spChg chg="mod">
          <ac:chgData name="Megan Troth" userId="575bfc8c-72bc-4c38-a3a3-4d2f44770cfc" providerId="ADAL" clId="{2E4BA632-8DA5-43BA-A411-A7DD5469A479}" dt="2021-01-28T11:00:32.759" v="447" actId="6549"/>
          <ac:spMkLst>
            <pc:docMk/>
            <pc:sldMk cId="1076047958" sldId="1799"/>
            <ac:spMk id="2" creationId="{00000000-0000-0000-0000-000000000000}"/>
          </ac:spMkLst>
        </pc:spChg>
        <pc:spChg chg="mod">
          <ac:chgData name="Megan Troth" userId="575bfc8c-72bc-4c38-a3a3-4d2f44770cfc" providerId="ADAL" clId="{2E4BA632-8DA5-43BA-A411-A7DD5469A479}" dt="2021-01-29T15:37:57.031" v="1023"/>
          <ac:spMkLst>
            <pc:docMk/>
            <pc:sldMk cId="1076047958" sldId="1799"/>
            <ac:spMk id="3" creationId="{00000000-0000-0000-0000-000000000000}"/>
          </ac:spMkLst>
        </pc:spChg>
      </pc:sldChg>
      <pc:sldChg chg="modSp">
        <pc:chgData name="Megan Troth" userId="575bfc8c-72bc-4c38-a3a3-4d2f44770cfc" providerId="ADAL" clId="{2E4BA632-8DA5-43BA-A411-A7DD5469A479}" dt="2021-01-29T15:38:08.582" v="1047" actId="20577"/>
        <pc:sldMkLst>
          <pc:docMk/>
          <pc:sldMk cId="3703592994" sldId="1818"/>
        </pc:sldMkLst>
        <pc:spChg chg="mod">
          <ac:chgData name="Megan Troth" userId="575bfc8c-72bc-4c38-a3a3-4d2f44770cfc" providerId="ADAL" clId="{2E4BA632-8DA5-43BA-A411-A7DD5469A479}" dt="2021-01-28T11:00:23.526" v="435" actId="20577"/>
          <ac:spMkLst>
            <pc:docMk/>
            <pc:sldMk cId="3703592994" sldId="1818"/>
            <ac:spMk id="4" creationId="{00000000-0000-0000-0000-000000000000}"/>
          </ac:spMkLst>
        </pc:spChg>
        <pc:spChg chg="mod">
          <ac:chgData name="Megan Troth" userId="575bfc8c-72bc-4c38-a3a3-4d2f44770cfc" providerId="ADAL" clId="{2E4BA632-8DA5-43BA-A411-A7DD5469A479}" dt="2021-01-29T15:38:08.582" v="1047" actId="20577"/>
          <ac:spMkLst>
            <pc:docMk/>
            <pc:sldMk cId="3703592994" sldId="1818"/>
            <ac:spMk id="5" creationId="{00000000-0000-0000-0000-000000000000}"/>
          </ac:spMkLst>
        </pc:spChg>
      </pc:sldChg>
      <pc:sldChg chg="modSp">
        <pc:chgData name="Megan Troth" userId="575bfc8c-72bc-4c38-a3a3-4d2f44770cfc" providerId="ADAL" clId="{2E4BA632-8DA5-43BA-A411-A7DD5469A479}" dt="2021-01-28T11:16:30.214" v="746" actId="20577"/>
        <pc:sldMkLst>
          <pc:docMk/>
          <pc:sldMk cId="490689419" sldId="1821"/>
        </pc:sldMkLst>
        <pc:spChg chg="mod">
          <ac:chgData name="Megan Troth" userId="575bfc8c-72bc-4c38-a3a3-4d2f44770cfc" providerId="ADAL" clId="{2E4BA632-8DA5-43BA-A411-A7DD5469A479}" dt="2021-01-28T11:05:45.013" v="535" actId="20577"/>
          <ac:spMkLst>
            <pc:docMk/>
            <pc:sldMk cId="490689419" sldId="1821"/>
            <ac:spMk id="2" creationId="{00000000-0000-0000-0000-000000000000}"/>
          </ac:spMkLst>
        </pc:spChg>
        <pc:graphicFrameChg chg="mod modGraphic">
          <ac:chgData name="Megan Troth" userId="575bfc8c-72bc-4c38-a3a3-4d2f44770cfc" providerId="ADAL" clId="{2E4BA632-8DA5-43BA-A411-A7DD5469A479}" dt="2021-01-28T11:16:30.214" v="746" actId="20577"/>
          <ac:graphicFrameMkLst>
            <pc:docMk/>
            <pc:sldMk cId="490689419" sldId="1821"/>
            <ac:graphicFrameMk id="3" creationId="{B7FC0BBF-9ED9-4F27-BC89-B0490D1F28AE}"/>
          </ac:graphicFrameMkLst>
        </pc:graphicFrameChg>
        <pc:graphicFrameChg chg="modGraphic">
          <ac:chgData name="Megan Troth" userId="575bfc8c-72bc-4c38-a3a3-4d2f44770cfc" providerId="ADAL" clId="{2E4BA632-8DA5-43BA-A411-A7DD5469A479}" dt="2021-01-28T11:13:04.425" v="655" actId="20577"/>
          <ac:graphicFrameMkLst>
            <pc:docMk/>
            <pc:sldMk cId="490689419" sldId="1821"/>
            <ac:graphicFrameMk id="5" creationId="{00000000-0000-0000-0000-000000000000}"/>
          </ac:graphicFrameMkLst>
        </pc:graphicFrameChg>
        <pc:graphicFrameChg chg="modGraphic">
          <ac:chgData name="Megan Troth" userId="575bfc8c-72bc-4c38-a3a3-4d2f44770cfc" providerId="ADAL" clId="{2E4BA632-8DA5-43BA-A411-A7DD5469A479}" dt="2021-01-28T11:15:21.037" v="685" actId="113"/>
          <ac:graphicFrameMkLst>
            <pc:docMk/>
            <pc:sldMk cId="490689419" sldId="1821"/>
            <ac:graphicFrameMk id="8" creationId="{00000000-0000-0000-0000-000000000000}"/>
          </ac:graphicFrameMkLst>
        </pc:graphicFrameChg>
        <pc:graphicFrameChg chg="mod modGraphic">
          <ac:chgData name="Megan Troth" userId="575bfc8c-72bc-4c38-a3a3-4d2f44770cfc" providerId="ADAL" clId="{2E4BA632-8DA5-43BA-A411-A7DD5469A479}" dt="2021-01-28T11:14:56.665" v="676" actId="404"/>
          <ac:graphicFrameMkLst>
            <pc:docMk/>
            <pc:sldMk cId="490689419" sldId="1821"/>
            <ac:graphicFrameMk id="10" creationId="{633F724F-9DB4-4212-AFB1-BFFC700EC4F5}"/>
          </ac:graphicFrameMkLst>
        </pc:graphicFrameChg>
        <pc:graphicFrameChg chg="mod modGraphic">
          <ac:chgData name="Megan Troth" userId="575bfc8c-72bc-4c38-a3a3-4d2f44770cfc" providerId="ADAL" clId="{2E4BA632-8DA5-43BA-A411-A7DD5469A479}" dt="2021-01-28T11:16:24.694" v="740" actId="113"/>
          <ac:graphicFrameMkLst>
            <pc:docMk/>
            <pc:sldMk cId="490689419" sldId="1821"/>
            <ac:graphicFrameMk id="13" creationId="{B8BF9BD6-7E5F-433D-B4F5-DE4688AAC096}"/>
          </ac:graphicFrameMkLst>
        </pc:graphicFrameChg>
        <pc:graphicFrameChg chg="mod modGraphic">
          <ac:chgData name="Megan Troth" userId="575bfc8c-72bc-4c38-a3a3-4d2f44770cfc" providerId="ADAL" clId="{2E4BA632-8DA5-43BA-A411-A7DD5469A479}" dt="2021-01-28T11:14:52.779" v="675" actId="404"/>
          <ac:graphicFrameMkLst>
            <pc:docMk/>
            <pc:sldMk cId="490689419" sldId="1821"/>
            <ac:graphicFrameMk id="14" creationId="{00000000-0000-0000-0000-000000000000}"/>
          </ac:graphicFrameMkLst>
        </pc:graphicFrameChg>
      </pc:sldChg>
      <pc:sldChg chg="modSp">
        <pc:chgData name="Megan Troth" userId="575bfc8c-72bc-4c38-a3a3-4d2f44770cfc" providerId="ADAL" clId="{2E4BA632-8DA5-43BA-A411-A7DD5469A479}" dt="2021-01-28T11:20:46.651" v="871" actId="113"/>
        <pc:sldMkLst>
          <pc:docMk/>
          <pc:sldMk cId="1300783500" sldId="1822"/>
        </pc:sldMkLst>
        <pc:spChg chg="mod">
          <ac:chgData name="Megan Troth" userId="575bfc8c-72bc-4c38-a3a3-4d2f44770cfc" providerId="ADAL" clId="{2E4BA632-8DA5-43BA-A411-A7DD5469A479}" dt="2021-01-28T11:05:57.646" v="541" actId="20577"/>
          <ac:spMkLst>
            <pc:docMk/>
            <pc:sldMk cId="1300783500" sldId="1822"/>
            <ac:spMk id="2" creationId="{00000000-0000-0000-0000-000000000000}"/>
          </ac:spMkLst>
        </pc:spChg>
        <pc:graphicFrameChg chg="mod modGraphic">
          <ac:chgData name="Megan Troth" userId="575bfc8c-72bc-4c38-a3a3-4d2f44770cfc" providerId="ADAL" clId="{2E4BA632-8DA5-43BA-A411-A7DD5469A479}" dt="2021-01-28T11:18:07.030" v="831" actId="20577"/>
          <ac:graphicFrameMkLst>
            <pc:docMk/>
            <pc:sldMk cId="1300783500" sldId="1822"/>
            <ac:graphicFrameMk id="3" creationId="{B7FC0BBF-9ED9-4F27-BC89-B0490D1F28AE}"/>
          </ac:graphicFrameMkLst>
        </pc:graphicFrameChg>
        <pc:graphicFrameChg chg="modGraphic">
          <ac:chgData name="Megan Troth" userId="575bfc8c-72bc-4c38-a3a3-4d2f44770cfc" providerId="ADAL" clId="{2E4BA632-8DA5-43BA-A411-A7DD5469A479}" dt="2021-01-28T11:17:47.303" v="828" actId="20577"/>
          <ac:graphicFrameMkLst>
            <pc:docMk/>
            <pc:sldMk cId="1300783500" sldId="1822"/>
            <ac:graphicFrameMk id="5" creationId="{00000000-0000-0000-0000-000000000000}"/>
          </ac:graphicFrameMkLst>
        </pc:graphicFrameChg>
        <pc:graphicFrameChg chg="modGraphic">
          <ac:chgData name="Megan Troth" userId="575bfc8c-72bc-4c38-a3a3-4d2f44770cfc" providerId="ADAL" clId="{2E4BA632-8DA5-43BA-A411-A7DD5469A479}" dt="2021-01-28T11:17:33.299" v="826" actId="20577"/>
          <ac:graphicFrameMkLst>
            <pc:docMk/>
            <pc:sldMk cId="1300783500" sldId="1822"/>
            <ac:graphicFrameMk id="8" creationId="{00000000-0000-0000-0000-000000000000}"/>
          </ac:graphicFrameMkLst>
        </pc:graphicFrameChg>
        <pc:graphicFrameChg chg="mod modGraphic">
          <ac:chgData name="Megan Troth" userId="575bfc8c-72bc-4c38-a3a3-4d2f44770cfc" providerId="ADAL" clId="{2E4BA632-8DA5-43BA-A411-A7DD5469A479}" dt="2021-01-28T11:20:21.859" v="864" actId="14100"/>
          <ac:graphicFrameMkLst>
            <pc:docMk/>
            <pc:sldMk cId="1300783500" sldId="1822"/>
            <ac:graphicFrameMk id="10" creationId="{633F724F-9DB4-4212-AFB1-BFFC700EC4F5}"/>
          </ac:graphicFrameMkLst>
        </pc:graphicFrameChg>
        <pc:graphicFrameChg chg="mod modGraphic">
          <ac:chgData name="Megan Troth" userId="575bfc8c-72bc-4c38-a3a3-4d2f44770cfc" providerId="ADAL" clId="{2E4BA632-8DA5-43BA-A411-A7DD5469A479}" dt="2021-01-28T11:20:46.651" v="871" actId="113"/>
          <ac:graphicFrameMkLst>
            <pc:docMk/>
            <pc:sldMk cId="1300783500" sldId="1822"/>
            <ac:graphicFrameMk id="13" creationId="{B8BF9BD6-7E5F-433D-B4F5-DE4688AAC096}"/>
          </ac:graphicFrameMkLst>
        </pc:graphicFrameChg>
        <pc:graphicFrameChg chg="mod modGraphic">
          <ac:chgData name="Megan Troth" userId="575bfc8c-72bc-4c38-a3a3-4d2f44770cfc" providerId="ADAL" clId="{2E4BA632-8DA5-43BA-A411-A7DD5469A479}" dt="2021-01-28T11:19:45.182" v="856" actId="20577"/>
          <ac:graphicFrameMkLst>
            <pc:docMk/>
            <pc:sldMk cId="1300783500" sldId="1822"/>
            <ac:graphicFrameMk id="14" creationId="{00000000-0000-0000-0000-000000000000}"/>
          </ac:graphicFrameMkLst>
        </pc:graphicFrameChg>
      </pc:sldChg>
      <pc:sldChg chg="modSp add">
        <pc:chgData name="Megan Troth" userId="575bfc8c-72bc-4c38-a3a3-4d2f44770cfc" providerId="ADAL" clId="{2E4BA632-8DA5-43BA-A411-A7DD5469A479}" dt="2021-01-28T10:37:16.259" v="35" actId="20577"/>
        <pc:sldMkLst>
          <pc:docMk/>
          <pc:sldMk cId="434622260" sldId="1827"/>
        </pc:sldMkLst>
        <pc:spChg chg="mod">
          <ac:chgData name="Megan Troth" userId="575bfc8c-72bc-4c38-a3a3-4d2f44770cfc" providerId="ADAL" clId="{2E4BA632-8DA5-43BA-A411-A7DD5469A479}" dt="2021-01-28T10:37:16.259" v="35" actId="20577"/>
          <ac:spMkLst>
            <pc:docMk/>
            <pc:sldMk cId="434622260" sldId="1827"/>
            <ac:spMk id="2" creationId="{00000000-0000-0000-0000-000000000000}"/>
          </ac:spMkLst>
        </pc:spChg>
      </pc:sldChg>
      <pc:sldChg chg="modSp add">
        <pc:chgData name="Megan Troth" userId="575bfc8c-72bc-4c38-a3a3-4d2f44770cfc" providerId="ADAL" clId="{2E4BA632-8DA5-43BA-A411-A7DD5469A479}" dt="2021-01-28T10:40:53.944" v="128" actId="5793"/>
        <pc:sldMkLst>
          <pc:docMk/>
          <pc:sldMk cId="1704502122" sldId="1829"/>
        </pc:sldMkLst>
        <pc:spChg chg="mod">
          <ac:chgData name="Megan Troth" userId="575bfc8c-72bc-4c38-a3a3-4d2f44770cfc" providerId="ADAL" clId="{2E4BA632-8DA5-43BA-A411-A7DD5469A479}" dt="2021-01-28T10:40:53.944" v="128" actId="5793"/>
          <ac:spMkLst>
            <pc:docMk/>
            <pc:sldMk cId="1704502122" sldId="1829"/>
            <ac:spMk id="3" creationId="{8305965E-4D48-4A02-84D8-0877867BBAD2}"/>
          </ac:spMkLst>
        </pc:spChg>
        <pc:spChg chg="mod">
          <ac:chgData name="Megan Troth" userId="575bfc8c-72bc-4c38-a3a3-4d2f44770cfc" providerId="ADAL" clId="{2E4BA632-8DA5-43BA-A411-A7DD5469A479}" dt="2021-01-28T10:40:36.861" v="122" actId="1076"/>
          <ac:spMkLst>
            <pc:docMk/>
            <pc:sldMk cId="1704502122" sldId="1829"/>
            <ac:spMk id="4" creationId="{00000000-0000-0000-0000-000000000000}"/>
          </ac:spMkLst>
        </pc:spChg>
      </pc:sldChg>
      <pc:sldChg chg="modSp add">
        <pc:chgData name="Megan Troth" userId="575bfc8c-72bc-4c38-a3a3-4d2f44770cfc" providerId="ADAL" clId="{2E4BA632-8DA5-43BA-A411-A7DD5469A479}" dt="2021-01-28T10:41:56.715" v="144" actId="403"/>
        <pc:sldMkLst>
          <pc:docMk/>
          <pc:sldMk cId="2136664375" sldId="1830"/>
        </pc:sldMkLst>
        <pc:spChg chg="mod">
          <ac:chgData name="Megan Troth" userId="575bfc8c-72bc-4c38-a3a3-4d2f44770cfc" providerId="ADAL" clId="{2E4BA632-8DA5-43BA-A411-A7DD5469A479}" dt="2021-01-28T10:41:56.715" v="144" actId="403"/>
          <ac:spMkLst>
            <pc:docMk/>
            <pc:sldMk cId="2136664375" sldId="1830"/>
            <ac:spMk id="3" creationId="{8305965E-4D48-4A02-84D8-0877867BBAD2}"/>
          </ac:spMkLst>
        </pc:spChg>
        <pc:spChg chg="mod">
          <ac:chgData name="Megan Troth" userId="575bfc8c-72bc-4c38-a3a3-4d2f44770cfc" providerId="ADAL" clId="{2E4BA632-8DA5-43BA-A411-A7DD5469A479}" dt="2021-01-28T10:41:41.858" v="139" actId="20577"/>
          <ac:spMkLst>
            <pc:docMk/>
            <pc:sldMk cId="2136664375" sldId="1830"/>
            <ac:spMk id="4" creationId="{00000000-0000-0000-0000-000000000000}"/>
          </ac:spMkLst>
        </pc:spChg>
      </pc:sldChg>
      <pc:sldChg chg="modSp add">
        <pc:chgData name="Megan Troth" userId="575bfc8c-72bc-4c38-a3a3-4d2f44770cfc" providerId="ADAL" clId="{2E4BA632-8DA5-43BA-A411-A7DD5469A479}" dt="2021-01-28T11:54:43.031" v="885"/>
        <pc:sldMkLst>
          <pc:docMk/>
          <pc:sldMk cId="2860604564" sldId="1839"/>
        </pc:sldMkLst>
        <pc:spChg chg="mod">
          <ac:chgData name="Megan Troth" userId="575bfc8c-72bc-4c38-a3a3-4d2f44770cfc" providerId="ADAL" clId="{2E4BA632-8DA5-43BA-A411-A7DD5469A479}" dt="2021-01-28T11:54:43.031" v="885"/>
          <ac:spMkLst>
            <pc:docMk/>
            <pc:sldMk cId="2860604564" sldId="1839"/>
            <ac:spMk id="2" creationId="{00000000-0000-0000-0000-000000000000}"/>
          </ac:spMkLst>
        </pc:spChg>
      </pc:sldChg>
      <pc:sldChg chg="modSp add">
        <pc:chgData name="Megan Troth" userId="575bfc8c-72bc-4c38-a3a3-4d2f44770cfc" providerId="ADAL" clId="{2E4BA632-8DA5-43BA-A411-A7DD5469A479}" dt="2021-01-28T11:55:28.342" v="888"/>
        <pc:sldMkLst>
          <pc:docMk/>
          <pc:sldMk cId="1976727094" sldId="1840"/>
        </pc:sldMkLst>
        <pc:spChg chg="mod">
          <ac:chgData name="Megan Troth" userId="575bfc8c-72bc-4c38-a3a3-4d2f44770cfc" providerId="ADAL" clId="{2E4BA632-8DA5-43BA-A411-A7DD5469A479}" dt="2021-01-28T11:55:28.342" v="888"/>
          <ac:spMkLst>
            <pc:docMk/>
            <pc:sldMk cId="1976727094" sldId="1840"/>
            <ac:spMk id="2" creationId="{00000000-0000-0000-0000-000000000000}"/>
          </ac:spMkLst>
        </pc:spChg>
      </pc:sldChg>
      <pc:sldChg chg="modSp add">
        <pc:chgData name="Megan Troth" userId="575bfc8c-72bc-4c38-a3a3-4d2f44770cfc" providerId="ADAL" clId="{2E4BA632-8DA5-43BA-A411-A7DD5469A479}" dt="2021-01-28T11:56:21.675" v="892"/>
        <pc:sldMkLst>
          <pc:docMk/>
          <pc:sldMk cId="1957937996" sldId="1841"/>
        </pc:sldMkLst>
        <pc:spChg chg="mod">
          <ac:chgData name="Megan Troth" userId="575bfc8c-72bc-4c38-a3a3-4d2f44770cfc" providerId="ADAL" clId="{2E4BA632-8DA5-43BA-A411-A7DD5469A479}" dt="2021-01-28T11:56:21.675" v="892"/>
          <ac:spMkLst>
            <pc:docMk/>
            <pc:sldMk cId="1957937996" sldId="1841"/>
            <ac:spMk id="2" creationId="{00000000-0000-0000-0000-000000000000}"/>
          </ac:spMkLst>
        </pc:spChg>
      </pc:sldChg>
      <pc:sldChg chg="add">
        <pc:chgData name="Megan Troth" userId="575bfc8c-72bc-4c38-a3a3-4d2f44770cfc" providerId="ADAL" clId="{2E4BA632-8DA5-43BA-A411-A7DD5469A479}" dt="2021-01-28T11:56:53.366" v="893"/>
        <pc:sldMkLst>
          <pc:docMk/>
          <pc:sldMk cId="2242439432" sldId="1842"/>
        </pc:sldMkLst>
      </pc:sldChg>
      <pc:sldChg chg="modSp add">
        <pc:chgData name="Megan Troth" userId="575bfc8c-72bc-4c38-a3a3-4d2f44770cfc" providerId="ADAL" clId="{2E4BA632-8DA5-43BA-A411-A7DD5469A479}" dt="2021-01-28T11:58:38.769" v="948" actId="20577"/>
        <pc:sldMkLst>
          <pc:docMk/>
          <pc:sldMk cId="2903077875" sldId="1844"/>
        </pc:sldMkLst>
        <pc:spChg chg="mod">
          <ac:chgData name="Megan Troth" userId="575bfc8c-72bc-4c38-a3a3-4d2f44770cfc" providerId="ADAL" clId="{2E4BA632-8DA5-43BA-A411-A7DD5469A479}" dt="2021-01-28T11:58:38.769" v="948" actId="20577"/>
          <ac:spMkLst>
            <pc:docMk/>
            <pc:sldMk cId="2903077875" sldId="1844"/>
            <ac:spMk id="2" creationId="{00000000-0000-0000-0000-000000000000}"/>
          </ac:spMkLst>
        </pc:spChg>
      </pc:sldChg>
      <pc:sldChg chg="add">
        <pc:chgData name="Megan Troth" userId="575bfc8c-72bc-4c38-a3a3-4d2f44770cfc" providerId="ADAL" clId="{2E4BA632-8DA5-43BA-A411-A7DD5469A479}" dt="2021-01-28T11:57:44.158" v="908"/>
        <pc:sldMkLst>
          <pc:docMk/>
          <pc:sldMk cId="3200118633" sldId="1845"/>
        </pc:sldMkLst>
      </pc:sldChg>
      <pc:sldChg chg="add">
        <pc:chgData name="Megan Troth" userId="575bfc8c-72bc-4c38-a3a3-4d2f44770cfc" providerId="ADAL" clId="{2E4BA632-8DA5-43BA-A411-A7DD5469A479}" dt="2021-01-28T11:57:44.158" v="908"/>
        <pc:sldMkLst>
          <pc:docMk/>
          <pc:sldMk cId="3376018907" sldId="1846"/>
        </pc:sldMkLst>
      </pc:sldChg>
      <pc:sldChg chg="modSp add">
        <pc:chgData name="Megan Troth" userId="575bfc8c-72bc-4c38-a3a3-4d2f44770cfc" providerId="ADAL" clId="{2E4BA632-8DA5-43BA-A411-A7DD5469A479}" dt="2021-01-28T12:01:07.277" v="977"/>
        <pc:sldMkLst>
          <pc:docMk/>
          <pc:sldMk cId="3008955469" sldId="1850"/>
        </pc:sldMkLst>
        <pc:spChg chg="mod">
          <ac:chgData name="Megan Troth" userId="575bfc8c-72bc-4c38-a3a3-4d2f44770cfc" providerId="ADAL" clId="{2E4BA632-8DA5-43BA-A411-A7DD5469A479}" dt="2021-01-28T12:01:07.277" v="977"/>
          <ac:spMkLst>
            <pc:docMk/>
            <pc:sldMk cId="3008955469" sldId="1850"/>
            <ac:spMk id="2" creationId="{00000000-0000-0000-0000-000000000000}"/>
          </ac:spMkLst>
        </pc:spChg>
      </pc:sldChg>
      <pc:sldChg chg="addSp delSp modSp add">
        <pc:chgData name="Megan Troth" userId="575bfc8c-72bc-4c38-a3a3-4d2f44770cfc" providerId="ADAL" clId="{2E4BA632-8DA5-43BA-A411-A7DD5469A479}" dt="2021-01-29T15:34:11.763" v="1019" actId="1076"/>
        <pc:sldMkLst>
          <pc:docMk/>
          <pc:sldMk cId="2813218278" sldId="1851"/>
        </pc:sldMkLst>
        <pc:spChg chg="mod">
          <ac:chgData name="Megan Troth" userId="575bfc8c-72bc-4c38-a3a3-4d2f44770cfc" providerId="ADAL" clId="{2E4BA632-8DA5-43BA-A411-A7DD5469A479}" dt="2021-01-29T15:33:14.227" v="1017" actId="20577"/>
          <ac:spMkLst>
            <pc:docMk/>
            <pc:sldMk cId="2813218278" sldId="1851"/>
            <ac:spMk id="2" creationId="{0C77FBC9-A40A-4639-996A-7C9D2AAB9069}"/>
          </ac:spMkLst>
        </pc:spChg>
        <pc:spChg chg="del">
          <ac:chgData name="Megan Troth" userId="575bfc8c-72bc-4c38-a3a3-4d2f44770cfc" providerId="ADAL" clId="{2E4BA632-8DA5-43BA-A411-A7DD5469A479}" dt="2021-01-29T15:34:08.462" v="1018"/>
          <ac:spMkLst>
            <pc:docMk/>
            <pc:sldMk cId="2813218278" sldId="1851"/>
            <ac:spMk id="3" creationId="{01427959-67B8-471F-9D28-1FD2F0322D77}"/>
          </ac:spMkLst>
        </pc:spChg>
        <pc:graphicFrameChg chg="add mod">
          <ac:chgData name="Megan Troth" userId="575bfc8c-72bc-4c38-a3a3-4d2f44770cfc" providerId="ADAL" clId="{2E4BA632-8DA5-43BA-A411-A7DD5469A479}" dt="2021-01-29T15:34:11.763" v="1019" actId="1076"/>
          <ac:graphicFrameMkLst>
            <pc:docMk/>
            <pc:sldMk cId="2813218278" sldId="1851"/>
            <ac:graphicFrameMk id="4" creationId="{40C9F92E-52B0-4296-8626-097B68B4EB51}"/>
          </ac:graphicFrameMkLst>
        </pc:graphicFrameChg>
      </pc:sldChg>
      <pc:sldChg chg="add">
        <pc:chgData name="Megan Troth" userId="575bfc8c-72bc-4c38-a3a3-4d2f44770cfc" providerId="ADAL" clId="{2E4BA632-8DA5-43BA-A411-A7DD5469A479}" dt="2021-01-29T15:38:31.286" v="1048"/>
        <pc:sldMkLst>
          <pc:docMk/>
          <pc:sldMk cId="192996048" sldId="1988"/>
        </pc:sldMkLst>
      </pc:sldChg>
      <pc:sldChg chg="modSp add">
        <pc:chgData name="Megan Troth" userId="575bfc8c-72bc-4c38-a3a3-4d2f44770cfc" providerId="ADAL" clId="{2E4BA632-8DA5-43BA-A411-A7DD5469A479}" dt="2021-01-29T15:39:31.145" v="1059" actId="20577"/>
        <pc:sldMkLst>
          <pc:docMk/>
          <pc:sldMk cId="2482086387" sldId="1989"/>
        </pc:sldMkLst>
        <pc:spChg chg="mod">
          <ac:chgData name="Megan Troth" userId="575bfc8c-72bc-4c38-a3a3-4d2f44770cfc" providerId="ADAL" clId="{2E4BA632-8DA5-43BA-A411-A7DD5469A479}" dt="2021-01-29T15:39:31.145" v="1059" actId="20577"/>
          <ac:spMkLst>
            <pc:docMk/>
            <pc:sldMk cId="2482086387" sldId="1989"/>
            <ac:spMk id="4" creationId="{00000000-0000-0000-0000-000000000000}"/>
          </ac:spMkLst>
        </pc:spChg>
      </pc:sldChg>
      <pc:sldChg chg="addSp delSp modSp add">
        <pc:chgData name="Megan Troth" userId="575bfc8c-72bc-4c38-a3a3-4d2f44770cfc" providerId="ADAL" clId="{2E4BA632-8DA5-43BA-A411-A7DD5469A479}" dt="2021-01-29T15:40:46.381" v="1099" actId="1076"/>
        <pc:sldMkLst>
          <pc:docMk/>
          <pc:sldMk cId="1504773546" sldId="1990"/>
        </pc:sldMkLst>
        <pc:spChg chg="add del mod">
          <ac:chgData name="Megan Troth" userId="575bfc8c-72bc-4c38-a3a3-4d2f44770cfc" providerId="ADAL" clId="{2E4BA632-8DA5-43BA-A411-A7DD5469A479}" dt="2021-01-29T15:40:42.521" v="1097"/>
          <ac:spMkLst>
            <pc:docMk/>
            <pc:sldMk cId="1504773546" sldId="1990"/>
            <ac:spMk id="3" creationId="{55F66EED-72C5-4756-9DE4-EF8C2824B8BC}"/>
          </ac:spMkLst>
        </pc:spChg>
        <pc:spChg chg="mod">
          <ac:chgData name="Megan Troth" userId="575bfc8c-72bc-4c38-a3a3-4d2f44770cfc" providerId="ADAL" clId="{2E4BA632-8DA5-43BA-A411-A7DD5469A479}" dt="2021-01-29T15:40:00.966" v="1095" actId="20577"/>
          <ac:spMkLst>
            <pc:docMk/>
            <pc:sldMk cId="1504773546" sldId="1990"/>
            <ac:spMk id="4" creationId="{38A5EFE3-CD39-4A28-A744-E4BB41338BC9}"/>
          </ac:spMkLst>
        </pc:spChg>
        <pc:spChg chg="del">
          <ac:chgData name="Megan Troth" userId="575bfc8c-72bc-4c38-a3a3-4d2f44770cfc" providerId="ADAL" clId="{2E4BA632-8DA5-43BA-A411-A7DD5469A479}" dt="2021-01-29T15:40:04.070" v="1096" actId="478"/>
          <ac:spMkLst>
            <pc:docMk/>
            <pc:sldMk cId="1504773546" sldId="1990"/>
            <ac:spMk id="6" creationId="{2323BD94-2299-4994-92D5-B1B7DE15F25C}"/>
          </ac:spMkLst>
        </pc:spChg>
        <pc:graphicFrameChg chg="add mod">
          <ac:chgData name="Megan Troth" userId="575bfc8c-72bc-4c38-a3a3-4d2f44770cfc" providerId="ADAL" clId="{2E4BA632-8DA5-43BA-A411-A7DD5469A479}" dt="2021-01-29T15:40:46.381" v="1099" actId="1076"/>
          <ac:graphicFrameMkLst>
            <pc:docMk/>
            <pc:sldMk cId="1504773546" sldId="1990"/>
            <ac:graphicFrameMk id="5" creationId="{4DB50AA1-1F38-479D-9A03-EB93B5C3EB78}"/>
          </ac:graphicFrameMkLst>
        </pc:graphicFrameChg>
      </pc:sldChg>
    </pc:docChg>
  </pc:docChgLst>
  <pc:docChgLst>
    <pc:chgData name="Rachel Taggart" userId="4f8aad94-55b7-4ba6-8498-7cad127c11eb" providerId="ADAL" clId="{E19E232C-02DA-44F8-8B39-5D1F8E91A26E}"/>
    <pc:docChg chg="undo custSel addSld delSld modSld">
      <pc:chgData name="Rachel Taggart" userId="4f8aad94-55b7-4ba6-8498-7cad127c11eb" providerId="ADAL" clId="{E19E232C-02DA-44F8-8B39-5D1F8E91A26E}" dt="2021-02-02T08:18:11.527" v="1086"/>
      <pc:docMkLst>
        <pc:docMk/>
      </pc:docMkLst>
      <pc:sldChg chg="del">
        <pc:chgData name="Rachel Taggart" userId="4f8aad94-55b7-4ba6-8498-7cad127c11eb" providerId="ADAL" clId="{E19E232C-02DA-44F8-8B39-5D1F8E91A26E}" dt="2021-02-01T16:35:31.089" v="769" actId="2696"/>
        <pc:sldMkLst>
          <pc:docMk/>
          <pc:sldMk cId="3166717112" sldId="291"/>
        </pc:sldMkLst>
      </pc:sldChg>
      <pc:sldChg chg="modSp">
        <pc:chgData name="Rachel Taggart" userId="4f8aad94-55b7-4ba6-8498-7cad127c11eb" providerId="ADAL" clId="{E19E232C-02DA-44F8-8B39-5D1F8E91A26E}" dt="2021-02-01T16:45:33.912" v="848"/>
        <pc:sldMkLst>
          <pc:docMk/>
          <pc:sldMk cId="3386084979" sldId="295"/>
        </pc:sldMkLst>
        <pc:spChg chg="mod">
          <ac:chgData name="Rachel Taggart" userId="4f8aad94-55b7-4ba6-8498-7cad127c11eb" providerId="ADAL" clId="{E19E232C-02DA-44F8-8B39-5D1F8E91A26E}" dt="2021-02-01T12:10:06.916" v="537" actId="20577"/>
          <ac:spMkLst>
            <pc:docMk/>
            <pc:sldMk cId="3386084979" sldId="295"/>
            <ac:spMk id="2" creationId="{00000000-0000-0000-0000-000000000000}"/>
          </ac:spMkLst>
        </pc:spChg>
        <pc:graphicFrameChg chg="mod modGraphic">
          <ac:chgData name="Rachel Taggart" userId="4f8aad94-55b7-4ba6-8498-7cad127c11eb" providerId="ADAL" clId="{E19E232C-02DA-44F8-8B39-5D1F8E91A26E}" dt="2021-02-01T16:45:33.912" v="848"/>
          <ac:graphicFrameMkLst>
            <pc:docMk/>
            <pc:sldMk cId="3386084979" sldId="295"/>
            <ac:graphicFrameMk id="3" creationId="{00000000-0000-0000-0000-000000000000}"/>
          </ac:graphicFrameMkLst>
        </pc:graphicFrameChg>
      </pc:sldChg>
      <pc:sldChg chg="modSp">
        <pc:chgData name="Rachel Taggart" userId="4f8aad94-55b7-4ba6-8498-7cad127c11eb" providerId="ADAL" clId="{E19E232C-02DA-44F8-8B39-5D1F8E91A26E}" dt="2021-01-28T15:16:13.122" v="266" actId="20577"/>
        <pc:sldMkLst>
          <pc:docMk/>
          <pc:sldMk cId="1431544378" sldId="306"/>
        </pc:sldMkLst>
        <pc:spChg chg="mod">
          <ac:chgData name="Rachel Taggart" userId="4f8aad94-55b7-4ba6-8498-7cad127c11eb" providerId="ADAL" clId="{E19E232C-02DA-44F8-8B39-5D1F8E91A26E}" dt="2021-01-28T15:16:13.122" v="266" actId="20577"/>
          <ac:spMkLst>
            <pc:docMk/>
            <pc:sldMk cId="1431544378" sldId="306"/>
            <ac:spMk id="7" creationId="{DA60AD12-684D-4CF6-A84F-796E3404F567}"/>
          </ac:spMkLst>
        </pc:spChg>
      </pc:sldChg>
      <pc:sldChg chg="del">
        <pc:chgData name="Rachel Taggart" userId="4f8aad94-55b7-4ba6-8498-7cad127c11eb" providerId="ADAL" clId="{E19E232C-02DA-44F8-8B39-5D1F8E91A26E}" dt="2021-02-01T10:00:11.348" v="530" actId="2696"/>
        <pc:sldMkLst>
          <pc:docMk/>
          <pc:sldMk cId="862162089" sldId="308"/>
        </pc:sldMkLst>
      </pc:sldChg>
      <pc:sldChg chg="del">
        <pc:chgData name="Rachel Taggart" userId="4f8aad94-55b7-4ba6-8498-7cad127c11eb" providerId="ADAL" clId="{E19E232C-02DA-44F8-8B39-5D1F8E91A26E}" dt="2021-02-01T10:00:12.003" v="531" actId="2696"/>
        <pc:sldMkLst>
          <pc:docMk/>
          <pc:sldMk cId="4252492987" sldId="309"/>
        </pc:sldMkLst>
      </pc:sldChg>
      <pc:sldChg chg="del">
        <pc:chgData name="Rachel Taggart" userId="4f8aad94-55b7-4ba6-8498-7cad127c11eb" providerId="ADAL" clId="{E19E232C-02DA-44F8-8B39-5D1F8E91A26E}" dt="2021-02-01T10:00:12.689" v="532" actId="2696"/>
        <pc:sldMkLst>
          <pc:docMk/>
          <pc:sldMk cId="3734184828" sldId="310"/>
        </pc:sldMkLst>
      </pc:sldChg>
      <pc:sldChg chg="add">
        <pc:chgData name="Rachel Taggart" userId="4f8aad94-55b7-4ba6-8498-7cad127c11eb" providerId="ADAL" clId="{E19E232C-02DA-44F8-8B39-5D1F8E91A26E}" dt="2021-02-01T16:41:05.858" v="820"/>
        <pc:sldMkLst>
          <pc:docMk/>
          <pc:sldMk cId="1716860622" sldId="332"/>
        </pc:sldMkLst>
      </pc:sldChg>
      <pc:sldChg chg="del">
        <pc:chgData name="Rachel Taggart" userId="4f8aad94-55b7-4ba6-8498-7cad127c11eb" providerId="ADAL" clId="{E19E232C-02DA-44F8-8B39-5D1F8E91A26E}" dt="2021-02-01T14:50:11.677" v="721" actId="2696"/>
        <pc:sldMkLst>
          <pc:docMk/>
          <pc:sldMk cId="6507496" sldId="381"/>
        </pc:sldMkLst>
      </pc:sldChg>
      <pc:sldChg chg="modSp add">
        <pc:chgData name="Rachel Taggart" userId="4f8aad94-55b7-4ba6-8498-7cad127c11eb" providerId="ADAL" clId="{E19E232C-02DA-44F8-8B39-5D1F8E91A26E}" dt="2021-02-01T08:38:03.186" v="445" actId="20577"/>
        <pc:sldMkLst>
          <pc:docMk/>
          <pc:sldMk cId="1210139697" sldId="463"/>
        </pc:sldMkLst>
        <pc:spChg chg="mod">
          <ac:chgData name="Rachel Taggart" userId="4f8aad94-55b7-4ba6-8498-7cad127c11eb" providerId="ADAL" clId="{E19E232C-02DA-44F8-8B39-5D1F8E91A26E}" dt="2021-02-01T08:38:03.186" v="445" actId="20577"/>
          <ac:spMkLst>
            <pc:docMk/>
            <pc:sldMk cId="1210139697" sldId="463"/>
            <ac:spMk id="4" creationId="{B01FE292-CD4F-49F5-927E-B85C8C296F4B}"/>
          </ac:spMkLst>
        </pc:spChg>
      </pc:sldChg>
      <pc:sldChg chg="add">
        <pc:chgData name="Rachel Taggart" userId="4f8aad94-55b7-4ba6-8498-7cad127c11eb" providerId="ADAL" clId="{E19E232C-02DA-44F8-8B39-5D1F8E91A26E}" dt="2021-02-01T08:37:55.278" v="440"/>
        <pc:sldMkLst>
          <pc:docMk/>
          <pc:sldMk cId="575992599" sldId="464"/>
        </pc:sldMkLst>
      </pc:sldChg>
      <pc:sldChg chg="add">
        <pc:chgData name="Rachel Taggart" userId="4f8aad94-55b7-4ba6-8498-7cad127c11eb" providerId="ADAL" clId="{E19E232C-02DA-44F8-8B39-5D1F8E91A26E}" dt="2021-02-01T08:37:55.278" v="440"/>
        <pc:sldMkLst>
          <pc:docMk/>
          <pc:sldMk cId="3105174923" sldId="465"/>
        </pc:sldMkLst>
      </pc:sldChg>
      <pc:sldChg chg="del">
        <pc:chgData name="Rachel Taggart" userId="4f8aad94-55b7-4ba6-8498-7cad127c11eb" providerId="ADAL" clId="{E19E232C-02DA-44F8-8B39-5D1F8E91A26E}" dt="2021-02-01T18:18:24.229" v="1010" actId="2696"/>
        <pc:sldMkLst>
          <pc:docMk/>
          <pc:sldMk cId="3150741820" sldId="871"/>
        </pc:sldMkLst>
      </pc:sldChg>
      <pc:sldChg chg="del">
        <pc:chgData name="Rachel Taggart" userId="4f8aad94-55b7-4ba6-8498-7cad127c11eb" providerId="ADAL" clId="{E19E232C-02DA-44F8-8B39-5D1F8E91A26E}" dt="2021-02-01T15:09:01.355" v="768" actId="2696"/>
        <pc:sldMkLst>
          <pc:docMk/>
          <pc:sldMk cId="2607852154" sldId="878"/>
        </pc:sldMkLst>
      </pc:sldChg>
      <pc:sldChg chg="addSp modSp">
        <pc:chgData name="Rachel Taggart" userId="4f8aad94-55b7-4ba6-8498-7cad127c11eb" providerId="ADAL" clId="{E19E232C-02DA-44F8-8B39-5D1F8E91A26E}" dt="2021-02-01T12:40:16.785" v="718"/>
        <pc:sldMkLst>
          <pc:docMk/>
          <pc:sldMk cId="16080381" sldId="883"/>
        </pc:sldMkLst>
        <pc:spChg chg="mod">
          <ac:chgData name="Rachel Taggart" userId="4f8aad94-55b7-4ba6-8498-7cad127c11eb" providerId="ADAL" clId="{E19E232C-02DA-44F8-8B39-5D1F8E91A26E}" dt="2021-01-28T15:16:40.625" v="274" actId="20577"/>
          <ac:spMkLst>
            <pc:docMk/>
            <pc:sldMk cId="16080381" sldId="883"/>
            <ac:spMk id="2" creationId="{3BBF64D1-DD4B-479C-8274-060EA4CFB223}"/>
          </ac:spMkLst>
        </pc:spChg>
        <pc:spChg chg="add mod">
          <ac:chgData name="Rachel Taggart" userId="4f8aad94-55b7-4ba6-8498-7cad127c11eb" providerId="ADAL" clId="{E19E232C-02DA-44F8-8B39-5D1F8E91A26E}" dt="2021-02-01T12:38:01.443" v="717" actId="6549"/>
          <ac:spMkLst>
            <pc:docMk/>
            <pc:sldMk cId="16080381" sldId="883"/>
            <ac:spMk id="5" creationId="{202B2A40-B2AB-4CF0-89EC-AD604789A2C3}"/>
          </ac:spMkLst>
        </pc:spChg>
        <pc:graphicFrameChg chg="add mod">
          <ac:chgData name="Rachel Taggart" userId="4f8aad94-55b7-4ba6-8498-7cad127c11eb" providerId="ADAL" clId="{E19E232C-02DA-44F8-8B39-5D1F8E91A26E}" dt="2021-02-01T12:37:32.479" v="706"/>
          <ac:graphicFrameMkLst>
            <pc:docMk/>
            <pc:sldMk cId="16080381" sldId="883"/>
            <ac:graphicFrameMk id="6" creationId="{2CEB90B3-FCC9-48A5-A752-29DCAC7576ED}"/>
          </ac:graphicFrameMkLst>
        </pc:graphicFrameChg>
        <pc:graphicFrameChg chg="add mod">
          <ac:chgData name="Rachel Taggart" userId="4f8aad94-55b7-4ba6-8498-7cad127c11eb" providerId="ADAL" clId="{E19E232C-02DA-44F8-8B39-5D1F8E91A26E}" dt="2021-02-01T12:40:16.785" v="718"/>
          <ac:graphicFrameMkLst>
            <pc:docMk/>
            <pc:sldMk cId="16080381" sldId="883"/>
            <ac:graphicFrameMk id="7" creationId="{AADFC500-064B-440F-9E77-45C249AF7B16}"/>
          </ac:graphicFrameMkLst>
        </pc:graphicFrameChg>
      </pc:sldChg>
      <pc:sldChg chg="del">
        <pc:chgData name="Rachel Taggart" userId="4f8aad94-55b7-4ba6-8498-7cad127c11eb" providerId="ADAL" clId="{E19E232C-02DA-44F8-8B39-5D1F8E91A26E}" dt="2021-02-01T18:18:23.043" v="1009" actId="2696"/>
        <pc:sldMkLst>
          <pc:docMk/>
          <pc:sldMk cId="2088458016" sldId="885"/>
        </pc:sldMkLst>
      </pc:sldChg>
      <pc:sldChg chg="add del">
        <pc:chgData name="Rachel Taggart" userId="4f8aad94-55b7-4ba6-8498-7cad127c11eb" providerId="ADAL" clId="{E19E232C-02DA-44F8-8B39-5D1F8E91A26E}" dt="2021-02-01T15:08:57.728" v="767"/>
        <pc:sldMkLst>
          <pc:docMk/>
          <pc:sldMk cId="3236503226" sldId="891"/>
        </pc:sldMkLst>
      </pc:sldChg>
      <pc:sldChg chg="add del">
        <pc:chgData name="Rachel Taggart" userId="4f8aad94-55b7-4ba6-8498-7cad127c11eb" providerId="ADAL" clId="{E19E232C-02DA-44F8-8B39-5D1F8E91A26E}" dt="2021-02-01T18:18:31.825" v="1013" actId="2696"/>
        <pc:sldMkLst>
          <pc:docMk/>
          <pc:sldMk cId="2570374787" sldId="893"/>
        </pc:sldMkLst>
      </pc:sldChg>
      <pc:sldChg chg="add del">
        <pc:chgData name="Rachel Taggart" userId="4f8aad94-55b7-4ba6-8498-7cad127c11eb" providerId="ADAL" clId="{E19E232C-02DA-44F8-8B39-5D1F8E91A26E}" dt="2021-02-01T18:18:29.517" v="1011" actId="2696"/>
        <pc:sldMkLst>
          <pc:docMk/>
          <pc:sldMk cId="2880756423" sldId="894"/>
        </pc:sldMkLst>
      </pc:sldChg>
      <pc:sldChg chg="add del">
        <pc:chgData name="Rachel Taggart" userId="4f8aad94-55b7-4ba6-8498-7cad127c11eb" providerId="ADAL" clId="{E19E232C-02DA-44F8-8B39-5D1F8E91A26E}" dt="2021-02-01T18:18:30.391" v="1012" actId="2696"/>
        <pc:sldMkLst>
          <pc:docMk/>
          <pc:sldMk cId="3491081105" sldId="895"/>
        </pc:sldMkLst>
      </pc:sldChg>
      <pc:sldChg chg="del">
        <pc:chgData name="Rachel Taggart" userId="4f8aad94-55b7-4ba6-8498-7cad127c11eb" providerId="ADAL" clId="{E19E232C-02DA-44F8-8B39-5D1F8E91A26E}" dt="2021-02-01T17:08:35.531" v="851" actId="2696"/>
        <pc:sldMkLst>
          <pc:docMk/>
          <pc:sldMk cId="1322450600" sldId="1496"/>
        </pc:sldMkLst>
      </pc:sldChg>
      <pc:sldChg chg="add">
        <pc:chgData name="Rachel Taggart" userId="4f8aad94-55b7-4ba6-8498-7cad127c11eb" providerId="ADAL" clId="{E19E232C-02DA-44F8-8B39-5D1F8E91A26E}" dt="2021-02-01T17:08:25.889" v="850"/>
        <pc:sldMkLst>
          <pc:docMk/>
          <pc:sldMk cId="990565954" sldId="1505"/>
        </pc:sldMkLst>
      </pc:sldChg>
      <pc:sldChg chg="del">
        <pc:chgData name="Rachel Taggart" userId="4f8aad94-55b7-4ba6-8498-7cad127c11eb" providerId="ADAL" clId="{E19E232C-02DA-44F8-8B39-5D1F8E91A26E}" dt="2021-02-01T17:08:36.377" v="852" actId="2696"/>
        <pc:sldMkLst>
          <pc:docMk/>
          <pc:sldMk cId="2491933088" sldId="1587"/>
        </pc:sldMkLst>
      </pc:sldChg>
      <pc:sldChg chg="del">
        <pc:chgData name="Rachel Taggart" userId="4f8aad94-55b7-4ba6-8498-7cad127c11eb" providerId="ADAL" clId="{E19E232C-02DA-44F8-8B39-5D1F8E91A26E}" dt="2021-02-01T17:08:37.098" v="853" actId="2696"/>
        <pc:sldMkLst>
          <pc:docMk/>
          <pc:sldMk cId="239663290" sldId="1588"/>
        </pc:sldMkLst>
      </pc:sldChg>
      <pc:sldChg chg="addSp delSp modSp">
        <pc:chgData name="Rachel Taggart" userId="4f8aad94-55b7-4ba6-8498-7cad127c11eb" providerId="ADAL" clId="{E19E232C-02DA-44F8-8B39-5D1F8E91A26E}" dt="2021-02-02T08:09:39.521" v="1073" actId="2165"/>
        <pc:sldMkLst>
          <pc:docMk/>
          <pc:sldMk cId="2367942886" sldId="1652"/>
        </pc:sldMkLst>
        <pc:spChg chg="mod">
          <ac:chgData name="Rachel Taggart" userId="4f8aad94-55b7-4ba6-8498-7cad127c11eb" providerId="ADAL" clId="{E19E232C-02DA-44F8-8B39-5D1F8E91A26E}" dt="2021-01-28T09:38:36.889" v="4" actId="27636"/>
          <ac:spMkLst>
            <pc:docMk/>
            <pc:sldMk cId="2367942886" sldId="1652"/>
            <ac:spMk id="2" creationId="{00000000-0000-0000-0000-000000000000}"/>
          </ac:spMkLst>
        </pc:spChg>
        <pc:spChg chg="add del mod">
          <ac:chgData name="Rachel Taggart" userId="4f8aad94-55b7-4ba6-8498-7cad127c11eb" providerId="ADAL" clId="{E19E232C-02DA-44F8-8B39-5D1F8E91A26E}" dt="2021-02-02T08:09:25.635" v="1072" actId="478"/>
          <ac:spMkLst>
            <pc:docMk/>
            <pc:sldMk cId="2367942886" sldId="1652"/>
            <ac:spMk id="4" creationId="{9F7FEF20-2DF0-42B8-B581-89EE5B948A56}"/>
          </ac:spMkLst>
        </pc:spChg>
        <pc:graphicFrameChg chg="mod modGraphic">
          <ac:chgData name="Rachel Taggart" userId="4f8aad94-55b7-4ba6-8498-7cad127c11eb" providerId="ADAL" clId="{E19E232C-02DA-44F8-8B39-5D1F8E91A26E}" dt="2021-02-02T08:09:39.521" v="1073" actId="2165"/>
          <ac:graphicFrameMkLst>
            <pc:docMk/>
            <pc:sldMk cId="2367942886" sldId="1652"/>
            <ac:graphicFrameMk id="3" creationId="{00000000-0000-0000-0000-000000000000}"/>
          </ac:graphicFrameMkLst>
        </pc:graphicFrameChg>
      </pc:sldChg>
      <pc:sldChg chg="addSp modSp">
        <pc:chgData name="Rachel Taggart" userId="4f8aad94-55b7-4ba6-8498-7cad127c11eb" providerId="ADAL" clId="{E19E232C-02DA-44F8-8B39-5D1F8E91A26E}" dt="2021-02-01T18:03:57.695" v="879" actId="404"/>
        <pc:sldMkLst>
          <pc:docMk/>
          <pc:sldMk cId="1250106665" sldId="1684"/>
        </pc:sldMkLst>
        <pc:spChg chg="mod">
          <ac:chgData name="Rachel Taggart" userId="4f8aad94-55b7-4ba6-8498-7cad127c11eb" providerId="ADAL" clId="{E19E232C-02DA-44F8-8B39-5D1F8E91A26E}" dt="2021-02-01T18:03:19.798" v="857" actId="20577"/>
          <ac:spMkLst>
            <pc:docMk/>
            <pc:sldMk cId="1250106665" sldId="1684"/>
            <ac:spMk id="2" creationId="{00000000-0000-0000-0000-000000000000}"/>
          </ac:spMkLst>
        </pc:spChg>
        <pc:spChg chg="add mod">
          <ac:chgData name="Rachel Taggart" userId="4f8aad94-55b7-4ba6-8498-7cad127c11eb" providerId="ADAL" clId="{E19E232C-02DA-44F8-8B39-5D1F8E91A26E}" dt="2021-02-01T18:03:57.695" v="879" actId="404"/>
          <ac:spMkLst>
            <pc:docMk/>
            <pc:sldMk cId="1250106665" sldId="1684"/>
            <ac:spMk id="3" creationId="{C9D24A4B-B6C0-4BBA-8BE2-80B6D467926D}"/>
          </ac:spMkLst>
        </pc:spChg>
      </pc:sldChg>
      <pc:sldChg chg="addSp delSp modSp">
        <pc:chgData name="Rachel Taggart" userId="4f8aad94-55b7-4ba6-8498-7cad127c11eb" providerId="ADAL" clId="{E19E232C-02DA-44F8-8B39-5D1F8E91A26E}" dt="2021-02-02T08:10:03.588" v="1076" actId="14100"/>
        <pc:sldMkLst>
          <pc:docMk/>
          <pc:sldMk cId="4068846648" sldId="1691"/>
        </pc:sldMkLst>
        <pc:spChg chg="add del">
          <ac:chgData name="Rachel Taggart" userId="4f8aad94-55b7-4ba6-8498-7cad127c11eb" providerId="ADAL" clId="{E19E232C-02DA-44F8-8B39-5D1F8E91A26E}" dt="2021-02-02T08:10:00.866" v="1075" actId="478"/>
          <ac:spMkLst>
            <pc:docMk/>
            <pc:sldMk cId="4068846648" sldId="1691"/>
            <ac:spMk id="4" creationId="{A0D84903-418E-46DC-BEEB-484779E05241}"/>
          </ac:spMkLst>
        </pc:spChg>
        <pc:spChg chg="mod">
          <ac:chgData name="Rachel Taggart" userId="4f8aad94-55b7-4ba6-8498-7cad127c11eb" providerId="ADAL" clId="{E19E232C-02DA-44F8-8B39-5D1F8E91A26E}" dt="2021-01-28T10:19:53.705" v="90"/>
          <ac:spMkLst>
            <pc:docMk/>
            <pc:sldMk cId="4068846648" sldId="1691"/>
            <ac:spMk id="6" creationId="{BA90AE76-AEC0-4FB1-899E-2CC6EF255895}"/>
          </ac:spMkLst>
        </pc:spChg>
        <pc:graphicFrameChg chg="mod modGraphic">
          <ac:chgData name="Rachel Taggart" userId="4f8aad94-55b7-4ba6-8498-7cad127c11eb" providerId="ADAL" clId="{E19E232C-02DA-44F8-8B39-5D1F8E91A26E}" dt="2021-02-02T08:10:03.588" v="1076" actId="14100"/>
          <ac:graphicFrameMkLst>
            <pc:docMk/>
            <pc:sldMk cId="4068846648" sldId="1691"/>
            <ac:graphicFrameMk id="7" creationId="{59F11301-F06E-448F-B0FA-1BEAB62BBB26}"/>
          </ac:graphicFrameMkLst>
        </pc:graphicFrameChg>
      </pc:sldChg>
      <pc:sldChg chg="modSp">
        <pc:chgData name="Rachel Taggart" userId="4f8aad94-55b7-4ba6-8498-7cad127c11eb" providerId="ADAL" clId="{E19E232C-02DA-44F8-8B39-5D1F8E91A26E}" dt="2021-02-01T16:36:39.403" v="792" actId="207"/>
        <pc:sldMkLst>
          <pc:docMk/>
          <pc:sldMk cId="3327114632" sldId="1739"/>
        </pc:sldMkLst>
        <pc:graphicFrameChg chg="mod modGraphic">
          <ac:chgData name="Rachel Taggart" userId="4f8aad94-55b7-4ba6-8498-7cad127c11eb" providerId="ADAL" clId="{E19E232C-02DA-44F8-8B39-5D1F8E91A26E}" dt="2021-02-01T16:36:39.403" v="792" actId="207"/>
          <ac:graphicFrameMkLst>
            <pc:docMk/>
            <pc:sldMk cId="3327114632" sldId="1739"/>
            <ac:graphicFrameMk id="8" creationId="{00000000-0000-0000-0000-000000000000}"/>
          </ac:graphicFrameMkLst>
        </pc:graphicFrameChg>
        <pc:graphicFrameChg chg="modGraphic">
          <ac:chgData name="Rachel Taggart" userId="4f8aad94-55b7-4ba6-8498-7cad127c11eb" providerId="ADAL" clId="{E19E232C-02DA-44F8-8B39-5D1F8E91A26E}" dt="2021-02-01T12:13:42.916" v="561" actId="113"/>
          <ac:graphicFrameMkLst>
            <pc:docMk/>
            <pc:sldMk cId="3327114632" sldId="1739"/>
            <ac:graphicFrameMk id="13" creationId="{B8BF9BD6-7E5F-433D-B4F5-DE4688AAC096}"/>
          </ac:graphicFrameMkLst>
        </pc:graphicFrameChg>
      </pc:sldChg>
      <pc:sldChg chg="modSp del">
        <pc:chgData name="Rachel Taggart" userId="4f8aad94-55b7-4ba6-8498-7cad127c11eb" providerId="ADAL" clId="{E19E232C-02DA-44F8-8B39-5D1F8E91A26E}" dt="2021-02-01T14:49:24.651" v="720" actId="2696"/>
        <pc:sldMkLst>
          <pc:docMk/>
          <pc:sldMk cId="4120805010" sldId="1767"/>
        </pc:sldMkLst>
        <pc:graphicFrameChg chg="mod">
          <ac:chgData name="Rachel Taggart" userId="4f8aad94-55b7-4ba6-8498-7cad127c11eb" providerId="ADAL" clId="{E19E232C-02DA-44F8-8B39-5D1F8E91A26E}" dt="2021-02-01T12:03:15.950" v="533"/>
          <ac:graphicFrameMkLst>
            <pc:docMk/>
            <pc:sldMk cId="4120805010" sldId="1767"/>
            <ac:graphicFrameMk id="4" creationId="{7C6F8806-A0D0-4E54-9891-81416A29F118}"/>
          </ac:graphicFrameMkLst>
        </pc:graphicFrameChg>
      </pc:sldChg>
      <pc:sldChg chg="del">
        <pc:chgData name="Rachel Taggart" userId="4f8aad94-55b7-4ba6-8498-7cad127c11eb" providerId="ADAL" clId="{E19E232C-02DA-44F8-8B39-5D1F8E91A26E}" dt="2021-02-01T18:02:45.528" v="854" actId="2696"/>
        <pc:sldMkLst>
          <pc:docMk/>
          <pc:sldMk cId="974907798" sldId="1773"/>
        </pc:sldMkLst>
      </pc:sldChg>
      <pc:sldChg chg="modSp">
        <pc:chgData name="Rachel Taggart" userId="4f8aad94-55b7-4ba6-8498-7cad127c11eb" providerId="ADAL" clId="{E19E232C-02DA-44F8-8B39-5D1F8E91A26E}" dt="2021-02-01T08:38:35.267" v="450" actId="20577"/>
        <pc:sldMkLst>
          <pc:docMk/>
          <pc:sldMk cId="3703592994" sldId="1818"/>
        </pc:sldMkLst>
        <pc:spChg chg="mod">
          <ac:chgData name="Rachel Taggart" userId="4f8aad94-55b7-4ba6-8498-7cad127c11eb" providerId="ADAL" clId="{E19E232C-02DA-44F8-8B39-5D1F8E91A26E}" dt="2021-02-01T08:38:35.267" v="450" actId="20577"/>
          <ac:spMkLst>
            <pc:docMk/>
            <pc:sldMk cId="3703592994" sldId="1818"/>
            <ac:spMk id="4" creationId="{00000000-0000-0000-0000-000000000000}"/>
          </ac:spMkLst>
        </pc:spChg>
      </pc:sldChg>
      <pc:sldChg chg="modSp">
        <pc:chgData name="Rachel Taggart" userId="4f8aad94-55b7-4ba6-8498-7cad127c11eb" providerId="ADAL" clId="{E19E232C-02DA-44F8-8B39-5D1F8E91A26E}" dt="2021-02-01T12:15:17.773" v="582" actId="14734"/>
        <pc:sldMkLst>
          <pc:docMk/>
          <pc:sldMk cId="490689419" sldId="1821"/>
        </pc:sldMkLst>
        <pc:graphicFrameChg chg="modGraphic">
          <ac:chgData name="Rachel Taggart" userId="4f8aad94-55b7-4ba6-8498-7cad127c11eb" providerId="ADAL" clId="{E19E232C-02DA-44F8-8B39-5D1F8E91A26E}" dt="2021-02-01T12:14:44.212" v="566" actId="113"/>
          <ac:graphicFrameMkLst>
            <pc:docMk/>
            <pc:sldMk cId="490689419" sldId="1821"/>
            <ac:graphicFrameMk id="8" creationId="{00000000-0000-0000-0000-000000000000}"/>
          </ac:graphicFrameMkLst>
        </pc:graphicFrameChg>
        <pc:graphicFrameChg chg="modGraphic">
          <ac:chgData name="Rachel Taggart" userId="4f8aad94-55b7-4ba6-8498-7cad127c11eb" providerId="ADAL" clId="{E19E232C-02DA-44F8-8B39-5D1F8E91A26E}" dt="2021-02-01T12:15:17.773" v="582" actId="14734"/>
          <ac:graphicFrameMkLst>
            <pc:docMk/>
            <pc:sldMk cId="490689419" sldId="1821"/>
            <ac:graphicFrameMk id="13" creationId="{B8BF9BD6-7E5F-433D-B4F5-DE4688AAC096}"/>
          </ac:graphicFrameMkLst>
        </pc:graphicFrameChg>
      </pc:sldChg>
      <pc:sldChg chg="modSp">
        <pc:chgData name="Rachel Taggart" userId="4f8aad94-55b7-4ba6-8498-7cad127c11eb" providerId="ADAL" clId="{E19E232C-02DA-44F8-8B39-5D1F8E91A26E}" dt="2021-02-01T16:39:34.860" v="819" actId="14734"/>
        <pc:sldMkLst>
          <pc:docMk/>
          <pc:sldMk cId="1300783500" sldId="1822"/>
        </pc:sldMkLst>
        <pc:graphicFrameChg chg="mod modGraphic">
          <ac:chgData name="Rachel Taggart" userId="4f8aad94-55b7-4ba6-8498-7cad127c11eb" providerId="ADAL" clId="{E19E232C-02DA-44F8-8B39-5D1F8E91A26E}" dt="2021-02-01T16:37:47.072" v="800"/>
          <ac:graphicFrameMkLst>
            <pc:docMk/>
            <pc:sldMk cId="1300783500" sldId="1822"/>
            <ac:graphicFrameMk id="8" creationId="{00000000-0000-0000-0000-000000000000}"/>
          </ac:graphicFrameMkLst>
        </pc:graphicFrameChg>
        <pc:graphicFrameChg chg="mod modGraphic">
          <ac:chgData name="Rachel Taggart" userId="4f8aad94-55b7-4ba6-8498-7cad127c11eb" providerId="ADAL" clId="{E19E232C-02DA-44F8-8B39-5D1F8E91A26E}" dt="2021-02-01T16:39:34.860" v="819" actId="14734"/>
          <ac:graphicFrameMkLst>
            <pc:docMk/>
            <pc:sldMk cId="1300783500" sldId="1822"/>
            <ac:graphicFrameMk id="13" creationId="{B8BF9BD6-7E5F-433D-B4F5-DE4688AAC096}"/>
          </ac:graphicFrameMkLst>
        </pc:graphicFrameChg>
      </pc:sldChg>
      <pc:sldChg chg="addSp delSp modSp">
        <pc:chgData name="Rachel Taggart" userId="4f8aad94-55b7-4ba6-8498-7cad127c11eb" providerId="ADAL" clId="{E19E232C-02DA-44F8-8B39-5D1F8E91A26E}" dt="2021-02-02T08:10:23.537" v="1079" actId="14100"/>
        <pc:sldMkLst>
          <pc:docMk/>
          <pc:sldMk cId="1831761158" sldId="1823"/>
        </pc:sldMkLst>
        <pc:spChg chg="add del">
          <ac:chgData name="Rachel Taggart" userId="4f8aad94-55b7-4ba6-8498-7cad127c11eb" providerId="ADAL" clId="{E19E232C-02DA-44F8-8B39-5D1F8E91A26E}" dt="2021-02-02T08:10:11.316" v="1077" actId="478"/>
          <ac:spMkLst>
            <pc:docMk/>
            <pc:sldMk cId="1831761158" sldId="1823"/>
            <ac:spMk id="4" creationId="{4F94A6C3-40C9-4C86-ACB2-B3B16BD7EA23}"/>
          </ac:spMkLst>
        </pc:spChg>
        <pc:spChg chg="mod">
          <ac:chgData name="Rachel Taggart" userId="4f8aad94-55b7-4ba6-8498-7cad127c11eb" providerId="ADAL" clId="{E19E232C-02DA-44F8-8B39-5D1F8E91A26E}" dt="2021-01-28T10:20:13.435" v="94" actId="20577"/>
          <ac:spMkLst>
            <pc:docMk/>
            <pc:sldMk cId="1831761158" sldId="1823"/>
            <ac:spMk id="6" creationId="{BA90AE76-AEC0-4FB1-899E-2CC6EF255895}"/>
          </ac:spMkLst>
        </pc:spChg>
        <pc:graphicFrameChg chg="mod modGraphic">
          <ac:chgData name="Rachel Taggart" userId="4f8aad94-55b7-4ba6-8498-7cad127c11eb" providerId="ADAL" clId="{E19E232C-02DA-44F8-8B39-5D1F8E91A26E}" dt="2021-02-02T08:10:23.537" v="1079" actId="14100"/>
          <ac:graphicFrameMkLst>
            <pc:docMk/>
            <pc:sldMk cId="1831761158" sldId="1823"/>
            <ac:graphicFrameMk id="7" creationId="{59F11301-F06E-448F-B0FA-1BEAB62BBB26}"/>
          </ac:graphicFrameMkLst>
        </pc:graphicFrameChg>
      </pc:sldChg>
      <pc:sldChg chg="addSp delSp modSp">
        <pc:chgData name="Rachel Taggart" userId="4f8aad94-55b7-4ba6-8498-7cad127c11eb" providerId="ADAL" clId="{E19E232C-02DA-44F8-8B39-5D1F8E91A26E}" dt="2021-02-02T08:18:11.527" v="1086"/>
        <pc:sldMkLst>
          <pc:docMk/>
          <pc:sldMk cId="558633041" sldId="1824"/>
        </pc:sldMkLst>
        <pc:spChg chg="add del">
          <ac:chgData name="Rachel Taggart" userId="4f8aad94-55b7-4ba6-8498-7cad127c11eb" providerId="ADAL" clId="{E19E232C-02DA-44F8-8B39-5D1F8E91A26E}" dt="2021-02-02T08:17:50.354" v="1081" actId="478"/>
          <ac:spMkLst>
            <pc:docMk/>
            <pc:sldMk cId="558633041" sldId="1824"/>
            <ac:spMk id="4" creationId="{96CC81A1-1962-438E-86E8-CD943343FABB}"/>
          </ac:spMkLst>
        </pc:spChg>
        <pc:spChg chg="mod">
          <ac:chgData name="Rachel Taggart" userId="4f8aad94-55b7-4ba6-8498-7cad127c11eb" providerId="ADAL" clId="{E19E232C-02DA-44F8-8B39-5D1F8E91A26E}" dt="2021-02-01T18:12:49.838" v="986" actId="1076"/>
          <ac:spMkLst>
            <pc:docMk/>
            <pc:sldMk cId="558633041" sldId="1824"/>
            <ac:spMk id="6" creationId="{BA90AE76-AEC0-4FB1-899E-2CC6EF255895}"/>
          </ac:spMkLst>
        </pc:spChg>
        <pc:graphicFrameChg chg="mod modGraphic">
          <ac:chgData name="Rachel Taggart" userId="4f8aad94-55b7-4ba6-8498-7cad127c11eb" providerId="ADAL" clId="{E19E232C-02DA-44F8-8B39-5D1F8E91A26E}" dt="2021-02-02T08:18:11.527" v="1086"/>
          <ac:graphicFrameMkLst>
            <pc:docMk/>
            <pc:sldMk cId="558633041" sldId="1824"/>
            <ac:graphicFrameMk id="7" creationId="{59F11301-F06E-448F-B0FA-1BEAB62BBB26}"/>
          </ac:graphicFrameMkLst>
        </pc:graphicFrameChg>
      </pc:sldChg>
      <pc:sldChg chg="modSp add">
        <pc:chgData name="Rachel Taggart" userId="4f8aad94-55b7-4ba6-8498-7cad127c11eb" providerId="ADAL" clId="{E19E232C-02DA-44F8-8B39-5D1F8E91A26E}" dt="2021-02-01T18:05:26.961" v="889" actId="20577"/>
        <pc:sldMkLst>
          <pc:docMk/>
          <pc:sldMk cId="1222011379" sldId="1825"/>
        </pc:sldMkLst>
        <pc:spChg chg="mod">
          <ac:chgData name="Rachel Taggart" userId="4f8aad94-55b7-4ba6-8498-7cad127c11eb" providerId="ADAL" clId="{E19E232C-02DA-44F8-8B39-5D1F8E91A26E}" dt="2021-02-01T18:05:26.961" v="889" actId="20577"/>
          <ac:spMkLst>
            <pc:docMk/>
            <pc:sldMk cId="1222011379" sldId="1825"/>
            <ac:spMk id="2" creationId="{00000000-0000-0000-0000-000000000000}"/>
          </ac:spMkLst>
        </pc:spChg>
        <pc:graphicFrameChg chg="mod modGraphic">
          <ac:chgData name="Rachel Taggart" userId="4f8aad94-55b7-4ba6-8498-7cad127c11eb" providerId="ADAL" clId="{E19E232C-02DA-44F8-8B39-5D1F8E91A26E}" dt="2021-02-01T08:11:44.694" v="335" actId="1076"/>
          <ac:graphicFrameMkLst>
            <pc:docMk/>
            <pc:sldMk cId="1222011379" sldId="1825"/>
            <ac:graphicFrameMk id="3" creationId="{B7FC0BBF-9ED9-4F27-BC89-B0490D1F28AE}"/>
          </ac:graphicFrameMkLst>
        </pc:graphicFrameChg>
        <pc:graphicFrameChg chg="modGraphic">
          <ac:chgData name="Rachel Taggart" userId="4f8aad94-55b7-4ba6-8498-7cad127c11eb" providerId="ADAL" clId="{E19E232C-02DA-44F8-8B39-5D1F8E91A26E}" dt="2021-02-01T08:14:57.658" v="414" actId="20577"/>
          <ac:graphicFrameMkLst>
            <pc:docMk/>
            <pc:sldMk cId="1222011379" sldId="1825"/>
            <ac:graphicFrameMk id="5" creationId="{00000000-0000-0000-0000-000000000000}"/>
          </ac:graphicFrameMkLst>
        </pc:graphicFrameChg>
        <pc:graphicFrameChg chg="mod modGraphic">
          <ac:chgData name="Rachel Taggart" userId="4f8aad94-55b7-4ba6-8498-7cad127c11eb" providerId="ADAL" clId="{E19E232C-02DA-44F8-8B39-5D1F8E91A26E}" dt="2021-02-01T12:24:29.688" v="675" actId="6549"/>
          <ac:graphicFrameMkLst>
            <pc:docMk/>
            <pc:sldMk cId="1222011379" sldId="1825"/>
            <ac:graphicFrameMk id="8" creationId="{00000000-0000-0000-0000-000000000000}"/>
          </ac:graphicFrameMkLst>
        </pc:graphicFrameChg>
        <pc:graphicFrameChg chg="mod modGraphic">
          <ac:chgData name="Rachel Taggart" userId="4f8aad94-55b7-4ba6-8498-7cad127c11eb" providerId="ADAL" clId="{E19E232C-02DA-44F8-8B39-5D1F8E91A26E}" dt="2021-02-01T08:14:37.302" v="410" actId="12"/>
          <ac:graphicFrameMkLst>
            <pc:docMk/>
            <pc:sldMk cId="1222011379" sldId="1825"/>
            <ac:graphicFrameMk id="10" creationId="{633F724F-9DB4-4212-AFB1-BFFC700EC4F5}"/>
          </ac:graphicFrameMkLst>
        </pc:graphicFrameChg>
        <pc:graphicFrameChg chg="mod modGraphic">
          <ac:chgData name="Rachel Taggart" userId="4f8aad94-55b7-4ba6-8498-7cad127c11eb" providerId="ADAL" clId="{E19E232C-02DA-44F8-8B39-5D1F8E91A26E}" dt="2021-02-01T12:24:43.222" v="687" actId="20577"/>
          <ac:graphicFrameMkLst>
            <pc:docMk/>
            <pc:sldMk cId="1222011379" sldId="1825"/>
            <ac:graphicFrameMk id="13" creationId="{B8BF9BD6-7E5F-433D-B4F5-DE4688AAC096}"/>
          </ac:graphicFrameMkLst>
        </pc:graphicFrameChg>
        <pc:graphicFrameChg chg="mod">
          <ac:chgData name="Rachel Taggart" userId="4f8aad94-55b7-4ba6-8498-7cad127c11eb" providerId="ADAL" clId="{E19E232C-02DA-44F8-8B39-5D1F8E91A26E}" dt="2021-02-01T08:13:23.209" v="338"/>
          <ac:graphicFrameMkLst>
            <pc:docMk/>
            <pc:sldMk cId="1222011379" sldId="1825"/>
            <ac:graphicFrameMk id="14" creationId="{00000000-0000-0000-0000-000000000000}"/>
          </ac:graphicFrameMkLst>
        </pc:graphicFrameChg>
      </pc:sldChg>
      <pc:sldChg chg="del">
        <pc:chgData name="Rachel Taggart" userId="4f8aad94-55b7-4ba6-8498-7cad127c11eb" providerId="ADAL" clId="{E19E232C-02DA-44F8-8B39-5D1F8E91A26E}" dt="2021-02-01T14:49:21.657" v="719" actId="2696"/>
        <pc:sldMkLst>
          <pc:docMk/>
          <pc:sldMk cId="3783164169" sldId="1826"/>
        </pc:sldMkLst>
      </pc:sldChg>
      <pc:sldChg chg="del">
        <pc:chgData name="Rachel Taggart" userId="4f8aad94-55b7-4ba6-8498-7cad127c11eb" providerId="ADAL" clId="{E19E232C-02DA-44F8-8B39-5D1F8E91A26E}" dt="2021-02-01T12:10:09.459" v="538" actId="2696"/>
        <pc:sldMkLst>
          <pc:docMk/>
          <pc:sldMk cId="4043476305" sldId="1828"/>
        </pc:sldMkLst>
      </pc:sldChg>
      <pc:sldChg chg="modSp">
        <pc:chgData name="Rachel Taggart" userId="4f8aad94-55b7-4ba6-8498-7cad127c11eb" providerId="ADAL" clId="{E19E232C-02DA-44F8-8B39-5D1F8E91A26E}" dt="2021-02-01T16:35:35.036" v="771" actId="20577"/>
        <pc:sldMkLst>
          <pc:docMk/>
          <pc:sldMk cId="1704502122" sldId="1829"/>
        </pc:sldMkLst>
        <pc:spChg chg="mod">
          <ac:chgData name="Rachel Taggart" userId="4f8aad94-55b7-4ba6-8498-7cad127c11eb" providerId="ADAL" clId="{E19E232C-02DA-44F8-8B39-5D1F8E91A26E}" dt="2021-02-01T16:35:35.036" v="771" actId="20577"/>
          <ac:spMkLst>
            <pc:docMk/>
            <pc:sldMk cId="1704502122" sldId="1829"/>
            <ac:spMk id="4" creationId="{00000000-0000-0000-0000-000000000000}"/>
          </ac:spMkLst>
        </pc:spChg>
      </pc:sldChg>
      <pc:sldChg chg="modSp del">
        <pc:chgData name="Rachel Taggart" userId="4f8aad94-55b7-4ba6-8498-7cad127c11eb" providerId="ADAL" clId="{E19E232C-02DA-44F8-8B39-5D1F8E91A26E}" dt="2021-02-01T17:08:02.861" v="849" actId="2696"/>
        <pc:sldMkLst>
          <pc:docMk/>
          <pc:sldMk cId="2803396771" sldId="1835"/>
        </pc:sldMkLst>
        <pc:spChg chg="mod">
          <ac:chgData name="Rachel Taggart" userId="4f8aad94-55b7-4ba6-8498-7cad127c11eb" providerId="ADAL" clId="{E19E232C-02DA-44F8-8B39-5D1F8E91A26E}" dt="2021-01-28T15:18:00.640" v="302" actId="20577"/>
          <ac:spMkLst>
            <pc:docMk/>
            <pc:sldMk cId="2803396771" sldId="1835"/>
            <ac:spMk id="2" creationId="{3BBF64D1-DD4B-479C-8274-060EA4CFB223}"/>
          </ac:spMkLst>
        </pc:spChg>
      </pc:sldChg>
      <pc:sldChg chg="del">
        <pc:chgData name="Rachel Taggart" userId="4f8aad94-55b7-4ba6-8498-7cad127c11eb" providerId="ADAL" clId="{E19E232C-02DA-44F8-8B39-5D1F8E91A26E}" dt="2021-02-01T08:38:30.714" v="446" actId="2696"/>
        <pc:sldMkLst>
          <pc:docMk/>
          <pc:sldMk cId="255367045" sldId="1837"/>
        </pc:sldMkLst>
      </pc:sldChg>
      <pc:sldChg chg="modSp del">
        <pc:chgData name="Rachel Taggart" userId="4f8aad94-55b7-4ba6-8498-7cad127c11eb" providerId="ADAL" clId="{E19E232C-02DA-44F8-8B39-5D1F8E91A26E}" dt="2021-02-01T08:37:59.152" v="441" actId="2696"/>
        <pc:sldMkLst>
          <pc:docMk/>
          <pc:sldMk cId="477672079" sldId="1838"/>
        </pc:sldMkLst>
        <pc:spChg chg="mod">
          <ac:chgData name="Rachel Taggart" userId="4f8aad94-55b7-4ba6-8498-7cad127c11eb" providerId="ADAL" clId="{E19E232C-02DA-44F8-8B39-5D1F8E91A26E}" dt="2021-02-01T08:36:25.240" v="439" actId="207"/>
          <ac:spMkLst>
            <pc:docMk/>
            <pc:sldMk cId="477672079" sldId="1838"/>
            <ac:spMk id="2" creationId="{00000000-0000-0000-0000-000000000000}"/>
          </ac:spMkLst>
        </pc:spChg>
      </pc:sldChg>
      <pc:sldChg chg="modSp">
        <pc:chgData name="Rachel Taggart" userId="4f8aad94-55b7-4ba6-8498-7cad127c11eb" providerId="ADAL" clId="{E19E232C-02DA-44F8-8B39-5D1F8E91A26E}" dt="2021-01-28T15:16:44.721" v="278" actId="20577"/>
        <pc:sldMkLst>
          <pc:docMk/>
          <pc:sldMk cId="2860604564" sldId="1839"/>
        </pc:sldMkLst>
        <pc:spChg chg="mod">
          <ac:chgData name="Rachel Taggart" userId="4f8aad94-55b7-4ba6-8498-7cad127c11eb" providerId="ADAL" clId="{E19E232C-02DA-44F8-8B39-5D1F8E91A26E}" dt="2021-01-28T15:16:44.721" v="278" actId="20577"/>
          <ac:spMkLst>
            <pc:docMk/>
            <pc:sldMk cId="2860604564" sldId="1839"/>
            <ac:spMk id="2" creationId="{00000000-0000-0000-0000-000000000000}"/>
          </ac:spMkLst>
        </pc:spChg>
      </pc:sldChg>
      <pc:sldChg chg="modSp">
        <pc:chgData name="Rachel Taggart" userId="4f8aad94-55b7-4ba6-8498-7cad127c11eb" providerId="ADAL" clId="{E19E232C-02DA-44F8-8B39-5D1F8E91A26E}" dt="2021-01-28T15:17:08.099" v="282" actId="20577"/>
        <pc:sldMkLst>
          <pc:docMk/>
          <pc:sldMk cId="1976727094" sldId="1840"/>
        </pc:sldMkLst>
        <pc:spChg chg="mod">
          <ac:chgData name="Rachel Taggart" userId="4f8aad94-55b7-4ba6-8498-7cad127c11eb" providerId="ADAL" clId="{E19E232C-02DA-44F8-8B39-5D1F8E91A26E}" dt="2021-01-28T15:17:08.099" v="282" actId="20577"/>
          <ac:spMkLst>
            <pc:docMk/>
            <pc:sldMk cId="1976727094" sldId="1840"/>
            <ac:spMk id="2" creationId="{00000000-0000-0000-0000-000000000000}"/>
          </ac:spMkLst>
        </pc:spChg>
      </pc:sldChg>
      <pc:sldChg chg="modSp">
        <pc:chgData name="Rachel Taggart" userId="4f8aad94-55b7-4ba6-8498-7cad127c11eb" providerId="ADAL" clId="{E19E232C-02DA-44F8-8B39-5D1F8E91A26E}" dt="2021-01-28T15:17:17.238" v="286" actId="20577"/>
        <pc:sldMkLst>
          <pc:docMk/>
          <pc:sldMk cId="1957937996" sldId="1841"/>
        </pc:sldMkLst>
        <pc:spChg chg="mod">
          <ac:chgData name="Rachel Taggart" userId="4f8aad94-55b7-4ba6-8498-7cad127c11eb" providerId="ADAL" clId="{E19E232C-02DA-44F8-8B39-5D1F8E91A26E}" dt="2021-01-28T15:17:17.238" v="286" actId="20577"/>
          <ac:spMkLst>
            <pc:docMk/>
            <pc:sldMk cId="1957937996" sldId="1841"/>
            <ac:spMk id="2" creationId="{00000000-0000-0000-0000-000000000000}"/>
          </ac:spMkLst>
        </pc:spChg>
      </pc:sldChg>
      <pc:sldChg chg="del">
        <pc:chgData name="Rachel Taggart" userId="4f8aad94-55b7-4ba6-8498-7cad127c11eb" providerId="ADAL" clId="{E19E232C-02DA-44F8-8B39-5D1F8E91A26E}" dt="2021-02-01T18:18:40.016" v="1014" actId="2696"/>
        <pc:sldMkLst>
          <pc:docMk/>
          <pc:sldMk cId="341589400" sldId="1843"/>
        </pc:sldMkLst>
      </pc:sldChg>
      <pc:sldChg chg="modSp">
        <pc:chgData name="Rachel Taggart" userId="4f8aad94-55b7-4ba6-8498-7cad127c11eb" providerId="ADAL" clId="{E19E232C-02DA-44F8-8B39-5D1F8E91A26E}" dt="2021-01-28T15:17:47.066" v="294" actId="20577"/>
        <pc:sldMkLst>
          <pc:docMk/>
          <pc:sldMk cId="2903077875" sldId="1844"/>
        </pc:sldMkLst>
        <pc:spChg chg="mod">
          <ac:chgData name="Rachel Taggart" userId="4f8aad94-55b7-4ba6-8498-7cad127c11eb" providerId="ADAL" clId="{E19E232C-02DA-44F8-8B39-5D1F8E91A26E}" dt="2021-01-28T15:17:47.066" v="294" actId="20577"/>
          <ac:spMkLst>
            <pc:docMk/>
            <pc:sldMk cId="2903077875" sldId="1844"/>
            <ac:spMk id="2" creationId="{00000000-0000-0000-0000-000000000000}"/>
          </ac:spMkLst>
        </pc:spChg>
      </pc:sldChg>
      <pc:sldChg chg="del">
        <pc:chgData name="Rachel Taggart" userId="4f8aad94-55b7-4ba6-8498-7cad127c11eb" providerId="ADAL" clId="{E19E232C-02DA-44F8-8B39-5D1F8E91A26E}" dt="2021-02-01T18:18:45.893" v="1015" actId="2696"/>
        <pc:sldMkLst>
          <pc:docMk/>
          <pc:sldMk cId="1041881556" sldId="1847"/>
        </pc:sldMkLst>
      </pc:sldChg>
      <pc:sldChg chg="modSp del">
        <pc:chgData name="Rachel Taggart" userId="4f8aad94-55b7-4ba6-8498-7cad127c11eb" providerId="ADAL" clId="{E19E232C-02DA-44F8-8B39-5D1F8E91A26E}" dt="2021-02-01T18:19:03.190" v="1018" actId="2696"/>
        <pc:sldMkLst>
          <pc:docMk/>
          <pc:sldMk cId="2860258172" sldId="1848"/>
        </pc:sldMkLst>
        <pc:spChg chg="mod">
          <ac:chgData name="Rachel Taggart" userId="4f8aad94-55b7-4ba6-8498-7cad127c11eb" providerId="ADAL" clId="{E19E232C-02DA-44F8-8B39-5D1F8E91A26E}" dt="2021-01-28T15:17:55.584" v="298" actId="20577"/>
          <ac:spMkLst>
            <pc:docMk/>
            <pc:sldMk cId="2860258172" sldId="1848"/>
            <ac:spMk id="2" creationId="{00000000-0000-0000-0000-000000000000}"/>
          </ac:spMkLst>
        </pc:spChg>
      </pc:sldChg>
      <pc:sldChg chg="modSp del">
        <pc:chgData name="Rachel Taggart" userId="4f8aad94-55b7-4ba6-8498-7cad127c11eb" providerId="ADAL" clId="{E19E232C-02DA-44F8-8B39-5D1F8E91A26E}" dt="2021-02-01T08:48:56.658" v="514" actId="2696"/>
        <pc:sldMkLst>
          <pc:docMk/>
          <pc:sldMk cId="3494552465" sldId="1849"/>
        </pc:sldMkLst>
        <pc:spChg chg="mod">
          <ac:chgData name="Rachel Taggart" userId="4f8aad94-55b7-4ba6-8498-7cad127c11eb" providerId="ADAL" clId="{E19E232C-02DA-44F8-8B39-5D1F8E91A26E}" dt="2021-01-28T15:18:19.842" v="306" actId="20577"/>
          <ac:spMkLst>
            <pc:docMk/>
            <pc:sldMk cId="3494552465" sldId="1849"/>
            <ac:spMk id="2" creationId="{00000000-0000-0000-0000-000000000000}"/>
          </ac:spMkLst>
        </pc:spChg>
      </pc:sldChg>
      <pc:sldChg chg="modSp">
        <pc:chgData name="Rachel Taggart" userId="4f8aad94-55b7-4ba6-8498-7cad127c11eb" providerId="ADAL" clId="{E19E232C-02DA-44F8-8B39-5D1F8E91A26E}" dt="2021-01-28T15:16:35.813" v="270" actId="20577"/>
        <pc:sldMkLst>
          <pc:docMk/>
          <pc:sldMk cId="3008955469" sldId="1850"/>
        </pc:sldMkLst>
        <pc:spChg chg="mod">
          <ac:chgData name="Rachel Taggart" userId="4f8aad94-55b7-4ba6-8498-7cad127c11eb" providerId="ADAL" clId="{E19E232C-02DA-44F8-8B39-5D1F8E91A26E}" dt="2021-01-28T15:16:35.813" v="270" actId="20577"/>
          <ac:spMkLst>
            <pc:docMk/>
            <pc:sldMk cId="3008955469" sldId="1850"/>
            <ac:spMk id="2" creationId="{00000000-0000-0000-0000-000000000000}"/>
          </ac:spMkLst>
        </pc:spChg>
      </pc:sldChg>
      <pc:sldChg chg="modSp">
        <pc:chgData name="Rachel Taggart" userId="4f8aad94-55b7-4ba6-8498-7cad127c11eb" providerId="ADAL" clId="{E19E232C-02DA-44F8-8B39-5D1F8E91A26E}" dt="2021-02-01T08:49:04.900" v="516" actId="14100"/>
        <pc:sldMkLst>
          <pc:docMk/>
          <pc:sldMk cId="2813218278" sldId="1851"/>
        </pc:sldMkLst>
        <pc:graphicFrameChg chg="mod">
          <ac:chgData name="Rachel Taggart" userId="4f8aad94-55b7-4ba6-8498-7cad127c11eb" providerId="ADAL" clId="{E19E232C-02DA-44F8-8B39-5D1F8E91A26E}" dt="2021-02-01T08:49:04.900" v="516" actId="14100"/>
          <ac:graphicFrameMkLst>
            <pc:docMk/>
            <pc:sldMk cId="2813218278" sldId="1851"/>
            <ac:graphicFrameMk id="4" creationId="{40C9F92E-52B0-4296-8626-097B68B4EB51}"/>
          </ac:graphicFrameMkLst>
        </pc:graphicFrameChg>
      </pc:sldChg>
      <pc:sldChg chg="delSp">
        <pc:chgData name="Rachel Taggart" userId="4f8aad94-55b7-4ba6-8498-7cad127c11eb" providerId="ADAL" clId="{E19E232C-02DA-44F8-8B39-5D1F8E91A26E}" dt="2021-02-01T18:17:09.336" v="1008"/>
        <pc:sldMkLst>
          <pc:docMk/>
          <pc:sldMk cId="1504773546" sldId="1990"/>
        </pc:sldMkLst>
        <pc:spChg chg="del">
          <ac:chgData name="Rachel Taggart" userId="4f8aad94-55b7-4ba6-8498-7cad127c11eb" providerId="ADAL" clId="{E19E232C-02DA-44F8-8B39-5D1F8E91A26E}" dt="2021-02-01T18:17:09.336" v="1008"/>
          <ac:spMkLst>
            <pc:docMk/>
            <pc:sldMk cId="1504773546" sldId="1990"/>
            <ac:spMk id="2" creationId="{9E148F99-3988-4B64-9D94-ED1F7FFD0B3B}"/>
          </ac:spMkLst>
        </pc:spChg>
      </pc:sldChg>
      <pc:sldChg chg="del">
        <pc:chgData name="Rachel Taggart" userId="4f8aad94-55b7-4ba6-8498-7cad127c11eb" providerId="ADAL" clId="{E19E232C-02DA-44F8-8B39-5D1F8E91A26E}" dt="2021-02-01T10:00:10.078" v="529" actId="2696"/>
        <pc:sldMkLst>
          <pc:docMk/>
          <pc:sldMk cId="3332682330" sldId="1991"/>
        </pc:sldMkLst>
      </pc:sldChg>
      <pc:sldChg chg="add del">
        <pc:chgData name="Rachel Taggart" userId="4f8aad94-55b7-4ba6-8498-7cad127c11eb" providerId="ADAL" clId="{E19E232C-02DA-44F8-8B39-5D1F8E91A26E}" dt="2021-02-01T08:16:06.832" v="416" actId="2696"/>
        <pc:sldMkLst>
          <pc:docMk/>
          <pc:sldMk cId="1675815958" sldId="1992"/>
        </pc:sldMkLst>
      </pc:sldChg>
      <pc:sldChg chg="modSp add">
        <pc:chgData name="Rachel Taggart" userId="4f8aad94-55b7-4ba6-8498-7cad127c11eb" providerId="ADAL" clId="{E19E232C-02DA-44F8-8B39-5D1F8E91A26E}" dt="2021-02-01T18:06:28.433" v="897" actId="20577"/>
        <pc:sldMkLst>
          <pc:docMk/>
          <pc:sldMk cId="3233057811" sldId="1992"/>
        </pc:sldMkLst>
        <pc:spChg chg="mod">
          <ac:chgData name="Rachel Taggart" userId="4f8aad94-55b7-4ba6-8498-7cad127c11eb" providerId="ADAL" clId="{E19E232C-02DA-44F8-8B39-5D1F8E91A26E}" dt="2021-02-01T18:06:28.433" v="897" actId="20577"/>
          <ac:spMkLst>
            <pc:docMk/>
            <pc:sldMk cId="3233057811" sldId="1992"/>
            <ac:spMk id="2" creationId="{00000000-0000-0000-0000-000000000000}"/>
          </ac:spMkLst>
        </pc:spChg>
        <pc:graphicFrameChg chg="modGraphic">
          <ac:chgData name="Rachel Taggart" userId="4f8aad94-55b7-4ba6-8498-7cad127c11eb" providerId="ADAL" clId="{E19E232C-02DA-44F8-8B39-5D1F8E91A26E}" dt="2021-02-01T12:25:25.772" v="691" actId="20577"/>
          <ac:graphicFrameMkLst>
            <pc:docMk/>
            <pc:sldMk cId="3233057811" sldId="1992"/>
            <ac:graphicFrameMk id="8" creationId="{00000000-0000-0000-0000-000000000000}"/>
          </ac:graphicFrameMkLst>
        </pc:graphicFrameChg>
        <pc:graphicFrameChg chg="mod modGraphic">
          <ac:chgData name="Rachel Taggart" userId="4f8aad94-55b7-4ba6-8498-7cad127c11eb" providerId="ADAL" clId="{E19E232C-02DA-44F8-8B39-5D1F8E91A26E}" dt="2021-02-01T08:20:21.013" v="434" actId="255"/>
          <ac:graphicFrameMkLst>
            <pc:docMk/>
            <pc:sldMk cId="3233057811" sldId="1992"/>
            <ac:graphicFrameMk id="10" creationId="{633F724F-9DB4-4212-AFB1-BFFC700EC4F5}"/>
          </ac:graphicFrameMkLst>
        </pc:graphicFrameChg>
        <pc:graphicFrameChg chg="modGraphic">
          <ac:chgData name="Rachel Taggart" userId="4f8aad94-55b7-4ba6-8498-7cad127c11eb" providerId="ADAL" clId="{E19E232C-02DA-44F8-8B39-5D1F8E91A26E}" dt="2021-02-01T12:25:32.773" v="697" actId="20577"/>
          <ac:graphicFrameMkLst>
            <pc:docMk/>
            <pc:sldMk cId="3233057811" sldId="1992"/>
            <ac:graphicFrameMk id="13" creationId="{B8BF9BD6-7E5F-433D-B4F5-DE4688AAC096}"/>
          </ac:graphicFrameMkLst>
        </pc:graphicFrameChg>
        <pc:graphicFrameChg chg="mod modGraphic">
          <ac:chgData name="Rachel Taggart" userId="4f8aad94-55b7-4ba6-8498-7cad127c11eb" providerId="ADAL" clId="{E19E232C-02DA-44F8-8B39-5D1F8E91A26E}" dt="2021-02-01T08:20:43.186" v="436" actId="14100"/>
          <ac:graphicFrameMkLst>
            <pc:docMk/>
            <pc:sldMk cId="3233057811" sldId="1992"/>
            <ac:graphicFrameMk id="14" creationId="{00000000-0000-0000-0000-000000000000}"/>
          </ac:graphicFrameMkLst>
        </pc:graphicFrameChg>
      </pc:sldChg>
      <pc:sldChg chg="add">
        <pc:chgData name="Rachel Taggart" userId="4f8aad94-55b7-4ba6-8498-7cad127c11eb" providerId="ADAL" clId="{E19E232C-02DA-44F8-8B39-5D1F8E91A26E}" dt="2021-02-01T10:00:06.359" v="528"/>
        <pc:sldMkLst>
          <pc:docMk/>
          <pc:sldMk cId="680037632" sldId="1993"/>
        </pc:sldMkLst>
      </pc:sldChg>
      <pc:sldChg chg="add">
        <pc:chgData name="Rachel Taggart" userId="4f8aad94-55b7-4ba6-8498-7cad127c11eb" providerId="ADAL" clId="{E19E232C-02DA-44F8-8B39-5D1F8E91A26E}" dt="2021-02-01T10:00:06.359" v="528"/>
        <pc:sldMkLst>
          <pc:docMk/>
          <pc:sldMk cId="864786383" sldId="1994"/>
        </pc:sldMkLst>
      </pc:sldChg>
      <pc:sldChg chg="add">
        <pc:chgData name="Rachel Taggart" userId="4f8aad94-55b7-4ba6-8498-7cad127c11eb" providerId="ADAL" clId="{E19E232C-02DA-44F8-8B39-5D1F8E91A26E}" dt="2021-02-01T10:00:06.359" v="528"/>
        <pc:sldMkLst>
          <pc:docMk/>
          <pc:sldMk cId="2837379563" sldId="1995"/>
        </pc:sldMkLst>
      </pc:sldChg>
      <pc:sldChg chg="add">
        <pc:chgData name="Rachel Taggart" userId="4f8aad94-55b7-4ba6-8498-7cad127c11eb" providerId="ADAL" clId="{E19E232C-02DA-44F8-8B39-5D1F8E91A26E}" dt="2021-02-01T10:00:06.359" v="528"/>
        <pc:sldMkLst>
          <pc:docMk/>
          <pc:sldMk cId="3784628266" sldId="1996"/>
        </pc:sldMkLst>
      </pc:sldChg>
      <pc:sldChg chg="modSp">
        <pc:chgData name="Rachel Taggart" userId="4f8aad94-55b7-4ba6-8498-7cad127c11eb" providerId="ADAL" clId="{E19E232C-02DA-44F8-8B39-5D1F8E91A26E}" dt="2021-02-01T15:05:16.382" v="762" actId="1076"/>
        <pc:sldMkLst>
          <pc:docMk/>
          <pc:sldMk cId="464470240" sldId="1999"/>
        </pc:sldMkLst>
        <pc:spChg chg="mod">
          <ac:chgData name="Rachel Taggart" userId="4f8aad94-55b7-4ba6-8498-7cad127c11eb" providerId="ADAL" clId="{E19E232C-02DA-44F8-8B39-5D1F8E91A26E}" dt="2021-02-01T14:53:12.380" v="724" actId="1076"/>
          <ac:spMkLst>
            <pc:docMk/>
            <pc:sldMk cId="464470240" sldId="1999"/>
            <ac:spMk id="89" creationId="{906387A1-FB44-478C-AAF7-010BA516AF7D}"/>
          </ac:spMkLst>
        </pc:spChg>
        <pc:spChg chg="mod">
          <ac:chgData name="Rachel Taggart" userId="4f8aad94-55b7-4ba6-8498-7cad127c11eb" providerId="ADAL" clId="{E19E232C-02DA-44F8-8B39-5D1F8E91A26E}" dt="2021-02-01T15:05:16.382" v="762" actId="1076"/>
          <ac:spMkLst>
            <pc:docMk/>
            <pc:sldMk cId="464470240" sldId="1999"/>
            <ac:spMk id="96" creationId="{9A858AF3-EE1E-4D92-B292-9C1B4C96D08D}"/>
          </ac:spMkLst>
        </pc:spChg>
        <pc:spChg chg="mod">
          <ac:chgData name="Rachel Taggart" userId="4f8aad94-55b7-4ba6-8498-7cad127c11eb" providerId="ADAL" clId="{E19E232C-02DA-44F8-8B39-5D1F8E91A26E}" dt="2021-02-01T14:58:26.501" v="736" actId="1076"/>
          <ac:spMkLst>
            <pc:docMk/>
            <pc:sldMk cId="464470240" sldId="1999"/>
            <ac:spMk id="97" creationId="{29338E5D-1E6B-49FB-A19B-3122C4727F2E}"/>
          </ac:spMkLst>
        </pc:spChg>
        <pc:spChg chg="mod">
          <ac:chgData name="Rachel Taggart" userId="4f8aad94-55b7-4ba6-8498-7cad127c11eb" providerId="ADAL" clId="{E19E232C-02DA-44F8-8B39-5D1F8E91A26E}" dt="2021-02-01T15:05:04.218" v="759" actId="1076"/>
          <ac:spMkLst>
            <pc:docMk/>
            <pc:sldMk cId="464470240" sldId="1999"/>
            <ac:spMk id="98" creationId="{19C14EFD-F83E-4B7A-B269-0B528A9560F7}"/>
          </ac:spMkLst>
        </pc:spChg>
        <pc:spChg chg="mod">
          <ac:chgData name="Rachel Taggart" userId="4f8aad94-55b7-4ba6-8498-7cad127c11eb" providerId="ADAL" clId="{E19E232C-02DA-44F8-8B39-5D1F8E91A26E}" dt="2021-02-01T15:03:28.255" v="745" actId="1076"/>
          <ac:spMkLst>
            <pc:docMk/>
            <pc:sldMk cId="464470240" sldId="1999"/>
            <ac:spMk id="110" creationId="{92EE16E2-4913-4015-9AA9-399FDF6647B2}"/>
          </ac:spMkLst>
        </pc:spChg>
        <pc:spChg chg="mod">
          <ac:chgData name="Rachel Taggart" userId="4f8aad94-55b7-4ba6-8498-7cad127c11eb" providerId="ADAL" clId="{E19E232C-02DA-44F8-8B39-5D1F8E91A26E}" dt="2021-02-01T15:03:19.767" v="743" actId="14100"/>
          <ac:spMkLst>
            <pc:docMk/>
            <pc:sldMk cId="464470240" sldId="1999"/>
            <ac:spMk id="130" creationId="{9D8E96A3-10A3-4335-B262-CE4CE2DEC2E0}"/>
          </ac:spMkLst>
        </pc:spChg>
        <pc:spChg chg="mod">
          <ac:chgData name="Rachel Taggart" userId="4f8aad94-55b7-4ba6-8498-7cad127c11eb" providerId="ADAL" clId="{E19E232C-02DA-44F8-8B39-5D1F8E91A26E}" dt="2021-02-01T15:03:56.192" v="748" actId="1076"/>
          <ac:spMkLst>
            <pc:docMk/>
            <pc:sldMk cId="464470240" sldId="1999"/>
            <ac:spMk id="140" creationId="{A0761DC3-C703-49FD-B071-132C0EA3A7CA}"/>
          </ac:spMkLst>
        </pc:spChg>
        <pc:spChg chg="mod">
          <ac:chgData name="Rachel Taggart" userId="4f8aad94-55b7-4ba6-8498-7cad127c11eb" providerId="ADAL" clId="{E19E232C-02DA-44F8-8B39-5D1F8E91A26E}" dt="2021-02-01T14:59:26.072" v="738" actId="1076"/>
          <ac:spMkLst>
            <pc:docMk/>
            <pc:sldMk cId="464470240" sldId="1999"/>
            <ac:spMk id="141" creationId="{D1C59439-5335-4A41-9A4D-B09C263BC9D0}"/>
          </ac:spMkLst>
        </pc:spChg>
        <pc:spChg chg="mod">
          <ac:chgData name="Rachel Taggart" userId="4f8aad94-55b7-4ba6-8498-7cad127c11eb" providerId="ADAL" clId="{E19E232C-02DA-44F8-8B39-5D1F8E91A26E}" dt="2021-02-01T15:04:20.521" v="750" actId="1076"/>
          <ac:spMkLst>
            <pc:docMk/>
            <pc:sldMk cId="464470240" sldId="1999"/>
            <ac:spMk id="142" creationId="{5C57EBF5-7D18-45DC-895F-2714B4759E95}"/>
          </ac:spMkLst>
        </pc:spChg>
        <pc:spChg chg="mod">
          <ac:chgData name="Rachel Taggart" userId="4f8aad94-55b7-4ba6-8498-7cad127c11eb" providerId="ADAL" clId="{E19E232C-02DA-44F8-8B39-5D1F8E91A26E}" dt="2021-02-01T15:04:35.227" v="753" actId="1076"/>
          <ac:spMkLst>
            <pc:docMk/>
            <pc:sldMk cId="464470240" sldId="1999"/>
            <ac:spMk id="143" creationId="{2020BFE3-0465-4703-92F6-4F277771399A}"/>
          </ac:spMkLst>
        </pc:spChg>
        <pc:spChg chg="mod">
          <ac:chgData name="Rachel Taggart" userId="4f8aad94-55b7-4ba6-8498-7cad127c11eb" providerId="ADAL" clId="{E19E232C-02DA-44F8-8B39-5D1F8E91A26E}" dt="2021-02-01T15:04:47.474" v="756" actId="1076"/>
          <ac:spMkLst>
            <pc:docMk/>
            <pc:sldMk cId="464470240" sldId="1999"/>
            <ac:spMk id="145" creationId="{35B7667D-DDDB-48BE-82DF-C19862C7AB4D}"/>
          </ac:spMkLst>
        </pc:spChg>
        <pc:spChg chg="mod">
          <ac:chgData name="Rachel Taggart" userId="4f8aad94-55b7-4ba6-8498-7cad127c11eb" providerId="ADAL" clId="{E19E232C-02DA-44F8-8B39-5D1F8E91A26E}" dt="2021-02-01T15:05:11.139" v="761" actId="1076"/>
          <ac:spMkLst>
            <pc:docMk/>
            <pc:sldMk cId="464470240" sldId="1999"/>
            <ac:spMk id="164" creationId="{782D5CFF-7337-4965-858E-7DB909672621}"/>
          </ac:spMkLst>
        </pc:spChg>
        <pc:spChg chg="mod">
          <ac:chgData name="Rachel Taggart" userId="4f8aad94-55b7-4ba6-8498-7cad127c11eb" providerId="ADAL" clId="{E19E232C-02DA-44F8-8B39-5D1F8E91A26E}" dt="2021-02-01T15:02:19.186" v="739" actId="1076"/>
          <ac:spMkLst>
            <pc:docMk/>
            <pc:sldMk cId="464470240" sldId="1999"/>
            <ac:spMk id="165" creationId="{46CB0134-6A81-4CB2-A532-6DEBBD5FC5B8}"/>
          </ac:spMkLst>
        </pc:spChg>
        <pc:spChg chg="mod">
          <ac:chgData name="Rachel Taggart" userId="4f8aad94-55b7-4ba6-8498-7cad127c11eb" providerId="ADAL" clId="{E19E232C-02DA-44F8-8B39-5D1F8E91A26E}" dt="2021-02-01T15:03:46.501" v="747" actId="1076"/>
          <ac:spMkLst>
            <pc:docMk/>
            <pc:sldMk cId="464470240" sldId="1999"/>
            <ac:spMk id="166" creationId="{9C85718F-2167-42B2-889A-939B80463687}"/>
          </ac:spMkLst>
        </pc:spChg>
        <pc:spChg chg="mod">
          <ac:chgData name="Rachel Taggart" userId="4f8aad94-55b7-4ba6-8498-7cad127c11eb" providerId="ADAL" clId="{E19E232C-02DA-44F8-8B39-5D1F8E91A26E}" dt="2021-02-01T15:04:54.235" v="757" actId="1076"/>
          <ac:spMkLst>
            <pc:docMk/>
            <pc:sldMk cId="464470240" sldId="1999"/>
            <ac:spMk id="168" creationId="{572D43E4-4C6B-40CE-B13C-CC2E86105062}"/>
          </ac:spMkLst>
        </pc:spChg>
        <pc:spChg chg="mod">
          <ac:chgData name="Rachel Taggart" userId="4f8aad94-55b7-4ba6-8498-7cad127c11eb" providerId="ADAL" clId="{E19E232C-02DA-44F8-8B39-5D1F8E91A26E}" dt="2021-02-01T15:05:07.189" v="760" actId="1076"/>
          <ac:spMkLst>
            <pc:docMk/>
            <pc:sldMk cId="464470240" sldId="1999"/>
            <ac:spMk id="170" creationId="{84328CA2-6210-4004-B351-DA00AE63ED2F}"/>
          </ac:spMkLst>
        </pc:spChg>
        <pc:spChg chg="mod">
          <ac:chgData name="Rachel Taggart" userId="4f8aad94-55b7-4ba6-8498-7cad127c11eb" providerId="ADAL" clId="{E19E232C-02DA-44F8-8B39-5D1F8E91A26E}" dt="2021-02-01T15:04:57.754" v="758" actId="1076"/>
          <ac:spMkLst>
            <pc:docMk/>
            <pc:sldMk cId="464470240" sldId="1999"/>
            <ac:spMk id="176" creationId="{926F8B8D-0FA2-4B59-B944-B4C13B14CEA5}"/>
          </ac:spMkLst>
        </pc:spChg>
      </pc:sldChg>
      <pc:sldChg chg="add">
        <pc:chgData name="Rachel Taggart" userId="4f8aad94-55b7-4ba6-8498-7cad127c11eb" providerId="ADAL" clId="{E19E232C-02DA-44F8-8B39-5D1F8E91A26E}" dt="2021-02-01T15:08:57.728" v="767"/>
        <pc:sldMkLst>
          <pc:docMk/>
          <pc:sldMk cId="2369888760" sldId="2000"/>
        </pc:sldMkLst>
      </pc:sldChg>
      <pc:sldChg chg="add">
        <pc:chgData name="Rachel Taggart" userId="4f8aad94-55b7-4ba6-8498-7cad127c11eb" providerId="ADAL" clId="{E19E232C-02DA-44F8-8B39-5D1F8E91A26E}" dt="2021-02-01T17:08:25.889" v="850"/>
        <pc:sldMkLst>
          <pc:docMk/>
          <pc:sldMk cId="1973247993" sldId="2001"/>
        </pc:sldMkLst>
      </pc:sldChg>
      <pc:sldChg chg="add del">
        <pc:chgData name="Rachel Taggart" userId="4f8aad94-55b7-4ba6-8498-7cad127c11eb" providerId="ADAL" clId="{E19E232C-02DA-44F8-8B39-5D1F8E91A26E}" dt="2021-02-01T18:18:54.329" v="1016" actId="2696"/>
        <pc:sldMkLst>
          <pc:docMk/>
          <pc:sldMk cId="3040746855" sldId="2002"/>
        </pc:sldMkLst>
      </pc:sldChg>
      <pc:sldChg chg="add del">
        <pc:chgData name="Rachel Taggart" userId="4f8aad94-55b7-4ba6-8498-7cad127c11eb" providerId="ADAL" clId="{E19E232C-02DA-44F8-8B39-5D1F8E91A26E}" dt="2021-02-01T18:19:00.753" v="1017" actId="2696"/>
        <pc:sldMkLst>
          <pc:docMk/>
          <pc:sldMk cId="703023030" sldId="2003"/>
        </pc:sldMkLst>
      </pc:sldChg>
      <pc:sldChg chg="addSp delSp modSp add">
        <pc:chgData name="Rachel Taggart" userId="4f8aad94-55b7-4ba6-8498-7cad127c11eb" providerId="ADAL" clId="{E19E232C-02DA-44F8-8B39-5D1F8E91A26E}" dt="2021-02-01T18:29:00.621" v="1071" actId="20577"/>
        <pc:sldMkLst>
          <pc:docMk/>
          <pc:sldMk cId="3478483442" sldId="2026"/>
        </pc:sldMkLst>
        <pc:spChg chg="del">
          <ac:chgData name="Rachel Taggart" userId="4f8aad94-55b7-4ba6-8498-7cad127c11eb" providerId="ADAL" clId="{E19E232C-02DA-44F8-8B39-5D1F8E91A26E}" dt="2021-02-01T18:27:28.079" v="1020"/>
          <ac:spMkLst>
            <pc:docMk/>
            <pc:sldMk cId="3478483442" sldId="2026"/>
            <ac:spMk id="2" creationId="{36C837B6-F64B-402A-AD8C-C1F8AA10375C}"/>
          </ac:spMkLst>
        </pc:spChg>
        <pc:spChg chg="del">
          <ac:chgData name="Rachel Taggart" userId="4f8aad94-55b7-4ba6-8498-7cad127c11eb" providerId="ADAL" clId="{E19E232C-02DA-44F8-8B39-5D1F8E91A26E}" dt="2021-02-01T18:27:28.079" v="1020"/>
          <ac:spMkLst>
            <pc:docMk/>
            <pc:sldMk cId="3478483442" sldId="2026"/>
            <ac:spMk id="3" creationId="{8D7B6BEA-CA0A-43C9-ACFB-17363C4DEAED}"/>
          </ac:spMkLst>
        </pc:spChg>
        <pc:spChg chg="add mod">
          <ac:chgData name="Rachel Taggart" userId="4f8aad94-55b7-4ba6-8498-7cad127c11eb" providerId="ADAL" clId="{E19E232C-02DA-44F8-8B39-5D1F8E91A26E}" dt="2021-02-01T18:27:34.493" v="1021"/>
          <ac:spMkLst>
            <pc:docMk/>
            <pc:sldMk cId="3478483442" sldId="2026"/>
            <ac:spMk id="4" creationId="{C0B0209E-3CC0-47FE-B035-30CF6DFC21FD}"/>
          </ac:spMkLst>
        </pc:spChg>
        <pc:spChg chg="add mod">
          <ac:chgData name="Rachel Taggart" userId="4f8aad94-55b7-4ba6-8498-7cad127c11eb" providerId="ADAL" clId="{E19E232C-02DA-44F8-8B39-5D1F8E91A26E}" dt="2021-02-01T18:29:00.621" v="1071" actId="20577"/>
          <ac:spMkLst>
            <pc:docMk/>
            <pc:sldMk cId="3478483442" sldId="2026"/>
            <ac:spMk id="5" creationId="{7A141E21-E091-43BF-9512-5B875CF025BF}"/>
          </ac:spMkLst>
        </pc:spChg>
      </pc:sldChg>
    </pc:docChg>
  </pc:docChgLst>
  <pc:docChgLst>
    <pc:chgData name="Rachel Taggart" userId="4f8aad94-55b7-4ba6-8498-7cad127c11eb" providerId="ADAL" clId="{F2999394-B48B-485E-A0D9-DA9D1B8CCB64}"/>
    <pc:docChg chg="undo custSel addSld delSld modSld">
      <pc:chgData name="Rachel Taggart" userId="4f8aad94-55b7-4ba6-8498-7cad127c11eb" providerId="ADAL" clId="{F2999394-B48B-485E-A0D9-DA9D1B8CCB64}" dt="2021-01-22T12:46:18.867" v="180" actId="2696"/>
      <pc:docMkLst>
        <pc:docMk/>
      </pc:docMkLst>
      <pc:sldChg chg="modSp">
        <pc:chgData name="Rachel Taggart" userId="4f8aad94-55b7-4ba6-8498-7cad127c11eb" providerId="ADAL" clId="{F2999394-B48B-485E-A0D9-DA9D1B8CCB64}" dt="2021-01-22T12:21:16.721" v="14" actId="20577"/>
        <pc:sldMkLst>
          <pc:docMk/>
          <pc:sldMk cId="3653749228" sldId="288"/>
        </pc:sldMkLst>
        <pc:spChg chg="mod">
          <ac:chgData name="Rachel Taggart" userId="4f8aad94-55b7-4ba6-8498-7cad127c11eb" providerId="ADAL" clId="{F2999394-B48B-485E-A0D9-DA9D1B8CCB64}" dt="2021-01-22T12:21:16.721" v="14" actId="20577"/>
          <ac:spMkLst>
            <pc:docMk/>
            <pc:sldMk cId="3653749228" sldId="288"/>
            <ac:spMk id="3" creationId="{00000000-0000-0000-0000-000000000000}"/>
          </ac:spMkLst>
        </pc:spChg>
      </pc:sldChg>
      <pc:sldChg chg="modSp">
        <pc:chgData name="Rachel Taggart" userId="4f8aad94-55b7-4ba6-8498-7cad127c11eb" providerId="ADAL" clId="{F2999394-B48B-485E-A0D9-DA9D1B8CCB64}" dt="2021-01-22T12:23:18.173" v="29" actId="20577"/>
        <pc:sldMkLst>
          <pc:docMk/>
          <pc:sldMk cId="3386084979" sldId="295"/>
        </pc:sldMkLst>
        <pc:graphicFrameChg chg="mod modGraphic">
          <ac:chgData name="Rachel Taggart" userId="4f8aad94-55b7-4ba6-8498-7cad127c11eb" providerId="ADAL" clId="{F2999394-B48B-485E-A0D9-DA9D1B8CCB64}" dt="2021-01-22T12:23:18.173" v="29" actId="20577"/>
          <ac:graphicFrameMkLst>
            <pc:docMk/>
            <pc:sldMk cId="3386084979" sldId="295"/>
            <ac:graphicFrameMk id="3" creationId="{00000000-0000-0000-0000-000000000000}"/>
          </ac:graphicFrameMkLst>
        </pc:graphicFrameChg>
      </pc:sldChg>
      <pc:sldChg chg="modSp">
        <pc:chgData name="Rachel Taggart" userId="4f8aad94-55b7-4ba6-8498-7cad127c11eb" providerId="ADAL" clId="{F2999394-B48B-485E-A0D9-DA9D1B8CCB64}" dt="2021-01-22T12:42:02.524" v="97" actId="20577"/>
        <pc:sldMkLst>
          <pc:docMk/>
          <pc:sldMk cId="1431544378" sldId="306"/>
        </pc:sldMkLst>
        <pc:spChg chg="mod">
          <ac:chgData name="Rachel Taggart" userId="4f8aad94-55b7-4ba6-8498-7cad127c11eb" providerId="ADAL" clId="{F2999394-B48B-485E-A0D9-DA9D1B8CCB64}" dt="2021-01-22T12:42:02.524" v="97" actId="20577"/>
          <ac:spMkLst>
            <pc:docMk/>
            <pc:sldMk cId="1431544378" sldId="306"/>
            <ac:spMk id="5" creationId="{74E5C359-EDF7-4B98-9E7A-26420788651C}"/>
          </ac:spMkLst>
        </pc:spChg>
      </pc:sldChg>
      <pc:sldChg chg="delSp">
        <pc:chgData name="Rachel Taggart" userId="4f8aad94-55b7-4ba6-8498-7cad127c11eb" providerId="ADAL" clId="{F2999394-B48B-485E-A0D9-DA9D1B8CCB64}" dt="2021-01-22T12:44:04.565" v="128" actId="478"/>
        <pc:sldMkLst>
          <pc:docMk/>
          <pc:sldMk cId="16080381" sldId="883"/>
        </pc:sldMkLst>
        <pc:graphicFrameChg chg="del">
          <ac:chgData name="Rachel Taggart" userId="4f8aad94-55b7-4ba6-8498-7cad127c11eb" providerId="ADAL" clId="{F2999394-B48B-485E-A0D9-DA9D1B8CCB64}" dt="2021-01-22T12:44:04.565" v="128" actId="478"/>
          <ac:graphicFrameMkLst>
            <pc:docMk/>
            <pc:sldMk cId="16080381" sldId="883"/>
            <ac:graphicFrameMk id="4" creationId="{60E62DC6-3EBE-4901-B700-870330337CDA}"/>
          </ac:graphicFrameMkLst>
        </pc:graphicFrameChg>
      </pc:sldChg>
      <pc:sldChg chg="modSp">
        <pc:chgData name="Rachel Taggart" userId="4f8aad94-55b7-4ba6-8498-7cad127c11eb" providerId="ADAL" clId="{F2999394-B48B-485E-A0D9-DA9D1B8CCB64}" dt="2021-01-22T12:40:56.979" v="81" actId="6549"/>
        <pc:sldMkLst>
          <pc:docMk/>
          <pc:sldMk cId="2367942886" sldId="1652"/>
        </pc:sldMkLst>
        <pc:spChg chg="mod">
          <ac:chgData name="Rachel Taggart" userId="4f8aad94-55b7-4ba6-8498-7cad127c11eb" providerId="ADAL" clId="{F2999394-B48B-485E-A0D9-DA9D1B8CCB64}" dt="2021-01-22T12:40:01.306" v="60" actId="20577"/>
          <ac:spMkLst>
            <pc:docMk/>
            <pc:sldMk cId="2367942886" sldId="1652"/>
            <ac:spMk id="2" creationId="{00000000-0000-0000-0000-000000000000}"/>
          </ac:spMkLst>
        </pc:spChg>
        <pc:graphicFrameChg chg="modGraphic">
          <ac:chgData name="Rachel Taggart" userId="4f8aad94-55b7-4ba6-8498-7cad127c11eb" providerId="ADAL" clId="{F2999394-B48B-485E-A0D9-DA9D1B8CCB64}" dt="2021-01-22T12:40:56.979" v="81" actId="6549"/>
          <ac:graphicFrameMkLst>
            <pc:docMk/>
            <pc:sldMk cId="2367942886" sldId="1652"/>
            <ac:graphicFrameMk id="3" creationId="{00000000-0000-0000-0000-000000000000}"/>
          </ac:graphicFrameMkLst>
        </pc:graphicFrameChg>
      </pc:sldChg>
      <pc:sldChg chg="modSp">
        <pc:chgData name="Rachel Taggart" userId="4f8aad94-55b7-4ba6-8498-7cad127c11eb" providerId="ADAL" clId="{F2999394-B48B-485E-A0D9-DA9D1B8CCB64}" dt="2021-01-22T12:43:29.095" v="123" actId="20577"/>
        <pc:sldMkLst>
          <pc:docMk/>
          <pc:sldMk cId="4068846648" sldId="1691"/>
        </pc:sldMkLst>
        <pc:spChg chg="mod">
          <ac:chgData name="Rachel Taggart" userId="4f8aad94-55b7-4ba6-8498-7cad127c11eb" providerId="ADAL" clId="{F2999394-B48B-485E-A0D9-DA9D1B8CCB64}" dt="2021-01-22T12:43:29.095" v="123" actId="20577"/>
          <ac:spMkLst>
            <pc:docMk/>
            <pc:sldMk cId="4068846648" sldId="1691"/>
            <ac:spMk id="6" creationId="{BA90AE76-AEC0-4FB1-899E-2CC6EF255895}"/>
          </ac:spMkLst>
        </pc:spChg>
        <pc:graphicFrameChg chg="modGraphic">
          <ac:chgData name="Rachel Taggart" userId="4f8aad94-55b7-4ba6-8498-7cad127c11eb" providerId="ADAL" clId="{F2999394-B48B-485E-A0D9-DA9D1B8CCB64}" dt="2021-01-22T12:43:17.423" v="118" actId="6549"/>
          <ac:graphicFrameMkLst>
            <pc:docMk/>
            <pc:sldMk cId="4068846648" sldId="1691"/>
            <ac:graphicFrameMk id="7" creationId="{59F11301-F06E-448F-B0FA-1BEAB62BBB26}"/>
          </ac:graphicFrameMkLst>
        </pc:graphicFrameChg>
      </pc:sldChg>
      <pc:sldChg chg="modSp">
        <pc:chgData name="Rachel Taggart" userId="4f8aad94-55b7-4ba6-8498-7cad127c11eb" providerId="ADAL" clId="{F2999394-B48B-485E-A0D9-DA9D1B8CCB64}" dt="2021-01-22T12:38:22.875" v="40" actId="6549"/>
        <pc:sldMkLst>
          <pc:docMk/>
          <pc:sldMk cId="3327114632" sldId="1739"/>
        </pc:sldMkLst>
        <pc:spChg chg="mod">
          <ac:chgData name="Rachel Taggart" userId="4f8aad94-55b7-4ba6-8498-7cad127c11eb" providerId="ADAL" clId="{F2999394-B48B-485E-A0D9-DA9D1B8CCB64}" dt="2021-01-22T12:38:22.875" v="40" actId="6549"/>
          <ac:spMkLst>
            <pc:docMk/>
            <pc:sldMk cId="3327114632" sldId="1739"/>
            <ac:spMk id="2" creationId="{00000000-0000-0000-0000-000000000000}"/>
          </ac:spMkLst>
        </pc:spChg>
        <pc:graphicFrameChg chg="modGraphic">
          <ac:chgData name="Rachel Taggart" userId="4f8aad94-55b7-4ba6-8498-7cad127c11eb" providerId="ADAL" clId="{F2999394-B48B-485E-A0D9-DA9D1B8CCB64}" dt="2021-01-22T12:38:12.796" v="39" actId="6549"/>
          <ac:graphicFrameMkLst>
            <pc:docMk/>
            <pc:sldMk cId="3327114632" sldId="1739"/>
            <ac:graphicFrameMk id="3" creationId="{B7FC0BBF-9ED9-4F27-BC89-B0490D1F28AE}"/>
          </ac:graphicFrameMkLst>
        </pc:graphicFrameChg>
        <pc:graphicFrameChg chg="modGraphic">
          <ac:chgData name="Rachel Taggart" userId="4f8aad94-55b7-4ba6-8498-7cad127c11eb" providerId="ADAL" clId="{F2999394-B48B-485E-A0D9-DA9D1B8CCB64}" dt="2021-01-22T12:33:22.330" v="30" actId="6549"/>
          <ac:graphicFrameMkLst>
            <pc:docMk/>
            <pc:sldMk cId="3327114632" sldId="1739"/>
            <ac:graphicFrameMk id="5" creationId="{00000000-0000-0000-0000-000000000000}"/>
          </ac:graphicFrameMkLst>
        </pc:graphicFrameChg>
        <pc:graphicFrameChg chg="modGraphic">
          <ac:chgData name="Rachel Taggart" userId="4f8aad94-55b7-4ba6-8498-7cad127c11eb" providerId="ADAL" clId="{F2999394-B48B-485E-A0D9-DA9D1B8CCB64}" dt="2021-01-22T12:37:58.787" v="37" actId="6549"/>
          <ac:graphicFrameMkLst>
            <pc:docMk/>
            <pc:sldMk cId="3327114632" sldId="1739"/>
            <ac:graphicFrameMk id="8" creationId="{00000000-0000-0000-0000-000000000000}"/>
          </ac:graphicFrameMkLst>
        </pc:graphicFrameChg>
        <pc:graphicFrameChg chg="modGraphic">
          <ac:chgData name="Rachel Taggart" userId="4f8aad94-55b7-4ba6-8498-7cad127c11eb" providerId="ADAL" clId="{F2999394-B48B-485E-A0D9-DA9D1B8CCB64}" dt="2021-01-22T12:33:27.313" v="32" actId="6549"/>
          <ac:graphicFrameMkLst>
            <pc:docMk/>
            <pc:sldMk cId="3327114632" sldId="1739"/>
            <ac:graphicFrameMk id="10" creationId="{633F724F-9DB4-4212-AFB1-BFFC700EC4F5}"/>
          </ac:graphicFrameMkLst>
        </pc:graphicFrameChg>
        <pc:graphicFrameChg chg="modGraphic">
          <ac:chgData name="Rachel Taggart" userId="4f8aad94-55b7-4ba6-8498-7cad127c11eb" providerId="ADAL" clId="{F2999394-B48B-485E-A0D9-DA9D1B8CCB64}" dt="2021-01-22T12:38:08.749" v="38" actId="6549"/>
          <ac:graphicFrameMkLst>
            <pc:docMk/>
            <pc:sldMk cId="3327114632" sldId="1739"/>
            <ac:graphicFrameMk id="13" creationId="{B8BF9BD6-7E5F-433D-B4F5-DE4688AAC096}"/>
          </ac:graphicFrameMkLst>
        </pc:graphicFrameChg>
        <pc:graphicFrameChg chg="modGraphic">
          <ac:chgData name="Rachel Taggart" userId="4f8aad94-55b7-4ba6-8498-7cad127c11eb" providerId="ADAL" clId="{F2999394-B48B-485E-A0D9-DA9D1B8CCB64}" dt="2021-01-22T12:33:25.107" v="31" actId="6549"/>
          <ac:graphicFrameMkLst>
            <pc:docMk/>
            <pc:sldMk cId="3327114632" sldId="1739"/>
            <ac:graphicFrameMk id="14" creationId="{00000000-0000-0000-0000-000000000000}"/>
          </ac:graphicFrameMkLst>
        </pc:graphicFrameChg>
      </pc:sldChg>
      <pc:sldChg chg="add">
        <pc:chgData name="Rachel Taggart" userId="4f8aad94-55b7-4ba6-8498-7cad127c11eb" providerId="ADAL" clId="{F2999394-B48B-485E-A0D9-DA9D1B8CCB64}" dt="2021-01-22T12:38:44.745" v="44"/>
        <pc:sldMkLst>
          <pc:docMk/>
          <pc:sldMk cId="490689419" sldId="1821"/>
        </pc:sldMkLst>
      </pc:sldChg>
      <pc:sldChg chg="add">
        <pc:chgData name="Rachel Taggart" userId="4f8aad94-55b7-4ba6-8498-7cad127c11eb" providerId="ADAL" clId="{F2999394-B48B-485E-A0D9-DA9D1B8CCB64}" dt="2021-01-22T12:38:48.367" v="45"/>
        <pc:sldMkLst>
          <pc:docMk/>
          <pc:sldMk cId="1300783500" sldId="1822"/>
        </pc:sldMkLst>
      </pc:sldChg>
      <pc:sldChg chg="add">
        <pc:chgData name="Rachel Taggart" userId="4f8aad94-55b7-4ba6-8498-7cad127c11eb" providerId="ADAL" clId="{F2999394-B48B-485E-A0D9-DA9D1B8CCB64}" dt="2021-01-22T12:43:36.341" v="124"/>
        <pc:sldMkLst>
          <pc:docMk/>
          <pc:sldMk cId="1831761158" sldId="1823"/>
        </pc:sldMkLst>
      </pc:sldChg>
      <pc:sldChg chg="add">
        <pc:chgData name="Rachel Taggart" userId="4f8aad94-55b7-4ba6-8498-7cad127c11eb" providerId="ADAL" clId="{F2999394-B48B-485E-A0D9-DA9D1B8CCB64}" dt="2021-01-22T12:43:39.833" v="125"/>
        <pc:sldMkLst>
          <pc:docMk/>
          <pc:sldMk cId="558633041" sldId="182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deskto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deskto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deskto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deskto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ames.rigby\Documents\2.1.%20Finance%20Update%20February%202021%20deskto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2%20Change%20Pipeline%20280121.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Constituency </a:t>
            </a:r>
            <a:r>
              <a:rPr lang="en-GB" sz="1400" b="0" i="0" u="none" strike="noStrike" baseline="0">
                <a:effectLst/>
              </a:rPr>
              <a:t>Budget v Spend BP20/21 FYTD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'20-21 Year End Forecast'!$A$3</c:f>
              <c:strCache>
                <c:ptCount val="1"/>
                <c:pt idx="0">
                  <c:v>Change Budget 20/21 Pipeline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Forecast'!$B$2:$E$2</c:f>
              <c:strCache>
                <c:ptCount val="4"/>
                <c:pt idx="0">
                  <c:v>NTS £</c:v>
                </c:pt>
                <c:pt idx="1">
                  <c:v>GDN£</c:v>
                </c:pt>
                <c:pt idx="2">
                  <c:v>IGT £</c:v>
                </c:pt>
                <c:pt idx="3">
                  <c:v>Shipper £</c:v>
                </c:pt>
              </c:strCache>
            </c:strRef>
          </c:cat>
          <c:val>
            <c:numRef>
              <c:f>'20-21 Year End Forecast'!$B$3:$E$3</c:f>
              <c:numCache>
                <c:formatCode>"£"#,##0_);[Red]\("£"#,##0\)</c:formatCode>
                <c:ptCount val="4"/>
                <c:pt idx="0">
                  <c:v>1200</c:v>
                </c:pt>
                <c:pt idx="1">
                  <c:v>497912.65672972606</c:v>
                </c:pt>
                <c:pt idx="2">
                  <c:v>75484.933569072178</c:v>
                </c:pt>
                <c:pt idx="3">
                  <c:v>1138295.2665497579</c:v>
                </c:pt>
              </c:numCache>
            </c:numRef>
          </c:val>
          <c:extLst>
            <c:ext xmlns:c16="http://schemas.microsoft.com/office/drawing/2014/chart" uri="{C3380CC4-5D6E-409C-BE32-E72D297353CC}">
              <c16:uniqueId val="{00000000-5064-494B-807A-2F972DE76228}"/>
            </c:ext>
          </c:extLst>
        </c:ser>
        <c:ser>
          <c:idx val="1"/>
          <c:order val="1"/>
          <c:tx>
            <c:strRef>
              <c:f>'20-21 Year End Forecast'!$A$4</c:f>
              <c:strCache>
                <c:ptCount val="1"/>
                <c:pt idx="0">
                  <c:v>20/21 Budget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Forecast'!$B$2:$E$2</c:f>
              <c:strCache>
                <c:ptCount val="4"/>
                <c:pt idx="0">
                  <c:v>NTS £</c:v>
                </c:pt>
                <c:pt idx="1">
                  <c:v>GDN£</c:v>
                </c:pt>
                <c:pt idx="2">
                  <c:v>IGT £</c:v>
                </c:pt>
                <c:pt idx="3">
                  <c:v>Shipper £</c:v>
                </c:pt>
              </c:strCache>
            </c:strRef>
          </c:cat>
          <c:val>
            <c:numRef>
              <c:f>'20-21 Year End Forecast'!$B$4:$E$4</c:f>
              <c:numCache>
                <c:formatCode>"£"#,##0_);[Red]\("£"#,##0\)</c:formatCode>
                <c:ptCount val="4"/>
                <c:pt idx="0">
                  <c:v>48000</c:v>
                </c:pt>
                <c:pt idx="1">
                  <c:v>600000</c:v>
                </c:pt>
                <c:pt idx="2">
                  <c:v>9000</c:v>
                </c:pt>
                <c:pt idx="3">
                  <c:v>2343000</c:v>
                </c:pt>
              </c:numCache>
            </c:numRef>
          </c:val>
          <c:extLst>
            <c:ext xmlns:c16="http://schemas.microsoft.com/office/drawing/2014/chart" uri="{C3380CC4-5D6E-409C-BE32-E72D297353CC}">
              <c16:uniqueId val="{00000001-5064-494B-807A-2F972DE76228}"/>
            </c:ext>
          </c:extLst>
        </c:ser>
        <c:dLbls>
          <c:showLegendKey val="0"/>
          <c:showVal val="0"/>
          <c:showCatName val="0"/>
          <c:showSerName val="0"/>
          <c:showPercent val="0"/>
          <c:showBubbleSize val="0"/>
        </c:dLbls>
        <c:gapWidth val="219"/>
        <c:overlap val="-27"/>
        <c:axId val="66173392"/>
        <c:axId val="323093168"/>
      </c:barChart>
      <c:catAx>
        <c:axId val="6617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093168"/>
        <c:crosses val="autoZero"/>
        <c:auto val="1"/>
        <c:lblAlgn val="ctr"/>
        <c:lblOffset val="100"/>
        <c:noMultiLvlLbl val="0"/>
      </c:catAx>
      <c:valAx>
        <c:axId val="3230931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7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Total Budget v Spend BP20/21 FYTD</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'20-21 Year End Forecast'!$A$3</c:f>
              <c:strCache>
                <c:ptCount val="1"/>
                <c:pt idx="0">
                  <c:v>Change Budget 20/21 Pipeline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Forecast'!$F$2</c:f>
              <c:strCache>
                <c:ptCount val="1"/>
                <c:pt idx="0">
                  <c:v>Total £</c:v>
                </c:pt>
              </c:strCache>
            </c:strRef>
          </c:cat>
          <c:val>
            <c:numRef>
              <c:f>'20-21 Year End Forecast'!$F$3</c:f>
              <c:numCache>
                <c:formatCode>"£"#,##0_);[Red]\("£"#,##0\)</c:formatCode>
                <c:ptCount val="1"/>
                <c:pt idx="0">
                  <c:v>1712892.8568485561</c:v>
                </c:pt>
              </c:numCache>
            </c:numRef>
          </c:val>
          <c:extLst>
            <c:ext xmlns:c16="http://schemas.microsoft.com/office/drawing/2014/chart" uri="{C3380CC4-5D6E-409C-BE32-E72D297353CC}">
              <c16:uniqueId val="{00000000-FB1F-4A64-8F7E-9A29E1B87B2F}"/>
            </c:ext>
          </c:extLst>
        </c:ser>
        <c:ser>
          <c:idx val="1"/>
          <c:order val="1"/>
          <c:tx>
            <c:strRef>
              <c:f>'20-21 Year End Forecast'!$A$4</c:f>
              <c:strCache>
                <c:ptCount val="1"/>
                <c:pt idx="0">
                  <c:v>20/21 Budget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Forecast'!$F$2</c:f>
              <c:strCache>
                <c:ptCount val="1"/>
                <c:pt idx="0">
                  <c:v>Total £</c:v>
                </c:pt>
              </c:strCache>
            </c:strRef>
          </c:cat>
          <c:val>
            <c:numRef>
              <c:f>'20-21 Year End Forecast'!$F$4</c:f>
              <c:numCache>
                <c:formatCode>"£"#,##0_);[Red]\("£"#,##0\)</c:formatCode>
                <c:ptCount val="1"/>
                <c:pt idx="0">
                  <c:v>3000000</c:v>
                </c:pt>
              </c:numCache>
            </c:numRef>
          </c:val>
          <c:extLst>
            <c:ext xmlns:c16="http://schemas.microsoft.com/office/drawing/2014/chart" uri="{C3380CC4-5D6E-409C-BE32-E72D297353CC}">
              <c16:uniqueId val="{00000001-FB1F-4A64-8F7E-9A29E1B87B2F}"/>
            </c:ext>
          </c:extLst>
        </c:ser>
        <c:dLbls>
          <c:showLegendKey val="0"/>
          <c:showVal val="0"/>
          <c:showCatName val="0"/>
          <c:showSerName val="0"/>
          <c:showPercent val="0"/>
          <c:showBubbleSize val="0"/>
        </c:dLbls>
        <c:gapWidth val="219"/>
        <c:overlap val="-27"/>
        <c:axId val="388678224"/>
        <c:axId val="129420320"/>
      </c:barChart>
      <c:catAx>
        <c:axId val="38867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420320"/>
        <c:crosses val="autoZero"/>
        <c:auto val="1"/>
        <c:lblAlgn val="ctr"/>
        <c:lblOffset val="100"/>
        <c:noMultiLvlLbl val="0"/>
      </c:catAx>
      <c:valAx>
        <c:axId val="1294203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67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t>Varience in avilable funds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'20-21 Year End Forecast'!$H$10</c:f>
              <c:strCache>
                <c:ptCount val="1"/>
                <c:pt idx="0">
                  <c:v>Varience in avilable funds since last report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Year End Forecast'!$I$9:$L$9</c:f>
              <c:strCache>
                <c:ptCount val="4"/>
                <c:pt idx="0">
                  <c:v>NTS £</c:v>
                </c:pt>
                <c:pt idx="1">
                  <c:v>GDN£</c:v>
                </c:pt>
                <c:pt idx="2">
                  <c:v>IGT £</c:v>
                </c:pt>
                <c:pt idx="3">
                  <c:v>Shipper £</c:v>
                </c:pt>
              </c:strCache>
            </c:strRef>
          </c:cat>
          <c:val>
            <c:numRef>
              <c:f>'20-21 Year End Forecast'!$I$10:$L$10</c:f>
              <c:numCache>
                <c:formatCode>"£"#,##0_);[Red]\("£"#,##0\)</c:formatCode>
                <c:ptCount val="4"/>
                <c:pt idx="0">
                  <c:v>0</c:v>
                </c:pt>
                <c:pt idx="1">
                  <c:v>-41892.132956896559</c:v>
                </c:pt>
                <c:pt idx="2">
                  <c:v>-5004.6814396551636</c:v>
                </c:pt>
                <c:pt idx="3">
                  <c:v>-53685</c:v>
                </c:pt>
              </c:numCache>
            </c:numRef>
          </c:val>
          <c:extLst>
            <c:ext xmlns:c16="http://schemas.microsoft.com/office/drawing/2014/chart" uri="{C3380CC4-5D6E-409C-BE32-E72D297353CC}">
              <c16:uniqueId val="{00000000-F133-4296-A5C3-69733A405C7F}"/>
            </c:ext>
          </c:extLst>
        </c:ser>
        <c:dLbls>
          <c:showLegendKey val="0"/>
          <c:showVal val="0"/>
          <c:showCatName val="0"/>
          <c:showSerName val="0"/>
          <c:showPercent val="0"/>
          <c:showBubbleSize val="0"/>
        </c:dLbls>
        <c:gapWidth val="219"/>
        <c:overlap val="-27"/>
        <c:axId val="1885541696"/>
        <c:axId val="2083245792"/>
      </c:barChart>
      <c:catAx>
        <c:axId val="188554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3245792"/>
        <c:crosses val="autoZero"/>
        <c:auto val="1"/>
        <c:lblAlgn val="ctr"/>
        <c:lblOffset val="100"/>
        <c:noMultiLvlLbl val="0"/>
      </c:catAx>
      <c:valAx>
        <c:axId val="20832457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54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Committed Spend</a:t>
            </a:r>
            <a:r>
              <a:rPr lang="en-GB" baseline="0"/>
              <a:t> v Approved Budget</a:t>
            </a:r>
            <a:r>
              <a:rPr lang="en-GB"/>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Direct'!$J$2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Direct'!$J$3:$J$7</c:f>
              <c:numCache>
                <c:formatCode>"£"#,##0</c:formatCode>
                <c:ptCount val="5"/>
                <c:pt idx="0">
                  <c:v>2589600</c:v>
                </c:pt>
                <c:pt idx="1">
                  <c:v>499999.99999999994</c:v>
                </c:pt>
                <c:pt idx="2">
                  <c:v>99999.999999999985</c:v>
                </c:pt>
                <c:pt idx="3">
                  <c:v>199999.99999999997</c:v>
                </c:pt>
                <c:pt idx="4">
                  <c:v>199999.99999999997</c:v>
                </c:pt>
              </c:numCache>
            </c:numRef>
          </c:val>
          <c:extLst>
            <c:ext xmlns:c16="http://schemas.microsoft.com/office/drawing/2014/chart" uri="{C3380CC4-5D6E-409C-BE32-E72D297353CC}">
              <c16:uniqueId val="{00000000-384F-4C1D-82E5-82023BFBB81E}"/>
            </c:ext>
          </c:extLst>
        </c:ser>
        <c:ser>
          <c:idx val="1"/>
          <c:order val="1"/>
          <c:tx>
            <c:strRef>
              <c:f>'BP21-22 Direct'!$K$2</c:f>
              <c:strCache>
                <c:ptCount val="1"/>
                <c:pt idx="0">
                  <c:v>Spend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Direct'!$K$3:$K$7</c:f>
              <c:numCache>
                <c:formatCode>"£"#,##0</c:formatCode>
                <c:ptCount val="5"/>
                <c:pt idx="0">
                  <c:v>1113485</c:v>
                </c:pt>
                <c:pt idx="1">
                  <c:v>0</c:v>
                </c:pt>
                <c:pt idx="2">
                  <c:v>0</c:v>
                </c:pt>
                <c:pt idx="3">
                  <c:v>0</c:v>
                </c:pt>
                <c:pt idx="4">
                  <c:v>0</c:v>
                </c:pt>
              </c:numCache>
            </c:numRef>
          </c:val>
          <c:extLst>
            <c:ext xmlns:c16="http://schemas.microsoft.com/office/drawing/2014/chart" uri="{C3380CC4-5D6E-409C-BE32-E72D297353CC}">
              <c16:uniqueId val="{00000001-384F-4C1D-82E5-82023BFBB81E}"/>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b="1" dirty="0"/>
              <a:t>Shipper</a:t>
            </a:r>
            <a:r>
              <a:rPr lang="en-GB" sz="1000" dirty="0"/>
              <a:t> </a:t>
            </a:r>
            <a:r>
              <a:rPr lang="en-GB" sz="1000" b="0" i="0" u="none" strike="noStrike" baseline="0" dirty="0">
                <a:effectLst/>
              </a:rPr>
              <a:t>Committed Spend v Approved Budget </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Direct'!$B$2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Direct'!$B$3:$B$7</c:f>
              <c:numCache>
                <c:formatCode>"£"#,##0</c:formatCode>
                <c:ptCount val="5"/>
                <c:pt idx="0">
                  <c:v>1495000</c:v>
                </c:pt>
                <c:pt idx="1">
                  <c:v>288654.61847389553</c:v>
                </c:pt>
                <c:pt idx="2">
                  <c:v>57730.9236947791</c:v>
                </c:pt>
                <c:pt idx="3">
                  <c:v>115461.8473895582</c:v>
                </c:pt>
                <c:pt idx="4">
                  <c:v>115461.8473895582</c:v>
                </c:pt>
              </c:numCache>
            </c:numRef>
          </c:val>
          <c:extLst>
            <c:ext xmlns:c16="http://schemas.microsoft.com/office/drawing/2014/chart" uri="{C3380CC4-5D6E-409C-BE32-E72D297353CC}">
              <c16:uniqueId val="{00000000-7B43-4577-80F5-7ACA1B269C83}"/>
            </c:ext>
          </c:extLst>
        </c:ser>
        <c:ser>
          <c:idx val="1"/>
          <c:order val="1"/>
          <c:tx>
            <c:strRef>
              <c:f>'BP21-22 Direct'!$C$2</c:f>
              <c:strCache>
                <c:ptCount val="1"/>
                <c:pt idx="0">
                  <c:v>Spend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Direct'!$C$3:$C$7</c:f>
              <c:numCache>
                <c:formatCode>"£"#,##0</c:formatCode>
                <c:ptCount val="5"/>
                <c:pt idx="0">
                  <c:v>836385</c:v>
                </c:pt>
                <c:pt idx="1">
                  <c:v>0</c:v>
                </c:pt>
                <c:pt idx="2">
                  <c:v>0</c:v>
                </c:pt>
                <c:pt idx="3">
                  <c:v>0</c:v>
                </c:pt>
                <c:pt idx="4">
                  <c:v>0</c:v>
                </c:pt>
              </c:numCache>
            </c:numRef>
          </c:val>
          <c:extLst>
            <c:ext xmlns:c16="http://schemas.microsoft.com/office/drawing/2014/chart" uri="{C3380CC4-5D6E-409C-BE32-E72D297353CC}">
              <c16:uniqueId val="{00000001-7B43-4577-80F5-7ACA1B269C83}"/>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b="1" dirty="0"/>
              <a:t>DN</a:t>
            </a:r>
            <a:r>
              <a:rPr lang="en-GB" sz="1000" dirty="0"/>
              <a:t> </a:t>
            </a:r>
            <a:r>
              <a:rPr lang="en-GB" sz="1000" b="0" i="0" u="none" strike="noStrike" baseline="0" dirty="0">
                <a:effectLst/>
              </a:rPr>
              <a:t>Committed Spend v Approved Budget </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Direct'!$D$2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Direct'!$D$3:$D$7</c:f>
              <c:numCache>
                <c:formatCode>"£"#,##0</c:formatCode>
                <c:ptCount val="5"/>
                <c:pt idx="0">
                  <c:v>900000</c:v>
                </c:pt>
                <c:pt idx="1">
                  <c:v>173772.01112140872</c:v>
                </c:pt>
                <c:pt idx="2">
                  <c:v>34754.402224281745</c:v>
                </c:pt>
                <c:pt idx="3">
                  <c:v>69508.804448563489</c:v>
                </c:pt>
                <c:pt idx="4">
                  <c:v>69508.804448563489</c:v>
                </c:pt>
              </c:numCache>
            </c:numRef>
          </c:val>
          <c:extLst>
            <c:ext xmlns:c16="http://schemas.microsoft.com/office/drawing/2014/chart" uri="{C3380CC4-5D6E-409C-BE32-E72D297353CC}">
              <c16:uniqueId val="{00000000-2003-483B-A6D0-0E388050CFA4}"/>
            </c:ext>
          </c:extLst>
        </c:ser>
        <c:ser>
          <c:idx val="1"/>
          <c:order val="1"/>
          <c:tx>
            <c:strRef>
              <c:f>'BP21-22 Direct'!$E$2</c:f>
              <c:strCache>
                <c:ptCount val="1"/>
                <c:pt idx="0">
                  <c:v>Spend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Direct'!$E$3:$E$7</c:f>
              <c:numCache>
                <c:formatCode>"£"#,##0</c:formatCode>
                <c:ptCount val="5"/>
                <c:pt idx="0">
                  <c:v>258100</c:v>
                </c:pt>
                <c:pt idx="1">
                  <c:v>0</c:v>
                </c:pt>
                <c:pt idx="2">
                  <c:v>0</c:v>
                </c:pt>
                <c:pt idx="3">
                  <c:v>0</c:v>
                </c:pt>
                <c:pt idx="4">
                  <c:v>0</c:v>
                </c:pt>
              </c:numCache>
            </c:numRef>
          </c:val>
          <c:extLst>
            <c:ext xmlns:c16="http://schemas.microsoft.com/office/drawing/2014/chart" uri="{C3380CC4-5D6E-409C-BE32-E72D297353CC}">
              <c16:uniqueId val="{00000001-2003-483B-A6D0-0E388050CFA4}"/>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b="1" dirty="0"/>
              <a:t>NTS</a:t>
            </a:r>
            <a:r>
              <a:rPr lang="en-GB" sz="1000" dirty="0"/>
              <a:t> </a:t>
            </a:r>
            <a:r>
              <a:rPr lang="en-GB" sz="1000" b="0" i="0" u="none" strike="noStrike" baseline="0" dirty="0">
                <a:effectLst/>
              </a:rPr>
              <a:t>Committed Spend v Approved Budget </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Direct'!$H$2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Direct'!$H$3:$H$7</c:f>
              <c:numCache>
                <c:formatCode>"£"#,##0</c:formatCode>
                <c:ptCount val="5"/>
                <c:pt idx="0">
                  <c:v>54600</c:v>
                </c:pt>
                <c:pt idx="1">
                  <c:v>10542.168674698794</c:v>
                </c:pt>
                <c:pt idx="2">
                  <c:v>2108.4337349397588</c:v>
                </c:pt>
                <c:pt idx="3">
                  <c:v>4216.8674698795176</c:v>
                </c:pt>
                <c:pt idx="4">
                  <c:v>4216.8674698795176</c:v>
                </c:pt>
              </c:numCache>
            </c:numRef>
          </c:val>
          <c:extLst>
            <c:ext xmlns:c16="http://schemas.microsoft.com/office/drawing/2014/chart" uri="{C3380CC4-5D6E-409C-BE32-E72D297353CC}">
              <c16:uniqueId val="{00000000-57E6-48A3-B70A-9FE57CC0B16E}"/>
            </c:ext>
          </c:extLst>
        </c:ser>
        <c:ser>
          <c:idx val="1"/>
          <c:order val="1"/>
          <c:tx>
            <c:strRef>
              <c:f>'BP21-22 Direct'!$I$2</c:f>
              <c:strCache>
                <c:ptCount val="1"/>
                <c:pt idx="0">
                  <c:v>Spend</c:v>
                </c:pt>
              </c:strCache>
            </c:strRef>
          </c:tx>
          <c:spPr>
            <a:solidFill>
              <a:schemeClr val="accent2"/>
            </a:solidFill>
            <a:ln>
              <a:noFill/>
            </a:ln>
            <a:effectLst/>
          </c:spPr>
          <c:invertIfNegative val="0"/>
          <c:cat>
            <c:strRef>
              <c:f>'BP21-22 Direct'!$A$3:$A$7</c:f>
              <c:strCache>
                <c:ptCount val="5"/>
                <c:pt idx="0">
                  <c:v>Change Budget</c:v>
                </c:pt>
                <c:pt idx="1">
                  <c:v>Split of Contingency</c:v>
                </c:pt>
                <c:pt idx="2">
                  <c:v>PAC Funding</c:v>
                </c:pt>
                <c:pt idx="3">
                  <c:v>Xoserve Change Fund</c:v>
                </c:pt>
                <c:pt idx="4">
                  <c:v>Market Trials</c:v>
                </c:pt>
              </c:strCache>
            </c:strRef>
          </c:cat>
          <c:val>
            <c:numRef>
              <c:f>'BP21-22 Direct'!$I$3:$I$7</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1-57E6-48A3-B70A-9FE57CC0B16E}"/>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b="1" dirty="0"/>
              <a:t>IGT</a:t>
            </a:r>
            <a:r>
              <a:rPr lang="en-GB" sz="1000" dirty="0"/>
              <a:t> Committed</a:t>
            </a:r>
            <a:r>
              <a:rPr lang="en-GB" sz="1000" baseline="0" dirty="0"/>
              <a:t> Spend v Approved Budget </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'BP21-22 Direct'!$F$2</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Direct'!$F$3:$F$7</c:f>
              <c:numCache>
                <c:formatCode>"£"#,##0</c:formatCode>
                <c:ptCount val="5"/>
                <c:pt idx="0">
                  <c:v>140000</c:v>
                </c:pt>
                <c:pt idx="1">
                  <c:v>27031.201729996912</c:v>
                </c:pt>
                <c:pt idx="2">
                  <c:v>5406.240345999382</c:v>
                </c:pt>
                <c:pt idx="3">
                  <c:v>10812.480691998764</c:v>
                </c:pt>
                <c:pt idx="4">
                  <c:v>10812.480691998764</c:v>
                </c:pt>
              </c:numCache>
            </c:numRef>
          </c:val>
          <c:extLst>
            <c:ext xmlns:c16="http://schemas.microsoft.com/office/drawing/2014/chart" uri="{C3380CC4-5D6E-409C-BE32-E72D297353CC}">
              <c16:uniqueId val="{00000000-00E2-41DC-AE82-965C54E8F61D}"/>
            </c:ext>
          </c:extLst>
        </c:ser>
        <c:ser>
          <c:idx val="1"/>
          <c:order val="1"/>
          <c:tx>
            <c:strRef>
              <c:f>'BP21-22 Direct'!$G$2</c:f>
              <c:strCache>
                <c:ptCount val="1"/>
                <c:pt idx="0">
                  <c:v>Spend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'BP21-22 Direct'!$A$3:$A$7</c:f>
              <c:strCache>
                <c:ptCount val="5"/>
                <c:pt idx="0">
                  <c:v>Change Budget</c:v>
                </c:pt>
                <c:pt idx="1">
                  <c:v>Split of Contingency</c:v>
                </c:pt>
                <c:pt idx="2">
                  <c:v>PAC Funding</c:v>
                </c:pt>
                <c:pt idx="3">
                  <c:v>Xoserve Change Fund</c:v>
                </c:pt>
                <c:pt idx="4">
                  <c:v>Market Trials</c:v>
                </c:pt>
              </c:strCache>
            </c:strRef>
          </c:cat>
          <c:val>
            <c:numRef>
              <c:f>'BP21-22 Direct'!$G$3:$G$7</c:f>
              <c:numCache>
                <c:formatCode>"£"#,##0</c:formatCode>
                <c:ptCount val="5"/>
                <c:pt idx="0">
                  <c:v>19000</c:v>
                </c:pt>
                <c:pt idx="1">
                  <c:v>0</c:v>
                </c:pt>
                <c:pt idx="2">
                  <c:v>0</c:v>
                </c:pt>
                <c:pt idx="3">
                  <c:v>0</c:v>
                </c:pt>
                <c:pt idx="4">
                  <c:v>0</c:v>
                </c:pt>
              </c:numCache>
            </c:numRef>
          </c:val>
          <c:extLst>
            <c:ext xmlns:c16="http://schemas.microsoft.com/office/drawing/2014/chart" uri="{C3380CC4-5D6E-409C-BE32-E72D297353CC}">
              <c16:uniqueId val="{00000001-00E2-41DC-AE82-965C54E8F61D}"/>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XRNs Per</a:t>
            </a:r>
            <a:r>
              <a:rPr lang="en-GB" baseline="0"/>
              <a:t> Category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'[2.2 Change Pipeline 280121.xls]Sheet3'!$B$20</c:f>
              <c:strCache>
                <c:ptCount val="1"/>
                <c:pt idx="0">
                  <c:v>XRNs</c:v>
                </c:pt>
              </c:strCache>
            </c:strRef>
          </c:tx>
          <c:spPr>
            <a:pattFill prst="pct40">
              <a:fgClr>
                <a:schemeClr val="accent1"/>
              </a:fgClr>
              <a:bgClr>
                <a:schemeClr val="bg1"/>
              </a:bgClr>
            </a:pattFill>
            <a:ln>
              <a:noFill/>
            </a:ln>
            <a:effectLst/>
          </c:spPr>
          <c:invertIfNegative val="0"/>
          <c:cat>
            <c:strRef>
              <c:f>'[2.2 Change Pipeline 280121.xls]Sheet3'!$A$21:$A$33</c:f>
              <c:strCache>
                <c:ptCount val="13"/>
                <c:pt idx="0">
                  <c:v>Pre-capture</c:v>
                </c:pt>
                <c:pt idx="1">
                  <c:v>Capture</c:v>
                </c:pt>
                <c:pt idx="2">
                  <c:v>Ready for delivery</c:v>
                </c:pt>
                <c:pt idx="3">
                  <c:v>Standalone</c:v>
                </c:pt>
                <c:pt idx="4">
                  <c:v>Nov-20</c:v>
                </c:pt>
                <c:pt idx="5">
                  <c:v>Jun-21</c:v>
                </c:pt>
                <c:pt idx="6">
                  <c:v>Nov-21</c:v>
                </c:pt>
                <c:pt idx="7">
                  <c:v>MiR8</c:v>
                </c:pt>
                <c:pt idx="8">
                  <c:v>MiR9</c:v>
                </c:pt>
                <c:pt idx="9">
                  <c:v>MiR10</c:v>
                </c:pt>
                <c:pt idx="10">
                  <c:v>MiR11</c:v>
                </c:pt>
                <c:pt idx="11">
                  <c:v>PAC 21/22</c:v>
                </c:pt>
                <c:pt idx="12">
                  <c:v>Xo Change Fund</c:v>
                </c:pt>
              </c:strCache>
            </c:strRef>
          </c:cat>
          <c:val>
            <c:numRef>
              <c:f>'[2.2 Change Pipeline 280121.xls]Sheet3'!$B$21:$B$33</c:f>
              <c:numCache>
                <c:formatCode>General</c:formatCode>
                <c:ptCount val="13"/>
                <c:pt idx="0">
                  <c:v>15</c:v>
                </c:pt>
                <c:pt idx="1">
                  <c:v>26</c:v>
                </c:pt>
                <c:pt idx="2">
                  <c:v>2</c:v>
                </c:pt>
                <c:pt idx="3">
                  <c:v>8</c:v>
                </c:pt>
                <c:pt idx="4">
                  <c:v>4</c:v>
                </c:pt>
                <c:pt idx="5">
                  <c:v>1</c:v>
                </c:pt>
                <c:pt idx="6">
                  <c:v>6</c:v>
                </c:pt>
                <c:pt idx="7">
                  <c:v>3</c:v>
                </c:pt>
                <c:pt idx="8">
                  <c:v>2</c:v>
                </c:pt>
                <c:pt idx="9">
                  <c:v>0</c:v>
                </c:pt>
                <c:pt idx="10">
                  <c:v>0</c:v>
                </c:pt>
                <c:pt idx="11">
                  <c:v>0</c:v>
                </c:pt>
                <c:pt idx="12">
                  <c:v>0</c:v>
                </c:pt>
              </c:numCache>
            </c:numRef>
          </c:val>
          <c:extLst>
            <c:ext xmlns:c16="http://schemas.microsoft.com/office/drawing/2014/chart" uri="{C3380CC4-5D6E-409C-BE32-E72D297353CC}">
              <c16:uniqueId val="{00000000-48DA-43D5-B137-FD57E14E71CA}"/>
            </c:ext>
          </c:extLst>
        </c:ser>
        <c:dLbls>
          <c:showLegendKey val="0"/>
          <c:showVal val="0"/>
          <c:showCatName val="0"/>
          <c:showSerName val="0"/>
          <c:showPercent val="0"/>
          <c:showBubbleSize val="0"/>
        </c:dLbls>
        <c:gapWidth val="219"/>
        <c:overlap val="-27"/>
        <c:axId val="210145023"/>
        <c:axId val="380113135"/>
      </c:barChart>
      <c:catAx>
        <c:axId val="21014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113135"/>
        <c:crosses val="autoZero"/>
        <c:auto val="1"/>
        <c:lblAlgn val="ctr"/>
        <c:lblOffset val="100"/>
        <c:noMultiLvlLbl val="0"/>
      </c:catAx>
      <c:valAx>
        <c:axId val="380113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1450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02/02/2021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44</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455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9274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56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671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12</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32</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35</a:t>
            </a:fld>
            <a:endParaRPr lang="en-GB" dirty="0"/>
          </a:p>
        </p:txBody>
      </p:sp>
    </p:spTree>
    <p:extLst>
      <p:ext uri="{BB962C8B-B14F-4D97-AF65-F5344CB8AC3E}">
        <p14:creationId xmlns:p14="http://schemas.microsoft.com/office/powerpoint/2010/main" val="218650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38</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41</a:t>
            </a:fld>
            <a:endParaRPr lang="en-GB" dirty="0"/>
          </a:p>
        </p:txBody>
      </p:sp>
    </p:spTree>
    <p:extLst>
      <p:ext uri="{BB962C8B-B14F-4D97-AF65-F5344CB8AC3E}">
        <p14:creationId xmlns:p14="http://schemas.microsoft.com/office/powerpoint/2010/main" val="3523842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roposals/xrn-5298-h100-fife-project-phase-1-initial-assess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mbraco.xoserve.com/media/41675/5299-embedded-document.pdf" TargetMode="External"/><Relationship Id="rId2" Type="http://schemas.openxmlformats.org/officeDocument/2006/relationships/hyperlink" Target="https://www.xoserve.com/change/change-proposals/xrn-5299-future-billing-methodology-analysis-only-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xoserve.com/change/change-proposals/xrn-5309-fsg-automating-the-fsr-mod0565-proces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xoserve.com/change/change-proposals/xrn-5318-assessing-supplier-mpid-reassignment/?return=/change/change-proposals/?customers=&amp;statuses=&amp;searc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xoserve.com/change/change-proposals/xrn-5319-assessing-mpid-reassignment-for-all-party-types/?return=/change/change-proposals/?customers=&amp;statuses=&amp;searc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xoserve.com/change/change-packs/2755-rt-po-change-pack-january-2021/" TargetMode="External"/><Relationship Id="rId2" Type="http://schemas.openxmlformats.org/officeDocument/2006/relationships/hyperlink" Target="https://www.xoserve.com/change/change-proposals/xrn-5285-covid-19-capacity-retention-process-mod-0730v/?return=/change/change-proposals/?customers=&amp;statuses=&amp;search=5285"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xoserve.com/change/change-packs/2755-rt-po-change-pack-january-202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xoserve.com/change/change-packs/2755-rt-po-change-pack-january-2021/"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xoserve.com/change/change-packs/2755-rt-po-change-pack-january-2021/"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Word_Document2.docx"/><Relationship Id="rId5" Type="http://schemas.openxmlformats.org/officeDocument/2006/relationships/image" Target="../media/image7.wmf"/><Relationship Id="rId4" Type="http://schemas.openxmlformats.org/officeDocument/2006/relationships/package" Target="../embeddings/Microsoft_Word_Document.doc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package" Target="../embeddings/Microsoft_Excel_Worksheet1.xlsx"/></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mailto:box.xoserve.IXEnquiries@xoserve.co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www.xoserve.com/systems/contact-management-service/contact-management-service-cms-rebuild-projec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www.surveymonkey.com/r/DWWLZVQ" TargetMode="External"/><Relationship Id="rId2" Type="http://schemas.openxmlformats.org/officeDocument/2006/relationships/hyperlink" Target="https://www.gasgovernance.co.uk/sites/default/files/ggf/2018-04/KVI%20Framework%20V1.0%20CoMC%20(updated).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chart" Target="../charts/chart9.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10</a:t>
            </a:r>
            <a:r>
              <a:rPr lang="en-GB" baseline="30000" dirty="0">
                <a:latin typeface="Arial"/>
                <a:cs typeface="Arial"/>
              </a:rPr>
              <a:t>th</a:t>
            </a:r>
            <a:r>
              <a:rPr lang="en-GB" dirty="0">
                <a:latin typeface="Arial"/>
                <a:cs typeface="Arial"/>
              </a:rPr>
              <a:t> February 2021</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Project mercury update </a:t>
            </a:r>
            <a:endParaRPr lang="en-GB" sz="2400" b="0" dirty="0">
              <a:solidFill>
                <a:schemeClr val="tx1"/>
              </a:solidFill>
            </a:endParaRPr>
          </a:p>
        </p:txBody>
      </p:sp>
      <p:sp>
        <p:nvSpPr>
          <p:cNvPr id="3" name="Text Placeholder 2">
            <a:extLst>
              <a:ext uri="{FF2B5EF4-FFF2-40B4-BE49-F238E27FC236}">
                <a16:creationId xmlns:a16="http://schemas.microsoft.com/office/drawing/2014/main" id="{C9D24A4B-B6C0-4BBA-8BE2-80B6D467926D}"/>
              </a:ext>
            </a:extLst>
          </p:cNvPr>
          <p:cNvSpPr>
            <a:spLocks noGrp="1"/>
          </p:cNvSpPr>
          <p:nvPr>
            <p:ph type="body" idx="1"/>
          </p:nvPr>
        </p:nvSpPr>
        <p:spPr>
          <a:xfrm>
            <a:off x="722313" y="3815954"/>
            <a:ext cx="7772400" cy="395114"/>
          </a:xfrm>
        </p:spPr>
        <p:txBody>
          <a:bodyPr>
            <a:normAutofit/>
          </a:bodyPr>
          <a:lstStyle/>
          <a:p>
            <a:r>
              <a:rPr lang="en-GB" sz="1600" dirty="0"/>
              <a:t>Verbal Update</a:t>
            </a:r>
          </a:p>
        </p:txBody>
      </p:sp>
    </p:spTree>
    <p:extLst>
      <p:ext uri="{BB962C8B-B14F-4D97-AF65-F5344CB8AC3E}">
        <p14:creationId xmlns:p14="http://schemas.microsoft.com/office/powerpoint/2010/main" val="125010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a:t>
            </a:r>
            <a:r>
              <a:rPr lang="en-GB" sz="2400"/>
              <a:t>4</a:t>
            </a:r>
            <a:r>
              <a:rPr lang="en-GB" sz="2400" dirty="0"/>
              <a:t>: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dirty="0"/>
              <a:t>4.1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1546559570"/>
              </p:ext>
            </p:extLst>
          </p:nvPr>
        </p:nvGraphicFramePr>
        <p:xfrm>
          <a:off x="138721" y="739825"/>
          <a:ext cx="8257028" cy="2662257"/>
        </p:xfrm>
        <a:graphic>
          <a:graphicData uri="http://schemas.openxmlformats.org/drawingml/2006/table">
            <a:tbl>
              <a:tblPr firstRow="1" firstCol="1" bandRow="1">
                <a:tableStyleId>{5940675A-B579-460E-94D1-54222C63F5DA}</a:tableStyleId>
              </a:tblPr>
              <a:tblGrid>
                <a:gridCol w="3181621">
                  <a:extLst>
                    <a:ext uri="{9D8B030D-6E8A-4147-A177-3AD203B41FA5}">
                      <a16:colId xmlns:a16="http://schemas.microsoft.com/office/drawing/2014/main" val="20001"/>
                    </a:ext>
                  </a:extLst>
                </a:gridCol>
                <a:gridCol w="637989">
                  <a:extLst>
                    <a:ext uri="{9D8B030D-6E8A-4147-A177-3AD203B41FA5}">
                      <a16:colId xmlns:a16="http://schemas.microsoft.com/office/drawing/2014/main" val="20002"/>
                    </a:ext>
                  </a:extLst>
                </a:gridCol>
                <a:gridCol w="488757">
                  <a:extLst>
                    <a:ext uri="{9D8B030D-6E8A-4147-A177-3AD203B41FA5}">
                      <a16:colId xmlns:a16="http://schemas.microsoft.com/office/drawing/2014/main" val="20003"/>
                    </a:ext>
                  </a:extLst>
                </a:gridCol>
                <a:gridCol w="432048">
                  <a:extLst>
                    <a:ext uri="{9D8B030D-6E8A-4147-A177-3AD203B41FA5}">
                      <a16:colId xmlns:a16="http://schemas.microsoft.com/office/drawing/2014/main" val="20005"/>
                    </a:ext>
                  </a:extLst>
                </a:gridCol>
                <a:gridCol w="432048">
                  <a:extLst>
                    <a:ext uri="{9D8B030D-6E8A-4147-A177-3AD203B41FA5}">
                      <a16:colId xmlns:a16="http://schemas.microsoft.com/office/drawing/2014/main" val="3663843725"/>
                    </a:ext>
                  </a:extLst>
                </a:gridCol>
                <a:gridCol w="3084565">
                  <a:extLst>
                    <a:ext uri="{9D8B030D-6E8A-4147-A177-3AD203B41FA5}">
                      <a16:colId xmlns:a16="http://schemas.microsoft.com/office/drawing/2014/main" val="20008"/>
                    </a:ext>
                  </a:extLst>
                </a:gridCol>
              </a:tblGrid>
              <a:tr h="112968">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dirty="0">
                          <a:effectLst/>
                        </a:rPr>
                        <a:t>Shipper </a:t>
                      </a:r>
                    </a:p>
                  </a:txBody>
                  <a:tcPr marL="66582" marR="66582" marT="0" marB="0">
                    <a:solidFill>
                      <a:schemeClr val="accent5"/>
                    </a:solidFill>
                  </a:tcPr>
                </a:tc>
                <a:tc>
                  <a:txBody>
                    <a:bodyPr/>
                    <a:lstStyle/>
                    <a:p>
                      <a:pPr>
                        <a:lnSpc>
                          <a:spcPct val="115000"/>
                        </a:lnSpc>
                        <a:spcAft>
                          <a:spcPts val="0"/>
                        </a:spcAft>
                      </a:pPr>
                      <a:r>
                        <a:rPr lang="en-GB" sz="1000">
                          <a:effectLst/>
                        </a:rPr>
                        <a:t>DNO</a:t>
                      </a:r>
                    </a:p>
                  </a:txBody>
                  <a:tcPr marL="66582" marR="66582" marT="0" marB="0">
                    <a:solidFill>
                      <a:schemeClr val="accent5"/>
                    </a:solidFill>
                  </a:tcPr>
                </a:tc>
                <a:tc>
                  <a:txBody>
                    <a:bodyPr/>
                    <a:lstStyle/>
                    <a:p>
                      <a:pPr>
                        <a:lnSpc>
                          <a:spcPct val="115000"/>
                        </a:lnSpc>
                        <a:spcAft>
                          <a:spcPts val="0"/>
                        </a:spcAft>
                      </a:pPr>
                      <a:r>
                        <a:rPr lang="en-GB" sz="100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a:lnSpc>
                          <a:spcPct val="100000"/>
                        </a:lnSpc>
                        <a:spcBef>
                          <a:spcPts val="0"/>
                        </a:spcBef>
                        <a:spcAft>
                          <a:spcPts val="0"/>
                        </a:spcAft>
                        <a:buNone/>
                      </a:pPr>
                      <a:r>
                        <a:rPr lang="en-GB" sz="1000" b="0" i="0" u="none" strike="noStrike" kern="1200" noProof="0" dirty="0">
                          <a:effectLst/>
                          <a:latin typeface="+mn-lt"/>
                        </a:rPr>
                        <a:t>XRN5298 H100 Fife Project - Phase 1 (Initial Assessment) </a:t>
                      </a:r>
                      <a:endParaRPr lang="en-GB" sz="1000" b="0" i="0" u="none" strike="noStrike" kern="1200" noProof="0" dirty="0">
                        <a:effectLst/>
                        <a:latin typeface="Arial"/>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tc>
                <a:tc>
                  <a:txBody>
                    <a:bodyPr/>
                    <a:lstStyle/>
                    <a:p>
                      <a:pPr marL="0" marR="0" lvl="0" indent="0" algn="l">
                        <a:lnSpc>
                          <a:spcPct val="114999"/>
                        </a:lnSpc>
                        <a:spcBef>
                          <a:spcPts val="0"/>
                        </a:spcBef>
                        <a:spcAft>
                          <a:spcPts val="0"/>
                        </a:spcAft>
                        <a:buNone/>
                      </a:pPr>
                      <a:r>
                        <a:rPr lang="en-US" sz="1000" b="0" i="0" u="none" strike="noStrike" noProof="0" dirty="0">
                          <a:solidFill>
                            <a:srgbClr val="000000"/>
                          </a:solidFill>
                          <a:effectLst/>
                          <a:latin typeface="+mn-lt"/>
                          <a:cs typeface="Arial"/>
                        </a:rPr>
                        <a:t>Service Area 1</a:t>
                      </a:r>
                    </a:p>
                    <a:p>
                      <a:pPr marL="0" marR="0" lvl="0" indent="0" algn="l">
                        <a:lnSpc>
                          <a:spcPct val="114999"/>
                        </a:lnSpc>
                        <a:spcBef>
                          <a:spcPts val="0"/>
                        </a:spcBef>
                        <a:spcAft>
                          <a:spcPts val="0"/>
                        </a:spcAft>
                        <a:buNone/>
                      </a:pPr>
                      <a:r>
                        <a:rPr lang="en-US" sz="1000" b="0" i="0" u="none" strike="noStrike" noProof="0" dirty="0">
                          <a:solidFill>
                            <a:srgbClr val="000000"/>
                          </a:solidFill>
                          <a:effectLst/>
                          <a:latin typeface="+mn-lt"/>
                          <a:cs typeface="Arial"/>
                        </a:rPr>
                        <a:t>Manage supply point registration</a:t>
                      </a:r>
                    </a:p>
                  </a:txBody>
                  <a:tcPr marL="9525" marR="9525" marT="9525" marB="0" anchor="ctr"/>
                </a:tc>
                <a:extLst>
                  <a:ext uri="{0D108BD9-81ED-4DB2-BD59-A6C34878D82A}">
                    <a16:rowId xmlns:a16="http://schemas.microsoft.com/office/drawing/2014/main" val="852675658"/>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XRN5299 Future Billing Methodology (analysis only)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4261742700"/>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XRN5309 FSG: Automating the FSR (Mod0565) process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Service Area 7</a:t>
                      </a:r>
                    </a:p>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NTS Capacity, LDZ Capacity, Commodity, Reconciliation, Ad-hoc adjustment and balancing invoices </a:t>
                      </a: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XRN5318 Assessing Supplier MPID Reassignment  (analysis only) </a:t>
                      </a:r>
                      <a:endParaRPr lang="en-GB" sz="1000" b="0" i="0" u="none" strike="noStrike" kern="1200" noProof="0" dirty="0">
                        <a:effectLst/>
                      </a:endParaRP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X</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X</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X</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X</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1266295990"/>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XRN5319 Assessing MPID Reassignment for All Party Types (analysis only) </a:t>
                      </a:r>
                      <a:endParaRPr lang="en-GB" sz="1000" b="0" i="0" u="none" strike="noStrike" kern="1200" noProof="0" dirty="0">
                        <a:effectLst/>
                      </a:endParaRP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X</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X</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X</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X</a:t>
                      </a:r>
                    </a:p>
                  </a:txBody>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4039089408"/>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XRN5298 H100 Fife Project - Phase 1 (Initial Assessment)</a:t>
            </a:r>
          </a:p>
        </p:txBody>
      </p:sp>
      <p:graphicFrame>
        <p:nvGraphicFramePr>
          <p:cNvPr id="5" name="Table 4"/>
          <p:cNvGraphicFramePr>
            <a:graphicFrameLocks noGrp="1"/>
          </p:cNvGraphicFramePr>
          <p:nvPr>
            <p:extLst>
              <p:ext uri="{D42A27DB-BD31-4B8C-83A1-F6EECF244321}">
                <p14:modId xmlns:p14="http://schemas.microsoft.com/office/powerpoint/2010/main" val="353292747"/>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298466746"/>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Service Area 1: Manage supply point registration</a:t>
                      </a:r>
                      <a:endParaRPr lang="en-US" sz="1050" b="0" i="0" u="none" strike="noStrike" dirty="0">
                        <a:solidFill>
                          <a:schemeClr val="tx1"/>
                        </a:solidFill>
                        <a:effectLst/>
                        <a:latin typeface="Arial"/>
                        <a:cs typeface="Aria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3"/>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052342933"/>
              </p:ext>
            </p:extLst>
          </p:nvPr>
        </p:nvGraphicFramePr>
        <p:xfrm>
          <a:off x="3995936" y="863136"/>
          <a:ext cx="5004556" cy="1284199"/>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326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Problem</a:t>
                      </a:r>
                      <a:r>
                        <a:rPr lang="en-GB" sz="1100" b="1" kern="1200" baseline="0">
                          <a:solidFill>
                            <a:schemeClr val="tx1"/>
                          </a:solidFill>
                          <a:latin typeface="+mn-lt"/>
                          <a:ea typeface="+mn-ea"/>
                          <a:cs typeface="+mn-cs"/>
                        </a:rPr>
                        <a:t> Statement</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06939">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SGN’s strategic ambition towards Net Zero includes a network innovation, ‘proof of concept’, project; H100 Fife. This project will see SGN injecting 100% hydrogen into a new, purpose-built network which will be located in parallel to the existing natural gas network. Initially, 300 existing domestic consumers will be </a:t>
                      </a:r>
                      <a:r>
                        <a:rPr lang="en-US" sz="1050" b="0" i="0" u="none" strike="noStrike" kern="1200" baseline="0" noProof="0">
                          <a:solidFill>
                            <a:schemeClr val="tx1"/>
                          </a:solidFill>
                          <a:latin typeface="+mn-lt"/>
                          <a:ea typeface="+mn-ea"/>
                          <a:cs typeface="+mn-cs"/>
                        </a:rPr>
                        <a:t>invited to migrate </a:t>
                      </a:r>
                      <a:r>
                        <a:rPr lang="en-US" sz="1050" b="0" i="0" u="none" strike="noStrike" kern="1200" baseline="0" noProof="0" dirty="0">
                          <a:solidFill>
                            <a:schemeClr val="tx1"/>
                          </a:solidFill>
                          <a:latin typeface="+mn-lt"/>
                          <a:ea typeface="+mn-ea"/>
                          <a:cs typeface="+mn-cs"/>
                        </a:rPr>
                        <a:t>their supplies from natural gas to hydrogen for their energy</a:t>
                      </a: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requirements.</a:t>
                      </a: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450172976"/>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SGN</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562837330"/>
              </p:ext>
            </p:extLst>
          </p:nvPr>
        </p:nvGraphicFramePr>
        <p:xfrm>
          <a:off x="3995936" y="2214898"/>
          <a:ext cx="5070839" cy="2769062"/>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2773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873015">
                <a:tc>
                  <a:txBody>
                    <a:bodyPr/>
                    <a:lstStyle/>
                    <a:p>
                      <a:pPr lvl="0" algn="l">
                        <a:lnSpc>
                          <a:spcPct val="100000"/>
                        </a:lnSpc>
                        <a:spcBef>
                          <a:spcPts val="0"/>
                        </a:spcBef>
                        <a:spcAft>
                          <a:spcPts val="0"/>
                        </a:spcAft>
                        <a:buNone/>
                      </a:pPr>
                      <a:r>
                        <a:rPr lang="en-US" sz="1050" b="1" i="0" u="none" strike="noStrike" kern="1200" baseline="0" noProof="0" dirty="0">
                          <a:latin typeface="+mn-lt"/>
                        </a:rPr>
                        <a:t>Phase 1: </a:t>
                      </a:r>
                      <a:r>
                        <a:rPr lang="en-US" sz="1050" b="0" i="0" u="none" strike="noStrike" kern="1200" baseline="0" noProof="0" dirty="0">
                          <a:latin typeface="+mn-lt"/>
                        </a:rPr>
                        <a:t>Xoserve to undertake an initial assessment to develop high-level solution options and a delivery project plan that SGN will present to Ofgem in March 2021. Xoserve should consider the impacts on, but not be limited to:</a:t>
                      </a:r>
                    </a:p>
                    <a:p>
                      <a:pPr lvl="1" algn="l">
                        <a:lnSpc>
                          <a:spcPct val="100000"/>
                        </a:lnSpc>
                        <a:spcBef>
                          <a:spcPts val="0"/>
                        </a:spcBef>
                        <a:spcAft>
                          <a:spcPts val="0"/>
                        </a:spcAft>
                        <a:buNone/>
                      </a:pPr>
                      <a:r>
                        <a:rPr lang="en-US" sz="1050" b="0" i="0" u="none" strike="noStrike" kern="1200" baseline="0" noProof="0" dirty="0">
                          <a:latin typeface="+mn-lt"/>
                        </a:rPr>
                        <a:t>• Shippers’ daily Energy Balancing (including NDM forecasting/allocation)</a:t>
                      </a:r>
                    </a:p>
                    <a:p>
                      <a:pPr lvl="1" algn="l">
                        <a:lnSpc>
                          <a:spcPct val="100000"/>
                        </a:lnSpc>
                        <a:spcBef>
                          <a:spcPts val="0"/>
                        </a:spcBef>
                        <a:spcAft>
                          <a:spcPts val="0"/>
                        </a:spcAft>
                        <a:buNone/>
                      </a:pPr>
                      <a:r>
                        <a:rPr lang="en-US" sz="1050" b="0" i="0" u="none" strike="noStrike" kern="1200" baseline="0" noProof="0" dirty="0">
                          <a:latin typeface="+mn-lt"/>
                        </a:rPr>
                        <a:t>• Meter Supply Point; AQs, SOQs and reads</a:t>
                      </a:r>
                    </a:p>
                    <a:p>
                      <a:pPr lvl="1" algn="l">
                        <a:lnSpc>
                          <a:spcPct val="100000"/>
                        </a:lnSpc>
                        <a:spcBef>
                          <a:spcPts val="0"/>
                        </a:spcBef>
                        <a:spcAft>
                          <a:spcPts val="0"/>
                        </a:spcAft>
                        <a:buNone/>
                      </a:pPr>
                      <a:r>
                        <a:rPr lang="en-US" sz="1050" b="0" i="0" u="none" strike="noStrike" kern="1200" baseline="0" noProof="0" dirty="0">
                          <a:latin typeface="+mn-lt"/>
                        </a:rPr>
                        <a:t>• Invoicing; settlement &amp; reconciliation</a:t>
                      </a:r>
                    </a:p>
                    <a:p>
                      <a:pPr lvl="1" algn="l">
                        <a:lnSpc>
                          <a:spcPct val="100000"/>
                        </a:lnSpc>
                        <a:spcBef>
                          <a:spcPts val="0"/>
                        </a:spcBef>
                        <a:spcAft>
                          <a:spcPts val="0"/>
                        </a:spcAft>
                        <a:buNone/>
                      </a:pPr>
                      <a:r>
                        <a:rPr lang="en-US" sz="1050" b="0" i="0" u="none" strike="noStrike" kern="1200" baseline="0" noProof="0" dirty="0">
                          <a:latin typeface="+mn-lt"/>
                        </a:rPr>
                        <a:t>• LDZ Shrinkage, CV shrinkage and UIG</a:t>
                      </a:r>
                    </a:p>
                    <a:p>
                      <a:pPr lvl="1" algn="l">
                        <a:lnSpc>
                          <a:spcPct val="100000"/>
                        </a:lnSpc>
                        <a:spcBef>
                          <a:spcPts val="0"/>
                        </a:spcBef>
                        <a:spcAft>
                          <a:spcPts val="0"/>
                        </a:spcAft>
                        <a:buNone/>
                      </a:pPr>
                      <a:r>
                        <a:rPr lang="en-US" sz="1050" b="0" i="0" u="none" strike="noStrike" kern="1200" baseline="0" noProof="0" dirty="0">
                          <a:latin typeface="+mn-lt"/>
                        </a:rPr>
                        <a:t>• Faster Switching and RGMA</a:t>
                      </a:r>
                    </a:p>
                    <a:p>
                      <a:pPr lvl="1" algn="l">
                        <a:lnSpc>
                          <a:spcPct val="100000"/>
                        </a:lnSpc>
                        <a:spcBef>
                          <a:spcPts val="0"/>
                        </a:spcBef>
                        <a:spcAft>
                          <a:spcPts val="0"/>
                        </a:spcAft>
                        <a:buNone/>
                      </a:pPr>
                      <a:r>
                        <a:rPr lang="en-US" sz="1050" b="0" i="0" u="none" strike="noStrike" kern="1200" baseline="0" noProof="0" dirty="0">
                          <a:latin typeface="+mn-lt"/>
                        </a:rPr>
                        <a:t>• Implications on DN LDZ daily CV calculation (FWACV); specifically, LDZ CV capping (Thermal Energy Regulations)</a:t>
                      </a:r>
                    </a:p>
                    <a:p>
                      <a:pPr lvl="1" algn="l">
                        <a:lnSpc>
                          <a:spcPct val="100000"/>
                        </a:lnSpc>
                        <a:spcBef>
                          <a:spcPts val="0"/>
                        </a:spcBef>
                        <a:spcAft>
                          <a:spcPts val="0"/>
                        </a:spcAft>
                        <a:buNone/>
                      </a:pPr>
                      <a:r>
                        <a:rPr lang="en-US" sz="1050" b="0" i="0" u="none" strike="noStrike" kern="1200" baseline="0" noProof="0" dirty="0">
                          <a:latin typeface="+mn-lt"/>
                        </a:rPr>
                        <a:t>• Impacts of any solution on customer end gas bills. [tbc]</a:t>
                      </a:r>
                    </a:p>
                    <a:p>
                      <a:pPr lvl="1" algn="l">
                        <a:lnSpc>
                          <a:spcPct val="100000"/>
                        </a:lnSpc>
                        <a:spcBef>
                          <a:spcPts val="0"/>
                        </a:spcBef>
                        <a:spcAft>
                          <a:spcPts val="0"/>
                        </a:spcAft>
                        <a:buNone/>
                      </a:pPr>
                      <a:r>
                        <a:rPr lang="en-US" sz="1050" b="0" i="0" u="none" strike="noStrike" kern="1200" baseline="0" noProof="0" dirty="0">
                          <a:latin typeface="+mn-lt"/>
                        </a:rPr>
                        <a:t>• Potential solution might include new MPRN correction factors</a:t>
                      </a:r>
                    </a:p>
                    <a:p>
                      <a:pPr lvl="0" algn="l">
                        <a:lnSpc>
                          <a:spcPct val="100000"/>
                        </a:lnSpc>
                        <a:spcBef>
                          <a:spcPts val="0"/>
                        </a:spcBef>
                        <a:spcAft>
                          <a:spcPts val="0"/>
                        </a:spcAft>
                        <a:buNone/>
                      </a:pPr>
                      <a:r>
                        <a:rPr lang="en-US" sz="1050" b="1" i="0" u="none" strike="noStrike" kern="1200" baseline="0" noProof="0" dirty="0">
                          <a:latin typeface="+mn-lt"/>
                        </a:rPr>
                        <a:t>Phase 2: </a:t>
                      </a:r>
                      <a:r>
                        <a:rPr lang="en-US" sz="1050" b="0" i="0" u="none" strike="noStrike" kern="1200" baseline="0" noProof="0" dirty="0">
                          <a:latin typeface="+mn-lt"/>
                        </a:rPr>
                        <a:t>Xoserve will undertake the detailed assessment, design and development of an agreed solution design. Xoserve will implement the solution to support SGN’s H100 Fife during Q2 2023</a:t>
                      </a: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676532526"/>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32711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a:t>XRN5299 Future Billing Methodology (analysis only)</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389323713"/>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054412445"/>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2"/>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811173254"/>
              </p:ext>
            </p:extLst>
          </p:nvPr>
        </p:nvGraphicFramePr>
        <p:xfrm>
          <a:off x="3995935" y="863136"/>
          <a:ext cx="5070837" cy="1708614"/>
        </p:xfrm>
        <a:graphic>
          <a:graphicData uri="http://schemas.openxmlformats.org/drawingml/2006/table">
            <a:tbl>
              <a:tblPr firstRow="1" bandRow="1">
                <a:tableStyleId>{E8B1032C-EA38-4F05-BA0D-38AFFFC7BED3}</a:tableStyleId>
              </a:tblPr>
              <a:tblGrid>
                <a:gridCol w="5070837">
                  <a:extLst>
                    <a:ext uri="{9D8B030D-6E8A-4147-A177-3AD203B41FA5}">
                      <a16:colId xmlns:a16="http://schemas.microsoft.com/office/drawing/2014/main" val="20000"/>
                    </a:ext>
                  </a:extLst>
                </a:gridCol>
              </a:tblGrid>
              <a:tr h="3206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Problem</a:t>
                      </a:r>
                      <a:r>
                        <a:rPr lang="en-GB" sz="1100" b="1" kern="1200" baseline="0">
                          <a:solidFill>
                            <a:schemeClr val="tx1"/>
                          </a:solidFill>
                          <a:latin typeface="+mn-lt"/>
                          <a:ea typeface="+mn-ea"/>
                          <a:cs typeface="+mn-cs"/>
                        </a:rPr>
                        <a:t> Statement</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387948">
                <a:tc>
                  <a:txBody>
                    <a:bodyPr/>
                    <a:lstStyle/>
                    <a:p>
                      <a:pPr marL="0" lvl="0" algn="l" defTabSz="914400" rtl="0" eaLnBrk="1" latinLnBrk="0" hangingPunct="1">
                        <a:lnSpc>
                          <a:spcPct val="100000"/>
                        </a:lnSpc>
                        <a:spcBef>
                          <a:spcPts val="0"/>
                        </a:spcBef>
                        <a:spcAft>
                          <a:spcPts val="0"/>
                        </a:spcAft>
                        <a:buNone/>
                      </a:pPr>
                      <a:r>
                        <a:rPr lang="en-US" sz="1100" b="0" i="0" u="none" strike="noStrike" kern="1200" baseline="0" noProof="0">
                          <a:solidFill>
                            <a:schemeClr val="tx1"/>
                          </a:solidFill>
                          <a:latin typeface="+mn-lt"/>
                          <a:ea typeface="+mn-ea"/>
                          <a:cs typeface="+mn-cs"/>
                        </a:rPr>
                        <a:t>Cadent’s continued work on its Future Billing Methodology (FBM) Project now requires Xoserve to undertake a re-assessment of the further defined conceptual requirements. The options require further assessment to determine the best approach and measures to unlock potential to de-carbonise heat using existing gas networks.</a:t>
                      </a:r>
                      <a:endParaRPr lang="en-GB" sz="110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119038937"/>
              </p:ext>
            </p:extLst>
          </p:nvPr>
        </p:nvGraphicFramePr>
        <p:xfrm>
          <a:off x="71491" y="4441475"/>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Cadent</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023123516"/>
              </p:ext>
            </p:extLst>
          </p:nvPr>
        </p:nvGraphicFramePr>
        <p:xfrm>
          <a:off x="3995935" y="2701345"/>
          <a:ext cx="5070839" cy="215033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2773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873015">
                <a:tc>
                  <a:txBody>
                    <a:bodyPr/>
                    <a:lstStyle/>
                    <a:p>
                      <a:pPr lvl="0" algn="l">
                        <a:lnSpc>
                          <a:spcPct val="100000"/>
                        </a:lnSpc>
                        <a:spcBef>
                          <a:spcPts val="0"/>
                        </a:spcBef>
                        <a:spcAft>
                          <a:spcPts val="0"/>
                        </a:spcAft>
                        <a:buNone/>
                      </a:pPr>
                      <a:r>
                        <a:rPr lang="en-US" sz="1100"/>
                        <a:t>As per the attached Cadent document: </a:t>
                      </a:r>
                      <a:r>
                        <a:rPr lang="en-US" sz="1100">
                          <a:hlinkClick r:id="rId3"/>
                        </a:rPr>
                        <a:t>CADENT NIC04 - FBM CHANGES FOR XOSERVE</a:t>
                      </a:r>
                      <a:r>
                        <a:rPr lang="en-US" sz="1100"/>
                        <a:t> </a:t>
                      </a:r>
                    </a:p>
                    <a:p>
                      <a:pPr lvl="0" algn="l">
                        <a:lnSpc>
                          <a:spcPct val="100000"/>
                        </a:lnSpc>
                        <a:spcBef>
                          <a:spcPts val="0"/>
                        </a:spcBef>
                        <a:spcAft>
                          <a:spcPts val="0"/>
                        </a:spcAft>
                        <a:buNone/>
                      </a:pPr>
                      <a:endParaRPr lang="en-US" sz="1100"/>
                    </a:p>
                    <a:p>
                      <a:pPr lvl="0" algn="l">
                        <a:lnSpc>
                          <a:spcPct val="100000"/>
                        </a:lnSpc>
                        <a:spcBef>
                          <a:spcPts val="0"/>
                        </a:spcBef>
                        <a:spcAft>
                          <a:spcPts val="0"/>
                        </a:spcAft>
                        <a:buNone/>
                      </a:pPr>
                      <a:r>
                        <a:rPr lang="en-US" sz="1100"/>
                        <a:t>Note: Xoserve has previously provided XRN4323 (July 2017) that provided an initial high-level cost estimate. It might be beneficial to use this as a basis for XRN5299.</a:t>
                      </a:r>
                      <a:endParaRPr lang="en-GB" sz="110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205824621"/>
              </p:ext>
            </p:extLst>
          </p:nvPr>
        </p:nvGraphicFramePr>
        <p:xfrm>
          <a:off x="64639" y="3755602"/>
          <a:ext cx="3692673" cy="502920"/>
        </p:xfrm>
        <a:graphic>
          <a:graphicData uri="http://schemas.openxmlformats.org/drawingml/2006/table">
            <a:tbl>
              <a:tblPr firstRow="1" bandRow="1">
                <a:tableStyleId>{FABFCF23-3B69-468F-B69F-88F6DE6A72F2}</a:tableStyleId>
              </a:tblPr>
              <a:tblGrid>
                <a:gridCol w="1450462">
                  <a:extLst>
                    <a:ext uri="{9D8B030D-6E8A-4147-A177-3AD203B41FA5}">
                      <a16:colId xmlns:a16="http://schemas.microsoft.com/office/drawing/2014/main" val="3477608926"/>
                    </a:ext>
                  </a:extLst>
                </a:gridCol>
                <a:gridCol w="2242211">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49068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a:t>XRN5309 FSG: Automating the FSR (Mod0565) process </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592479249"/>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3260442671"/>
              </p:ext>
            </p:extLst>
          </p:nvPr>
        </p:nvGraphicFramePr>
        <p:xfrm>
          <a:off x="71478" y="2707937"/>
          <a:ext cx="3692688" cy="1127949"/>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a:cs typeface="Arial"/>
                        </a:rPr>
                        <a:t>Service Area </a:t>
                      </a:r>
                      <a:r>
                        <a:rPr lang="en-US" sz="1050" b="0" i="0" u="none" strike="noStrike" dirty="0">
                          <a:solidFill>
                            <a:srgbClr val="000000"/>
                          </a:solidFill>
                          <a:effectLst/>
                          <a:latin typeface="+mn-lt"/>
                          <a:cs typeface="Arial"/>
                        </a:rPr>
                        <a:t>7: NTS Capacity, LDZ Capacity, Commodity, Reconciliation, Ad-hoc adjustment and balancing invoices </a:t>
                      </a:r>
                      <a:endParaRPr lang="en-US" sz="1050" b="0" i="0" u="none" strike="noStrike" dirty="0">
                        <a:solidFill>
                          <a:srgbClr val="000000"/>
                        </a:solidFill>
                        <a:effectLst/>
                        <a:latin typeface="Arial"/>
                        <a:cs typeface="Aria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2"/>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41624593"/>
              </p:ext>
            </p:extLst>
          </p:nvPr>
        </p:nvGraphicFramePr>
        <p:xfrm>
          <a:off x="3995935" y="863135"/>
          <a:ext cx="5070837" cy="1921161"/>
        </p:xfrm>
        <a:graphic>
          <a:graphicData uri="http://schemas.openxmlformats.org/drawingml/2006/table">
            <a:tbl>
              <a:tblPr firstRow="1" bandRow="1">
                <a:tableStyleId>{E8B1032C-EA38-4F05-BA0D-38AFFFC7BED3}</a:tableStyleId>
              </a:tblPr>
              <a:tblGrid>
                <a:gridCol w="5070837">
                  <a:extLst>
                    <a:ext uri="{9D8B030D-6E8A-4147-A177-3AD203B41FA5}">
                      <a16:colId xmlns:a16="http://schemas.microsoft.com/office/drawing/2014/main" val="20000"/>
                    </a:ext>
                  </a:extLst>
                </a:gridCol>
              </a:tblGrid>
              <a:tr h="330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590771">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SGN has raised this change proposal on behalf of all Gas Distribution Networks.</a:t>
                      </a: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The revised RIIO-2 Failure to Supply Gas (FSG) arrangements will reduce the timescale for the FSG process e.g. compensation payments from fortnightly to weekly. As a consequence, automation of the FSR manual workaround is</a:t>
                      </a: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required. </a:t>
                      </a:r>
                    </a:p>
                    <a:p>
                      <a:pPr marL="0" lvl="0" algn="l" defTabSz="914400" rtl="0" eaLnBrk="1" latinLnBrk="0" hangingPunct="1">
                        <a:lnSpc>
                          <a:spcPct val="100000"/>
                        </a:lnSpc>
                        <a:spcBef>
                          <a:spcPts val="0"/>
                        </a:spcBef>
                        <a:spcAft>
                          <a:spcPts val="0"/>
                        </a:spcAft>
                        <a:buNone/>
                      </a:pPr>
                      <a:r>
                        <a:rPr lang="en-US" sz="1050" b="1" dirty="0"/>
                        <a:t>Note:</a:t>
                      </a:r>
                      <a:r>
                        <a:rPr lang="en-US" sz="1050" dirty="0"/>
                        <a:t> This change was originally in the scope of XRN5080 (within Option 2) however, due to delivery time constraints, ChMC agreed (11th Nov ’20) to descope this element and, that a new change proposal should be raised. The </a:t>
                      </a:r>
                      <a:r>
                        <a:rPr lang="en-US" sz="1050" b="1" dirty="0"/>
                        <a:t>XRN5080 HLSO</a:t>
                      </a:r>
                      <a:r>
                        <a:rPr lang="en-US" sz="1050" dirty="0"/>
                        <a:t> may be used as a basis for this Change Proposal. </a:t>
                      </a: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889316845"/>
              </p:ext>
            </p:extLst>
          </p:nvPr>
        </p:nvGraphicFramePr>
        <p:xfrm>
          <a:off x="71491" y="4420927"/>
          <a:ext cx="3692675" cy="411480"/>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panose="020B0604020202020204" pitchFamily="34" charset="0"/>
                          <a:cs typeface="Arial" panose="020B0604020202020204" pitchFamily="34" charset="0"/>
                        </a:rPr>
                        <a:t>Scotland and Southern Gas Networks (SGN)</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715557375"/>
              </p:ext>
            </p:extLst>
          </p:nvPr>
        </p:nvGraphicFramePr>
        <p:xfrm>
          <a:off x="3995935" y="3051425"/>
          <a:ext cx="5070839" cy="180025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2321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568084">
                <a:tc>
                  <a:txBody>
                    <a:bodyPr/>
                    <a:lstStyle/>
                    <a:p>
                      <a:pPr lvl="0" algn="l">
                        <a:lnSpc>
                          <a:spcPct val="100000"/>
                        </a:lnSpc>
                        <a:spcBef>
                          <a:spcPts val="0"/>
                        </a:spcBef>
                        <a:spcAft>
                          <a:spcPts val="0"/>
                        </a:spcAft>
                        <a:buNone/>
                      </a:pPr>
                      <a:r>
                        <a:rPr lang="en-US" sz="1050" b="0" i="0" u="none" strike="noStrike" kern="1200" baseline="0" noProof="0" dirty="0">
                          <a:latin typeface="+mn-lt"/>
                        </a:rPr>
                        <a:t>Automate the FSR file (Mod0565) manual workaround, including the reporting (for output to DNs) for those MPRNs &gt; 73,200 kWh i.e. on transfer from domestic to I&amp;C FSG compensation payment threshold</a:t>
                      </a: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40767614"/>
              </p:ext>
            </p:extLst>
          </p:nvPr>
        </p:nvGraphicFramePr>
        <p:xfrm>
          <a:off x="71478" y="3875279"/>
          <a:ext cx="3692673" cy="50292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130078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XRN5318 Assessing Supplier MPID Reassignment (analysis only) </a:t>
            </a:r>
          </a:p>
        </p:txBody>
      </p:sp>
      <p:graphicFrame>
        <p:nvGraphicFramePr>
          <p:cNvPr id="5" name="Table 4"/>
          <p:cNvGraphicFramePr>
            <a:graphicFrameLocks noGrp="1"/>
          </p:cNvGraphicFramePr>
          <p:nvPr>
            <p:extLst>
              <p:ext uri="{D42A27DB-BD31-4B8C-83A1-F6EECF244321}">
                <p14:modId xmlns:p14="http://schemas.microsoft.com/office/powerpoint/2010/main" val="3110411452"/>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3009073865"/>
              </p:ext>
            </p:extLst>
          </p:nvPr>
        </p:nvGraphicFramePr>
        <p:xfrm>
          <a:off x="71478" y="2803691"/>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mn-lt"/>
                          <a:cs typeface="Arial"/>
                        </a:rPr>
                        <a:t>N/A </a:t>
                      </a:r>
                      <a:endParaRPr lang="en-US" sz="1050" b="0" i="0" u="none" strike="noStrike" dirty="0">
                        <a:solidFill>
                          <a:srgbClr val="000000"/>
                        </a:solidFill>
                        <a:effectLst/>
                        <a:latin typeface="Arial"/>
                        <a:cs typeface="Aria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2"/>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273877797"/>
              </p:ext>
            </p:extLst>
          </p:nvPr>
        </p:nvGraphicFramePr>
        <p:xfrm>
          <a:off x="3995935" y="863136"/>
          <a:ext cx="5070837" cy="2136530"/>
        </p:xfrm>
        <a:graphic>
          <a:graphicData uri="http://schemas.openxmlformats.org/drawingml/2006/table">
            <a:tbl>
              <a:tblPr firstRow="1" bandRow="1">
                <a:tableStyleId>{E8B1032C-EA38-4F05-BA0D-38AFFFC7BED3}</a:tableStyleId>
              </a:tblPr>
              <a:tblGrid>
                <a:gridCol w="5070837">
                  <a:extLst>
                    <a:ext uri="{9D8B030D-6E8A-4147-A177-3AD203B41FA5}">
                      <a16:colId xmlns:a16="http://schemas.microsoft.com/office/drawing/2014/main" val="20000"/>
                    </a:ext>
                  </a:extLst>
                </a:gridCol>
              </a:tblGrid>
              <a:tr h="284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Problem</a:t>
                      </a:r>
                      <a:r>
                        <a:rPr lang="en-GB" sz="1100" b="1" kern="1200" baseline="0">
                          <a:solidFill>
                            <a:schemeClr val="tx1"/>
                          </a:solidFill>
                          <a:latin typeface="+mn-lt"/>
                          <a:ea typeface="+mn-ea"/>
                          <a:cs typeface="+mn-cs"/>
                        </a:rPr>
                        <a:t> Statement</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233010">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Currently the allocation of Market Participant Identity (MPID) short codes for Suppliers are linked to the Company Number issued and associated to the </a:t>
                      </a:r>
                      <a:r>
                        <a:rPr lang="en-US" sz="1050" b="0" i="0" u="none" strike="noStrike" kern="1200" baseline="0" noProof="0" dirty="0" err="1">
                          <a:solidFill>
                            <a:schemeClr val="tx1"/>
                          </a:solidFill>
                          <a:latin typeface="+mn-lt"/>
                          <a:ea typeface="+mn-ea"/>
                          <a:cs typeface="+mn-cs"/>
                        </a:rPr>
                        <a:t>Organisation</a:t>
                      </a:r>
                      <a:r>
                        <a:rPr lang="en-US" sz="1050" b="0" i="0" u="none" strike="noStrike" kern="1200" baseline="0" noProof="0" dirty="0">
                          <a:solidFill>
                            <a:schemeClr val="tx1"/>
                          </a:solidFill>
                          <a:latin typeface="+mn-lt"/>
                          <a:ea typeface="+mn-ea"/>
                          <a:cs typeface="+mn-cs"/>
                        </a:rPr>
                        <a:t> the Supply </a:t>
                      </a:r>
                      <a:r>
                        <a:rPr lang="en-US" sz="1050" b="0" i="0" u="none" strike="noStrike" kern="1200" baseline="0" noProof="0" dirty="0" err="1">
                          <a:solidFill>
                            <a:schemeClr val="tx1"/>
                          </a:solidFill>
                          <a:latin typeface="+mn-lt"/>
                          <a:ea typeface="+mn-ea"/>
                          <a:cs typeface="+mn-cs"/>
                        </a:rPr>
                        <a:t>Licence</a:t>
                      </a:r>
                      <a:r>
                        <a:rPr lang="en-US" sz="1050" b="0" i="0" u="none" strike="noStrike" kern="1200" baseline="0" noProof="0" dirty="0">
                          <a:solidFill>
                            <a:schemeClr val="tx1"/>
                          </a:solidFill>
                          <a:latin typeface="+mn-lt"/>
                          <a:ea typeface="+mn-ea"/>
                          <a:cs typeface="+mn-cs"/>
                        </a:rPr>
                        <a:t> granted. </a:t>
                      </a:r>
                    </a:p>
                    <a:p>
                      <a:pPr marL="0" lvl="0" algn="l" defTabSz="914400" rtl="0" eaLnBrk="1" latinLnBrk="0" hangingPunct="1">
                        <a:lnSpc>
                          <a:spcPct val="100000"/>
                        </a:lnSpc>
                        <a:spcBef>
                          <a:spcPts val="0"/>
                        </a:spcBef>
                        <a:spcAft>
                          <a:spcPts val="0"/>
                        </a:spcAft>
                        <a:buNone/>
                      </a:pPr>
                      <a:endParaRPr lang="en-US" sz="1050" b="0" i="0" u="none" strike="noStrike" kern="1200" baseline="0" noProof="0" dirty="0">
                        <a:solidFill>
                          <a:schemeClr val="tx1"/>
                        </a:solidFill>
                        <a:latin typeface="+mn-lt"/>
                        <a:ea typeface="+mn-ea"/>
                        <a:cs typeface="+mn-cs"/>
                      </a:endParaRP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In gas, once a Supplier is allocated an MPID under a particular Company Number it cannot be changed between different Supply </a:t>
                      </a:r>
                      <a:r>
                        <a:rPr lang="en-US" sz="1050" b="0" i="0" u="none" strike="noStrike" kern="1200" baseline="0" noProof="0" dirty="0" err="1">
                          <a:solidFill>
                            <a:schemeClr val="tx1"/>
                          </a:solidFill>
                          <a:latin typeface="+mn-lt"/>
                          <a:ea typeface="+mn-ea"/>
                          <a:cs typeface="+mn-cs"/>
                        </a:rPr>
                        <a:t>Licences</a:t>
                      </a:r>
                      <a:r>
                        <a:rPr lang="en-US" sz="1050" b="0" i="0" u="none" strike="noStrike" kern="1200" baseline="0" noProof="0" dirty="0">
                          <a:solidFill>
                            <a:schemeClr val="tx1"/>
                          </a:solidFill>
                          <a:latin typeface="+mn-lt"/>
                          <a:ea typeface="+mn-ea"/>
                          <a:cs typeface="+mn-cs"/>
                        </a:rPr>
                        <a:t> which have been granted, so, in the event of a Supplier of Last Resort (</a:t>
                      </a:r>
                      <a:r>
                        <a:rPr lang="en-US" sz="1050" b="0" i="0" u="none" strike="noStrike" kern="1200" baseline="0" noProof="0" dirty="0" err="1">
                          <a:solidFill>
                            <a:schemeClr val="tx1"/>
                          </a:solidFill>
                          <a:latin typeface="+mn-lt"/>
                          <a:ea typeface="+mn-ea"/>
                          <a:cs typeface="+mn-cs"/>
                        </a:rPr>
                        <a:t>SoLR</a:t>
                      </a:r>
                      <a:r>
                        <a:rPr lang="en-US" sz="1050" b="0" i="0" u="none" strike="noStrike" kern="1200" baseline="0" noProof="0" dirty="0">
                          <a:solidFill>
                            <a:schemeClr val="tx1"/>
                          </a:solidFill>
                          <a:latin typeface="+mn-lt"/>
                          <a:ea typeface="+mn-ea"/>
                          <a:cs typeface="+mn-cs"/>
                        </a:rPr>
                        <a:t>) or company acquisition the short code cannot be simply ‘lifted and shifted’ but instead flows to refresh the IDs have to be issued or the update isn’t allowed to be completed and new unique ID is created. </a:t>
                      </a:r>
                    </a:p>
                    <a:p>
                      <a:pPr marL="0" lvl="0" algn="l" defTabSz="914400" rtl="0" eaLnBrk="1" latinLnBrk="0" hangingPunct="1">
                        <a:lnSpc>
                          <a:spcPct val="100000"/>
                        </a:lnSpc>
                        <a:spcBef>
                          <a:spcPts val="0"/>
                        </a:spcBef>
                        <a:spcAft>
                          <a:spcPts val="0"/>
                        </a:spcAft>
                        <a:buNone/>
                      </a:pP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308583292"/>
              </p:ext>
            </p:extLst>
          </p:nvPr>
        </p:nvGraphicFramePr>
        <p:xfrm>
          <a:off x="71491" y="4520378"/>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E.ON</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685736229"/>
              </p:ext>
            </p:extLst>
          </p:nvPr>
        </p:nvGraphicFramePr>
        <p:xfrm>
          <a:off x="3995935" y="3198764"/>
          <a:ext cx="5070839" cy="1689442"/>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2178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471560">
                <a:tc>
                  <a:txBody>
                    <a:bodyPr/>
                    <a:lstStyle/>
                    <a:p>
                      <a:pPr lvl="0" algn="l">
                        <a:lnSpc>
                          <a:spcPct val="100000"/>
                        </a:lnSpc>
                        <a:spcBef>
                          <a:spcPts val="0"/>
                        </a:spcBef>
                        <a:spcAft>
                          <a:spcPts val="0"/>
                        </a:spcAft>
                        <a:buNone/>
                      </a:pPr>
                      <a:r>
                        <a:rPr lang="en-US" sz="1050" b="0" i="0" u="none" strike="noStrike" kern="1200" baseline="0" noProof="0" dirty="0">
                          <a:latin typeface="+mn-lt"/>
                        </a:rPr>
                        <a:t>This XRN is being raised to explore the impacts to all CDSP systems including, but not limited to, UK Link, Gemini, DES, CMS and DDP. </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The investigation is to assess the implications and approximate costs to replicate the MPID reassignment principal in electricity (although not an exact process replica, it should be still designed to best suit gas). </a:t>
                      </a:r>
                    </a:p>
                    <a:p>
                      <a:pPr lvl="0" algn="l">
                        <a:lnSpc>
                          <a:spcPct val="100000"/>
                        </a:lnSpc>
                        <a:spcBef>
                          <a:spcPts val="0"/>
                        </a:spcBef>
                        <a:spcAft>
                          <a:spcPts val="0"/>
                        </a:spcAft>
                        <a:buNone/>
                      </a:pPr>
                      <a:endParaRPr lang="en-GB" sz="1050" b="0" i="0" u="none" strike="noStrike" kern="1200" baseline="0" noProof="0" dirty="0">
                        <a:latin typeface="Arial"/>
                      </a:endParaRP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dirty="0">
                          <a:latin typeface="Arial"/>
                        </a:rPr>
                        <a:t>Please see the CP for full problem statement and description</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007428343"/>
              </p:ext>
            </p:extLst>
          </p:nvPr>
        </p:nvGraphicFramePr>
        <p:xfrm>
          <a:off x="71493" y="385145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1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1222011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XRN5319 Assessing MPID Reassignment for All Party Types (analysis only) </a:t>
            </a:r>
          </a:p>
        </p:txBody>
      </p:sp>
      <p:graphicFrame>
        <p:nvGraphicFramePr>
          <p:cNvPr id="5" name="Table 4"/>
          <p:cNvGraphicFramePr>
            <a:graphicFrameLocks noGrp="1"/>
          </p:cNvGraphicFramePr>
          <p:nvPr>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2295678347"/>
              </p:ext>
            </p:extLst>
          </p:nvPr>
        </p:nvGraphicFramePr>
        <p:xfrm>
          <a:off x="71478" y="2803691"/>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mn-lt"/>
                          <a:cs typeface="Arial"/>
                        </a:rPr>
                        <a:t>N/A</a:t>
                      </a:r>
                      <a:endParaRPr lang="en-US" sz="1050" b="0" i="0" u="none" strike="noStrike" dirty="0">
                        <a:solidFill>
                          <a:srgbClr val="000000"/>
                        </a:solidFill>
                        <a:effectLst/>
                        <a:latin typeface="Arial"/>
                        <a:cs typeface="Aria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2"/>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653719339"/>
              </p:ext>
            </p:extLst>
          </p:nvPr>
        </p:nvGraphicFramePr>
        <p:xfrm>
          <a:off x="4000502" y="842269"/>
          <a:ext cx="5066272" cy="2491481"/>
        </p:xfrm>
        <a:graphic>
          <a:graphicData uri="http://schemas.openxmlformats.org/drawingml/2006/table">
            <a:tbl>
              <a:tblPr firstRow="1" bandRow="1">
                <a:tableStyleId>{E8B1032C-EA38-4F05-BA0D-38AFFFC7BED3}</a:tableStyleId>
              </a:tblPr>
              <a:tblGrid>
                <a:gridCol w="5066272">
                  <a:extLst>
                    <a:ext uri="{9D8B030D-6E8A-4147-A177-3AD203B41FA5}">
                      <a16:colId xmlns:a16="http://schemas.microsoft.com/office/drawing/2014/main" val="20000"/>
                    </a:ext>
                  </a:extLst>
                </a:gridCol>
              </a:tblGrid>
              <a:tr h="2517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Problem</a:t>
                      </a:r>
                      <a:r>
                        <a:rPr lang="en-GB" sz="1100" b="1" kern="1200" baseline="0">
                          <a:solidFill>
                            <a:schemeClr val="tx1"/>
                          </a:solidFill>
                          <a:latin typeface="+mn-lt"/>
                          <a:ea typeface="+mn-ea"/>
                          <a:cs typeface="+mn-cs"/>
                        </a:rPr>
                        <a:t> Statement</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239736">
                <a:tc>
                  <a:txBody>
                    <a:bodyPr/>
                    <a:lstStyle/>
                    <a:p>
                      <a:pPr marL="0" lvl="0" algn="l" defTabSz="914400" rtl="0" eaLnBrk="1" latinLnBrk="0" hangingPunct="1">
                        <a:lnSpc>
                          <a:spcPct val="100000"/>
                        </a:lnSpc>
                        <a:spcBef>
                          <a:spcPts val="0"/>
                        </a:spcBef>
                        <a:spcAft>
                          <a:spcPts val="0"/>
                        </a:spcAft>
                        <a:buNone/>
                      </a:pPr>
                      <a:r>
                        <a:rPr lang="en-US" sz="1000" b="0" i="0" u="none" strike="noStrike" kern="1200" baseline="0" noProof="0" dirty="0">
                          <a:solidFill>
                            <a:schemeClr val="tx1"/>
                          </a:solidFill>
                          <a:latin typeface="+mn-lt"/>
                          <a:ea typeface="+mn-ea"/>
                          <a:cs typeface="+mn-cs"/>
                        </a:rPr>
                        <a:t>Currently the allocation of Market Participant Identity (MPID) short codes for all party types such as Suppliers, Shippers, are linked to the Company Number issued and associated to the </a:t>
                      </a:r>
                      <a:r>
                        <a:rPr lang="en-US" sz="1000" b="0" i="0" u="none" strike="noStrike" kern="1200" baseline="0" noProof="0" dirty="0" err="1">
                          <a:solidFill>
                            <a:schemeClr val="tx1"/>
                          </a:solidFill>
                          <a:latin typeface="+mn-lt"/>
                          <a:ea typeface="+mn-ea"/>
                          <a:cs typeface="+mn-cs"/>
                        </a:rPr>
                        <a:t>Organisation</a:t>
                      </a:r>
                      <a:r>
                        <a:rPr lang="en-US" sz="1000" b="0" i="0" u="none" strike="noStrike" kern="1200" baseline="0" noProof="0" dirty="0">
                          <a:solidFill>
                            <a:schemeClr val="tx1"/>
                          </a:solidFill>
                          <a:latin typeface="+mn-lt"/>
                          <a:ea typeface="+mn-ea"/>
                          <a:cs typeface="+mn-cs"/>
                        </a:rPr>
                        <a:t> the </a:t>
                      </a:r>
                      <a:r>
                        <a:rPr lang="en-US" sz="1000" b="0" i="0" u="none" strike="noStrike" kern="1200" baseline="0" noProof="0" dirty="0" err="1">
                          <a:solidFill>
                            <a:schemeClr val="tx1"/>
                          </a:solidFill>
                          <a:latin typeface="+mn-lt"/>
                          <a:ea typeface="+mn-ea"/>
                          <a:cs typeface="+mn-cs"/>
                        </a:rPr>
                        <a:t>Licence</a:t>
                      </a:r>
                      <a:r>
                        <a:rPr lang="en-US" sz="1000" b="0" i="0" u="none" strike="noStrike" kern="1200" baseline="0" noProof="0" dirty="0">
                          <a:solidFill>
                            <a:schemeClr val="tx1"/>
                          </a:solidFill>
                          <a:latin typeface="+mn-lt"/>
                          <a:ea typeface="+mn-ea"/>
                          <a:cs typeface="+mn-cs"/>
                        </a:rPr>
                        <a:t> granted. </a:t>
                      </a:r>
                    </a:p>
                    <a:p>
                      <a:pPr marL="0" lvl="0" algn="l" defTabSz="914400" rtl="0" eaLnBrk="1" latinLnBrk="0" hangingPunct="1">
                        <a:lnSpc>
                          <a:spcPct val="100000"/>
                        </a:lnSpc>
                        <a:spcBef>
                          <a:spcPts val="0"/>
                        </a:spcBef>
                        <a:spcAft>
                          <a:spcPts val="0"/>
                        </a:spcAft>
                        <a:buNone/>
                      </a:pPr>
                      <a:endParaRPr lang="en-US" sz="1000" b="0" i="0" u="none" strike="noStrike" kern="1200" baseline="0" noProof="0" dirty="0">
                        <a:solidFill>
                          <a:schemeClr val="tx1"/>
                        </a:solidFill>
                        <a:latin typeface="+mn-lt"/>
                        <a:ea typeface="+mn-ea"/>
                        <a:cs typeface="+mn-cs"/>
                      </a:endParaRPr>
                    </a:p>
                    <a:p>
                      <a:pPr marL="0" lvl="0" algn="l" defTabSz="914400" rtl="0" eaLnBrk="1" latinLnBrk="0" hangingPunct="1">
                        <a:lnSpc>
                          <a:spcPct val="100000"/>
                        </a:lnSpc>
                        <a:spcBef>
                          <a:spcPts val="0"/>
                        </a:spcBef>
                        <a:spcAft>
                          <a:spcPts val="0"/>
                        </a:spcAft>
                        <a:buNone/>
                      </a:pPr>
                      <a:r>
                        <a:rPr lang="en-US" sz="1000" b="0" i="0" u="none" strike="noStrike" kern="1200" baseline="0" noProof="0" dirty="0">
                          <a:solidFill>
                            <a:schemeClr val="tx1"/>
                          </a:solidFill>
                          <a:latin typeface="+mn-lt"/>
                          <a:ea typeface="+mn-ea"/>
                          <a:cs typeface="+mn-cs"/>
                        </a:rPr>
                        <a:t>In gas, once the unique 3 digit short code is allocated to an MPID under a particular Company Number it cannot be changed between different entities which have been granted </a:t>
                      </a:r>
                      <a:r>
                        <a:rPr lang="en-US" sz="1000" b="0" i="0" u="none" strike="noStrike" kern="1200" baseline="0" noProof="0" dirty="0" err="1">
                          <a:solidFill>
                            <a:schemeClr val="tx1"/>
                          </a:solidFill>
                          <a:latin typeface="+mn-lt"/>
                          <a:ea typeface="+mn-ea"/>
                          <a:cs typeface="+mn-cs"/>
                        </a:rPr>
                        <a:t>licences</a:t>
                      </a:r>
                      <a:r>
                        <a:rPr lang="en-US" sz="1000" b="0" i="0" u="none" strike="noStrike" kern="1200" baseline="0" noProof="0" dirty="0">
                          <a:solidFill>
                            <a:schemeClr val="tx1"/>
                          </a:solidFill>
                          <a:latin typeface="+mn-lt"/>
                          <a:ea typeface="+mn-ea"/>
                          <a:cs typeface="+mn-cs"/>
                        </a:rPr>
                        <a:t> or another party type, such as Meter Asset Provider (MAP) or Meter Asset Manager (MAM). </a:t>
                      </a:r>
                    </a:p>
                    <a:p>
                      <a:pPr marL="0" lvl="0" algn="l" defTabSz="914400" rtl="0" eaLnBrk="1" latinLnBrk="0" hangingPunct="1">
                        <a:lnSpc>
                          <a:spcPct val="100000"/>
                        </a:lnSpc>
                        <a:spcBef>
                          <a:spcPts val="0"/>
                        </a:spcBef>
                        <a:spcAft>
                          <a:spcPts val="0"/>
                        </a:spcAft>
                        <a:buNone/>
                      </a:pPr>
                      <a:endParaRPr lang="en-US" sz="1000" b="0" i="0" u="none" strike="noStrike" kern="1200" baseline="0" noProof="0" dirty="0">
                        <a:solidFill>
                          <a:schemeClr val="tx1"/>
                        </a:solidFill>
                        <a:latin typeface="+mn-lt"/>
                        <a:ea typeface="+mn-ea"/>
                        <a:cs typeface="+mn-cs"/>
                      </a:endParaRPr>
                    </a:p>
                    <a:p>
                      <a:pPr marL="0" lvl="0" algn="l" defTabSz="914400" rtl="0" eaLnBrk="1" latinLnBrk="0" hangingPunct="1">
                        <a:lnSpc>
                          <a:spcPct val="100000"/>
                        </a:lnSpc>
                        <a:spcBef>
                          <a:spcPts val="0"/>
                        </a:spcBef>
                        <a:spcAft>
                          <a:spcPts val="0"/>
                        </a:spcAft>
                        <a:buNone/>
                      </a:pPr>
                      <a:r>
                        <a:rPr lang="en-US" sz="1000" b="0" i="0" u="none" strike="noStrike" kern="1200" baseline="0" noProof="0" dirty="0">
                          <a:solidFill>
                            <a:schemeClr val="tx1"/>
                          </a:solidFill>
                          <a:latin typeface="+mn-lt"/>
                          <a:ea typeface="+mn-ea"/>
                          <a:cs typeface="+mn-cs"/>
                        </a:rPr>
                        <a:t>In the event of a Supplier of Last Resort (</a:t>
                      </a:r>
                      <a:r>
                        <a:rPr lang="en-US" sz="1000" b="0" i="0" u="none" strike="noStrike" kern="1200" baseline="0" noProof="0" dirty="0" err="1">
                          <a:solidFill>
                            <a:schemeClr val="tx1"/>
                          </a:solidFill>
                          <a:latin typeface="+mn-lt"/>
                          <a:ea typeface="+mn-ea"/>
                          <a:cs typeface="+mn-cs"/>
                        </a:rPr>
                        <a:t>SoLR</a:t>
                      </a:r>
                      <a:r>
                        <a:rPr lang="en-US" sz="1000" b="0" i="0" u="none" strike="noStrike" kern="1200" baseline="0" noProof="0" dirty="0">
                          <a:solidFill>
                            <a:schemeClr val="tx1"/>
                          </a:solidFill>
                          <a:latin typeface="+mn-lt"/>
                          <a:ea typeface="+mn-ea"/>
                          <a:cs typeface="+mn-cs"/>
                        </a:rPr>
                        <a:t>) or company acquisition the short code cannot be simply ‘lifted and shifted’ but instead flows to refresh the IDs have to be issued or mass movements of portfolios or data refreshes have to occur, adding cost and effort to the industry for something which could be a lot simpler and more efficient if the ‘lift and shift’ approach was able to be </a:t>
                      </a:r>
                      <a:r>
                        <a:rPr lang="en-US" sz="1000" b="0" i="0" u="none" strike="noStrike" kern="1200" baseline="0" noProof="0" dirty="0" err="1">
                          <a:solidFill>
                            <a:schemeClr val="tx1"/>
                          </a:solidFill>
                          <a:latin typeface="+mn-lt"/>
                          <a:ea typeface="+mn-ea"/>
                          <a:cs typeface="+mn-cs"/>
                        </a:rPr>
                        <a:t>utilised</a:t>
                      </a:r>
                      <a:r>
                        <a:rPr lang="en-US" sz="1000" b="0" i="0" u="none" strike="noStrike" kern="1200" baseline="0" noProof="0" dirty="0">
                          <a:solidFill>
                            <a:schemeClr val="tx1"/>
                          </a:solidFill>
                          <a:latin typeface="+mn-lt"/>
                          <a:ea typeface="+mn-ea"/>
                          <a:cs typeface="+mn-cs"/>
                        </a:rPr>
                        <a:t>.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nvPr>
        </p:nvGraphicFramePr>
        <p:xfrm>
          <a:off x="71491" y="4520378"/>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E.ON</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978213522"/>
              </p:ext>
            </p:extLst>
          </p:nvPr>
        </p:nvGraphicFramePr>
        <p:xfrm>
          <a:off x="3995935" y="3435643"/>
          <a:ext cx="5070839" cy="155545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2006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354855">
                <a:tc>
                  <a:txBody>
                    <a:bodyPr/>
                    <a:lstStyle/>
                    <a:p>
                      <a:pPr lvl="0" algn="l">
                        <a:lnSpc>
                          <a:spcPct val="100000"/>
                        </a:lnSpc>
                        <a:spcBef>
                          <a:spcPts val="0"/>
                        </a:spcBef>
                        <a:spcAft>
                          <a:spcPts val="0"/>
                        </a:spcAft>
                        <a:buNone/>
                      </a:pPr>
                      <a:r>
                        <a:rPr lang="en-US" sz="1000" b="0" i="0" u="none" strike="noStrike" kern="1200" baseline="0" noProof="0" dirty="0">
                          <a:latin typeface="+mn-lt"/>
                        </a:rPr>
                        <a:t>This XRN is being raised to explore the impacts to all CDSP systems including, but not limited to, UK Link, Gemini, DES, CMS and DDP. </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The investigation is to assess the implications and approximate costs to replicate the MPID reassignment principal in electricity (although not an exact process replica, it should be still designed to best suit gas). </a:t>
                      </a:r>
                    </a:p>
                    <a:p>
                      <a:pPr lvl="0" algn="l">
                        <a:lnSpc>
                          <a:spcPct val="100000"/>
                        </a:lnSpc>
                        <a:spcBef>
                          <a:spcPts val="0"/>
                        </a:spcBef>
                        <a:spcAft>
                          <a:spcPts val="0"/>
                        </a:spcAft>
                        <a:buNone/>
                      </a:pPr>
                      <a:endParaRPr lang="en-GB" sz="1000" b="0" i="0" u="none" strike="noStrike" kern="1200" baseline="0" noProof="0" dirty="0">
                        <a:latin typeface="Arial"/>
                      </a:endParaRPr>
                    </a:p>
                    <a:p>
                      <a:pPr marL="171450" lvl="0" indent="-171450" algn="l">
                        <a:lnSpc>
                          <a:spcPct val="100000"/>
                        </a:lnSpc>
                        <a:spcBef>
                          <a:spcPts val="0"/>
                        </a:spcBef>
                        <a:spcAft>
                          <a:spcPts val="0"/>
                        </a:spcAft>
                        <a:buFont typeface="Arial" panose="020B0604020202020204" pitchFamily="34" charset="0"/>
                        <a:buChar char="•"/>
                      </a:pPr>
                      <a:r>
                        <a:rPr lang="en-GB" sz="1000" b="0" i="0" u="none" strike="noStrike" kern="1200" baseline="0" noProof="0" dirty="0">
                          <a:latin typeface="Arial"/>
                        </a:rPr>
                        <a:t>Please see the CP for full problem statement and description</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362139849"/>
              </p:ext>
            </p:extLst>
          </p:nvPr>
        </p:nvGraphicFramePr>
        <p:xfrm>
          <a:off x="71493" y="385145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1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23305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4.2 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r>
              <a:rPr lang="en-US" sz="1800" dirty="0"/>
              <a:t>XRN5285 COVID-19 Capacity Retention Process (Mod730V) </a:t>
            </a:r>
            <a:endParaRPr lang="en-GB" sz="1800" dirty="0"/>
          </a:p>
        </p:txBody>
      </p:sp>
    </p:spTree>
    <p:extLst>
      <p:ext uri="{BB962C8B-B14F-4D97-AF65-F5344CB8AC3E}">
        <p14:creationId xmlns:p14="http://schemas.microsoft.com/office/powerpoint/2010/main" val="170450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7580"/>
          </a:xfrm>
        </p:spPr>
        <p:txBody>
          <a:bodyPr>
            <a:normAutofit/>
          </a:bodyPr>
          <a:lstStyle/>
          <a:p>
            <a:r>
              <a:rPr lang="en-US" sz="2000" dirty="0"/>
              <a:t>XRN5285 COVID-19 Capacity Retention Process (Mod730V) </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1703590293"/>
              </p:ext>
            </p:extLst>
          </p:nvPr>
        </p:nvGraphicFramePr>
        <p:xfrm>
          <a:off x="215515" y="637579"/>
          <a:ext cx="8712969" cy="3830320"/>
        </p:xfrm>
        <a:graphic>
          <a:graphicData uri="http://schemas.openxmlformats.org/drawingml/2006/table">
            <a:tbl>
              <a:tblPr firstRow="1" firstCol="1" bandRow="1">
                <a:tableStyleId>{5940675A-B579-460E-94D1-54222C63F5DA}</a:tableStyleId>
              </a:tblPr>
              <a:tblGrid>
                <a:gridCol w="2293769">
                  <a:extLst>
                    <a:ext uri="{9D8B030D-6E8A-4147-A177-3AD203B41FA5}">
                      <a16:colId xmlns:a16="http://schemas.microsoft.com/office/drawing/2014/main" val="20001"/>
                    </a:ext>
                  </a:extLst>
                </a:gridCol>
                <a:gridCol w="886046">
                  <a:extLst>
                    <a:ext uri="{9D8B030D-6E8A-4147-A177-3AD203B41FA5}">
                      <a16:colId xmlns:a16="http://schemas.microsoft.com/office/drawing/2014/main" val="3321704233"/>
                    </a:ext>
                  </a:extLst>
                </a:gridCol>
                <a:gridCol w="829340">
                  <a:extLst>
                    <a:ext uri="{9D8B030D-6E8A-4147-A177-3AD203B41FA5}">
                      <a16:colId xmlns:a16="http://schemas.microsoft.com/office/drawing/2014/main" val="20002"/>
                    </a:ext>
                  </a:extLst>
                </a:gridCol>
                <a:gridCol w="708837">
                  <a:extLst>
                    <a:ext uri="{9D8B030D-6E8A-4147-A177-3AD203B41FA5}">
                      <a16:colId xmlns:a16="http://schemas.microsoft.com/office/drawing/2014/main" val="20003"/>
                    </a:ext>
                  </a:extLst>
                </a:gridCol>
                <a:gridCol w="751367">
                  <a:extLst>
                    <a:ext uri="{9D8B030D-6E8A-4147-A177-3AD203B41FA5}">
                      <a16:colId xmlns:a16="http://schemas.microsoft.com/office/drawing/2014/main" val="20004"/>
                    </a:ext>
                  </a:extLst>
                </a:gridCol>
                <a:gridCol w="744279">
                  <a:extLst>
                    <a:ext uri="{9D8B030D-6E8A-4147-A177-3AD203B41FA5}">
                      <a16:colId xmlns:a16="http://schemas.microsoft.com/office/drawing/2014/main" val="20005"/>
                    </a:ext>
                  </a:extLst>
                </a:gridCol>
                <a:gridCol w="2499331">
                  <a:extLst>
                    <a:ext uri="{9D8B030D-6E8A-4147-A177-3AD203B41FA5}">
                      <a16:colId xmlns:a16="http://schemas.microsoft.com/office/drawing/2014/main" val="20010"/>
                    </a:ext>
                  </a:extLst>
                </a:gridCol>
              </a:tblGrid>
              <a:tr h="273994">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63008">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a:effectLst/>
                          <a:latin typeface="+mn-lt"/>
                          <a:ea typeface="+mn-ea"/>
                          <a:cs typeface="+mn-cs"/>
                        </a:rPr>
                        <a:t>Organisation</a:t>
                      </a:r>
                      <a:r>
                        <a:rPr lang="en-GB" sz="700" baseline="0">
                          <a:effectLst/>
                          <a:latin typeface="+mn-lt"/>
                          <a:ea typeface="+mn-ea"/>
                          <a:cs typeface="+mn-cs"/>
                        </a:rPr>
                        <a:t> </a:t>
                      </a:r>
                      <a:endParaRPr lang="en-GB" sz="9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a:effectLst/>
                        </a:rPr>
                        <a:t>Approve</a:t>
                      </a:r>
                      <a:endParaRPr lang="en-GB" sz="90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a:effectLst/>
                        </a:rPr>
                        <a:t>Defer</a:t>
                      </a:r>
                      <a:endParaRPr lang="en-GB" sz="900">
                        <a:effectLst/>
                      </a:endParaRPr>
                    </a:p>
                    <a:p>
                      <a:pPr>
                        <a:lnSpc>
                          <a:spcPct val="115000"/>
                        </a:lnSpc>
                        <a:spcAft>
                          <a:spcPts val="0"/>
                        </a:spcAft>
                      </a:pPr>
                      <a:r>
                        <a:rPr lang="en-GB" sz="700">
                          <a:effectLst/>
                        </a:rPr>
                        <a:t> </a:t>
                      </a:r>
                      <a:endParaRPr lang="en-GB" sz="90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a:effectLst/>
                        </a:rPr>
                        <a:t>Reject</a:t>
                      </a:r>
                      <a:endParaRPr lang="en-GB" sz="9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525652">
                <a:tc>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rPr>
                        <a:t>Proposed delivery: </a:t>
                      </a:r>
                      <a:r>
                        <a:rPr lang="en-GB" sz="900" kern="1200" dirty="0" err="1">
                          <a:solidFill>
                            <a:schemeClr val="tx1"/>
                          </a:solidFill>
                          <a:effectLst/>
                          <a:latin typeface="+mn-lt"/>
                          <a:ea typeface="+mn-ea"/>
                          <a:cs typeface="+mn-cs"/>
                        </a:rPr>
                        <a:t>Adhoc</a:t>
                      </a: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hlinkClick r:id="rId2"/>
                        </a:rPr>
                        <a:t>Link to CP</a:t>
                      </a:r>
                      <a:endParaRPr lang="en-GB" sz="9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Link to Change Pack ref: </a:t>
                      </a:r>
                      <a:r>
                        <a:rPr lang="en-GB" sz="900" kern="1200" dirty="0">
                          <a:solidFill>
                            <a:schemeClr val="tx1"/>
                          </a:solidFill>
                          <a:effectLst/>
                          <a:latin typeface="+mn-lt"/>
                          <a:ea typeface="+mn-ea"/>
                          <a:cs typeface="+mn-cs"/>
                          <a:hlinkClick r:id="rId3"/>
                        </a:rPr>
                        <a:t>2755.4 - RT - JR</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Voting: </a:t>
                      </a:r>
                      <a:r>
                        <a:rPr lang="en-GB" sz="900" kern="1200" dirty="0">
                          <a:solidFill>
                            <a:schemeClr val="tx1"/>
                          </a:solidFill>
                          <a:effectLst/>
                          <a:latin typeface="+mn-lt"/>
                          <a:ea typeface="+mn-ea"/>
                          <a:cs typeface="+mn-cs"/>
                        </a:rPr>
                        <a:t>NTS, Shipper, DNO</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High level Solution cost:</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Option 1: 0 – 7K</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Service Area: </a:t>
                      </a:r>
                      <a:r>
                        <a:rPr lang="en-US" sz="900" kern="1200" dirty="0">
                          <a:solidFill>
                            <a:schemeClr val="tx1"/>
                          </a:solidFill>
                          <a:effectLst/>
                          <a:latin typeface="+mn-lt"/>
                          <a:ea typeface="+mn-ea"/>
                          <a:cs typeface="+mn-cs"/>
                        </a:rPr>
                        <a:t>Service Area 7 </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NTS Capacity / LDZ Capacity / Commodity / Reconciliation / Ad-Hoc Adjustment and Energy Balancing Invoices </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Funding: </a:t>
                      </a:r>
                      <a:r>
                        <a:rPr lang="en-GB" sz="900" kern="1200" dirty="0">
                          <a:solidFill>
                            <a:schemeClr val="tx1"/>
                          </a:solidFill>
                          <a:effectLst/>
                          <a:latin typeface="+mn-lt"/>
                          <a:ea typeface="+mn-ea"/>
                          <a:cs typeface="+mn-cs"/>
                        </a:rPr>
                        <a:t>Service Area 7 is split 17% NTS &amp; 83% DNO</a:t>
                      </a:r>
                    </a:p>
                  </a:txBody>
                  <a:tcPr marL="59044" marR="59044" marT="0" marB="0"/>
                </a:tc>
                <a:tc>
                  <a:txBody>
                    <a:bodyPr/>
                    <a:lstStyle/>
                    <a:p>
                      <a:pPr algn="l">
                        <a:lnSpc>
                          <a:spcPct val="115000"/>
                        </a:lnSpc>
                        <a:spcAft>
                          <a:spcPts val="0"/>
                        </a:spcAft>
                      </a:pPr>
                      <a:r>
                        <a:rPr lang="en-GB" sz="900" dirty="0">
                          <a:solidFill>
                            <a:schemeClr val="tx1"/>
                          </a:solidFill>
                          <a:effectLst/>
                          <a:latin typeface="+mn-lt"/>
                          <a:ea typeface="Calibri"/>
                          <a:cs typeface="Times New Roman"/>
                        </a:rPr>
                        <a:t>Option 1</a:t>
                      </a:r>
                    </a:p>
                    <a:p>
                      <a:pPr algn="l">
                        <a:lnSpc>
                          <a:spcPct val="115000"/>
                        </a:lnSpc>
                        <a:spcAft>
                          <a:spcPts val="0"/>
                        </a:spcAft>
                      </a:pPr>
                      <a:endParaRPr lang="en-GB" sz="900" dirty="0">
                        <a:solidFill>
                          <a:schemeClr val="tx1"/>
                        </a:solidFill>
                        <a:effectLst/>
                        <a:latin typeface="+mn-lt"/>
                        <a:ea typeface="Calibri"/>
                        <a:cs typeface="Times New Roman"/>
                      </a:endParaRPr>
                    </a:p>
                    <a:p>
                      <a:pPr algn="l">
                        <a:lnSpc>
                          <a:spcPct val="115000"/>
                        </a:lnSpc>
                        <a:spcAft>
                          <a:spcPts val="0"/>
                        </a:spcAft>
                      </a:pPr>
                      <a:r>
                        <a:rPr lang="en-US" sz="900" dirty="0">
                          <a:solidFill>
                            <a:schemeClr val="tx1"/>
                          </a:solidFill>
                          <a:effectLst/>
                          <a:latin typeface="+mn-lt"/>
                          <a:ea typeface="Calibri"/>
                          <a:cs typeface="Times New Roman"/>
                        </a:rPr>
                        <a:t>1 solution option proposed, as is expected to be required in the short-term only.</a:t>
                      </a:r>
                      <a:endParaRPr lang="en-GB" sz="900" dirty="0">
                        <a:solidFill>
                          <a:schemeClr val="tx1"/>
                        </a:solidFill>
                        <a:effectLst/>
                        <a:latin typeface="+mn-lt"/>
                        <a:ea typeface="Calibri"/>
                        <a:cs typeface="Times New Roman"/>
                      </a:endParaRPr>
                    </a:p>
                  </a:txBody>
                  <a:tcPr marL="59044" marR="59044" marT="0" marB="0" anchor="ctr"/>
                </a:tc>
                <a:tc>
                  <a:txBody>
                    <a:bodyPr/>
                    <a:lstStyle/>
                    <a:p>
                      <a:pPr algn="ctr" fontAlgn="ctr"/>
                      <a:r>
                        <a:rPr lang="en-GB" sz="900" b="0" i="0" u="none" strike="noStrike" dirty="0">
                          <a:solidFill>
                            <a:schemeClr val="tx1"/>
                          </a:solidFill>
                          <a:effectLst/>
                          <a:latin typeface="Arial" panose="020B0604020202020204" pitchFamily="34" charset="0"/>
                        </a:rPr>
                        <a:t>NGN</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NGN supports the solution option and if the MOD is approved we would like to see this as a separate line and not including in the current capacity charge.</a:t>
                      </a:r>
                    </a:p>
                  </a:txBody>
                  <a:tcPr marL="6350" marR="6350" marT="635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6794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4.3 Change Proposal Updates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r>
              <a:rPr lang="en-GB" sz="2000" dirty="0"/>
              <a:t>XRN5218 CDSP provision of Class 1 read service (Mod 0710)</a:t>
            </a:r>
            <a:endParaRPr lang="en-GB" sz="1400" dirty="0"/>
          </a:p>
        </p:txBody>
      </p:sp>
    </p:spTree>
    <p:extLst>
      <p:ext uri="{BB962C8B-B14F-4D97-AF65-F5344CB8AC3E}">
        <p14:creationId xmlns:p14="http://schemas.microsoft.com/office/powerpoint/2010/main" val="213666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BCCCBD-97CA-467E-88FB-8C0043A65C35}"/>
              </a:ext>
            </a:extLst>
          </p:cNvPr>
          <p:cNvSpPr txBox="1"/>
          <p:nvPr/>
        </p:nvSpPr>
        <p:spPr>
          <a:xfrm>
            <a:off x="971600" y="4845189"/>
            <a:ext cx="8001543" cy="215444"/>
          </a:xfrm>
          <a:prstGeom prst="rect">
            <a:avLst/>
          </a:prstGeom>
          <a:noFill/>
        </p:spPr>
        <p:txBody>
          <a:bodyPr wrap="square" rtlCol="0">
            <a:spAutoFit/>
          </a:bodyPr>
          <a:lstStyle/>
          <a:p>
            <a:r>
              <a:rPr lang="en-GB" sz="800" dirty="0">
                <a:solidFill>
                  <a:srgbClr val="0070C0"/>
                </a:solidFill>
              </a:rPr>
              <a:t>Please Note: The implementation dates for each of the Capabilities are subject to change following completion of the respective Capability design activities</a:t>
            </a:r>
          </a:p>
        </p:txBody>
      </p:sp>
      <p:pic>
        <p:nvPicPr>
          <p:cNvPr id="3" name="Picture 2">
            <a:extLst>
              <a:ext uri="{FF2B5EF4-FFF2-40B4-BE49-F238E27FC236}">
                <a16:creationId xmlns:a16="http://schemas.microsoft.com/office/drawing/2014/main" id="{E617E7E4-4AE1-4483-8D8F-709CDD6E8D5C}"/>
              </a:ext>
            </a:extLst>
          </p:cNvPr>
          <p:cNvPicPr>
            <a:picLocks noChangeAspect="1"/>
          </p:cNvPicPr>
          <p:nvPr/>
        </p:nvPicPr>
        <p:blipFill>
          <a:blip r:embed="rId2"/>
          <a:stretch>
            <a:fillRect/>
          </a:stretch>
        </p:blipFill>
        <p:spPr>
          <a:xfrm>
            <a:off x="395536" y="137983"/>
            <a:ext cx="8352928" cy="4867534"/>
          </a:xfrm>
          <a:prstGeom prst="rect">
            <a:avLst/>
          </a:prstGeom>
        </p:spPr>
      </p:pic>
    </p:spTree>
    <p:extLst>
      <p:ext uri="{BB962C8B-B14F-4D97-AF65-F5344CB8AC3E}">
        <p14:creationId xmlns:p14="http://schemas.microsoft.com/office/powerpoint/2010/main" val="1716860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5.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dirty="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r>
              <a:rPr lang="en-US" sz="1800" dirty="0"/>
              <a:t>XRN5038 Convert Class 2, 3 or 4 meter points to Class 1 when G1.6.15 criteria are met (MOD 0691) </a:t>
            </a:r>
          </a:p>
          <a:p>
            <a:r>
              <a:rPr lang="en-US" sz="1800" dirty="0"/>
              <a:t>XRN5080 Failure to Supply Gas (FSG/GSOP1) – System Changes </a:t>
            </a:r>
          </a:p>
          <a:p>
            <a:r>
              <a:rPr lang="en-US" sz="1800" dirty="0"/>
              <a:t>XRN5135 DNO and NTS Invoices to Shippers and DNs VAT compliance</a:t>
            </a:r>
          </a:p>
        </p:txBody>
      </p:sp>
    </p:spTree>
    <p:extLst>
      <p:ext uri="{BB962C8B-B14F-4D97-AF65-F5344CB8AC3E}">
        <p14:creationId xmlns:p14="http://schemas.microsoft.com/office/powerpoint/2010/main" val="1431544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218863"/>
            <a:ext cx="8883179" cy="707886"/>
          </a:xfrm>
          <a:prstGeom prst="rect">
            <a:avLst/>
          </a:prstGeom>
          <a:noFill/>
        </p:spPr>
        <p:txBody>
          <a:bodyPr wrap="square" lIns="91440" tIns="45720" rIns="91440" bIns="45720" rtlCol="0" anchor="t">
            <a:spAutoFit/>
          </a:bodyPr>
          <a:lstStyle/>
          <a:p>
            <a:r>
              <a:rPr lang="en-US" sz="2000" b="1">
                <a:solidFill>
                  <a:schemeClr val="accent1"/>
                </a:solidFill>
              </a:rPr>
              <a:t>XRN5038 Convert Class 2, 3 or 4 meter points to Class 1 when G1.6.15 criteria are met (MOD 0691) </a:t>
            </a:r>
            <a:endParaRPr lang="en-US" sz="2000" b="1" dirty="0">
              <a:solidFill>
                <a:schemeClr val="accent1"/>
              </a:solidFill>
            </a:endParaRP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3767318443"/>
              </p:ext>
            </p:extLst>
          </p:nvPr>
        </p:nvGraphicFramePr>
        <p:xfrm>
          <a:off x="197026" y="1134529"/>
          <a:ext cx="8712968" cy="3470421"/>
        </p:xfrm>
        <a:graphic>
          <a:graphicData uri="http://schemas.openxmlformats.org/drawingml/2006/table">
            <a:tbl>
              <a:tblPr firstRow="1" firstCol="1" bandRow="1">
                <a:tableStyleId>{5940675A-B579-460E-94D1-54222C63F5DA}</a:tableStyleId>
              </a:tblPr>
              <a:tblGrid>
                <a:gridCol w="1725340">
                  <a:extLst>
                    <a:ext uri="{9D8B030D-6E8A-4147-A177-3AD203B41FA5}">
                      <a16:colId xmlns:a16="http://schemas.microsoft.com/office/drawing/2014/main" val="20001"/>
                    </a:ext>
                  </a:extLst>
                </a:gridCol>
                <a:gridCol w="948937">
                  <a:extLst>
                    <a:ext uri="{9D8B030D-6E8A-4147-A177-3AD203B41FA5}">
                      <a16:colId xmlns:a16="http://schemas.microsoft.com/office/drawing/2014/main" val="20006"/>
                    </a:ext>
                  </a:extLst>
                </a:gridCol>
                <a:gridCol w="690136">
                  <a:extLst>
                    <a:ext uri="{9D8B030D-6E8A-4147-A177-3AD203B41FA5}">
                      <a16:colId xmlns:a16="http://schemas.microsoft.com/office/drawing/2014/main" val="1990762972"/>
                    </a:ext>
                  </a:extLst>
                </a:gridCol>
                <a:gridCol w="521463">
                  <a:extLst>
                    <a:ext uri="{9D8B030D-6E8A-4147-A177-3AD203B41FA5}">
                      <a16:colId xmlns:a16="http://schemas.microsoft.com/office/drawing/2014/main" val="20007"/>
                    </a:ext>
                  </a:extLst>
                </a:gridCol>
                <a:gridCol w="524540">
                  <a:extLst>
                    <a:ext uri="{9D8B030D-6E8A-4147-A177-3AD203B41FA5}">
                      <a16:colId xmlns:a16="http://schemas.microsoft.com/office/drawing/2014/main" val="20008"/>
                    </a:ext>
                  </a:extLst>
                </a:gridCol>
                <a:gridCol w="4302552">
                  <a:extLst>
                    <a:ext uri="{9D8B030D-6E8A-4147-A177-3AD203B41FA5}">
                      <a16:colId xmlns:a16="http://schemas.microsoft.com/office/drawing/2014/main" val="20009"/>
                    </a:ext>
                  </a:extLst>
                </a:gridCol>
              </a:tblGrid>
              <a:tr h="347016">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15337">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2755.1 - RT – JR</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kern="1200" dirty="0" err="1">
                          <a:solidFill>
                            <a:schemeClr val="tx1"/>
                          </a:solidFill>
                          <a:effectLst/>
                          <a:latin typeface="+mn-lt"/>
                          <a:ea typeface="+mn-ea"/>
                          <a:cs typeface="+mn-cs"/>
                        </a:rPr>
                        <a:t>Adhoc</a:t>
                      </a:r>
                      <a:r>
                        <a:rPr lang="en-GB" sz="1100" kern="1200" dirty="0">
                          <a:solidFill>
                            <a:schemeClr val="tx1"/>
                          </a:solidFill>
                          <a:effectLst/>
                          <a:latin typeface="+mn-lt"/>
                          <a:ea typeface="+mn-ea"/>
                          <a:cs typeface="+mn-cs"/>
                        </a:rPr>
                        <a:t> (Date TBC)</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kern="1200" dirty="0">
                          <a:solidFill>
                            <a:schemeClr val="tx1"/>
                          </a:solidFill>
                          <a:effectLst/>
                          <a:latin typeface="+mn-lt"/>
                          <a:ea typeface="+mn-ea"/>
                          <a:cs typeface="+mn-cs"/>
                        </a:rPr>
                        <a:t>Shipper, DNO, IGT</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Funding: </a:t>
                      </a:r>
                      <a:r>
                        <a:rPr lang="en-GB" sz="1100" kern="1200" dirty="0">
                          <a:solidFill>
                            <a:schemeClr val="tx1"/>
                          </a:solidFill>
                          <a:effectLst/>
                          <a:latin typeface="+mn-lt"/>
                          <a:ea typeface="+mn-ea"/>
                          <a:cs typeface="+mn-cs"/>
                        </a:rPr>
                        <a:t>100% Shipper </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US" sz="1050" kern="1200" dirty="0">
                          <a:solidFill>
                            <a:schemeClr val="tx1"/>
                          </a:solidFill>
                          <a:effectLst/>
                          <a:latin typeface="+mn-lt"/>
                          <a:ea typeface="+mn-ea"/>
                          <a:cs typeface="+mn-cs"/>
                        </a:rPr>
                        <a:t>Service Area 1: </a:t>
                      </a:r>
                    </a:p>
                    <a:p>
                      <a:pPr>
                        <a:lnSpc>
                          <a:spcPct val="115000"/>
                        </a:lnSpc>
                        <a:spcAft>
                          <a:spcPts val="0"/>
                        </a:spcAft>
                      </a:pPr>
                      <a:r>
                        <a:rPr lang="en-US" sz="1050" kern="1200" dirty="0">
                          <a:solidFill>
                            <a:schemeClr val="tx1"/>
                          </a:solidFill>
                          <a:effectLst/>
                          <a:latin typeface="+mn-lt"/>
                          <a:ea typeface="+mn-ea"/>
                          <a:cs typeface="+mn-cs"/>
                        </a:rPr>
                        <a:t>Manage Supply Point Registration </a:t>
                      </a: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7335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dirty="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434716">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fontAlgn="ctr"/>
                      <a:r>
                        <a:rPr lang="en-GB" sz="900" b="0" i="0" u="none" strike="noStrike" dirty="0">
                          <a:solidFill>
                            <a:srgbClr val="000000"/>
                          </a:solidFill>
                          <a:effectLst/>
                          <a:latin typeface="Arial" panose="020B0604020202020204" pitchFamily="34" charset="0"/>
                        </a:rPr>
                        <a:t>SSE</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We agree that Xoserve's proposed process is appropriate to carry out reclassification of Supply Meter Points when the relevant criteria are met.</a:t>
                      </a:r>
                      <a:endParaRPr lang="en-GB" sz="9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4068846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218863"/>
            <a:ext cx="8883179" cy="677108"/>
          </a:xfrm>
          <a:prstGeom prst="rect">
            <a:avLst/>
          </a:prstGeom>
          <a:noFill/>
        </p:spPr>
        <p:txBody>
          <a:bodyPr wrap="square" lIns="91440" tIns="45720" rIns="91440" bIns="45720" rtlCol="0" anchor="t">
            <a:spAutoFit/>
          </a:bodyPr>
          <a:lstStyle/>
          <a:p>
            <a:r>
              <a:rPr lang="en-US" sz="2000" b="1" dirty="0">
                <a:solidFill>
                  <a:schemeClr val="accent1"/>
                </a:solidFill>
              </a:rPr>
              <a:t>XRN5080 Failure to Supply Gas (FSG/GSOP1) – System Changes </a:t>
            </a:r>
          </a:p>
          <a:p>
            <a:endParaRPr lang="en-US" b="1" dirty="0">
              <a:solidFill>
                <a:schemeClr val="accent1"/>
              </a:solidFill>
            </a:endParaRP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3180484861"/>
              </p:ext>
            </p:extLst>
          </p:nvPr>
        </p:nvGraphicFramePr>
        <p:xfrm>
          <a:off x="197026" y="714125"/>
          <a:ext cx="8712968" cy="3890826"/>
        </p:xfrm>
        <a:graphic>
          <a:graphicData uri="http://schemas.openxmlformats.org/drawingml/2006/table">
            <a:tbl>
              <a:tblPr firstRow="1" firstCol="1" bandRow="1">
                <a:tableStyleId>{5940675A-B579-460E-94D1-54222C63F5DA}</a:tableStyleId>
              </a:tblPr>
              <a:tblGrid>
                <a:gridCol w="1725340">
                  <a:extLst>
                    <a:ext uri="{9D8B030D-6E8A-4147-A177-3AD203B41FA5}">
                      <a16:colId xmlns:a16="http://schemas.microsoft.com/office/drawing/2014/main" val="20001"/>
                    </a:ext>
                  </a:extLst>
                </a:gridCol>
                <a:gridCol w="948937">
                  <a:extLst>
                    <a:ext uri="{9D8B030D-6E8A-4147-A177-3AD203B41FA5}">
                      <a16:colId xmlns:a16="http://schemas.microsoft.com/office/drawing/2014/main" val="20006"/>
                    </a:ext>
                  </a:extLst>
                </a:gridCol>
                <a:gridCol w="690136">
                  <a:extLst>
                    <a:ext uri="{9D8B030D-6E8A-4147-A177-3AD203B41FA5}">
                      <a16:colId xmlns:a16="http://schemas.microsoft.com/office/drawing/2014/main" val="1990762972"/>
                    </a:ext>
                  </a:extLst>
                </a:gridCol>
                <a:gridCol w="521463">
                  <a:extLst>
                    <a:ext uri="{9D8B030D-6E8A-4147-A177-3AD203B41FA5}">
                      <a16:colId xmlns:a16="http://schemas.microsoft.com/office/drawing/2014/main" val="20007"/>
                    </a:ext>
                  </a:extLst>
                </a:gridCol>
                <a:gridCol w="524540">
                  <a:extLst>
                    <a:ext uri="{9D8B030D-6E8A-4147-A177-3AD203B41FA5}">
                      <a16:colId xmlns:a16="http://schemas.microsoft.com/office/drawing/2014/main" val="20008"/>
                    </a:ext>
                  </a:extLst>
                </a:gridCol>
                <a:gridCol w="4302552">
                  <a:extLst>
                    <a:ext uri="{9D8B030D-6E8A-4147-A177-3AD203B41FA5}">
                      <a16:colId xmlns:a16="http://schemas.microsoft.com/office/drawing/2014/main" val="20009"/>
                    </a:ext>
                  </a:extLst>
                </a:gridCol>
              </a:tblGrid>
              <a:tr h="318929">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73511">
                <a:tc rowSpan="4">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2755.2 - RT – JR</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kern="1200" dirty="0">
                          <a:solidFill>
                            <a:schemeClr val="tx1"/>
                          </a:solidFill>
                          <a:effectLst/>
                          <a:latin typeface="+mn-lt"/>
                          <a:ea typeface="+mn-ea"/>
                          <a:cs typeface="+mn-cs"/>
                        </a:rPr>
                        <a:t>MiR9</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kern="1200" dirty="0">
                          <a:solidFill>
                            <a:schemeClr val="tx1"/>
                          </a:solidFill>
                          <a:effectLst/>
                          <a:latin typeface="+mn-lt"/>
                          <a:ea typeface="+mn-ea"/>
                          <a:cs typeface="+mn-cs"/>
                        </a:rPr>
                        <a:t>DNO &amp; Shipper</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Funding</a:t>
                      </a:r>
                      <a:r>
                        <a:rPr lang="en-GB" sz="1100" kern="1200" dirty="0">
                          <a:solidFill>
                            <a:schemeClr val="tx1"/>
                          </a:solidFill>
                          <a:effectLst/>
                          <a:latin typeface="+mn-lt"/>
                          <a:ea typeface="+mn-ea"/>
                          <a:cs typeface="+mn-cs"/>
                        </a:rPr>
                        <a:t>: 100% DNO (reapportioned)</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US" sz="1050" kern="1200" dirty="0">
                          <a:solidFill>
                            <a:schemeClr val="tx1"/>
                          </a:solidFill>
                          <a:effectLst/>
                          <a:latin typeface="+mn-lt"/>
                          <a:ea typeface="+mn-ea"/>
                          <a:cs typeface="+mn-cs"/>
                        </a:rPr>
                        <a:t>Service Area 7: </a:t>
                      </a:r>
                    </a:p>
                    <a:p>
                      <a:pPr>
                        <a:lnSpc>
                          <a:spcPct val="115000"/>
                        </a:lnSpc>
                        <a:spcAft>
                          <a:spcPts val="0"/>
                        </a:spcAft>
                      </a:pPr>
                      <a:r>
                        <a:rPr lang="en-US" sz="1050" kern="1200" dirty="0">
                          <a:solidFill>
                            <a:schemeClr val="tx1"/>
                          </a:solidFill>
                          <a:effectLst/>
                          <a:latin typeface="+mn-lt"/>
                          <a:ea typeface="+mn-ea"/>
                          <a:cs typeface="+mn-cs"/>
                        </a:rPr>
                        <a:t>NTS Capacity / LDZ Capacity / Commodity / Reconciliation / Ad-Hoc Adjustment and Energy Balancing Invoices </a:t>
                      </a:r>
                    </a:p>
                    <a:p>
                      <a:pPr>
                        <a:lnSpc>
                          <a:spcPct val="115000"/>
                        </a:lnSpc>
                        <a:spcAft>
                          <a:spcPts val="0"/>
                        </a:spcAft>
                      </a:pPr>
                      <a:endParaRPr lang="en-US" sz="105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45825">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dirty="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075654">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fontAlgn="ctr"/>
                      <a:r>
                        <a:rPr lang="en-GB" sz="900" b="0" i="0" u="none" strike="noStrike" dirty="0">
                          <a:solidFill>
                            <a:srgbClr val="000000"/>
                          </a:solidFill>
                          <a:effectLst/>
                          <a:latin typeface="Arial" panose="020B0604020202020204" pitchFamily="34" charset="0"/>
                        </a:rPr>
                        <a:t>NGN</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Our internal team has concerns around the GSOS12 payments now being applied at D+8 when this previously happened at D+10, they have now lost 2 days to gather data. I am aware that this is going to be discussed at the next DN Constituency meeting to address any concerns. </a:t>
                      </a:r>
                      <a:endParaRPr lang="en-GB" sz="9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1584291"/>
                  </a:ext>
                </a:extLst>
              </a:tr>
              <a:tr h="1876907">
                <a:tc vMerge="1">
                  <a:txBody>
                    <a:bodyPr/>
                    <a:lstStyle/>
                    <a:p>
                      <a:pP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oFill/>
                  </a:tcPr>
                </a:tc>
                <a:tc>
                  <a:txBody>
                    <a:bodyPr/>
                    <a:lstStyle/>
                    <a:p>
                      <a:pPr algn="ctr" fontAlgn="ctr"/>
                      <a:r>
                        <a:rPr lang="en-GB" sz="900" b="0" i="0" u="none" strike="noStrike" dirty="0">
                          <a:solidFill>
                            <a:srgbClr val="000000"/>
                          </a:solidFill>
                          <a:effectLst/>
                          <a:latin typeface="Arial" panose="020B0604020202020204" pitchFamily="34" charset="0"/>
                        </a:rPr>
                        <a:t>SSE</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We agree that the changes to facilitate the amended DN GSOP compensation timescales are appropriate. </a:t>
                      </a:r>
                    </a:p>
                  </a:txBody>
                  <a:tcPr marL="6350" marR="6350" marT="6350" marB="0" anchor="ctr"/>
                </a:tc>
                <a:extLst>
                  <a:ext uri="{0D108BD9-81ED-4DB2-BD59-A6C34878D82A}">
                    <a16:rowId xmlns:a16="http://schemas.microsoft.com/office/drawing/2014/main" val="4087452230"/>
                  </a:ext>
                </a:extLst>
              </a:tr>
            </a:tbl>
          </a:graphicData>
        </a:graphic>
      </p:graphicFrame>
    </p:spTree>
    <p:extLst>
      <p:ext uri="{BB962C8B-B14F-4D97-AF65-F5344CB8AC3E}">
        <p14:creationId xmlns:p14="http://schemas.microsoft.com/office/powerpoint/2010/main" val="183176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215516" y="143285"/>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XRN5135 DNO and NTS Invoices to Shippers and DNs VAT compliance</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716642467"/>
              </p:ext>
            </p:extLst>
          </p:nvPr>
        </p:nvGraphicFramePr>
        <p:xfrm>
          <a:off x="215516" y="543396"/>
          <a:ext cx="8712968" cy="4168648"/>
        </p:xfrm>
        <a:graphic>
          <a:graphicData uri="http://schemas.openxmlformats.org/drawingml/2006/table">
            <a:tbl>
              <a:tblPr firstRow="1" firstCol="1" bandRow="1">
                <a:tableStyleId>{5940675A-B579-460E-94D1-54222C63F5DA}</a:tableStyleId>
              </a:tblPr>
              <a:tblGrid>
                <a:gridCol w="1725340">
                  <a:extLst>
                    <a:ext uri="{9D8B030D-6E8A-4147-A177-3AD203B41FA5}">
                      <a16:colId xmlns:a16="http://schemas.microsoft.com/office/drawing/2014/main" val="20001"/>
                    </a:ext>
                  </a:extLst>
                </a:gridCol>
                <a:gridCol w="948937">
                  <a:extLst>
                    <a:ext uri="{9D8B030D-6E8A-4147-A177-3AD203B41FA5}">
                      <a16:colId xmlns:a16="http://schemas.microsoft.com/office/drawing/2014/main" val="20006"/>
                    </a:ext>
                  </a:extLst>
                </a:gridCol>
                <a:gridCol w="690136">
                  <a:extLst>
                    <a:ext uri="{9D8B030D-6E8A-4147-A177-3AD203B41FA5}">
                      <a16:colId xmlns:a16="http://schemas.microsoft.com/office/drawing/2014/main" val="1990762972"/>
                    </a:ext>
                  </a:extLst>
                </a:gridCol>
                <a:gridCol w="521463">
                  <a:extLst>
                    <a:ext uri="{9D8B030D-6E8A-4147-A177-3AD203B41FA5}">
                      <a16:colId xmlns:a16="http://schemas.microsoft.com/office/drawing/2014/main" val="20007"/>
                    </a:ext>
                  </a:extLst>
                </a:gridCol>
                <a:gridCol w="524540">
                  <a:extLst>
                    <a:ext uri="{9D8B030D-6E8A-4147-A177-3AD203B41FA5}">
                      <a16:colId xmlns:a16="http://schemas.microsoft.com/office/drawing/2014/main" val="20008"/>
                    </a:ext>
                  </a:extLst>
                </a:gridCol>
                <a:gridCol w="4302552">
                  <a:extLst>
                    <a:ext uri="{9D8B030D-6E8A-4147-A177-3AD203B41FA5}">
                      <a16:colId xmlns:a16="http://schemas.microsoft.com/office/drawing/2014/main" val="20009"/>
                    </a:ext>
                  </a:extLst>
                </a:gridCol>
              </a:tblGrid>
              <a:tr h="311316">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72991">
                <a:tc rowSpan="4">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2755.3 - RT – JR</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kern="1200" dirty="0">
                          <a:solidFill>
                            <a:schemeClr val="tx1"/>
                          </a:solidFill>
                          <a:effectLst/>
                          <a:latin typeface="+mn-lt"/>
                          <a:ea typeface="+mn-ea"/>
                          <a:cs typeface="+mn-cs"/>
                        </a:rPr>
                        <a:t>MiR9</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kern="1200" dirty="0">
                          <a:solidFill>
                            <a:schemeClr val="tx1"/>
                          </a:solidFill>
                          <a:effectLst/>
                          <a:latin typeface="+mn-lt"/>
                          <a:ea typeface="+mn-ea"/>
                          <a:cs typeface="+mn-cs"/>
                        </a:rPr>
                        <a:t>NTS, Shipper, DNO</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Funding: </a:t>
                      </a:r>
                      <a:r>
                        <a:rPr lang="en-US" sz="1100" kern="1200" dirty="0">
                          <a:solidFill>
                            <a:schemeClr val="tx1"/>
                          </a:solidFill>
                          <a:effectLst/>
                          <a:latin typeface="+mn-lt"/>
                          <a:ea typeface="+mn-ea"/>
                          <a:cs typeface="+mn-cs"/>
                        </a:rPr>
                        <a:t>Service Area 7 is split 17% NTS &amp; 83% DNO</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US" sz="1050" kern="1200" dirty="0">
                          <a:solidFill>
                            <a:schemeClr val="tx1"/>
                          </a:solidFill>
                          <a:effectLst/>
                          <a:latin typeface="+mn-lt"/>
                          <a:ea typeface="+mn-ea"/>
                          <a:cs typeface="+mn-cs"/>
                        </a:rPr>
                        <a:t>Service Area 7: </a:t>
                      </a:r>
                    </a:p>
                    <a:p>
                      <a:pPr>
                        <a:lnSpc>
                          <a:spcPct val="115000"/>
                        </a:lnSpc>
                        <a:spcAft>
                          <a:spcPts val="0"/>
                        </a:spcAft>
                      </a:pPr>
                      <a:r>
                        <a:rPr lang="en-US" sz="1050" kern="1200" dirty="0">
                          <a:solidFill>
                            <a:schemeClr val="tx1"/>
                          </a:solidFill>
                          <a:effectLst/>
                          <a:latin typeface="+mn-lt"/>
                          <a:ea typeface="+mn-ea"/>
                          <a:cs typeface="+mn-cs"/>
                        </a:rPr>
                        <a:t>NTS Capacity / LDZ Capacity / Commodity / Reconciliation / Ad-Hoc Adjustment and Energy Balancing Invoices </a:t>
                      </a: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4548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dirty="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453601">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fontAlgn="ctr"/>
                      <a:r>
                        <a:rPr lang="en-GB" sz="900" b="0" i="0" u="none" strike="noStrike" dirty="0">
                          <a:solidFill>
                            <a:srgbClr val="000000"/>
                          </a:solidFill>
                          <a:effectLst/>
                          <a:latin typeface="Arial" panose="020B0604020202020204" pitchFamily="34" charset="0"/>
                        </a:rPr>
                        <a:t>NGN</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NGN supports the solution option and approves of the change.</a:t>
                      </a:r>
                      <a:endParaRPr lang="en-GB" sz="9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1584291"/>
                  </a:ext>
                </a:extLst>
              </a:tr>
              <a:tr h="1785258">
                <a:tc vMerge="1">
                  <a:txBody>
                    <a:bodyPr/>
                    <a:lstStyle/>
                    <a:p>
                      <a:pP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oFill/>
                  </a:tcPr>
                </a:tc>
                <a:tc>
                  <a:txBody>
                    <a:bodyPr/>
                    <a:lstStyle/>
                    <a:p>
                      <a:pPr algn="ctr" fontAlgn="ctr"/>
                      <a:r>
                        <a:rPr lang="en-GB" sz="900" b="0" i="0" u="none" strike="noStrike" dirty="0">
                          <a:solidFill>
                            <a:srgbClr val="000000"/>
                          </a:solidFill>
                          <a:effectLst/>
                          <a:latin typeface="Arial" panose="020B0604020202020204" pitchFamily="34" charset="0"/>
                        </a:rPr>
                        <a:t>SSE</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We agree that the DNO and NTS invoice VAT compliance changes are appropriate.</a:t>
                      </a:r>
                    </a:p>
                  </a:txBody>
                  <a:tcPr marL="6350" marR="6350" marT="6350" marB="0" anchor="ctr"/>
                </a:tc>
                <a:extLst>
                  <a:ext uri="{0D108BD9-81ED-4DB2-BD59-A6C34878D82A}">
                    <a16:rowId xmlns:a16="http://schemas.microsoft.com/office/drawing/2014/main" val="4087452230"/>
                  </a:ext>
                </a:extLst>
              </a:tr>
            </a:tbl>
          </a:graphicData>
        </a:graphic>
      </p:graphicFrame>
    </p:spTree>
    <p:extLst>
      <p:ext uri="{BB962C8B-B14F-4D97-AF65-F5344CB8AC3E}">
        <p14:creationId xmlns:p14="http://schemas.microsoft.com/office/powerpoint/2010/main" val="558633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dirty="0"/>
              <a:t>Standalone Change Documents for Approval (BER, CCR, EQR)</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867650" cy="3672408"/>
          </a:xfrm>
        </p:spPr>
        <p:txBody>
          <a:bodyPr>
            <a:normAutofit/>
          </a:bodyPr>
          <a:lstStyle/>
          <a:p>
            <a:r>
              <a:rPr lang="en-US" sz="1800" dirty="0"/>
              <a:t>BER for XRN5135 DNO and NTS Invoices to Shippers and DNs VAT compliance</a:t>
            </a:r>
          </a:p>
          <a:p>
            <a:pPr lvl="1"/>
            <a:r>
              <a:rPr lang="en-US" sz="1600" dirty="0"/>
              <a:t>Voting NTS, DNO</a:t>
            </a:r>
          </a:p>
          <a:p>
            <a:endParaRPr lang="en-US" sz="1800" dirty="0"/>
          </a:p>
          <a:p>
            <a:pPr marL="0" indent="0">
              <a:buNone/>
            </a:pPr>
            <a:endParaRPr lang="en-US" sz="1800" dirty="0"/>
          </a:p>
          <a:p>
            <a:r>
              <a:rPr lang="en-US" sz="1800" dirty="0"/>
              <a:t>BER for XRN4876 Changes to PARR reporting – provide further data to PAFA to aid analysis of performance reporting</a:t>
            </a:r>
          </a:p>
          <a:p>
            <a:pPr lvl="1"/>
            <a:r>
              <a:rPr lang="en-US" sz="1600" dirty="0"/>
              <a:t>Voting Shipper</a:t>
            </a:r>
            <a:endParaRPr lang="en-GB" sz="1600" dirty="0"/>
          </a:p>
        </p:txBody>
      </p:sp>
      <p:graphicFrame>
        <p:nvGraphicFramePr>
          <p:cNvPr id="6" name="Object 5">
            <a:extLst>
              <a:ext uri="{FF2B5EF4-FFF2-40B4-BE49-F238E27FC236}">
                <a16:creationId xmlns:a16="http://schemas.microsoft.com/office/drawing/2014/main" id="{2CEB90B3-FCC9-48A5-A752-29DCAC7576ED}"/>
              </a:ext>
            </a:extLst>
          </p:cNvPr>
          <p:cNvGraphicFramePr>
            <a:graphicFrameLocks noChangeAspect="1"/>
          </p:cNvGraphicFramePr>
          <p:nvPr>
            <p:extLst>
              <p:ext uri="{D42A27DB-BD31-4B8C-83A1-F6EECF244321}">
                <p14:modId xmlns:p14="http://schemas.microsoft.com/office/powerpoint/2010/main" val="2468540953"/>
              </p:ext>
            </p:extLst>
          </p:nvPr>
        </p:nvGraphicFramePr>
        <p:xfrm>
          <a:off x="4705350" y="1565275"/>
          <a:ext cx="914400" cy="792163"/>
        </p:xfrm>
        <a:graphic>
          <a:graphicData uri="http://schemas.openxmlformats.org/presentationml/2006/ole">
            <mc:AlternateContent xmlns:mc="http://schemas.openxmlformats.org/markup-compatibility/2006">
              <mc:Choice xmlns:v="urn:schemas-microsoft-com:vml" Requires="v">
                <p:oleObj spid="_x0000_s4098" name="Document" showAsIcon="1" r:id="rId4" imgW="914400" imgH="792360" progId="Word.Document.12">
                  <p:embed/>
                </p:oleObj>
              </mc:Choice>
              <mc:Fallback>
                <p:oleObj name="Document" showAsIcon="1" r:id="rId4" imgW="914400" imgH="792360" progId="Word.Document.12">
                  <p:embed/>
                  <p:pic>
                    <p:nvPicPr>
                      <p:cNvPr id="6" name="Object 5">
                        <a:extLst>
                          <a:ext uri="{FF2B5EF4-FFF2-40B4-BE49-F238E27FC236}">
                            <a16:creationId xmlns:a16="http://schemas.microsoft.com/office/drawing/2014/main" id="{2CEB90B3-FCC9-48A5-A752-29DCAC7576ED}"/>
                          </a:ext>
                        </a:extLst>
                      </p:cNvPr>
                      <p:cNvPicPr/>
                      <p:nvPr/>
                    </p:nvPicPr>
                    <p:blipFill>
                      <a:blip r:embed="rId5"/>
                      <a:stretch>
                        <a:fillRect/>
                      </a:stretch>
                    </p:blipFill>
                    <p:spPr>
                      <a:xfrm>
                        <a:off x="4705350" y="1565275"/>
                        <a:ext cx="9144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ADFC500-064B-440F-9E77-45C249AF7B16}"/>
              </a:ext>
            </a:extLst>
          </p:cNvPr>
          <p:cNvGraphicFramePr>
            <a:graphicFrameLocks noChangeAspect="1"/>
          </p:cNvGraphicFramePr>
          <p:nvPr>
            <p:extLst>
              <p:ext uri="{D42A27DB-BD31-4B8C-83A1-F6EECF244321}">
                <p14:modId xmlns:p14="http://schemas.microsoft.com/office/powerpoint/2010/main" val="89212859"/>
              </p:ext>
            </p:extLst>
          </p:nvPr>
        </p:nvGraphicFramePr>
        <p:xfrm>
          <a:off x="4705350" y="3403600"/>
          <a:ext cx="914400" cy="792163"/>
        </p:xfrm>
        <a:graphic>
          <a:graphicData uri="http://schemas.openxmlformats.org/presentationml/2006/ole">
            <mc:AlternateContent xmlns:mc="http://schemas.openxmlformats.org/markup-compatibility/2006">
              <mc:Choice xmlns:v="urn:schemas-microsoft-com:vml" Requires="v">
                <p:oleObj spid="_x0000_s4099" name="Document" showAsIcon="1" r:id="rId6" imgW="914400" imgH="792360" progId="Word.Document.12">
                  <p:embed/>
                </p:oleObj>
              </mc:Choice>
              <mc:Fallback>
                <p:oleObj name="Document" showAsIcon="1" r:id="rId6" imgW="914400" imgH="792360" progId="Word.Document.12">
                  <p:embed/>
                  <p:pic>
                    <p:nvPicPr>
                      <p:cNvPr id="7" name="Object 6">
                        <a:extLst>
                          <a:ext uri="{FF2B5EF4-FFF2-40B4-BE49-F238E27FC236}">
                            <a16:creationId xmlns:a16="http://schemas.microsoft.com/office/drawing/2014/main" id="{AADFC500-064B-440F-9E77-45C249AF7B16}"/>
                          </a:ext>
                        </a:extLst>
                      </p:cNvPr>
                      <p:cNvPicPr/>
                      <p:nvPr/>
                    </p:nvPicPr>
                    <p:blipFill>
                      <a:blip r:embed="rId7"/>
                      <a:stretch>
                        <a:fillRect/>
                      </a:stretch>
                    </p:blipFill>
                    <p:spPr>
                      <a:xfrm>
                        <a:off x="4705350" y="3403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June 2020 Major Release</a:t>
            </a:r>
            <a:endParaRPr lang="en-GB" dirty="0"/>
          </a:p>
        </p:txBody>
      </p:sp>
    </p:spTree>
    <p:extLst>
      <p:ext uri="{BB962C8B-B14F-4D97-AF65-F5344CB8AC3E}">
        <p14:creationId xmlns:p14="http://schemas.microsoft.com/office/powerpoint/2010/main" val="286060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2.1 – DSC Change Budget 20/21 (Financial Year To Date) &amp; 21/22</a:t>
            </a:r>
          </a:p>
        </p:txBody>
      </p:sp>
    </p:spTree>
    <p:extLst>
      <p:ext uri="{BB962C8B-B14F-4D97-AF65-F5344CB8AC3E}">
        <p14:creationId xmlns:p14="http://schemas.microsoft.com/office/powerpoint/2010/main" val="680037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199" y="-20538"/>
            <a:ext cx="8229600" cy="637580"/>
          </a:xfrm>
        </p:spPr>
        <p:txBody>
          <a:bodyPr>
            <a:normAutofit/>
          </a:bodyPr>
          <a:lstStyle/>
          <a:p>
            <a:r>
              <a:rPr lang="en-GB" sz="2000" dirty="0">
                <a:latin typeface="Arial"/>
                <a:cs typeface="Arial"/>
              </a:rPr>
              <a:t>XRN4996 -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07504" y="483518"/>
          <a:ext cx="8784975" cy="4516191"/>
        </p:xfrm>
        <a:graphic>
          <a:graphicData uri="http://schemas.openxmlformats.org/drawingml/2006/table">
            <a:tbl>
              <a:tblPr firstRow="1" bandRow="1"/>
              <a:tblGrid>
                <a:gridCol w="1237491">
                  <a:extLst>
                    <a:ext uri="{9D8B030D-6E8A-4147-A177-3AD203B41FA5}">
                      <a16:colId xmlns:a16="http://schemas.microsoft.com/office/drawing/2014/main" val="20000"/>
                    </a:ext>
                  </a:extLst>
                </a:gridCol>
                <a:gridCol w="1922825">
                  <a:extLst>
                    <a:ext uri="{9D8B030D-6E8A-4147-A177-3AD203B41FA5}">
                      <a16:colId xmlns:a16="http://schemas.microsoft.com/office/drawing/2014/main" val="20001"/>
                    </a:ext>
                  </a:extLst>
                </a:gridCol>
                <a:gridCol w="1881483">
                  <a:extLst>
                    <a:ext uri="{9D8B030D-6E8A-4147-A177-3AD203B41FA5}">
                      <a16:colId xmlns:a16="http://schemas.microsoft.com/office/drawing/2014/main" val="20002"/>
                    </a:ext>
                  </a:extLst>
                </a:gridCol>
                <a:gridCol w="1913676">
                  <a:extLst>
                    <a:ext uri="{9D8B030D-6E8A-4147-A177-3AD203B41FA5}">
                      <a16:colId xmlns:a16="http://schemas.microsoft.com/office/drawing/2014/main" val="20003"/>
                    </a:ext>
                  </a:extLst>
                </a:gridCol>
                <a:gridCol w="1829500">
                  <a:extLst>
                    <a:ext uri="{9D8B030D-6E8A-4147-A177-3AD203B41FA5}">
                      <a16:colId xmlns:a16="http://schemas.microsoft.com/office/drawing/2014/main" val="20004"/>
                    </a:ext>
                  </a:extLst>
                </a:gridCol>
              </a:tblGrid>
              <a:tr h="27658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a:cs typeface="Arial"/>
                        </a:rPr>
                        <a:t>Overall</a:t>
                      </a:r>
                      <a:r>
                        <a:rPr lang="en-GB" sz="1050" b="1" i="0" baseline="0" dirty="0">
                          <a:solidFill>
                            <a:schemeClr val="bg1"/>
                          </a:solidFill>
                          <a:latin typeface="Arial"/>
                          <a:cs typeface="Arial"/>
                        </a:rPr>
                        <a:t> Project RAG Status</a:t>
                      </a:r>
                      <a:endParaRPr lang="en-GB" sz="1050" b="1" i="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37032">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677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7388">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endParaRPr lang="en-GB" sz="1050" b="1" baseline="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20414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a:ea typeface="Verdana"/>
                          <a:cs typeface="Arial"/>
                        </a:rPr>
                        <a:t>XRN4850 SMS/Email Notification:</a:t>
                      </a:r>
                      <a:r>
                        <a:rPr kumimoji="0" lang="en-GB" sz="900" b="0" i="0" u="none" strike="noStrike" kern="1200" cap="none" normalizeH="0" baseline="0" dirty="0">
                          <a:ln>
                            <a:noFill/>
                          </a:ln>
                          <a:solidFill>
                            <a:schemeClr val="tx1"/>
                          </a:solidFill>
                          <a:effectLst/>
                          <a:latin typeface="Arial"/>
                          <a:ea typeface="Verdana"/>
                          <a:cs typeface="Arial"/>
                        </a:rPr>
                        <a:t> The new service is being utilised by Networks however usage is limited due to the limited amount of data held in UK Link. Currently there is circa 8.2</a:t>
                      </a:r>
                      <a:r>
                        <a:rPr lang="en-GB" sz="900" b="0" i="0" u="none" strike="noStrike" kern="1200" cap="none" normalizeH="0" baseline="0" dirty="0">
                          <a:ln>
                            <a:noFill/>
                          </a:ln>
                          <a:solidFill>
                            <a:schemeClr val="tx1"/>
                          </a:solidFill>
                          <a:effectLst/>
                          <a:latin typeface="Arial"/>
                          <a:ea typeface="Verdana"/>
                          <a:cs typeface="Arial"/>
                        </a:rPr>
                        <a:t> million meter</a:t>
                      </a:r>
                      <a:r>
                        <a:rPr kumimoji="0" lang="en-GB" sz="900" b="0" i="0" u="none" strike="noStrike" kern="1200" cap="none" normalizeH="0" baseline="0" dirty="0">
                          <a:ln>
                            <a:noFill/>
                          </a:ln>
                          <a:solidFill>
                            <a:schemeClr val="tx1"/>
                          </a:solidFill>
                          <a:effectLst/>
                          <a:latin typeface="Arial"/>
                          <a:ea typeface="Verdana"/>
                          <a:cs typeface="Arial"/>
                        </a:rPr>
                        <a:t> points in UK Link and the team are monitoring usage.  Please contact Max </a:t>
                      </a:r>
                      <a:r>
                        <a:rPr kumimoji="0" lang="en-GB" sz="900" b="0" i="0" u="none" strike="noStrike" kern="1200" cap="none" normalizeH="0" baseline="0" dirty="0">
                          <a:ln>
                            <a:noFill/>
                          </a:ln>
                          <a:solidFill>
                            <a:schemeClr val="tx1"/>
                          </a:solidFill>
                          <a:effectLst/>
                          <a:latin typeface="+mn-lt"/>
                          <a:ea typeface="Verdana"/>
                          <a:cs typeface="Arial"/>
                        </a:rPr>
                        <a:t>Pemberton at customerexperience@xoserve.com </a:t>
                      </a:r>
                      <a:r>
                        <a:rPr kumimoji="0" lang="en-GB" sz="900" b="0" i="0" u="none" strike="noStrike" kern="1200" cap="none" normalizeH="0" baseline="0" dirty="0">
                          <a:ln>
                            <a:noFill/>
                          </a:ln>
                          <a:solidFill>
                            <a:schemeClr val="tx1"/>
                          </a:solidFill>
                          <a:effectLst/>
                          <a:latin typeface="Arial"/>
                          <a:ea typeface="Verdana"/>
                          <a:cs typeface="Arial"/>
                        </a:rPr>
                        <a:t>prior to submitting any contact details.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Scope Variations: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a:ln>
                            <a:noFill/>
                          </a:ln>
                          <a:solidFill>
                            <a:schemeClr val="tx1"/>
                          </a:solidFill>
                          <a:effectLst/>
                          <a:latin typeface="+mn-lt"/>
                          <a:ea typeface="Verdana" panose="020B0604030504040204" pitchFamily="34" charset="0"/>
                          <a:cs typeface="+mn-cs"/>
                        </a:rPr>
                        <a:t>XRN4850 -</a:t>
                      </a:r>
                      <a:r>
                        <a:rPr kumimoji="0" lang="en-US" sz="900" b="0" i="0" u="none" strike="noStrike" kern="1200" cap="none" normalizeH="0" baseline="0">
                          <a:ln>
                            <a:noFill/>
                          </a:ln>
                          <a:solidFill>
                            <a:schemeClr val="tx1"/>
                          </a:solidFill>
                          <a:effectLst/>
                          <a:latin typeface="+mn-lt"/>
                          <a:ea typeface="Verdana" panose="020B0604030504040204" pitchFamily="34" charset="0"/>
                          <a:cs typeface="+mn-cs"/>
                        </a:rPr>
                        <a:t> Report </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automation integration is currently in progress with the DDP team with a planned Go Live of mid-February.  Manual reporting will be available in the interim should the service be used.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XRN4850 UK Link Portal changes </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to allow special characters, increase character limits in text and email and display character number count is in progress for delivery mid-February.</a:t>
                      </a:r>
                    </a:p>
                    <a:p>
                      <a:pPr marL="171450" lvl="0" indent="-171450">
                        <a:buFont typeface="Arial" panose="020B0604020202020204" pitchFamily="34" charset="0"/>
                        <a:buChar cha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Project Closedown:</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Following completion of Post Implementation Support and approval of the Change Completion Report project closedown is in progress.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1" i="0" u="none" strike="noStrike" kern="1200" cap="none" normalizeH="0" baseline="0" dirty="0">
                          <a:ln>
                            <a:noFill/>
                          </a:ln>
                          <a:solidFill>
                            <a:schemeClr val="tx1"/>
                          </a:solidFill>
                          <a:effectLst/>
                          <a:latin typeface="Arial"/>
                          <a:ea typeface="Verdana"/>
                          <a:cs typeface="Arial"/>
                        </a:rPr>
                        <a:t>Risk</a:t>
                      </a:r>
                      <a:r>
                        <a:rPr kumimoji="0" lang="en-US" sz="900" b="0" i="0" u="none" strike="noStrike" kern="1200" cap="none" normalizeH="0" baseline="0" dirty="0">
                          <a:ln>
                            <a:noFill/>
                          </a:ln>
                          <a:solidFill>
                            <a:schemeClr val="tx1"/>
                          </a:solidFill>
                          <a:effectLst/>
                          <a:latin typeface="Arial"/>
                          <a:ea typeface="Verdana"/>
                          <a:cs typeface="Arial"/>
                        </a:rPr>
                        <a:t> – DN's/</a:t>
                      </a:r>
                      <a:r>
                        <a:rPr lang="en-US" sz="900" b="0" i="0" u="none" strike="noStrike" kern="1200" cap="none" normalizeH="0" baseline="0" dirty="0">
                          <a:ln>
                            <a:noFill/>
                          </a:ln>
                          <a:solidFill>
                            <a:schemeClr val="tx1"/>
                          </a:solidFill>
                          <a:effectLst/>
                          <a:latin typeface="Arial"/>
                          <a:ea typeface="Verdana"/>
                          <a:cs typeface="Arial"/>
                        </a:rPr>
                        <a:t>IGT's</a:t>
                      </a:r>
                      <a:r>
                        <a:rPr kumimoji="0" lang="en-US" sz="900" b="0" i="0" u="none" strike="noStrike" kern="1200" cap="none" normalizeH="0" baseline="0" dirty="0">
                          <a:ln>
                            <a:noFill/>
                          </a:ln>
                          <a:solidFill>
                            <a:schemeClr val="tx1"/>
                          </a:solidFill>
                          <a:effectLst/>
                          <a:latin typeface="Arial"/>
                          <a:ea typeface="Verdana"/>
                          <a:cs typeface="Arial"/>
                        </a:rPr>
                        <a:t> do not use the new SMS/Email broadcast functionality during Post Implementation Support, because of the limited number of customer contact details uploaded to UK Link or networks do not need to send broadcasts during this </a:t>
                      </a:r>
                      <a:r>
                        <a:rPr kumimoji="0" lang="en-US" sz="900" b="0" i="0" u="none" strike="noStrike" kern="1200" cap="none" normalizeH="0" baseline="0" dirty="0">
                          <a:ln>
                            <a:noFill/>
                          </a:ln>
                          <a:solidFill>
                            <a:schemeClr val="tx1"/>
                          </a:solidFill>
                          <a:effectLst/>
                          <a:latin typeface="+mn-lt"/>
                          <a:ea typeface="Verdana"/>
                          <a:cs typeface="Arial"/>
                        </a:rPr>
                        <a:t>period. To mitigate, Networks to confirm requirements for the report details to provide % saturation of sites in each LDZ which has BRO data populated.</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Costs have been finalised in the CCR which has been approved by Change Management</a:t>
                      </a:r>
                      <a:endParaRPr kumimoji="0" lang="en-US" sz="900" b="0"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03599">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No resource issues identified for the remainder of the project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5" name="TextBox 1">
            <a:extLst>
              <a:ext uri="{FF2B5EF4-FFF2-40B4-BE49-F238E27FC236}">
                <a16:creationId xmlns:a16="http://schemas.microsoft.com/office/drawing/2014/main" id="{8C45CFA6-12A8-4C7A-8C1D-470E6597658D}"/>
              </a:ext>
            </a:extLst>
          </p:cNvPr>
          <p:cNvSpPr txBox="1"/>
          <p:nvPr/>
        </p:nvSpPr>
        <p:spPr>
          <a:xfrm>
            <a:off x="131316" y="4973338"/>
            <a:ext cx="2379737"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Updates as of the 26</a:t>
            </a:r>
            <a:r>
              <a:rPr kumimoji="0" lang="en-GB" sz="700" b="0" i="0" u="none" strike="noStrike" kern="1200" cap="none" spc="0" normalizeH="0" baseline="30000" noProof="0" dirty="0">
                <a:ln>
                  <a:noFill/>
                </a:ln>
                <a:solidFill>
                  <a:prstClr val="black"/>
                </a:solidFill>
                <a:effectLst/>
                <a:uLnTx/>
                <a:uFillTx/>
                <a:latin typeface="Arial"/>
                <a:ea typeface="+mn-ea"/>
                <a:cs typeface="+mn-cs"/>
              </a:rPr>
              <a:t>th</a:t>
            </a:r>
            <a:r>
              <a:rPr kumimoji="0" lang="en-GB" sz="700" b="0" i="0" u="none" strike="noStrike" kern="1200" cap="none" spc="0" normalizeH="0" baseline="0" noProof="0" dirty="0">
                <a:ln>
                  <a:noFill/>
                </a:ln>
                <a:solidFill>
                  <a:prstClr val="black"/>
                </a:solidFill>
                <a:effectLst/>
                <a:uLnTx/>
                <a:uFillTx/>
                <a:latin typeface="Arial"/>
                <a:ea typeface="+mn-ea"/>
                <a:cs typeface="+mn-cs"/>
              </a:rPr>
              <a:t> January 2021</a:t>
            </a:r>
          </a:p>
        </p:txBody>
      </p:sp>
    </p:spTree>
    <p:extLst>
      <p:ext uri="{BB962C8B-B14F-4D97-AF65-F5344CB8AC3E}">
        <p14:creationId xmlns:p14="http://schemas.microsoft.com/office/powerpoint/2010/main" val="3646139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November 2020 Major Release</a:t>
            </a:r>
            <a:endParaRPr lang="en-GB" dirty="0"/>
          </a:p>
        </p:txBody>
      </p:sp>
    </p:spTree>
    <p:extLst>
      <p:ext uri="{BB962C8B-B14F-4D97-AF65-F5344CB8AC3E}">
        <p14:creationId xmlns:p14="http://schemas.microsoft.com/office/powerpoint/2010/main" val="1976727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0046"/>
            <a:ext cx="8229600" cy="637580"/>
          </a:xfrm>
        </p:spPr>
        <p:txBody>
          <a:bodyPr/>
          <a:lstStyle/>
          <a:p>
            <a:r>
              <a:rPr lang="en-GB" dirty="0"/>
              <a:t>XRN5110 - Nov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41022" y="477008"/>
          <a:ext cx="8895474" cy="4549870"/>
        </p:xfrm>
        <a:graphic>
          <a:graphicData uri="http://schemas.openxmlformats.org/drawingml/2006/table">
            <a:tbl>
              <a:tblPr firstRow="1" bandRow="1"/>
              <a:tblGrid>
                <a:gridCol w="1025242">
                  <a:extLst>
                    <a:ext uri="{9D8B030D-6E8A-4147-A177-3AD203B41FA5}">
                      <a16:colId xmlns:a16="http://schemas.microsoft.com/office/drawing/2014/main" val="20000"/>
                    </a:ext>
                  </a:extLst>
                </a:gridCol>
                <a:gridCol w="2174825">
                  <a:extLst>
                    <a:ext uri="{9D8B030D-6E8A-4147-A177-3AD203B41FA5}">
                      <a16:colId xmlns:a16="http://schemas.microsoft.com/office/drawing/2014/main" val="2599063307"/>
                    </a:ext>
                  </a:extLst>
                </a:gridCol>
                <a:gridCol w="1905149">
                  <a:extLst>
                    <a:ext uri="{9D8B030D-6E8A-4147-A177-3AD203B41FA5}">
                      <a16:colId xmlns:a16="http://schemas.microsoft.com/office/drawing/2014/main" val="20002"/>
                    </a:ext>
                  </a:extLst>
                </a:gridCol>
                <a:gridCol w="1937747">
                  <a:extLst>
                    <a:ext uri="{9D8B030D-6E8A-4147-A177-3AD203B41FA5}">
                      <a16:colId xmlns:a16="http://schemas.microsoft.com/office/drawing/2014/main" val="20003"/>
                    </a:ext>
                  </a:extLst>
                </a:gridCol>
                <a:gridCol w="1852511">
                  <a:extLst>
                    <a:ext uri="{9D8B030D-6E8A-4147-A177-3AD203B41FA5}">
                      <a16:colId xmlns:a16="http://schemas.microsoft.com/office/drawing/2014/main" val="20004"/>
                    </a:ext>
                  </a:extLst>
                </a:gridCol>
              </a:tblGrid>
              <a:tr h="222813">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22813">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j-lt"/>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22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rgbClr val="92D050"/>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2813">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0300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a:t>
                      </a: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All 116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instances of first usage have been captured and assured </a:t>
                      </a:r>
                    </a:p>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6</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defects and 19 incidents have been fixed.</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is complete for XRN4871b and XRN5014 </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 following change requests have been identified and approved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XRN4897/99 Daily Cleanse – The job dependency has been changed requiring PIS extension to 08/02/21.The extension is to monitor daily cleanse running in a period of high volume processing. The daily cleanse functionality is working as expected</a:t>
                      </a:r>
                    </a:p>
                    <a:p>
                      <a:pPr marL="628650" lvl="1"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XRN4801 Additional Information in DES  - Issue identified with active read indicator displaying incorrectly for a small volume of OPNX reads. Fix to be implemented 13/02/21 </a:t>
                      </a:r>
                      <a:endPar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Change request has been raised and approved to fix the XRN4897/99 historical cleanse job. </a:t>
                      </a:r>
                    </a:p>
                    <a:p>
                      <a:pPr marL="628650" lvl="1"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Data was being incorrectly deleted, there was no customer impact and the data was quickly restored. The change request covers the scenarios that were missed and resulted in the deletion. Expected implementation of the change is end of March 2021 followed by 10 weeks PIS to run the historical cleanse job. Cost of change is £54k and additional funds have been approved by the Change Management Committee 29/01/21, to cover the £34k shortfall</a:t>
                      </a:r>
                    </a:p>
                    <a:p>
                      <a:pPr marL="0" lvl="0" indent="0">
                        <a:buFont typeface="Arial" panose="020B0604020202020204" pitchFamily="34" charset="0"/>
                        <a:buNone/>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N/A</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5397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Issue: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has been extend for XRN4897/99 Daily Cleanse and XRN4801 Additional Info in DES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Issue: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XRN4897/99 Historical Cleanse Change Request needs to be completed to exit PIS</a:t>
                      </a:r>
                      <a:endPar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XRN4897/99 delivery verifying 100% GDPR compliance – PIS plans in place to assure – risk probability being understood.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all issues is that PIS is completed for all changes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67967">
                <a:tc>
                  <a:txBody>
                    <a:body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BER approved  - 10/06/20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Full Business Case approved XEC – 23/06/20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Additional funds of £34k have been approved for the XRN4897/99 Historical Cleanse change request</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1496708"/>
                  </a:ext>
                </a:extLst>
              </a:tr>
              <a:tr h="41260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SME &amp; Tech Ops resources approved for XRN4897/99, Historical Cleanse, XRN4897/99 Daily Cleanse PIS extension and XRN4801 PIS extension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N/A</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3140005"/>
                  </a:ext>
                </a:extLst>
              </a:tr>
            </a:tbl>
          </a:graphicData>
        </a:graphic>
      </p:graphicFrame>
      <p:sp>
        <p:nvSpPr>
          <p:cNvPr id="3" name="TextBox 2">
            <a:extLst>
              <a:ext uri="{FF2B5EF4-FFF2-40B4-BE49-F238E27FC236}">
                <a16:creationId xmlns:a16="http://schemas.microsoft.com/office/drawing/2014/main" id="{12DB106F-4176-4C21-A04C-BC612EA306B0}"/>
              </a:ext>
            </a:extLst>
          </p:cNvPr>
          <p:cNvSpPr txBox="1"/>
          <p:nvPr/>
        </p:nvSpPr>
        <p:spPr>
          <a:xfrm>
            <a:off x="0" y="5020022"/>
            <a:ext cx="3816424" cy="215444"/>
          </a:xfrm>
          <a:prstGeom prst="rect">
            <a:avLst/>
          </a:prstGeom>
          <a:noFill/>
        </p:spPr>
        <p:txBody>
          <a:bodyPr wrap="square" rtlCol="0">
            <a:spAutoFit/>
          </a:bodyPr>
          <a:lstStyle/>
          <a:p>
            <a:r>
              <a:rPr lang="en-GB" sz="800" dirty="0"/>
              <a:t>Updates as of the 01</a:t>
            </a:r>
            <a:r>
              <a:rPr lang="en-GB" sz="800" baseline="30000" dirty="0"/>
              <a:t>st</a:t>
            </a:r>
            <a:r>
              <a:rPr lang="en-GB" sz="800" dirty="0"/>
              <a:t> February2020</a:t>
            </a:r>
          </a:p>
        </p:txBody>
      </p:sp>
    </p:spTree>
    <p:extLst>
      <p:ext uri="{BB962C8B-B14F-4D97-AF65-F5344CB8AC3E}">
        <p14:creationId xmlns:p14="http://schemas.microsoft.com/office/powerpoint/2010/main" val="2369888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167512" y="123478"/>
            <a:ext cx="8808976" cy="637580"/>
          </a:xfrm>
        </p:spPr>
        <p:txBody>
          <a:bodyPr/>
          <a:lstStyle/>
          <a:p>
            <a:r>
              <a:rPr lang="en-GB" dirty="0"/>
              <a:t>XRN5110 - Nov 20 Delivery Timeline &amp; Progress</a:t>
            </a:r>
          </a:p>
        </p:txBody>
      </p:sp>
      <p:pic>
        <p:nvPicPr>
          <p:cNvPr id="7" name="Picture 6">
            <a:extLst>
              <a:ext uri="{FF2B5EF4-FFF2-40B4-BE49-F238E27FC236}">
                <a16:creationId xmlns:a16="http://schemas.microsoft.com/office/drawing/2014/main" id="{C528E1EC-753F-4CBE-A532-4638605CD10F}"/>
              </a:ext>
            </a:extLst>
          </p:cNvPr>
          <p:cNvPicPr>
            <a:picLocks noChangeAspect="1"/>
          </p:cNvPicPr>
          <p:nvPr/>
        </p:nvPicPr>
        <p:blipFill>
          <a:blip r:embed="rId2"/>
          <a:stretch>
            <a:fillRect/>
          </a:stretch>
        </p:blipFill>
        <p:spPr>
          <a:xfrm>
            <a:off x="616781" y="2931790"/>
            <a:ext cx="7910438" cy="1446500"/>
          </a:xfrm>
          <a:prstGeom prst="rect">
            <a:avLst/>
          </a:prstGeom>
        </p:spPr>
      </p:pic>
      <p:pic>
        <p:nvPicPr>
          <p:cNvPr id="3" name="Picture 2">
            <a:extLst>
              <a:ext uri="{FF2B5EF4-FFF2-40B4-BE49-F238E27FC236}">
                <a16:creationId xmlns:a16="http://schemas.microsoft.com/office/drawing/2014/main" id="{4974CC75-AAA7-4651-A601-D3BF52AF7DA9}"/>
              </a:ext>
            </a:extLst>
          </p:cNvPr>
          <p:cNvPicPr>
            <a:picLocks noChangeAspect="1"/>
          </p:cNvPicPr>
          <p:nvPr/>
        </p:nvPicPr>
        <p:blipFill>
          <a:blip r:embed="rId3"/>
          <a:stretch>
            <a:fillRect/>
          </a:stretch>
        </p:blipFill>
        <p:spPr>
          <a:xfrm>
            <a:off x="107504" y="874877"/>
            <a:ext cx="8892480" cy="1906020"/>
          </a:xfrm>
          <a:prstGeom prst="rect">
            <a:avLst/>
          </a:prstGeom>
        </p:spPr>
      </p:pic>
      <p:sp>
        <p:nvSpPr>
          <p:cNvPr id="8" name="TextBox 7">
            <a:extLst>
              <a:ext uri="{FF2B5EF4-FFF2-40B4-BE49-F238E27FC236}">
                <a16:creationId xmlns:a16="http://schemas.microsoft.com/office/drawing/2014/main" id="{F2073A47-06E4-4E73-AD5D-C3FEABA64CDE}"/>
              </a:ext>
            </a:extLst>
          </p:cNvPr>
          <p:cNvSpPr txBox="1"/>
          <p:nvPr/>
        </p:nvSpPr>
        <p:spPr>
          <a:xfrm>
            <a:off x="0" y="4803998"/>
            <a:ext cx="3816424" cy="215444"/>
          </a:xfrm>
          <a:prstGeom prst="rect">
            <a:avLst/>
          </a:prstGeom>
          <a:noFill/>
        </p:spPr>
        <p:txBody>
          <a:bodyPr wrap="square" rtlCol="0">
            <a:spAutoFit/>
          </a:bodyPr>
          <a:lstStyle/>
          <a:p>
            <a:r>
              <a:rPr lang="en-GB" sz="800" dirty="0"/>
              <a:t>Updates as of the 01</a:t>
            </a:r>
            <a:r>
              <a:rPr lang="en-GB" sz="800" baseline="30000" dirty="0"/>
              <a:t>st</a:t>
            </a:r>
            <a:r>
              <a:rPr lang="en-GB" sz="800" dirty="0"/>
              <a:t> February2020</a:t>
            </a:r>
          </a:p>
        </p:txBody>
      </p:sp>
    </p:spTree>
    <p:extLst>
      <p:ext uri="{BB962C8B-B14F-4D97-AF65-F5344CB8AC3E}">
        <p14:creationId xmlns:p14="http://schemas.microsoft.com/office/powerpoint/2010/main" val="3236503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June 2021 Major Release</a:t>
            </a:r>
            <a:endParaRPr lang="en-GB" dirty="0"/>
          </a:p>
        </p:txBody>
      </p:sp>
    </p:spTree>
    <p:extLst>
      <p:ext uri="{BB962C8B-B14F-4D97-AF65-F5344CB8AC3E}">
        <p14:creationId xmlns:p14="http://schemas.microsoft.com/office/powerpoint/2010/main" val="1957937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0538"/>
            <a:ext cx="8229600" cy="637580"/>
          </a:xfrm>
        </p:spPr>
        <p:txBody>
          <a:bodyPr>
            <a:normAutofit/>
          </a:bodyPr>
          <a:lstStyle/>
          <a:p>
            <a:r>
              <a:rPr lang="en-GB" sz="2000" dirty="0">
                <a:latin typeface="Arial"/>
                <a:cs typeface="Arial"/>
              </a:rPr>
              <a:t>XRN5253 - June 21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2618" y="483518"/>
          <a:ext cx="8838763" cy="3866451"/>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4008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endParaRPr lang="en-GB" sz="1000" b="1" i="0" baseline="0" dirty="0">
                        <a:solidFill>
                          <a:srgbClr val="FFFFFF"/>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5098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78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24721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285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BER Approved at ChMC on 9</a:t>
                      </a:r>
                      <a:r>
                        <a:rPr kumimoji="0" lang="en-US" sz="900" b="0" i="0" u="none" strike="noStrike" kern="1200" cap="none" normalizeH="0" baseline="30000" dirty="0">
                          <a:ln>
                            <a:noFill/>
                          </a:ln>
                          <a:solidFill>
                            <a:schemeClr val="tx1"/>
                          </a:solidFill>
                          <a:effectLst/>
                          <a:latin typeface="Arial"/>
                          <a:ea typeface="Verdana"/>
                          <a:cs typeface="Arial"/>
                        </a:rPr>
                        <a:t>th</a:t>
                      </a:r>
                      <a:r>
                        <a:rPr kumimoji="0" lang="en-US" sz="900" b="0" i="0" u="none" strike="noStrike" kern="1200" cap="none" normalizeH="0" baseline="0" dirty="0">
                          <a:ln>
                            <a:noFill/>
                          </a:ln>
                          <a:solidFill>
                            <a:schemeClr val="tx1"/>
                          </a:solidFill>
                          <a:effectLst/>
                          <a:latin typeface="Arial"/>
                          <a:ea typeface="Verdana"/>
                          <a:cs typeface="Arial"/>
                        </a:rPr>
                        <a:t> December, as confirmed in January a revised BER will be issued that includes AUGE set up costs previously discussed as part of HLSO. This was unfortunately omitted from original BER version. The intention is to issue this for approval in March. </a:t>
                      </a:r>
                    </a:p>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Build execution completed to plan in January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System Testing commenced to plan in January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User Acceptance Testing (UAT) preparation in progress</a:t>
                      </a:r>
                      <a:endParaRPr lang="en-GB" sz="900"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Implementation Approach under final review  </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Post Implementation Support (PIS) period under discussion with Operation teams to ensure it is sufficient and covers what is required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5"/>
                  </a:ext>
                </a:extLst>
              </a:tr>
              <a:tr h="4320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base" latinLnBrk="0" hangingPunct="1">
                        <a:lnSpc>
                          <a:spcPct val="100000"/>
                        </a:lnSpc>
                        <a:spcBef>
                          <a:spcPct val="0"/>
                        </a:spcBef>
                        <a:spcAft>
                          <a:spcPct val="0"/>
                        </a:spcAft>
                        <a:buFont typeface="Arial" pitchFamily="34" charset="0"/>
                        <a:buChar char="•"/>
                      </a:pPr>
                      <a:r>
                        <a:rPr kumimoji="0" lang="en-US" sz="900" b="1" i="0" u="none" strike="noStrike" kern="1200" cap="none" normalizeH="0" baseline="0" dirty="0">
                          <a:ln>
                            <a:noFill/>
                          </a:ln>
                          <a:solidFill>
                            <a:schemeClr val="tx1"/>
                          </a:solidFill>
                          <a:effectLst/>
                          <a:latin typeface="Arial"/>
                          <a:ea typeface="Verdana"/>
                          <a:cs typeface="Arial"/>
                        </a:rPr>
                        <a:t>Issue: </a:t>
                      </a:r>
                      <a:r>
                        <a:rPr kumimoji="0" lang="en-US" sz="900" b="0" i="0" u="none" strike="noStrike" kern="1200" cap="none" normalizeH="0" baseline="0" dirty="0">
                          <a:ln>
                            <a:noFill/>
                          </a:ln>
                          <a:solidFill>
                            <a:schemeClr val="tx1"/>
                          </a:solidFill>
                          <a:effectLst/>
                          <a:latin typeface="Arial"/>
                          <a:ea typeface="Verdana"/>
                          <a:cs typeface="Arial"/>
                        </a:rPr>
                        <a:t>The project is progressing 2 months behind plan leading to overlap between multiple phases and risk that approvals may not fall in order. It also reduces overall delivery timescales. </a:t>
                      </a:r>
                      <a:r>
                        <a:rPr kumimoji="0" lang="en-US" sz="900" b="1" i="0" u="none" strike="noStrike" kern="1200" cap="none" normalizeH="0" baseline="0" dirty="0">
                          <a:ln>
                            <a:noFill/>
                          </a:ln>
                          <a:solidFill>
                            <a:schemeClr val="tx1"/>
                          </a:solidFill>
                          <a:effectLst/>
                          <a:latin typeface="Arial"/>
                          <a:ea typeface="Verdana"/>
                          <a:cs typeface="Arial"/>
                        </a:rPr>
                        <a:t>Mitigation</a:t>
                      </a:r>
                      <a:r>
                        <a:rPr kumimoji="0" lang="en-US" sz="900" b="0" i="0" u="none" strike="noStrike" kern="1200" cap="none" normalizeH="0" baseline="0" dirty="0">
                          <a:ln>
                            <a:noFill/>
                          </a:ln>
                          <a:solidFill>
                            <a:schemeClr val="tx1"/>
                          </a:solidFill>
                          <a:effectLst/>
                          <a:latin typeface="Arial"/>
                          <a:ea typeface="Verdana"/>
                          <a:cs typeface="Arial"/>
                        </a:rPr>
                        <a:t>: Detailed Plan up to end of Design to be completed as part of Start Up to ensure tight project control and critical path management.</a:t>
                      </a:r>
                      <a:r>
                        <a:rPr lang="en-US" sz="900" b="0" i="0" u="none" strike="noStrike" kern="1200" cap="none" normalizeH="0" baseline="0" dirty="0">
                          <a:ln>
                            <a:noFill/>
                          </a:ln>
                          <a:solidFill>
                            <a:schemeClr val="tx1"/>
                          </a:solidFill>
                          <a:effectLst/>
                          <a:latin typeface="Arial"/>
                          <a:ea typeface="Verdana"/>
                          <a:cs typeface="Arial"/>
                        </a:rPr>
                        <a:t>  Following completion of overall Design phase (inclusive of Implementation Approach) this issue will be closed. </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5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BER Approved at ChMC in December, revised BER to be issued in March to include AUGE set up costs incorrectly omitted from previous BER</a:t>
                      </a:r>
                    </a:p>
                    <a:p>
                      <a:pPr marL="0" lvl="0" indent="0">
                        <a:buFont typeface="Arial" panose="020B0604020202020204" pitchFamily="34" charset="0"/>
                        <a:buNone/>
                      </a:pPr>
                      <a:r>
                        <a:rPr lang="en-US" sz="900" b="1" i="0" u="none" strike="noStrike" kern="1200" cap="none" normalizeH="0" baseline="0" dirty="0">
                          <a:ln>
                            <a:noFill/>
                          </a:ln>
                          <a:solidFill>
                            <a:schemeClr val="tx1"/>
                          </a:solidFill>
                          <a:effectLst/>
                          <a:latin typeface="+mn-lt"/>
                          <a:ea typeface="Verdana"/>
                          <a:cs typeface="Arial"/>
                        </a:rPr>
                        <a:t>Cost RAG status will return to </a:t>
                      </a:r>
                      <a:r>
                        <a:rPr lang="en-US" sz="900" b="1" i="0" u="none" strike="noStrike" kern="1200" cap="none" normalizeH="0" baseline="0" dirty="0">
                          <a:ln>
                            <a:noFill/>
                          </a:ln>
                          <a:solidFill>
                            <a:srgbClr val="00B050"/>
                          </a:solidFill>
                          <a:effectLst/>
                          <a:latin typeface="+mn-lt"/>
                          <a:ea typeface="Verdana"/>
                          <a:cs typeface="Arial"/>
                        </a:rPr>
                        <a:t>green</a:t>
                      </a:r>
                      <a:r>
                        <a:rPr lang="en-US" sz="900" b="1" i="0" u="none" strike="noStrike" kern="1200" cap="none" normalizeH="0" baseline="0" dirty="0">
                          <a:ln>
                            <a:noFill/>
                          </a:ln>
                          <a:solidFill>
                            <a:schemeClr val="tx1"/>
                          </a:solidFill>
                          <a:effectLst/>
                          <a:latin typeface="+mn-lt"/>
                          <a:ea typeface="Verdana"/>
                          <a:cs typeface="Arial"/>
                        </a:rPr>
                        <a:t> on approval of updated BER inclusive of AUGE costs.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803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Resource Forecasts and Plans have been defined at a high level for future stages.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900" b="1" i="0" u="none" strike="noStrike" kern="1200" cap="none" normalizeH="0" baseline="0" dirty="0">
                          <a:ln>
                            <a:noFill/>
                          </a:ln>
                          <a:solidFill>
                            <a:schemeClr val="tx1"/>
                          </a:solidFill>
                          <a:effectLst/>
                          <a:latin typeface="+mn-lt"/>
                          <a:ea typeface="Verdana"/>
                          <a:cs typeface="Arial"/>
                        </a:rPr>
                        <a:t>Resource RAG Status will return to </a:t>
                      </a:r>
                      <a:r>
                        <a:rPr lang="en-US" sz="900" b="1" i="0" u="none" strike="noStrike" kern="1200" cap="none" normalizeH="0" baseline="0" dirty="0">
                          <a:ln>
                            <a:noFill/>
                          </a:ln>
                          <a:solidFill>
                            <a:srgbClr val="00B050"/>
                          </a:solidFill>
                          <a:effectLst/>
                          <a:latin typeface="+mn-lt"/>
                          <a:ea typeface="Verdana"/>
                          <a:cs typeface="Arial"/>
                        </a:rPr>
                        <a:t>green </a:t>
                      </a:r>
                      <a:r>
                        <a:rPr lang="en-US" sz="900" b="1" i="0" u="none" strike="noStrike" kern="1200" cap="none" normalizeH="0" baseline="0" dirty="0">
                          <a:ln>
                            <a:noFill/>
                          </a:ln>
                          <a:solidFill>
                            <a:schemeClr val="tx1"/>
                          </a:solidFill>
                          <a:effectLst/>
                          <a:latin typeface="+mn-lt"/>
                          <a:ea typeface="Verdana"/>
                          <a:cs typeface="Arial"/>
                        </a:rPr>
                        <a:t>on confirmation of resources required to support all testing phases. </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99EB8BDE-CA2B-481F-A443-C08643B90990}"/>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t>Updated as of 27th January 2021</a:t>
            </a:r>
          </a:p>
        </p:txBody>
      </p:sp>
    </p:spTree>
    <p:extLst>
      <p:ext uri="{BB962C8B-B14F-4D97-AF65-F5344CB8AC3E}">
        <p14:creationId xmlns:p14="http://schemas.microsoft.com/office/powerpoint/2010/main" val="2242439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7057-CAC6-4F85-906B-BAFD5087544D}"/>
              </a:ext>
            </a:extLst>
          </p:cNvPr>
          <p:cNvSpPr>
            <a:spLocks noGrp="1"/>
          </p:cNvSpPr>
          <p:nvPr>
            <p:ph type="title"/>
          </p:nvPr>
        </p:nvSpPr>
        <p:spPr/>
        <p:txBody>
          <a:bodyPr>
            <a:normAutofit/>
          </a:bodyPr>
          <a:lstStyle/>
          <a:p>
            <a:r>
              <a:rPr lang="en-GB" sz="2000" dirty="0">
                <a:latin typeface="Arial"/>
                <a:cs typeface="Arial"/>
              </a:rPr>
              <a:t>XRN5253 – June 21 High-Level Plan</a:t>
            </a:r>
            <a:endParaRPr lang="en-US" dirty="0"/>
          </a:p>
        </p:txBody>
      </p:sp>
      <p:pic>
        <p:nvPicPr>
          <p:cNvPr id="5" name="Picture 4">
            <a:extLst>
              <a:ext uri="{FF2B5EF4-FFF2-40B4-BE49-F238E27FC236}">
                <a16:creationId xmlns:a16="http://schemas.microsoft.com/office/drawing/2014/main" id="{C816FF51-20AF-4104-BA63-A9A674D792FD}"/>
              </a:ext>
            </a:extLst>
          </p:cNvPr>
          <p:cNvPicPr>
            <a:picLocks noChangeAspect="1"/>
          </p:cNvPicPr>
          <p:nvPr/>
        </p:nvPicPr>
        <p:blipFill>
          <a:blip r:embed="rId2"/>
          <a:stretch>
            <a:fillRect/>
          </a:stretch>
        </p:blipFill>
        <p:spPr>
          <a:xfrm>
            <a:off x="0" y="1514626"/>
            <a:ext cx="9144000" cy="2114248"/>
          </a:xfrm>
          <a:prstGeom prst="rect">
            <a:avLst/>
          </a:prstGeom>
        </p:spPr>
      </p:pic>
      <p:sp>
        <p:nvSpPr>
          <p:cNvPr id="4" name="TextBox 3">
            <a:extLst>
              <a:ext uri="{FF2B5EF4-FFF2-40B4-BE49-F238E27FC236}">
                <a16:creationId xmlns:a16="http://schemas.microsoft.com/office/drawing/2014/main" id="{51D13969-C844-48B5-BBB0-C583EAC49E28}"/>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t>Updated as of 27th January 2021</a:t>
            </a:r>
          </a:p>
        </p:txBody>
      </p:sp>
      <p:sp>
        <p:nvSpPr>
          <p:cNvPr id="6" name="Rectangle 5">
            <a:extLst>
              <a:ext uri="{FF2B5EF4-FFF2-40B4-BE49-F238E27FC236}">
                <a16:creationId xmlns:a16="http://schemas.microsoft.com/office/drawing/2014/main" id="{B0CA9978-33F1-407F-9FBD-DA0FC1A39F1D}"/>
              </a:ext>
            </a:extLst>
          </p:cNvPr>
          <p:cNvSpPr/>
          <p:nvPr/>
        </p:nvSpPr>
        <p:spPr>
          <a:xfrm>
            <a:off x="251520" y="4443958"/>
            <a:ext cx="8696796" cy="36003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Note: Final confirmation of go-live date and PIS period still pending</a:t>
            </a:r>
          </a:p>
        </p:txBody>
      </p:sp>
    </p:spTree>
    <p:extLst>
      <p:ext uri="{BB962C8B-B14F-4D97-AF65-F5344CB8AC3E}">
        <p14:creationId xmlns:p14="http://schemas.microsoft.com/office/powerpoint/2010/main" val="589667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November 2021 Major Release</a:t>
            </a:r>
            <a:endParaRPr lang="en-GB" dirty="0"/>
          </a:p>
        </p:txBody>
      </p:sp>
    </p:spTree>
    <p:extLst>
      <p:ext uri="{BB962C8B-B14F-4D97-AF65-F5344CB8AC3E}">
        <p14:creationId xmlns:p14="http://schemas.microsoft.com/office/powerpoint/2010/main" val="2903077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10091"/>
            <a:ext cx="8229600" cy="637580"/>
          </a:xfrm>
        </p:spPr>
        <p:txBody>
          <a:bodyPr>
            <a:normAutofit/>
          </a:bodyPr>
          <a:lstStyle/>
          <a:p>
            <a:r>
              <a:rPr lang="en-GB" sz="2000">
                <a:latin typeface="Arial"/>
                <a:cs typeface="Arial"/>
              </a:rPr>
              <a:t>XRN5289 - November 21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44454" y="810089"/>
          <a:ext cx="8838763" cy="4103916"/>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21602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22757">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a:solidFill>
                            <a:schemeClr val="bg1"/>
                          </a:solidFill>
                          <a:latin typeface="Arial"/>
                          <a:ea typeface="+mn-ea"/>
                          <a:cs typeface="Arial"/>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22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7846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Status</a:t>
                      </a:r>
                      <a:r>
                        <a:rPr lang="en-GB" sz="1050" b="1" baseline="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9113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i="0" u="none" strike="noStrike" kern="1200" cap="none" normalizeH="0" baseline="0" dirty="0">
                        <a:ln>
                          <a:noFill/>
                        </a:ln>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Detailed Functional Requirements have been approved</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Non Functional Requirements are currently being reviewed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High Level Design is being reviewed and approved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Design workshop plan is approved to start on the 1</a:t>
                      </a:r>
                      <a:r>
                        <a:rPr lang="en-GB" sz="900" b="0" i="0" u="none" strike="noStrike" kern="1200" cap="none" normalizeH="0" baseline="30000" dirty="0">
                          <a:ln>
                            <a:noFill/>
                          </a:ln>
                          <a:solidFill>
                            <a:schemeClr val="tx1"/>
                          </a:solidFill>
                          <a:effectLst/>
                          <a:latin typeface="+mn-lt"/>
                          <a:ea typeface="+mn-ea"/>
                          <a:cs typeface="+mn-cs"/>
                        </a:rPr>
                        <a:t>st</a:t>
                      </a:r>
                      <a:r>
                        <a:rPr lang="en-GB" sz="900" b="0" i="0" u="none" strike="noStrike" kern="1200" cap="none" normalizeH="0" baseline="0" dirty="0">
                          <a:ln>
                            <a:noFill/>
                          </a:ln>
                          <a:solidFill>
                            <a:schemeClr val="tx1"/>
                          </a:solidFill>
                          <a:effectLst/>
                          <a:latin typeface="+mn-lt"/>
                          <a:ea typeface="+mn-ea"/>
                          <a:cs typeface="+mn-cs"/>
                        </a:rPr>
                        <a:t> February</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Currently planning CSSC/CSS impact assessment timeline and content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6834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rtl="0" eaLnBrk="1" fontAlgn="base" latinLnBrk="0" hangingPunct="1">
                        <a:lnSpc>
                          <a:spcPct val="100000"/>
                        </a:lnSpc>
                        <a:spcBef>
                          <a:spcPct val="0"/>
                        </a:spcBef>
                        <a:spcAft>
                          <a:spcPct val="0"/>
                        </a:spcAft>
                        <a:buNone/>
                      </a:pPr>
                      <a:endParaRPr kumimoji="0" lang="en-US" sz="900" b="1" i="0" u="none" strike="noStrike" kern="1200" cap="none" normalizeH="0" baseline="0" noProof="0" dirty="0">
                        <a:ln>
                          <a:noFill/>
                        </a:ln>
                        <a:solidFill>
                          <a:schemeClr val="tx1"/>
                        </a:solidFill>
                        <a:effectLst/>
                        <a:latin typeface="Arial"/>
                        <a:ea typeface="Verdana"/>
                        <a:cs typeface="Arial"/>
                      </a:endParaRPr>
                    </a:p>
                    <a:p>
                      <a:pPr marL="171450" marR="0" lvl="0" indent="-171450" algn="l" rtl="0" eaLnBrk="1" fontAlgn="base" latinLnBrk="0" hangingPunct="1">
                        <a:lnSpc>
                          <a:spcPct val="100000"/>
                        </a:lnSpc>
                        <a:spcBef>
                          <a:spcPct val="0"/>
                        </a:spcBef>
                        <a:spcAft>
                          <a:spcPct val="0"/>
                        </a:spcAft>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Not a full 6 months for Change Pack and delivery – proposing eChMC on the 5th May need agreement</a:t>
                      </a:r>
                    </a:p>
                    <a:p>
                      <a:pPr marL="171450" marR="0" lvl="0" indent="-171450" algn="l">
                        <a:lnSpc>
                          <a:spcPct val="100000"/>
                        </a:lnSpc>
                        <a:spcBef>
                          <a:spcPct val="0"/>
                        </a:spcBef>
                        <a:spcAft>
                          <a:spcPct val="0"/>
                        </a:spcAft>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XRN5142 – Unknown plans from DCC on their plan of delivery and design</a:t>
                      </a:r>
                    </a:p>
                    <a:p>
                      <a:pPr marL="0" marR="0" lvl="0" indent="0" algn="l">
                        <a:lnSpc>
                          <a:spcPct val="100000"/>
                        </a:lnSpc>
                        <a:spcBef>
                          <a:spcPct val="0"/>
                        </a:spcBef>
                        <a:spcAft>
                          <a:spcPct val="0"/>
                        </a:spcAft>
                        <a:buFont typeface="Arial" panose="020B0604020202020204" pitchFamily="34" charset="0"/>
                        <a:buNone/>
                      </a:pPr>
                      <a:endParaRPr lang="en-US" sz="900" b="0" i="0" u="none" strike="noStrike" kern="1200" cap="none" normalizeH="0" baseline="0" dirty="0">
                        <a:ln>
                          <a:noFill/>
                        </a:ln>
                        <a:solidFill>
                          <a:schemeClr val="tx1"/>
                        </a:solidFill>
                        <a:effectLst/>
                        <a:latin typeface="Arial"/>
                        <a:ea typeface="Verdana"/>
                        <a:cs typeface="Arial"/>
                      </a:endParaRPr>
                    </a:p>
                    <a:p>
                      <a:pPr marL="0" marR="0" lvl="0" indent="0" algn="l">
                        <a:lnSpc>
                          <a:spcPct val="100000"/>
                        </a:lnSpc>
                        <a:spcBef>
                          <a:spcPct val="0"/>
                        </a:spcBef>
                        <a:spcAft>
                          <a:spcPct val="0"/>
                        </a:spcAft>
                        <a:buFont typeface="Arial" panose="020B0604020202020204" pitchFamily="34" charset="0"/>
                        <a:buNone/>
                      </a:pPr>
                      <a:r>
                        <a:rPr kumimoji="0" lang="en-US" sz="900" b="1" i="0" u="none" strike="noStrike" kern="1200" cap="none" normalizeH="0" baseline="0" dirty="0">
                          <a:ln>
                            <a:noFill/>
                          </a:ln>
                          <a:solidFill>
                            <a:schemeClr val="tx1"/>
                          </a:solidFill>
                          <a:effectLst/>
                          <a:latin typeface="Arial"/>
                          <a:ea typeface="Verdana"/>
                          <a:cs typeface="Arial"/>
                        </a:rPr>
                        <a:t>Return to </a:t>
                      </a:r>
                      <a:r>
                        <a:rPr kumimoji="0" lang="en-US" sz="900" b="1" i="0" u="none" strike="noStrike" kern="1200" cap="none" normalizeH="0" baseline="0" dirty="0">
                          <a:ln>
                            <a:noFill/>
                          </a:ln>
                          <a:solidFill>
                            <a:srgbClr val="00B050"/>
                          </a:solidFill>
                          <a:effectLst/>
                          <a:latin typeface="Arial"/>
                          <a:ea typeface="Verdana"/>
                          <a:cs typeface="Arial"/>
                        </a:rPr>
                        <a:t>Green</a:t>
                      </a:r>
                      <a:r>
                        <a:rPr kumimoji="0" lang="en-US" sz="900" b="1" i="0" u="none" strike="noStrike" kern="1200" cap="none" normalizeH="0" baseline="0" dirty="0">
                          <a:ln>
                            <a:noFill/>
                          </a:ln>
                          <a:solidFill>
                            <a:schemeClr val="tx1"/>
                          </a:solidFill>
                          <a:effectLst/>
                          <a:latin typeface="Arial"/>
                          <a:ea typeface="Verdana"/>
                          <a:cs typeface="Arial"/>
                        </a:rPr>
                        <a:t> </a:t>
                      </a:r>
                    </a:p>
                    <a:p>
                      <a:pPr marL="171450" marR="0" lvl="0" indent="-171450" algn="l">
                        <a:lnSpc>
                          <a:spcPct val="100000"/>
                        </a:lnSpc>
                        <a:spcBef>
                          <a:spcPct val="0"/>
                        </a:spcBef>
                        <a:spcAft>
                          <a:spcPct val="0"/>
                        </a:spcAft>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Gain agreement from ChMC on eChMC</a:t>
                      </a:r>
                    </a:p>
                    <a:p>
                      <a:pPr marL="171450" marR="0" lvl="0" indent="-171450" algn="l">
                        <a:lnSpc>
                          <a:spcPct val="100000"/>
                        </a:lnSpc>
                        <a:spcBef>
                          <a:spcPct val="0"/>
                        </a:spcBef>
                        <a:spcAft>
                          <a:spcPct val="0"/>
                        </a:spcAft>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Set up regular touch points with DCC to understand their plan and design</a:t>
                      </a:r>
                    </a:p>
                    <a:p>
                      <a:pPr marL="0" marR="0" lvl="0" indent="0" algn="l">
                        <a:lnSpc>
                          <a:spcPct val="100000"/>
                        </a:lnSpc>
                        <a:spcBef>
                          <a:spcPct val="0"/>
                        </a:spcBef>
                        <a:spcAft>
                          <a:spcPct val="0"/>
                        </a:spcAft>
                        <a:buFont typeface="Arial" panose="020B0604020202020204" pitchFamily="34" charset="0"/>
                        <a:buNone/>
                      </a:pPr>
                      <a:endParaRPr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291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EQR approved by ChMC on the 13</a:t>
                      </a:r>
                      <a:r>
                        <a:rPr kumimoji="0" lang="en-US" sz="900" b="0" i="0" u="none" strike="noStrike" kern="1200" cap="none" normalizeH="0" baseline="30000" dirty="0">
                          <a:ln>
                            <a:noFill/>
                          </a:ln>
                          <a:solidFill>
                            <a:schemeClr val="tx1"/>
                          </a:solidFill>
                          <a:effectLst/>
                          <a:latin typeface="Arial"/>
                          <a:ea typeface="Verdana"/>
                          <a:cs typeface="Arial"/>
                        </a:rPr>
                        <a:t>th</a:t>
                      </a:r>
                      <a:r>
                        <a:rPr kumimoji="0" lang="en-US" sz="900" b="0" i="0" u="none" strike="noStrike" kern="1200" cap="none" normalizeH="0" baseline="0" dirty="0">
                          <a:ln>
                            <a:noFill/>
                          </a:ln>
                          <a:solidFill>
                            <a:schemeClr val="tx1"/>
                          </a:solidFill>
                          <a:effectLst/>
                          <a:latin typeface="Arial"/>
                          <a:ea typeface="Verdana"/>
                          <a:cs typeface="Arial"/>
                        </a:rPr>
                        <a:t> January</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683409">
                <a:tc>
                  <a:txBody>
                    <a:bodyPr/>
                    <a:lstStyle/>
                    <a:p>
                      <a:pPr algn="ctr"/>
                      <a:r>
                        <a:rPr lang="en-GB" sz="1050" b="1" baseline="0">
                          <a:solidFill>
                            <a:schemeClr val="bg1"/>
                          </a:solidFill>
                          <a:latin typeface="Arial"/>
                          <a:cs typeface="Arial"/>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rtl="0" eaLnBrk="1" fontAlgn="base" latinLnBrk="0" hangingPunct="1">
                        <a:lnSpc>
                          <a:spcPct val="100000"/>
                        </a:lnSpc>
                        <a:spcBef>
                          <a:spcPct val="0"/>
                        </a:spcBef>
                        <a:spcAft>
                          <a:spcPct val="0"/>
                        </a:spcAft>
                        <a:buClrTx/>
                        <a:buSzTx/>
                        <a:buNone/>
                      </a:pPr>
                      <a:endParaRPr lang="en-US" sz="900" b="1" i="0" u="none" strike="noStrike" kern="1200" cap="none" normalizeH="0" baseline="0" noProof="0" dirty="0">
                        <a:ln>
                          <a:noFill/>
                        </a:ln>
                        <a:effectLst/>
                      </a:endParaRPr>
                    </a:p>
                    <a:p>
                      <a:pPr marL="171450" marR="0" lvl="0" indent="-171450" algn="l">
                        <a:lnSpc>
                          <a:spcPct val="100000"/>
                        </a:lnSpc>
                        <a:spcBef>
                          <a:spcPct val="0"/>
                        </a:spcBef>
                        <a:spcAft>
                          <a:spcPct val="0"/>
                        </a:spcAft>
                        <a:buClrTx/>
                        <a:buSzTx/>
                        <a:buFont typeface="Arial"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Resource Forecasts and Plans have been defined at a high level and approved until initiation this includes detailed requirements</a:t>
                      </a:r>
                      <a:endParaRPr lang="en-US" sz="900" b="0" i="0" u="none" strike="noStrike" kern="1200" cap="none" normalizeH="0" baseline="0" dirty="0">
                        <a:ln>
                          <a:noFill/>
                        </a:ln>
                        <a:solidFill>
                          <a:schemeClr val="tx1"/>
                        </a:solidFill>
                        <a:effectLst/>
                        <a:latin typeface="Arial"/>
                        <a:ea typeface="Verdana"/>
                        <a:cs typeface="Arial"/>
                      </a:endParaRPr>
                    </a:p>
                    <a:p>
                      <a:pPr marL="171450" marR="0" lvl="0" indent="-171450" algn="l">
                        <a:lnSpc>
                          <a:spcPct val="100000"/>
                        </a:lnSpc>
                        <a:spcBef>
                          <a:spcPct val="0"/>
                        </a:spcBef>
                        <a:spcAft>
                          <a:spcPct val="0"/>
                        </a:spcAft>
                        <a:buClrTx/>
                        <a:buSzTx/>
                        <a:buFont typeface="Arial" pitchFamily="34" charset="0"/>
                        <a:buChar char="•"/>
                      </a:pPr>
                      <a:r>
                        <a:rPr lang="en-US" sz="900" b="0" i="0" u="none" strike="noStrike" kern="1200" cap="none" normalizeH="0" baseline="0" dirty="0">
                          <a:ln>
                            <a:noFill/>
                          </a:ln>
                          <a:solidFill>
                            <a:schemeClr val="tx1"/>
                          </a:solidFill>
                          <a:effectLst/>
                          <a:latin typeface="Arial"/>
                          <a:ea typeface="Verdana"/>
                          <a:cs typeface="Arial"/>
                        </a:rPr>
                        <a:t>SME resource has been provided for design, approach for technical SME resource to support design has been agreed</a:t>
                      </a:r>
                      <a:endParaRPr kumimoji="0" lang="en-US" sz="900" b="0" i="0" u="none" strike="noStrike" kern="1200" cap="none" normalizeH="0" baseline="0" dirty="0">
                        <a:ln>
                          <a:noFill/>
                        </a:ln>
                        <a:solidFill>
                          <a:schemeClr val="tx1"/>
                        </a:solidFill>
                        <a:effectLst/>
                        <a:latin typeface="Arial"/>
                        <a:ea typeface="Verdana"/>
                        <a:cs typeface="Arial"/>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CA95298-1E30-4F24-ABAE-DB5DA0D792C3}"/>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t>Updated as of 27th January 2021</a:t>
            </a:r>
          </a:p>
        </p:txBody>
      </p:sp>
    </p:spTree>
    <p:extLst>
      <p:ext uri="{BB962C8B-B14F-4D97-AF65-F5344CB8AC3E}">
        <p14:creationId xmlns:p14="http://schemas.microsoft.com/office/powerpoint/2010/main" val="3200118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7057-CAC6-4F85-906B-BAFD5087544D}"/>
              </a:ext>
            </a:extLst>
          </p:cNvPr>
          <p:cNvSpPr>
            <a:spLocks noGrp="1"/>
          </p:cNvSpPr>
          <p:nvPr>
            <p:ph type="title"/>
          </p:nvPr>
        </p:nvSpPr>
        <p:spPr/>
        <p:txBody>
          <a:bodyPr>
            <a:normAutofit/>
          </a:bodyPr>
          <a:lstStyle/>
          <a:p>
            <a:r>
              <a:rPr lang="en-GB" sz="2000" dirty="0">
                <a:latin typeface="Arial"/>
                <a:cs typeface="Arial"/>
              </a:rPr>
              <a:t>XRN5289 – November 21 Release High-Level Plan</a:t>
            </a:r>
            <a:endParaRPr lang="en-US" dirty="0"/>
          </a:p>
        </p:txBody>
      </p:sp>
      <p:sp>
        <p:nvSpPr>
          <p:cNvPr id="7" name="TextBox 6">
            <a:extLst>
              <a:ext uri="{FF2B5EF4-FFF2-40B4-BE49-F238E27FC236}">
                <a16:creationId xmlns:a16="http://schemas.microsoft.com/office/drawing/2014/main" id="{B63E1BE9-66DC-4736-AB78-AAEB3FA4DD37}"/>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t>Updated as of 27th January 2021</a:t>
            </a:r>
          </a:p>
        </p:txBody>
      </p:sp>
      <p:pic>
        <p:nvPicPr>
          <p:cNvPr id="3" name="Picture 2">
            <a:extLst>
              <a:ext uri="{FF2B5EF4-FFF2-40B4-BE49-F238E27FC236}">
                <a16:creationId xmlns:a16="http://schemas.microsoft.com/office/drawing/2014/main" id="{3606D7DD-5FF0-46CC-BC52-65FE2D42DAC5}"/>
              </a:ext>
            </a:extLst>
          </p:cNvPr>
          <p:cNvPicPr>
            <a:picLocks noChangeAspect="1"/>
          </p:cNvPicPr>
          <p:nvPr/>
        </p:nvPicPr>
        <p:blipFill>
          <a:blip r:embed="rId2"/>
          <a:stretch>
            <a:fillRect/>
          </a:stretch>
        </p:blipFill>
        <p:spPr>
          <a:xfrm>
            <a:off x="1066800" y="971550"/>
            <a:ext cx="7010400" cy="3200400"/>
          </a:xfrm>
          <a:prstGeom prst="rect">
            <a:avLst/>
          </a:prstGeom>
        </p:spPr>
      </p:pic>
    </p:spTree>
    <p:extLst>
      <p:ext uri="{BB962C8B-B14F-4D97-AF65-F5344CB8AC3E}">
        <p14:creationId xmlns:p14="http://schemas.microsoft.com/office/powerpoint/2010/main" val="337601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820472" cy="416011"/>
          </a:xfrm>
        </p:spPr>
        <p:txBody>
          <a:bodyPr>
            <a:noAutofit/>
          </a:bodyPr>
          <a:lstStyle/>
          <a:p>
            <a:r>
              <a:rPr lang="en-GB" sz="2000" dirty="0"/>
              <a:t>Budget v Spend BP20/21 Financial Year To Date</a:t>
            </a:r>
          </a:p>
        </p:txBody>
      </p:sp>
      <p:sp>
        <p:nvSpPr>
          <p:cNvPr id="3" name="Rectangle 2"/>
          <p:cNvSpPr/>
          <p:nvPr/>
        </p:nvSpPr>
        <p:spPr>
          <a:xfrm>
            <a:off x="557519" y="987574"/>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A41E83A2-9D91-4DDD-889E-8991F40921D8}"/>
              </a:ext>
            </a:extLst>
          </p:cNvPr>
          <p:cNvSpPr txBox="1"/>
          <p:nvPr/>
        </p:nvSpPr>
        <p:spPr>
          <a:xfrm>
            <a:off x="7170941" y="840050"/>
            <a:ext cx="1940487" cy="1869743"/>
          </a:xfrm>
          <a:prstGeom prst="rect">
            <a:avLst/>
          </a:prstGeom>
          <a:noFill/>
        </p:spPr>
        <p:txBody>
          <a:bodyPr wrap="square" rtlCol="0">
            <a:spAutoFit/>
          </a:bodyPr>
          <a:lstStyle/>
          <a:p>
            <a:pPr marL="285750" indent="-285750">
              <a:buFont typeface="Arial" panose="020B0604020202020204" pitchFamily="34" charset="0"/>
              <a:buChar char="•"/>
            </a:pPr>
            <a:endParaRPr lang="en-GB" sz="1050" b="1" dirty="0"/>
          </a:p>
          <a:p>
            <a:pPr marL="285750" indent="-285750">
              <a:buFont typeface="Arial" panose="020B0604020202020204" pitchFamily="34" charset="0"/>
              <a:buChar char="•"/>
            </a:pPr>
            <a:r>
              <a:rPr lang="en-GB" sz="1050" b="1" dirty="0"/>
              <a:t>Total available funds have decreased by £78k</a:t>
            </a:r>
            <a:r>
              <a:rPr lang="en-GB" sz="1050" dirty="0"/>
              <a:t> as a result of multiple changes moving through the lifecycle (see 2</a:t>
            </a:r>
            <a:r>
              <a:rPr lang="en-GB" sz="1050" baseline="30000" dirty="0"/>
              <a:t>nd</a:t>
            </a:r>
            <a:r>
              <a:rPr lang="en-GB" sz="1050" dirty="0"/>
              <a:t> tab in embedded s/s for details)</a:t>
            </a:r>
          </a:p>
          <a:p>
            <a:pPr marL="285750" indent="-285750">
              <a:buFont typeface="Arial" panose="020B0604020202020204" pitchFamily="34" charset="0"/>
              <a:buChar char="•"/>
            </a:pPr>
            <a:r>
              <a:rPr lang="en-GB" sz="1050" dirty="0"/>
              <a:t>Position as of Jan-21</a:t>
            </a:r>
          </a:p>
          <a:p>
            <a:endParaRPr lang="en-GB" sz="1050" dirty="0"/>
          </a:p>
        </p:txBody>
      </p:sp>
      <p:graphicFrame>
        <p:nvGraphicFramePr>
          <p:cNvPr id="9" name="Chart 8">
            <a:extLst>
              <a:ext uri="{FF2B5EF4-FFF2-40B4-BE49-F238E27FC236}">
                <a16:creationId xmlns:a16="http://schemas.microsoft.com/office/drawing/2014/main" id="{C1ECA0C0-4FFB-4C80-B599-6632AD24CA9F}"/>
              </a:ext>
              <a:ext uri="{147F2762-F138-4A5C-976F-8EAC2B608ADB}">
                <a16:predDERef xmlns:a16="http://schemas.microsoft.com/office/drawing/2014/main" pred="{81539D07-D235-46B0-96A4-675396BB1C10}"/>
              </a:ext>
            </a:extLst>
          </p:cNvPr>
          <p:cNvGraphicFramePr>
            <a:graphicFrameLocks/>
          </p:cNvGraphicFramePr>
          <p:nvPr>
            <p:extLst/>
          </p:nvPr>
        </p:nvGraphicFramePr>
        <p:xfrm>
          <a:off x="242084" y="2938347"/>
          <a:ext cx="6850196" cy="2037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98FB028-79DF-45ED-B33C-94FC73389E76}"/>
              </a:ext>
            </a:extLst>
          </p:cNvPr>
          <p:cNvGraphicFramePr>
            <a:graphicFrameLocks/>
          </p:cNvGraphicFramePr>
          <p:nvPr>
            <p:extLst/>
          </p:nvPr>
        </p:nvGraphicFramePr>
        <p:xfrm>
          <a:off x="179512" y="769483"/>
          <a:ext cx="3377325" cy="18225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28D83495-7D21-472D-AD79-F492C32EB9C8}"/>
              </a:ext>
            </a:extLst>
          </p:cNvPr>
          <p:cNvGraphicFramePr>
            <a:graphicFrameLocks/>
          </p:cNvGraphicFramePr>
          <p:nvPr>
            <p:extLst/>
          </p:nvPr>
        </p:nvGraphicFramePr>
        <p:xfrm>
          <a:off x="3635896" y="769483"/>
          <a:ext cx="3456384" cy="18697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6B7A11DC-BBCC-411C-8DFF-6196F184AEB6}"/>
              </a:ext>
            </a:extLst>
          </p:cNvPr>
          <p:cNvGraphicFramePr>
            <a:graphicFrameLocks noChangeAspect="1"/>
          </p:cNvGraphicFramePr>
          <p:nvPr>
            <p:extLst/>
          </p:nvPr>
        </p:nvGraphicFramePr>
        <p:xfrm>
          <a:off x="7380312" y="2959672"/>
          <a:ext cx="914400" cy="806450"/>
        </p:xfrm>
        <a:graphic>
          <a:graphicData uri="http://schemas.openxmlformats.org/presentationml/2006/ole">
            <mc:AlternateContent xmlns:mc="http://schemas.openxmlformats.org/markup-compatibility/2006">
              <mc:Choice xmlns:v="urn:schemas-microsoft-com:vml" Requires="v">
                <p:oleObj spid="_x0000_s1026" name="Worksheet" showAsIcon="1" r:id="rId6" imgW="914400" imgH="806400" progId="Excel.Sheet.12">
                  <p:embed/>
                </p:oleObj>
              </mc:Choice>
              <mc:Fallback>
                <p:oleObj name="Worksheet" showAsIcon="1" r:id="rId6" imgW="914400" imgH="806400" progId="Excel.Sheet.12">
                  <p:embed/>
                  <p:pic>
                    <p:nvPicPr>
                      <p:cNvPr id="4" name="Object 3">
                        <a:extLst>
                          <a:ext uri="{FF2B5EF4-FFF2-40B4-BE49-F238E27FC236}">
                            <a16:creationId xmlns:a16="http://schemas.microsoft.com/office/drawing/2014/main" id="{6B7A11DC-BBCC-411C-8DFF-6196F184AEB6}"/>
                          </a:ext>
                        </a:extLst>
                      </p:cNvPr>
                      <p:cNvPicPr/>
                      <p:nvPr/>
                    </p:nvPicPr>
                    <p:blipFill>
                      <a:blip r:embed="rId7"/>
                      <a:stretch>
                        <a:fillRect/>
                      </a:stretch>
                    </p:blipFill>
                    <p:spPr>
                      <a:xfrm>
                        <a:off x="7380312" y="295967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64786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D80B-0970-486E-8D02-66795B8334BF}"/>
              </a:ext>
            </a:extLst>
          </p:cNvPr>
          <p:cNvSpPr>
            <a:spLocks noGrp="1"/>
          </p:cNvSpPr>
          <p:nvPr>
            <p:ph type="ctrTitle"/>
          </p:nvPr>
        </p:nvSpPr>
        <p:spPr>
          <a:xfrm>
            <a:off x="685800" y="2020490"/>
            <a:ext cx="7772400" cy="1102519"/>
          </a:xfrm>
        </p:spPr>
        <p:txBody>
          <a:bodyPr/>
          <a:lstStyle/>
          <a:p>
            <a:r>
              <a:rPr lang="en-GB" dirty="0"/>
              <a:t> XRN5294 - Minor Release Drop 9 Update</a:t>
            </a:r>
          </a:p>
        </p:txBody>
      </p:sp>
    </p:spTree>
    <p:extLst>
      <p:ext uri="{BB962C8B-B14F-4D97-AF65-F5344CB8AC3E}">
        <p14:creationId xmlns:p14="http://schemas.microsoft.com/office/powerpoint/2010/main" val="990565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254524" y="-20538"/>
            <a:ext cx="8432276" cy="637580"/>
          </a:xfrm>
        </p:spPr>
        <p:txBody>
          <a:bodyPr>
            <a:normAutofit/>
          </a:bodyPr>
          <a:lstStyle/>
          <a:p>
            <a:r>
              <a:rPr lang="en-GB" sz="2000" dirty="0"/>
              <a:t> XRN5294 - Minor Release Drop 9 </a:t>
            </a:r>
            <a:r>
              <a:rPr lang="en-GB" sz="2000"/>
              <a:t>- Status </a:t>
            </a:r>
            <a:r>
              <a:rPr lang="en-GB" sz="2000" dirty="0"/>
              <a:t>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4524" y="483518"/>
          <a:ext cx="8663201" cy="4451381"/>
        </p:xfrm>
        <a:graphic>
          <a:graphicData uri="http://schemas.openxmlformats.org/drawingml/2006/table">
            <a:tbl>
              <a:tblPr firstRow="1" bandRow="1"/>
              <a:tblGrid>
                <a:gridCol w="831190">
                  <a:extLst>
                    <a:ext uri="{9D8B030D-6E8A-4147-A177-3AD203B41FA5}">
                      <a16:colId xmlns:a16="http://schemas.microsoft.com/office/drawing/2014/main" val="20000"/>
                    </a:ext>
                  </a:extLst>
                </a:gridCol>
                <a:gridCol w="1995313">
                  <a:extLst>
                    <a:ext uri="{9D8B030D-6E8A-4147-A177-3AD203B41FA5}">
                      <a16:colId xmlns:a16="http://schemas.microsoft.com/office/drawing/2014/main" val="20001"/>
                    </a:ext>
                  </a:extLst>
                </a:gridCol>
                <a:gridCol w="1952412">
                  <a:extLst>
                    <a:ext uri="{9D8B030D-6E8A-4147-A177-3AD203B41FA5}">
                      <a16:colId xmlns:a16="http://schemas.microsoft.com/office/drawing/2014/main" val="20002"/>
                    </a:ext>
                  </a:extLst>
                </a:gridCol>
                <a:gridCol w="1985818">
                  <a:extLst>
                    <a:ext uri="{9D8B030D-6E8A-4147-A177-3AD203B41FA5}">
                      <a16:colId xmlns:a16="http://schemas.microsoft.com/office/drawing/2014/main" val="20003"/>
                    </a:ext>
                  </a:extLst>
                </a:gridCol>
                <a:gridCol w="1898468">
                  <a:extLst>
                    <a:ext uri="{9D8B030D-6E8A-4147-A177-3AD203B41FA5}">
                      <a16:colId xmlns:a16="http://schemas.microsoft.com/office/drawing/2014/main" val="20004"/>
                    </a:ext>
                  </a:extLst>
                </a:gridCol>
              </a:tblGrid>
              <a:tr h="39121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42588">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09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241301">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Status</a:t>
                      </a:r>
                      <a:r>
                        <a:rPr lang="en-GB" sz="1050" b="1" baseline="0" dirty="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8530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are 2 changes for Minor Release Drop 9 to be implemented.  The implementation date is planned  for  20</a:t>
                      </a:r>
                      <a:r>
                        <a:rPr kumimoji="0" lang="en-GB" sz="9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March 21:</a:t>
                      </a:r>
                    </a:p>
                    <a:p>
                      <a:pPr marL="171450" lvl="0" indent="-171450">
                        <a:buFont typeface="Arial" panose="020B0604020202020204" pitchFamily="34" charset="0"/>
                        <a:buChar char="•"/>
                      </a:pP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XRN5080 </a:t>
                      </a:r>
                      <a:r>
                        <a:rPr lang="en-GB" sz="900" dirty="0"/>
                        <a:t>- </a:t>
                      </a:r>
                      <a:r>
                        <a:rPr lang="en-US" sz="900" kern="1200" dirty="0">
                          <a:solidFill>
                            <a:schemeClr val="tx1"/>
                          </a:solidFill>
                          <a:latin typeface="+mn-lt"/>
                          <a:ea typeface="+mn-ea"/>
                          <a:cs typeface="+mn-cs"/>
                        </a:rPr>
                        <a:t>Failure to Supply Gas (FSG_GSOP1) - System Changes​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XRN5135 </a:t>
                      </a:r>
                      <a:r>
                        <a:rPr lang="en-GB" sz="900" b="0" dirty="0"/>
                        <a:t>– DNO and NTS Invoices to Shippers and DN’s VAT compliance </a:t>
                      </a:r>
                      <a:br>
                        <a:rPr lang="en-US" sz="900" kern="1200" dirty="0">
                          <a:solidFill>
                            <a:schemeClr val="tx1"/>
                          </a:solidFill>
                          <a:latin typeface="+mn-lt"/>
                          <a:ea typeface="+mn-ea"/>
                          <a:cs typeface="+mn-cs"/>
                        </a:rPr>
                      </a:br>
                      <a:endParaRPr lang="en-GB" sz="900" b="0" i="0" u="none" strike="noStrike" kern="1200" cap="none" normalizeH="0" baseline="0" dirty="0">
                        <a:ln>
                          <a:noFill/>
                        </a:ln>
                        <a:solidFill>
                          <a:schemeClr val="tx1"/>
                        </a:solidFill>
                        <a:effectLst/>
                        <a:latin typeface="Arial"/>
                        <a:ea typeface="Verdana"/>
                        <a:cs typeface="Arial"/>
                      </a:endParaRPr>
                    </a:p>
                    <a:p>
                      <a:pPr marL="285750" lvl="0" indent="-285750">
                        <a:buFont typeface="Wingdings" panose="05000000000000000000" pitchFamily="2" charset="2"/>
                        <a:buChar char="Ø"/>
                      </a:pPr>
                      <a:endParaRPr lang="en-GB" sz="900" b="0" i="0" u="none" strike="noStrike" kern="1200" cap="none" normalizeH="0" baseline="0" dirty="0">
                        <a:ln>
                          <a:noFill/>
                        </a:ln>
                        <a:solidFill>
                          <a:schemeClr val="tx1"/>
                        </a:solidFill>
                        <a:effectLst/>
                        <a:latin typeface="Arial"/>
                        <a:ea typeface="Verdana"/>
                        <a:cs typeface="Arial"/>
                      </a:endParaRP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Acceptance Testing in progress, slightly behind plan due to resource availability.  Resources available next week to cover any delayed testing assurance</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Minor Release Drop 8 defect fixed and tested, this can continue with implementation on 5</a:t>
                      </a:r>
                      <a:r>
                        <a:rPr kumimoji="0" lang="en-GB" sz="900" b="0" i="0" u="none" strike="noStrike" kern="1200" cap="none" normalizeH="0" baseline="30000" dirty="0">
                          <a:ln>
                            <a:noFill/>
                          </a:ln>
                          <a:solidFill>
                            <a:schemeClr val="tx1"/>
                          </a:solidFill>
                          <a:effectLst/>
                          <a:latin typeface="Arial"/>
                          <a:ea typeface="Verdana"/>
                          <a:cs typeface="Arial"/>
                        </a:rPr>
                        <a:t>th</a:t>
                      </a:r>
                      <a:r>
                        <a:rPr kumimoji="0" lang="en-GB" sz="900" b="0" i="0" u="none" strike="noStrike" kern="1200" cap="none" normalizeH="0" baseline="0" dirty="0">
                          <a:ln>
                            <a:noFill/>
                          </a:ln>
                          <a:solidFill>
                            <a:schemeClr val="tx1"/>
                          </a:solidFill>
                          <a:effectLst/>
                          <a:latin typeface="Arial"/>
                          <a:ea typeface="Verdana"/>
                          <a:cs typeface="Arial"/>
                        </a:rPr>
                        <a:t> February 21 as per plan, on track</a:t>
                      </a:r>
                      <a:endParaRPr lang="en-GB"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142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base" latinLnBrk="0" hangingPunct="1">
                        <a:lnSpc>
                          <a:spcPct val="100000"/>
                        </a:lnSpc>
                        <a:spcBef>
                          <a:spcPct val="0"/>
                        </a:spcBef>
                        <a:spcAft>
                          <a:spcPct val="0"/>
                        </a:spcAft>
                        <a:buClrTx/>
                        <a:buSzTx/>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Issue due to lack of resource availability for testing assurance</a:t>
                      </a:r>
                      <a:r>
                        <a:rPr lang="en-US" sz="900" b="0" i="0" u="none" strike="noStrike" kern="1200" cap="none" normalizeH="0" baseline="0" dirty="0">
                          <a:ln>
                            <a:noFill/>
                          </a:ln>
                          <a:solidFill>
                            <a:schemeClr val="tx1"/>
                          </a:solidFill>
                          <a:effectLst/>
                          <a:latin typeface="Arial"/>
                          <a:ea typeface="Verdana"/>
                          <a:cs typeface="Arial"/>
                        </a:rPr>
                        <a:t> from w/c 18/01/21 ,</a:t>
                      </a:r>
                      <a:r>
                        <a:rPr kumimoji="0" lang="en-US" sz="900" b="0" i="0" u="none" strike="noStrike" kern="1200" cap="none" normalizeH="0" baseline="0" dirty="0">
                          <a:ln>
                            <a:noFill/>
                          </a:ln>
                          <a:solidFill>
                            <a:schemeClr val="tx1"/>
                          </a:solidFill>
                          <a:effectLst/>
                          <a:latin typeface="Arial"/>
                          <a:ea typeface="Verdana"/>
                          <a:cs typeface="Arial"/>
                        </a:rPr>
                        <a:t> this is to be mitigated by increased availability </a:t>
                      </a:r>
                      <a:r>
                        <a:rPr lang="en-US" sz="900" b="0" i="0" u="none" strike="noStrike" kern="1200" cap="none" normalizeH="0" baseline="0" dirty="0">
                          <a:ln>
                            <a:noFill/>
                          </a:ln>
                          <a:solidFill>
                            <a:schemeClr val="tx1"/>
                          </a:solidFill>
                          <a:effectLst/>
                          <a:latin typeface="Arial"/>
                          <a:ea typeface="Verdana"/>
                          <a:cs typeface="Arial"/>
                        </a:rPr>
                        <a:t>of resources from w/c 01/02/21</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102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Changes are being delivered as part of Minor Release Budget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1025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and Business Process Users to support testing phase and Implementation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14" name="Oval 13">
            <a:extLst>
              <a:ext uri="{FF2B5EF4-FFF2-40B4-BE49-F238E27FC236}">
                <a16:creationId xmlns:a16="http://schemas.microsoft.com/office/drawing/2014/main" id="{9D207D77-40A5-468F-B366-AEDF36545FBF}"/>
              </a:ext>
            </a:extLst>
          </p:cNvPr>
          <p:cNvSpPr/>
          <p:nvPr/>
        </p:nvSpPr>
        <p:spPr>
          <a:xfrm>
            <a:off x="6036849" y="129164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3" name="TextBox 12">
            <a:extLst>
              <a:ext uri="{FF2B5EF4-FFF2-40B4-BE49-F238E27FC236}">
                <a16:creationId xmlns:a16="http://schemas.microsoft.com/office/drawing/2014/main" id="{B4A14415-880A-4103-A941-D94285FFA045}"/>
              </a:ext>
            </a:extLst>
          </p:cNvPr>
          <p:cNvSpPr txBox="1"/>
          <p:nvPr/>
        </p:nvSpPr>
        <p:spPr>
          <a:xfrm>
            <a:off x="107504" y="4946309"/>
            <a:ext cx="9036496" cy="246221"/>
          </a:xfrm>
          <a:prstGeom prst="rect">
            <a:avLst/>
          </a:prstGeom>
          <a:noFill/>
        </p:spPr>
        <p:txBody>
          <a:bodyPr wrap="square" lIns="91440" tIns="45720" rIns="91440" bIns="45720" rtlCol="0" anchor="t">
            <a:spAutoFit/>
          </a:bodyPr>
          <a:lstStyle/>
          <a:p>
            <a:r>
              <a:rPr lang="en-GB" sz="1000" b="1" dirty="0">
                <a:solidFill>
                  <a:srgbClr val="1D3E61"/>
                </a:solidFill>
              </a:rPr>
              <a:t>Updated   27</a:t>
            </a:r>
            <a:r>
              <a:rPr lang="en-GB" sz="1000" b="1" baseline="30000" dirty="0">
                <a:solidFill>
                  <a:srgbClr val="1D3E61"/>
                </a:solidFill>
              </a:rPr>
              <a:t>th</a:t>
            </a:r>
            <a:r>
              <a:rPr lang="en-GB" sz="1000" b="1" dirty="0">
                <a:solidFill>
                  <a:srgbClr val="1D3E61"/>
                </a:solidFill>
              </a:rPr>
              <a:t> January 2021</a:t>
            </a:r>
          </a:p>
        </p:txBody>
      </p:sp>
    </p:spTree>
    <p:extLst>
      <p:ext uri="{BB962C8B-B14F-4D97-AF65-F5344CB8AC3E}">
        <p14:creationId xmlns:p14="http://schemas.microsoft.com/office/powerpoint/2010/main" val="1973247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FBC9-A40A-4639-996A-7C9D2AAB9069}"/>
              </a:ext>
            </a:extLst>
          </p:cNvPr>
          <p:cNvSpPr>
            <a:spLocks noGrp="1"/>
          </p:cNvSpPr>
          <p:nvPr>
            <p:ph type="title"/>
          </p:nvPr>
        </p:nvSpPr>
        <p:spPr/>
        <p:txBody>
          <a:bodyPr/>
          <a:lstStyle/>
          <a:p>
            <a:r>
              <a:rPr lang="en-GB"/>
              <a:t>Gemini Horizon </a:t>
            </a:r>
            <a:r>
              <a:rPr lang="en-GB" dirty="0"/>
              <a:t>Plan</a:t>
            </a:r>
            <a:endParaRPr lang="en-GB"/>
          </a:p>
        </p:txBody>
      </p:sp>
      <p:graphicFrame>
        <p:nvGraphicFramePr>
          <p:cNvPr id="4" name="Content Placeholder 3">
            <a:extLst>
              <a:ext uri="{FF2B5EF4-FFF2-40B4-BE49-F238E27FC236}">
                <a16:creationId xmlns:a16="http://schemas.microsoft.com/office/drawing/2014/main" id="{40C9F92E-52B0-4296-8626-097B68B4EB51}"/>
              </a:ext>
            </a:extLst>
          </p:cNvPr>
          <p:cNvGraphicFramePr>
            <a:graphicFrameLocks noGrp="1" noChangeAspect="1"/>
          </p:cNvGraphicFramePr>
          <p:nvPr>
            <p:ph idx="1"/>
            <p:extLst>
              <p:ext uri="{D42A27DB-BD31-4B8C-83A1-F6EECF244321}">
                <p14:modId xmlns:p14="http://schemas.microsoft.com/office/powerpoint/2010/main" val="910094674"/>
              </p:ext>
            </p:extLst>
          </p:nvPr>
        </p:nvGraphicFramePr>
        <p:xfrm>
          <a:off x="3562349" y="2027555"/>
          <a:ext cx="2447925" cy="2158934"/>
        </p:xfrm>
        <a:graphic>
          <a:graphicData uri="http://schemas.openxmlformats.org/presentationml/2006/ole">
            <mc:AlternateContent xmlns:mc="http://schemas.openxmlformats.org/markup-compatibility/2006">
              <mc:Choice xmlns:v="urn:schemas-microsoft-com:vml" Requires="v">
                <p:oleObj spid="_x0000_s5122" name="Acrobat Document" showAsIcon="1" r:id="rId3" imgW="914400" imgH="806400" progId="AcroExch.Document.DC">
                  <p:embed/>
                </p:oleObj>
              </mc:Choice>
              <mc:Fallback>
                <p:oleObj name="Acrobat Document" showAsIcon="1" r:id="rId3" imgW="914400" imgH="806400" progId="AcroExch.Document.DC">
                  <p:embed/>
                  <p:pic>
                    <p:nvPicPr>
                      <p:cNvPr id="4" name="Content Placeholder 3">
                        <a:extLst>
                          <a:ext uri="{FF2B5EF4-FFF2-40B4-BE49-F238E27FC236}">
                            <a16:creationId xmlns:a16="http://schemas.microsoft.com/office/drawing/2014/main" id="{40C9F92E-52B0-4296-8626-097B68B4EB51}"/>
                          </a:ext>
                        </a:extLst>
                      </p:cNvPr>
                      <p:cNvPicPr/>
                      <p:nvPr/>
                    </p:nvPicPr>
                    <p:blipFill>
                      <a:blip r:embed="rId4"/>
                      <a:stretch>
                        <a:fillRect/>
                      </a:stretch>
                    </p:blipFill>
                    <p:spPr>
                      <a:xfrm>
                        <a:off x="3562349" y="2027555"/>
                        <a:ext cx="2447925" cy="2158934"/>
                      </a:xfrm>
                      <a:prstGeom prst="rect">
                        <a:avLst/>
                      </a:prstGeom>
                    </p:spPr>
                  </p:pic>
                </p:oleObj>
              </mc:Fallback>
            </mc:AlternateContent>
          </a:graphicData>
        </a:graphic>
      </p:graphicFrame>
    </p:spTree>
    <p:extLst>
      <p:ext uri="{BB962C8B-B14F-4D97-AF65-F5344CB8AC3E}">
        <p14:creationId xmlns:p14="http://schemas.microsoft.com/office/powerpoint/2010/main" val="2813218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Non-DSC Change Budget Impacting Programmes </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6.1 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February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703592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01308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now at Amber-Green </a:t>
                      </a:r>
                      <a:r>
                        <a:rPr lang="en-US" sz="900" b="0" kern="1200" baseline="0" dirty="0">
                          <a:solidFill>
                            <a:schemeClr val="tx1"/>
                          </a:solidFill>
                          <a:latin typeface="+mn-lt"/>
                          <a:ea typeface="+mn-ea"/>
                          <a:cs typeface="Arial"/>
                        </a:rPr>
                        <a:t>status. All external test phases and </a:t>
                      </a: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internal deliveries continue to track to plan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a:t>
                      </a:r>
                      <a:r>
                        <a:rPr lang="en-GB" sz="900" b="0" kern="1200" baseline="0" dirty="0" err="1">
                          <a:solidFill>
                            <a:schemeClr val="tx1"/>
                          </a:solidFill>
                          <a:latin typeface="+mn-lt"/>
                          <a:ea typeface="+mn-ea"/>
                          <a:cs typeface="Arial"/>
                        </a:rPr>
                        <a:t>Xoserve</a:t>
                      </a:r>
                      <a:r>
                        <a:rPr lang="en-GB" sz="900" b="0" kern="1200" baseline="0" dirty="0">
                          <a:solidFill>
                            <a:schemeClr val="tx1"/>
                          </a:solidFill>
                          <a:latin typeface="+mn-lt"/>
                          <a:ea typeface="+mn-ea"/>
                          <a:cs typeface="Arial"/>
                        </a:rPr>
                        <a:t> key internal and external milestones have been met</a:t>
                      </a:r>
                    </a:p>
                    <a:p>
                      <a:pPr marL="171450" lvl="0" indent="-171450">
                        <a:buFont typeface="Arial" panose="020B0604020202020204" pitchFamily="34" charset="0"/>
                        <a:buChar char="•"/>
                      </a:pPr>
                      <a:r>
                        <a:rPr lang="en-GB" sz="900" b="1" dirty="0"/>
                        <a:t>Programme Re-plan: </a:t>
                      </a:r>
                      <a:r>
                        <a:rPr lang="en-GB" sz="900" dirty="0"/>
                        <a:t>Following the </a:t>
                      </a:r>
                      <a:r>
                        <a:rPr lang="en-GB" sz="900" dirty="0" err="1"/>
                        <a:t>Ogem</a:t>
                      </a:r>
                      <a:r>
                        <a:rPr lang="en-GB" sz="900" dirty="0"/>
                        <a:t> programme re-baseline, caveated with the actions to mitigate concerns that </a:t>
                      </a:r>
                      <a:r>
                        <a:rPr lang="en-GB" sz="900" dirty="0" err="1"/>
                        <a:t>Xoserve</a:t>
                      </a:r>
                      <a:r>
                        <a:rPr lang="en-GB" sz="900" dirty="0"/>
                        <a:t> raised. Main actions have been closed, hence this not be reported on, going forward.</a:t>
                      </a:r>
                    </a:p>
                    <a:p>
                      <a:pPr marL="171450" lvl="0" indent="-171450">
                        <a:buFont typeface="Arial" panose="020B0604020202020204" pitchFamily="34" charset="0"/>
                        <a:buChar char="•"/>
                      </a:pPr>
                      <a:r>
                        <a:rPr lang="en-GB" sz="900" b="1" dirty="0"/>
                        <a:t>Costs: </a:t>
                      </a:r>
                      <a:r>
                        <a:rPr lang="en-GB" sz="900" b="0" dirty="0"/>
                        <a:t>Costs continue to be monitored closely</a:t>
                      </a:r>
                      <a:endParaRPr lang="en-GB" sz="900" b="1" dirty="0"/>
                    </a:p>
                    <a:p>
                      <a:pPr marL="171450" indent="-171450">
                        <a:buFont typeface="Arial" panose="020B0604020202020204" pitchFamily="34" charset="0"/>
                        <a:buChar char="•"/>
                      </a:pPr>
                      <a:r>
                        <a:rPr lang="en-GB" sz="900" b="1" dirty="0"/>
                        <a:t>Missing design changes </a:t>
                      </a:r>
                      <a:r>
                        <a:rPr lang="en-GB" sz="900" dirty="0"/>
                        <a:t> DCC and SI undertook a detailed review and have confirmed that all changes have either been included with physical interface design or is in-flight as a CR. This closes out our concern.</a:t>
                      </a:r>
                    </a:p>
                    <a:p>
                      <a:pPr marL="171450" indent="-171450">
                        <a:buFont typeface="Arial" panose="020B0604020202020204" pitchFamily="34" charset="0"/>
                        <a:buChar char="•"/>
                      </a:pPr>
                      <a:r>
                        <a:rPr lang="en-GB" sz="900" b="1" dirty="0"/>
                        <a:t>External SIT:</a:t>
                      </a:r>
                      <a:r>
                        <a:rPr lang="en-GB" sz="900" dirty="0"/>
                        <a:t> Testing is </a:t>
                      </a:r>
                      <a:r>
                        <a:rPr lang="en-GB" sz="900" dirty="0" err="1"/>
                        <a:t>continiung</a:t>
                      </a:r>
                      <a:r>
                        <a:rPr lang="en-GB" sz="900" dirty="0"/>
                        <a:t> to plan with regression and Witness Testing underway currently</a:t>
                      </a:r>
                    </a:p>
                    <a:p>
                      <a:pPr marL="171450" lvl="0" indent="-171450">
                        <a:buFont typeface="Arial" panose="020B0604020202020204" pitchFamily="34" charset="0"/>
                        <a:buChar char="•"/>
                      </a:pPr>
                      <a:r>
                        <a:rPr lang="en-GB" sz="900" b="1" dirty="0"/>
                        <a:t>External NFR SIT:</a:t>
                      </a:r>
                      <a:r>
                        <a:rPr lang="en-GB" sz="900" dirty="0"/>
                        <a:t> </a:t>
                      </a:r>
                      <a:r>
                        <a:rPr lang="en-GB" sz="900" b="0" kern="1200" dirty="0">
                          <a:solidFill>
                            <a:schemeClr val="tx1"/>
                          </a:solidFill>
                          <a:effectLst/>
                          <a:latin typeface="+mn-lt"/>
                          <a:ea typeface="+mn-ea"/>
                          <a:cs typeface="+mn-cs"/>
                        </a:rPr>
                        <a:t>Testing continues to plan with all Peak of Peak testing concluding successfully</a:t>
                      </a:r>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UAT Assurance is currently ongoing with minimal defects being both via UAT testing &amp; UAT assurance carried out by our SMEs. SIT integration continues for Programme CR deliveries. Defect rate continues to be low.</a:t>
                      </a:r>
                      <a:endParaRPr lang="en-GB" sz="900" b="1"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planning activities continue alongside engagement with the SI</a:t>
                      </a:r>
                    </a:p>
                    <a:p>
                      <a:pPr marL="171450" lvl="0" indent="-171450">
                        <a:buFont typeface="Arial" panose="020B0604020202020204" pitchFamily="34" charset="0"/>
                        <a:buChar char="•"/>
                      </a:pPr>
                      <a:r>
                        <a:rPr lang="en-GB" sz="900" b="1" dirty="0"/>
                        <a:t>Data Migration: </a:t>
                      </a:r>
                      <a:r>
                        <a:rPr lang="en-GB" sz="900" dirty="0"/>
                        <a:t>DM NF continues with the Programme. There is a potential of a slight delay (at the central level), however the SI are working to try and contain the delay as much as possible in order to protect the baselined completion dates. UEPT Data has been transferred to Landmark to plan and REL extract has commenced.</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Continue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SIT: </a:t>
                      </a:r>
                      <a:r>
                        <a:rPr lang="en-GB" sz="1000" b="0" kern="1200" dirty="0">
                          <a:solidFill>
                            <a:schemeClr val="tx1"/>
                          </a:solidFill>
                          <a:effectLst/>
                          <a:latin typeface="+mn-lt"/>
                          <a:ea typeface="+mn-ea"/>
                          <a:cs typeface="+mn-cs"/>
                        </a:rPr>
                        <a:t>Continue External SIT support</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NFR: </a:t>
                      </a:r>
                      <a:r>
                        <a:rPr lang="en-GB" sz="1000" b="0" kern="1200" dirty="0">
                          <a:solidFill>
                            <a:schemeClr val="tx1"/>
                          </a:solidFill>
                          <a:effectLst/>
                          <a:latin typeface="+mn-lt"/>
                          <a:ea typeface="+mn-ea"/>
                          <a:cs typeface="+mn-cs"/>
                        </a:rPr>
                        <a:t>Continue test execution </a:t>
                      </a:r>
                      <a:endParaRPr lang="en-GB" sz="10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Transition planning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Internal &amp; External SIT support in progress. Resource constraints have been highlighted and mitigation actions are in progress to manage delivery timelines.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dirty="0">
                          <a:solidFill>
                            <a:schemeClr val="dk1"/>
                          </a:solidFill>
                          <a:effectLst/>
                          <a:latin typeface="+mn-lt"/>
                          <a:ea typeface="+mn-ea"/>
                          <a:cs typeface="+mn-cs"/>
                        </a:rPr>
                        <a:t>External SIT support in progress, no </a:t>
                      </a:r>
                      <a:r>
                        <a:rPr lang="en-GB" sz="1000" b="0" i="0" u="none" strike="noStrike" kern="1200" dirty="0" err="1">
                          <a:solidFill>
                            <a:schemeClr val="dk1"/>
                          </a:solidFill>
                          <a:effectLst/>
                          <a:latin typeface="+mn-lt"/>
                          <a:ea typeface="+mn-ea"/>
                          <a:cs typeface="+mn-cs"/>
                        </a:rPr>
                        <a:t>Xoserve</a:t>
                      </a:r>
                      <a:r>
                        <a:rPr lang="en-GB" sz="1000" b="0" i="0" u="none" strike="noStrike" kern="1200" dirty="0">
                          <a:solidFill>
                            <a:schemeClr val="dk1"/>
                          </a:solidFill>
                          <a:effectLst/>
                          <a:latin typeface="+mn-lt"/>
                          <a:ea typeface="+mn-ea"/>
                          <a:cs typeface="+mn-cs"/>
                        </a:rPr>
                        <a:t> defects are open at this point.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Following discussions with Ofgem and DCC via the Switching Programme Design Forum, </a:t>
                      </a:r>
                      <a:r>
                        <a:rPr lang="en-GB" sz="1000" kern="1200" baseline="0" dirty="0" err="1">
                          <a:solidFill>
                            <a:schemeClr val="tx1"/>
                          </a:solidFill>
                          <a:latin typeface="+mn-lt"/>
                          <a:ea typeface="+mn-ea"/>
                          <a:cs typeface="Arial" panose="020B0604020202020204" pitchFamily="34" charset="0"/>
                        </a:rPr>
                        <a:t>Xoserve</a:t>
                      </a:r>
                      <a:r>
                        <a:rPr lang="en-GB" sz="1000" kern="1200" baseline="0" dirty="0">
                          <a:solidFill>
                            <a:schemeClr val="tx1"/>
                          </a:solidFill>
                          <a:latin typeface="+mn-lt"/>
                          <a:ea typeface="+mn-ea"/>
                          <a:cs typeface="Arial" panose="020B0604020202020204" pitchFamily="34" charset="0"/>
                        </a:rPr>
                        <a:t> will be submitting feedback regarding Service Management SLAs by 29/01. Preparations also underway to submit our response to the Service Design assurance activity in February.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0796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dirty="0"/>
                        <a:t>DM NF continues with the Programme. There is a potential of a slight delay (at the central level), however the SI are working to try and contain the delay as much as possible in order to protect the baselined completion dates. UEPT Data has been transferred to Landmark to plan and REL extract has commenced.</a:t>
                      </a:r>
                      <a:endParaRPr lang="en-GB"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The CR to remove Market Trials milestones from the Switching Programme Plan has been raised and is currently undergoing industry-wide impact assessments </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nvPr>
        </p:nvGraphicFramePr>
        <p:xfrm>
          <a:off x="85651" y="503604"/>
          <a:ext cx="8972695" cy="2382337"/>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63030">
                  <a:extLst>
                    <a:ext uri="{9D8B030D-6E8A-4147-A177-3AD203B41FA5}">
                      <a16:colId xmlns:a16="http://schemas.microsoft.com/office/drawing/2014/main" val="20002"/>
                    </a:ext>
                  </a:extLst>
                </a:gridCol>
                <a:gridCol w="1931746">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649273">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733064">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risk is still relevant and will continue to be monitored until SIT is complete..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03/03/21</a:t>
                      </a:r>
                    </a:p>
                  </a:txBody>
                  <a:tcPr marL="0" marR="0" marT="0" marB="0" anchor="ctr">
                    <a:solidFill>
                      <a:srgbClr val="CED1E2"/>
                    </a:solidFill>
                  </a:tcPr>
                </a:tc>
                <a:extLst>
                  <a:ext uri="{0D108BD9-81ED-4DB2-BD59-A6C34878D82A}">
                    <a16:rowId xmlns:a16="http://schemas.microsoft.com/office/drawing/2014/main" val="2240870502"/>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nvPr>
        </p:nvGraphicFramePr>
        <p:xfrm>
          <a:off x="21193" y="468842"/>
          <a:ext cx="9101611" cy="4535369"/>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561929">
                <a:tc>
                  <a:txBody>
                    <a:bodyPr/>
                    <a:lstStyle/>
                    <a:p>
                      <a:pPr algn="ctr"/>
                      <a:r>
                        <a:rPr lang="en-GB" sz="900" dirty="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79698">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 </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27/02/21</a:t>
                      </a:r>
                    </a:p>
                  </a:txBody>
                  <a:tcPr marL="0" marR="0" marT="0" marB="0" anchor="ctr">
                    <a:solidFill>
                      <a:srgbClr val="CED1E2"/>
                    </a:solidFill>
                  </a:tcPr>
                </a:tc>
                <a:extLst>
                  <a:ext uri="{0D108BD9-81ED-4DB2-BD59-A6C34878D82A}">
                    <a16:rowId xmlns:a16="http://schemas.microsoft.com/office/drawing/2014/main" val="1961572476"/>
                  </a:ext>
                </a:extLst>
              </a:tr>
              <a:tr h="16131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Update from meeting held on 17/11 </a:t>
                      </a:r>
                    </a:p>
                    <a:p>
                      <a:r>
                        <a:rPr lang="en-US" sz="800" dirty="0"/>
                        <a:t>• Tony advised that within the response, parties should confirm a) that the incident is in their scope b) provide acceptance of the incident c) detail high level actions taken d) change the status from New to In Progress.  DCC will provide written clarification to </a:t>
                      </a:r>
                      <a:r>
                        <a:rPr lang="en-US" sz="800" dirty="0" err="1"/>
                        <a:t>Xoserve</a:t>
                      </a:r>
                      <a:r>
                        <a:rPr lang="en-US" sz="800" dirty="0"/>
                        <a:t> around what is expected within the response time.</a:t>
                      </a:r>
                    </a:p>
                    <a:p>
                      <a:r>
                        <a:rPr lang="en-US" sz="800" dirty="0"/>
                        <a:t>• DCC advised that they fully expected push back from all parties around the SLAs.  </a:t>
                      </a:r>
                      <a:r>
                        <a:rPr lang="en-US" sz="800" dirty="0" err="1"/>
                        <a:t>Xoserve</a:t>
                      </a:r>
                      <a:r>
                        <a:rPr lang="en-US" sz="800" dirty="0"/>
                        <a:t> will provide DCC with high level risks around the proposed SLA’s whilst continuing with an internal impact assessment.  We all agreed that the SLAs do not stop the processes being developed and agreed.</a:t>
                      </a:r>
                    </a:p>
                    <a:p>
                      <a:r>
                        <a:rPr lang="en-US" sz="800" dirty="0"/>
                        <a:t>• DCC are currently working on creating scenarios for each priority level which will be shared with parties.  This will also provide clarity around some of the terminology used within the descriptions.</a:t>
                      </a:r>
                    </a:p>
                    <a:p>
                      <a:r>
                        <a:rPr lang="en-US" sz="800" dirty="0"/>
                        <a:t>Awaiting further info from DCC.  In the meantime, we have an internal session planned to map out the types of incidents that we think we could receive and align to priority level.</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26/02/21</a:t>
                      </a:r>
                    </a:p>
                  </a:txBody>
                  <a:tcPr marL="0" marR="0" marT="0" marB="0" anchor="ctr">
                    <a:solidFill>
                      <a:srgbClr val="CED1E2"/>
                    </a:solidFill>
                  </a:tcPr>
                </a:tc>
                <a:extLst>
                  <a:ext uri="{0D108BD9-81ED-4DB2-BD59-A6C34878D82A}">
                    <a16:rowId xmlns:a16="http://schemas.microsoft.com/office/drawing/2014/main" val="3007009940"/>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20" y="123478"/>
            <a:ext cx="8820472" cy="416011"/>
          </a:xfrm>
        </p:spPr>
        <p:txBody>
          <a:bodyPr>
            <a:noAutofit/>
          </a:bodyPr>
          <a:lstStyle/>
          <a:p>
            <a:r>
              <a:rPr lang="en-GB" sz="2000" dirty="0"/>
              <a:t>Budget v Forecasted Spend BP21/22 (as of Feb-21)</a:t>
            </a:r>
          </a:p>
        </p:txBody>
      </p:sp>
      <p:graphicFrame>
        <p:nvGraphicFramePr>
          <p:cNvPr id="9" name="Chart 8">
            <a:extLst>
              <a:ext uri="{FF2B5EF4-FFF2-40B4-BE49-F238E27FC236}">
                <a16:creationId xmlns:a16="http://schemas.microsoft.com/office/drawing/2014/main" id="{39AA28BD-B8C5-4E96-8C38-5F323401DD1D}"/>
              </a:ext>
            </a:extLst>
          </p:cNvPr>
          <p:cNvGraphicFramePr>
            <a:graphicFrameLocks/>
          </p:cNvGraphicFramePr>
          <p:nvPr>
            <p:extLst/>
          </p:nvPr>
        </p:nvGraphicFramePr>
        <p:xfrm>
          <a:off x="323528" y="915566"/>
          <a:ext cx="8551306"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12">
            <a:extLst>
              <a:ext uri="{FF2B5EF4-FFF2-40B4-BE49-F238E27FC236}">
                <a16:creationId xmlns:a16="http://schemas.microsoft.com/office/drawing/2014/main" id="{21369074-6510-4752-BD15-A13D17ABF74B}"/>
              </a:ext>
            </a:extLst>
          </p:cNvPr>
          <p:cNvGraphicFramePr>
            <a:graphicFrameLocks noChangeAspect="1"/>
          </p:cNvGraphicFramePr>
          <p:nvPr>
            <p:extLst/>
          </p:nvPr>
        </p:nvGraphicFramePr>
        <p:xfrm>
          <a:off x="7960434" y="699542"/>
          <a:ext cx="914400" cy="806450"/>
        </p:xfrm>
        <a:graphic>
          <a:graphicData uri="http://schemas.openxmlformats.org/presentationml/2006/ole">
            <mc:AlternateContent xmlns:mc="http://schemas.openxmlformats.org/markup-compatibility/2006">
              <mc:Choice xmlns:v="urn:schemas-microsoft-com:vml" Requires="v">
                <p:oleObj spid="_x0000_s2050" name="Worksheet" showAsIcon="1" r:id="rId4" imgW="914400" imgH="806400" progId="Excel.Sheet.12">
                  <p:embed/>
                </p:oleObj>
              </mc:Choice>
              <mc:Fallback>
                <p:oleObj name="Worksheet" showAsIcon="1" r:id="rId4" imgW="914400" imgH="806400" progId="Excel.Sheet.12">
                  <p:embed/>
                  <p:pic>
                    <p:nvPicPr>
                      <p:cNvPr id="13" name="Object 12">
                        <a:extLst>
                          <a:ext uri="{FF2B5EF4-FFF2-40B4-BE49-F238E27FC236}">
                            <a16:creationId xmlns:a16="http://schemas.microsoft.com/office/drawing/2014/main" id="{21369074-6510-4752-BD15-A13D17ABF74B}"/>
                          </a:ext>
                        </a:extLst>
                      </p:cNvPr>
                      <p:cNvPicPr/>
                      <p:nvPr/>
                    </p:nvPicPr>
                    <p:blipFill>
                      <a:blip r:embed="rId5"/>
                      <a:stretch>
                        <a:fillRect/>
                      </a:stretch>
                    </p:blipFill>
                    <p:spPr>
                      <a:xfrm>
                        <a:off x="7960434" y="69954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837379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(3/4)</a:t>
            </a:r>
          </a:p>
        </p:txBody>
      </p:sp>
      <p:graphicFrame>
        <p:nvGraphicFramePr>
          <p:cNvPr id="5" name="Table 4"/>
          <p:cNvGraphicFramePr>
            <a:graphicFrameLocks noGrp="1"/>
          </p:cNvGraphicFramePr>
          <p:nvPr>
            <p:extLst/>
          </p:nvPr>
        </p:nvGraphicFramePr>
        <p:xfrm>
          <a:off x="85652" y="483884"/>
          <a:ext cx="8972695" cy="484937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640973">
                  <a:extLst>
                    <a:ext uri="{9D8B030D-6E8A-4147-A177-3AD203B41FA5}">
                      <a16:colId xmlns:a16="http://schemas.microsoft.com/office/drawing/2014/main" val="20003"/>
                    </a:ext>
                  </a:extLst>
                </a:gridCol>
                <a:gridCol w="1489685">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4995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74855">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61901174"/>
                  </a:ext>
                </a:extLst>
              </a:tr>
              <a:tr h="1074855">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64158</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Operational Choreography CR that is in progress may be approved because it might be deemed necessary by the central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leading to further plan considerations (at both the central and individual PUI's plans) and cost implications to </a:t>
                      </a:r>
                      <a:r>
                        <a:rPr lang="en-US" sz="800" b="0" i="0" u="none" strike="noStrike" dirty="0" err="1">
                          <a:solidFill>
                            <a:schemeClr val="tx1"/>
                          </a:solidFill>
                          <a:effectLst/>
                          <a:latin typeface="Arial" panose="020B0604020202020204" pitchFamily="34" charset="0"/>
                        </a:rPr>
                        <a:t>Xoserve</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CR has now been to CAT and will be with PUIs for a detailed impact assessment</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93441602"/>
                  </a:ext>
                </a:extLst>
              </a:tr>
              <a:tr h="1074855">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64171</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a:t>
                      </a:r>
                      <a:r>
                        <a:rPr lang="en-US" sz="800" b="0" i="0" u="none" strike="noStrike" dirty="0" err="1">
                          <a:solidFill>
                            <a:schemeClr val="tx1"/>
                          </a:solidFill>
                          <a:effectLst/>
                          <a:latin typeface="Arial" panose="020B0604020202020204" pitchFamily="34" charset="0"/>
                        </a:rPr>
                        <a:t>SoLR</a:t>
                      </a:r>
                      <a:r>
                        <a:rPr lang="en-US" sz="800" b="0" i="0" u="none" strike="noStrike" dirty="0">
                          <a:solidFill>
                            <a:schemeClr val="tx1"/>
                          </a:solidFill>
                          <a:effectLst/>
                          <a:latin typeface="Arial" panose="020B0604020202020204" pitchFamily="34" charset="0"/>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the risk with Ofgem and SI to understand what non-functional considerations have been applied to enable </a:t>
                      </a:r>
                      <a:r>
                        <a:rPr lang="en-US" sz="800" b="0" i="0" u="none" strike="noStrike" dirty="0" err="1">
                          <a:solidFill>
                            <a:schemeClr val="tx1"/>
                          </a:solidFill>
                          <a:effectLst/>
                          <a:latin typeface="+mn-lt"/>
                        </a:rPr>
                        <a:t>Lankmark</a:t>
                      </a:r>
                      <a:r>
                        <a:rPr lang="en-US" sz="800" b="0" i="0" u="none" strike="noStrike" dirty="0">
                          <a:solidFill>
                            <a:schemeClr val="tx1"/>
                          </a:solidFill>
                          <a:effectLst/>
                          <a:latin typeface="+mn-lt"/>
                        </a:rPr>
                        <a:t> to manage the increased volumes</a:t>
                      </a:r>
                    </a:p>
                    <a:p>
                      <a:pPr algn="l" fontAlgn="ctr"/>
                      <a:r>
                        <a:rPr lang="en-US" sz="800" b="0" i="0" u="none" strike="noStrike" dirty="0">
                          <a:solidFill>
                            <a:schemeClr val="tx1"/>
                          </a:solidFill>
                          <a:effectLst/>
                          <a:latin typeface="+mn-lt"/>
                        </a:rPr>
                        <a:t>Raise with the SI to include a transition test scenario if relevant to mitigate this possibility</a:t>
                      </a:r>
                    </a:p>
                  </a:txBody>
                  <a:tcPr marL="0" marR="0" marT="0" marB="0" anchor="ctr">
                    <a:solidFill>
                      <a:srgbClr val="CED1E2"/>
                    </a:solidFill>
                  </a:tcPr>
                </a:tc>
                <a:tc>
                  <a:txBody>
                    <a:bodyPr/>
                    <a:lstStyle/>
                    <a:p>
                      <a:r>
                        <a:rPr lang="en-US" sz="800" dirty="0">
                          <a:solidFill>
                            <a:schemeClr val="tx1"/>
                          </a:solidFill>
                          <a:latin typeface="+mn-lt"/>
                        </a:rPr>
                        <a:t>This has been discussed at SI Transition Group on 05/01. Ofgem is aware and tracking this risk</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30/04/21</a:t>
                      </a:r>
                    </a:p>
                  </a:txBody>
                  <a:tcPr marL="0" marR="0" marT="0" marB="0" anchor="ctr">
                    <a:solidFill>
                      <a:srgbClr val="CED1E2"/>
                    </a:solidFill>
                  </a:tcPr>
                </a:tc>
                <a:extLst>
                  <a:ext uri="{0D108BD9-81ED-4DB2-BD59-A6C34878D82A}">
                    <a16:rowId xmlns:a16="http://schemas.microsoft.com/office/drawing/2014/main" val="706947363"/>
                  </a:ext>
                </a:extLst>
              </a:tr>
              <a:tr h="1074855">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64378</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DM NF may not complete on time because of cycle 1 running behind schedule and Additional CR functional testing to be completed at the start of the cycle (previously unscheduled) leading to a delay in completing DM NF and possible impact to DM Live rehearsal</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Discuss with SI project and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teams</a:t>
                      </a:r>
                    </a:p>
                  </a:txBody>
                  <a:tcPr marL="0" marR="0" marT="0" marB="0" anchor="ctr">
                    <a:solidFill>
                      <a:srgbClr val="CED1E2"/>
                    </a:solidFill>
                  </a:tcPr>
                </a:tc>
                <a:tc>
                  <a:txBody>
                    <a:bodyPr/>
                    <a:lstStyle/>
                    <a:p>
                      <a:r>
                        <a:rPr lang="en-US" sz="800" dirty="0">
                          <a:solidFill>
                            <a:schemeClr val="tx1"/>
                          </a:solidFill>
                          <a:latin typeface="+mn-lt"/>
                        </a:rPr>
                        <a:t>Awaiting recover plan for cycle 1 and schedule of CR testing</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190570182"/>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3" name="Picture 2">
            <a:extLst>
              <a:ext uri="{FF2B5EF4-FFF2-40B4-BE49-F238E27FC236}">
                <a16:creationId xmlns:a16="http://schemas.microsoft.com/office/drawing/2014/main" id="{6A76A174-F3AF-4456-BBAA-3878C760D93E}"/>
              </a:ext>
            </a:extLst>
          </p:cNvPr>
          <p:cNvPicPr>
            <a:picLocks noChangeAspect="1"/>
          </p:cNvPicPr>
          <p:nvPr/>
        </p:nvPicPr>
        <p:blipFill>
          <a:blip r:embed="rId3"/>
          <a:stretch>
            <a:fillRect/>
          </a:stretch>
        </p:blipFill>
        <p:spPr>
          <a:xfrm>
            <a:off x="747704" y="400050"/>
            <a:ext cx="7496183" cy="4650122"/>
          </a:xfrm>
          <a:prstGeom prst="rect">
            <a:avLst/>
          </a:prstGeom>
        </p:spPr>
      </p:pic>
    </p:spTree>
    <p:extLst>
      <p:ext uri="{BB962C8B-B14F-4D97-AF65-F5344CB8AC3E}">
        <p14:creationId xmlns:p14="http://schemas.microsoft.com/office/powerpoint/2010/main" val="192996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62115" y="479512"/>
          <a:ext cx="8533603" cy="4576943"/>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47757">
                <a:tc>
                  <a:txBody>
                    <a:bodyPr/>
                    <a:lstStyle/>
                    <a:p>
                      <a:pPr algn="l"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8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72852">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Programme Plan Re-Baseline</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CR-D002</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07/11/2019</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751528655"/>
                  </a:ext>
                </a:extLst>
              </a:tr>
              <a:tr h="172852">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Updates to the CSS Physical Interface Design (</a:t>
                      </a:r>
                      <a:r>
                        <a:rPr lang="en-US" sz="800" b="0" i="0" u="none" strike="noStrike" dirty="0" err="1">
                          <a:solidFill>
                            <a:srgbClr val="000000"/>
                          </a:solidFill>
                          <a:effectLst/>
                          <a:latin typeface="Arial" panose="020B0604020202020204" pitchFamily="34" charset="0"/>
                          <a:cs typeface="Arial" panose="020B0604020202020204" pitchFamily="34" charset="0"/>
                        </a:rPr>
                        <a:t>PhID</a:t>
                      </a:r>
                      <a:r>
                        <a:rPr lang="en-US" sz="8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CR-D008</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£17,250.00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22/01/2020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92668744"/>
                  </a:ext>
                </a:extLst>
              </a:tr>
              <a:tr h="172852">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CSS_Exception_Handling_Strategy_v0.2</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CR-D014</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97033543"/>
                  </a:ext>
                </a:extLst>
              </a:tr>
              <a:tr h="172852">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Provide_CSS_RegistrationID_to_PUI_and_LPs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CR-D016</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£12,643.00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2077588"/>
                  </a:ext>
                </a:extLst>
              </a:tr>
              <a:tr h="172852">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Licence Exempt Network Customer Identifier – ABACUS Data Model update</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CR-E51</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29/10/2019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3853703546"/>
                  </a:ext>
                </a:extLst>
              </a:tr>
              <a:tr h="172852">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Amendments to the DMS artefact suite</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CR-D019</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£6,500.00</a:t>
                      </a:r>
                    </a:p>
                  </a:txBody>
                  <a:tcPr marL="0" marR="0" marT="0" marB="0"/>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595974469"/>
                  </a:ext>
                </a:extLst>
              </a:tr>
              <a:tr h="172852">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Migration of Terminated Gas RMPS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CR-D022</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653742555"/>
                  </a:ext>
                </a:extLst>
              </a:tr>
              <a:tr h="25707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Amendments to the NC-0079 for REL (Retail Energy Location) Data Migration and Reconciliation</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CR-D024</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73898194"/>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DMS - PHID Alignment Parties </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CR-D026</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811377997"/>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Request For a New or Upgraded DMT Environment</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CR-D027</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£256,009.00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982708138"/>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Enable TLS connection pooling for all directly connected parties to CSS]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CR-D028</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119725783"/>
                  </a:ext>
                </a:extLst>
              </a:tr>
              <a:tr h="172852">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Message Header Format for PKI Certificate Identification]</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CR-D029</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3325048"/>
                  </a:ext>
                </a:extLst>
              </a:tr>
              <a:tr h="169367">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SIT Functional Test Re Plan  Enabling Parallel Testing </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CR-D030</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£56,000.00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00169379"/>
                  </a:ext>
                </a:extLst>
              </a:tr>
              <a:tr h="172852">
                <a:tc>
                  <a:txBody>
                    <a:bodyPr/>
                    <a:lstStyle/>
                    <a:p>
                      <a:pPr algn="l" fontAlgn="b"/>
                      <a:r>
                        <a:rPr lang="fr-FR" sz="800" b="0" i="0" u="none" strike="noStrike">
                          <a:solidFill>
                            <a:srgbClr val="000000"/>
                          </a:solidFill>
                          <a:effectLst/>
                          <a:latin typeface="Arial" panose="020B0604020202020204" pitchFamily="34" charset="0"/>
                          <a:cs typeface="Arial" panose="020B0604020202020204" pitchFamily="34" charset="0"/>
                        </a:rPr>
                        <a:t>DM_Validation Catalogue_Shipper_Effective_Date_Change_</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CR-D032</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03/08/2020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029581709"/>
                  </a:ext>
                </a:extLst>
              </a:tr>
              <a:tr h="172852">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Compression During Data Migration</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CR-D034</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£500.00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09/09/2020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226307551"/>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Uplift to the CSS Interface Specifications</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CR-D038</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£70,000.00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07/10/2020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74782153"/>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Uplift to Business Data Validation Rules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CR-D039</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150541801"/>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Programme Plan Re-Baseline</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CR-D042</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£14,913,000.00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28/09/2020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371576077"/>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MAD Log Changes for UIT Environment Verification</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CR-D057</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239267783"/>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Discontinuance of Xoserve Consequential Change Market Trials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CR-D058</a:t>
                      </a:r>
                    </a:p>
                  </a:txBody>
                  <a:tcPr marL="0" marR="0" marT="0" marB="0" anchor="b"/>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149916139"/>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Changes to Support Energy Company Data]</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CR-D059</a:t>
                      </a:r>
                    </a:p>
                  </a:txBody>
                  <a:tcPr marL="0" marR="0" marT="0" marB="0" anchor="b"/>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683635751"/>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Operational Choreography Detection 0.5</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CR-D060</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1515270279"/>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Operational Choreography Rectification 0.3</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CR-D061</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3818935558"/>
                  </a:ext>
                </a:extLst>
              </a:tr>
              <a:tr h="172852">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Removal of Transition Stage 1 Delta files from the Data Migration Solution</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CR-D062</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dirty="0">
                          <a:solidFill>
                            <a:srgbClr val="000000"/>
                          </a:solidFill>
                          <a:effectLst/>
                          <a:latin typeface="Arial" panose="020B0604020202020204" pitchFamily="34" charset="0"/>
                          <a:cs typeface="Arial" panose="020B0604020202020204" pitchFamily="34" charset="0"/>
                        </a:rPr>
                        <a:t>27/01/2021</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62196091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421545" y="358348"/>
          <a:ext cx="8412492" cy="4549454"/>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197215">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ctr" rtl="0" fontAlgn="ctr"/>
                      <a:r>
                        <a:rPr lang="en-US" sz="7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11767">
                <a:tc>
                  <a:txBody>
                    <a:bodyPr/>
                    <a:lstStyle/>
                    <a:p>
                      <a:pPr algn="l" fontAlgn="t"/>
                      <a:r>
                        <a:rPr lang="it-IT" sz="700" b="0" i="0" u="none" strike="noStrike" dirty="0">
                          <a:solidFill>
                            <a:srgbClr val="000000"/>
                          </a:solidFill>
                          <a:effectLst/>
                          <a:latin typeface="Arial" panose="020B0604020202020204" pitchFamily="34" charset="0"/>
                          <a:cs typeface="Arial" panose="020B0604020202020204" pitchFamily="34" charset="0"/>
                        </a:rPr>
                        <a:t>Non_Mandatory_MPAS_Metered_Indicator_v0.4</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CR-D001</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27/01/2020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tc>
                <a:extLst>
                  <a:ext uri="{0D108BD9-81ED-4DB2-BD59-A6C34878D82A}">
                    <a16:rowId xmlns:a16="http://schemas.microsoft.com/office/drawing/2014/main" val="751528655"/>
                  </a:ext>
                </a:extLst>
              </a:tr>
              <a:tr h="111767">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REC Manager Procurement Timelines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02/12/2019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660142257"/>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MPAS Related MPAN Disconnection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1935566418"/>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Introduction of Validation Message to Logical Mode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£61,000.00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25/11/2019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502798800"/>
                  </a:ext>
                </a:extLst>
              </a:tr>
              <a:tr h="111767">
                <a:tc>
                  <a:txBody>
                    <a:bodyPr/>
                    <a:lstStyle/>
                    <a:p>
                      <a:pPr algn="l" fontAlgn="t"/>
                      <a:r>
                        <a:rPr lang="en-US" sz="700" b="0" i="0" u="none" strike="noStrike" dirty="0">
                          <a:solidFill>
                            <a:srgbClr val="000000"/>
                          </a:solidFill>
                          <a:effectLst/>
                          <a:latin typeface="Arial" panose="020B0604020202020204" pitchFamily="34" charset="0"/>
                          <a:cs typeface="Arial" panose="020B0604020202020204" pitchFamily="34" charset="0"/>
                        </a:rPr>
                        <a:t>Modification of Related MPAN Cleanse Checkpoint Milestones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CR-D006</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27/11/2019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342269300"/>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ABACUS Corrections and Re-alignments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04/12/2019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397724958"/>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ECOES REL API Webmethod</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CR-D009</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981331093"/>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CSSIA Uplift to Implement IG Recommendations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929275229"/>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Update 3 E2Es to align to CSSIA</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011124910"/>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CSS_Physical_Interface_Design_Updates_mpxn_v0.2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30/01/2020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249112874"/>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Messaging_Requirements_Revisions_REC_Code_Manager_and_CSS_v0.1 Clean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28/01/2020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478907313"/>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Amendment_of_Xoserve_Consequential_Change_Milestone_Delivery_Dates_v0.2[DRAFT]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400048739"/>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CSS_Handling_of_MPAS_Business_Dates_v0.2[DRAFT]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£3,500.00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712610449"/>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Confirmation_Responses_to_Outbound_Synchronisations_v0.2[DRAFT]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CR-D018</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02/03/2020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220846771"/>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Regulatory Workstream – Programme Milestones Refresh </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1108681045"/>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Remove MPAS Interface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29/04/2020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1119251928"/>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DSP_Specific_ SIT_ Functional_Exit_Criteria</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29/05/2020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tc>
                <a:extLst>
                  <a:ext uri="{0D108BD9-81ED-4DB2-BD59-A6C34878D82A}">
                    <a16:rowId xmlns:a16="http://schemas.microsoft.com/office/drawing/2014/main" val="3579055430"/>
                  </a:ext>
                </a:extLst>
              </a:tr>
              <a:tr h="133677">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Changes to support enhanced Solar arrangements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endParaRPr lang="en-GB" sz="7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Not Received</a:t>
                      </a:r>
                    </a:p>
                  </a:txBody>
                  <a:tcPr marL="0" marR="0" marT="0" marB="0" anchor="b"/>
                </a:tc>
                <a:extLst>
                  <a:ext uri="{0D108BD9-81ED-4DB2-BD59-A6C34878D82A}">
                    <a16:rowId xmlns:a16="http://schemas.microsoft.com/office/drawing/2014/main" val="3965349378"/>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Role-based access control (RBAC)</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£48,530.00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24/07/2020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4019188766"/>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 Quality Analysis Activity of the Data being used for the DMT Non-Functional Test Phase​​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954537531"/>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Change from UTC to Local Time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22/09/2020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861247"/>
                  </a:ext>
                </a:extLst>
              </a:tr>
              <a:tr h="118385">
                <a:tc>
                  <a:txBody>
                    <a:bodyPr/>
                    <a:lstStyle/>
                    <a:p>
                      <a:pPr algn="l" fontAlgn="b"/>
                      <a:r>
                        <a:rPr lang="fr-FR" sz="700" b="0" i="0" u="none" strike="noStrike">
                          <a:solidFill>
                            <a:srgbClr val="000000"/>
                          </a:solidFill>
                          <a:effectLst/>
                          <a:latin typeface="Arial" panose="020B0604020202020204" pitchFamily="34" charset="0"/>
                          <a:cs typeface="Arial" panose="020B0604020202020204" pitchFamily="34" charset="0"/>
                        </a:rPr>
                        <a:t>Xoserve CR for DES AI Removal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24/09/2020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717103"/>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Provide_CSS_RegistrationID_to_LPs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06/10/2020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584130255"/>
                  </a:ext>
                </a:extLst>
              </a:tr>
              <a:tr h="133645">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UEPT Tranche Regulatory Change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N/A</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508219123"/>
                  </a:ext>
                </a:extLst>
              </a:tr>
              <a:tr h="127949">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NCT-0073 Functional Script Master Changes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749593762"/>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Update to the End to End Testing Plan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05/10/2020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371576077"/>
                  </a:ext>
                </a:extLst>
              </a:tr>
              <a:tr h="123521">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Request For a New DMT Environment for DMT Live Rehearsal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23/10/2020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865577480"/>
                  </a:ext>
                </a:extLst>
              </a:tr>
              <a:tr h="117610">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NC-0079 Adding Post Load Integrity Check Document</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944098535"/>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the Code of Connection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CR-0046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751975691"/>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Correctional Changes to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701204438"/>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Milestones in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17240232"/>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Consequential Changes to Testing Milestones in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531921918"/>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Environments for Faster Switching Enduring Service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2107080113"/>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Validation Rules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30/11/2020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44569037"/>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Additional and Further Correctional Changes to MAD Log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05/12/2020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09587971"/>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Additional Onward Dependencies for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766585764"/>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Changing from GetOrganised to Landmark SFTP for SI receiving files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30913272"/>
                  </a:ext>
                </a:extLst>
              </a:tr>
              <a:tr h="111767">
                <a:tc>
                  <a:txBody>
                    <a:bodyPr/>
                    <a:lstStyle/>
                    <a:p>
                      <a:pPr algn="l" fontAlgn="b"/>
                      <a:r>
                        <a:rPr lang="en-US" sz="700" b="0" i="0" u="none" strike="noStrike" dirty="0">
                          <a:solidFill>
                            <a:srgbClr val="000000"/>
                          </a:solidFill>
                          <a:effectLst/>
                          <a:latin typeface="Arial" panose="020B0604020202020204" pitchFamily="34" charset="0"/>
                          <a:cs typeface="Arial" panose="020B0604020202020204" pitchFamily="34" charset="0"/>
                        </a:rPr>
                        <a:t>Amendments to the Data Cleansing Catalogue</a:t>
                      </a:r>
                    </a:p>
                  </a:txBody>
                  <a:tcPr marL="0" marR="0" marT="0" marB="0" anchor="b"/>
                </a:tc>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CR-D055</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6.2 IX Refresh</a:t>
            </a:r>
          </a:p>
        </p:txBody>
      </p:sp>
      <p:sp>
        <p:nvSpPr>
          <p:cNvPr id="3" name="Subtitle 2"/>
          <p:cNvSpPr>
            <a:spLocks noGrp="1"/>
          </p:cNvSpPr>
          <p:nvPr>
            <p:ph type="subTitle" idx="1"/>
          </p:nvPr>
        </p:nvSpPr>
        <p:spPr>
          <a:xfrm>
            <a:off x="1371600" y="2904945"/>
            <a:ext cx="6400800" cy="1314450"/>
          </a:xfrm>
          <a:noFill/>
        </p:spPr>
        <p:txBody>
          <a:bodyPr vert="horz" lIns="91440" tIns="45720" rIns="91440" bIns="45720" rtlCol="0" anchor="t">
            <a:normAutofit/>
          </a:bodyPr>
          <a:lstStyle/>
          <a:p>
            <a:r>
              <a:rPr lang="en-GB" dirty="0">
                <a:solidFill>
                  <a:srgbClr val="3E5AA8"/>
                </a:solidFill>
              </a:rPr>
              <a:t>Customer Update</a:t>
            </a:r>
          </a:p>
          <a:p>
            <a:r>
              <a:rPr lang="en-GB" dirty="0">
                <a:solidFill>
                  <a:srgbClr val="3E5AA8"/>
                </a:solidFill>
                <a:latin typeface="Arial"/>
                <a:cs typeface="Arial"/>
              </a:rPr>
              <a:t>February 2021</a:t>
            </a:r>
            <a:endParaRPr lang="en-GB" dirty="0">
              <a:solidFill>
                <a:srgbClr val="3E5AA8"/>
              </a:solidFill>
            </a:endParaRPr>
          </a:p>
        </p:txBody>
      </p:sp>
    </p:spTree>
    <p:extLst>
      <p:ext uri="{BB962C8B-B14F-4D97-AF65-F5344CB8AC3E}">
        <p14:creationId xmlns:p14="http://schemas.microsoft.com/office/powerpoint/2010/main" val="1076047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5EFE3-CD39-4A28-A744-E4BB41338BC9}"/>
              </a:ext>
            </a:extLst>
          </p:cNvPr>
          <p:cNvSpPr>
            <a:spLocks noGrp="1"/>
          </p:cNvSpPr>
          <p:nvPr>
            <p:ph type="title"/>
          </p:nvPr>
        </p:nvSpPr>
        <p:spPr>
          <a:xfrm>
            <a:off x="457200" y="123478"/>
            <a:ext cx="8229600" cy="637580"/>
          </a:xfrm>
        </p:spPr>
        <p:txBody>
          <a:bodyPr/>
          <a:lstStyle/>
          <a:p>
            <a:r>
              <a:rPr lang="en-GB" dirty="0"/>
              <a:t>IX Refresh Customer Update</a:t>
            </a:r>
          </a:p>
        </p:txBody>
      </p:sp>
      <p:sp>
        <p:nvSpPr>
          <p:cNvPr id="6" name="Content Placeholder 2">
            <a:extLst>
              <a:ext uri="{FF2B5EF4-FFF2-40B4-BE49-F238E27FC236}">
                <a16:creationId xmlns:a16="http://schemas.microsoft.com/office/drawing/2014/main" id="{2323BD94-2299-4994-92D5-B1B7DE15F25C}"/>
              </a:ext>
            </a:extLst>
          </p:cNvPr>
          <p:cNvSpPr>
            <a:spLocks noGrp="1"/>
          </p:cNvSpPr>
          <p:nvPr>
            <p:ph idx="1"/>
          </p:nvPr>
        </p:nvSpPr>
        <p:spPr>
          <a:xfrm>
            <a:off x="457200" y="753455"/>
            <a:ext cx="8229600" cy="4080937"/>
          </a:xfrm>
        </p:spPr>
        <p:txBody>
          <a:bodyPr vert="horz" lIns="91440" tIns="45720" rIns="91440" bIns="45720" rtlCol="0" anchor="t">
            <a:normAutofit/>
          </a:bodyPr>
          <a:lstStyle/>
          <a:p>
            <a:pPr marL="0" indent="0">
              <a:buNone/>
            </a:pPr>
            <a:endParaRPr lang="en-US" sz="1200" kern="0" dirty="0">
              <a:latin typeface="Arial"/>
              <a:cs typeface="Arial"/>
            </a:endParaRPr>
          </a:p>
          <a:p>
            <a:r>
              <a:rPr lang="en-US" sz="1400" kern="0" dirty="0">
                <a:latin typeface="Arial"/>
                <a:cs typeface="Arial"/>
              </a:rPr>
              <a:t>The project is currently experiencing limited impact regarding the current COVID-19 lockdown</a:t>
            </a:r>
          </a:p>
          <a:p>
            <a:endParaRPr lang="en-US" sz="900" kern="0" dirty="0">
              <a:latin typeface="Arial"/>
              <a:cs typeface="Arial"/>
            </a:endParaRPr>
          </a:p>
          <a:p>
            <a:r>
              <a:rPr lang="en-US" sz="1400" kern="0" dirty="0">
                <a:latin typeface="Arial"/>
                <a:cs typeface="Arial"/>
              </a:rPr>
              <a:t>The project end date is February 2021. Our current run rate is tracking a February completion</a:t>
            </a:r>
          </a:p>
          <a:p>
            <a:endParaRPr lang="en-US" sz="1400" kern="0" dirty="0">
              <a:latin typeface="Arial"/>
              <a:cs typeface="Arial"/>
            </a:endParaRPr>
          </a:p>
          <a:p>
            <a:r>
              <a:rPr lang="en-US" sz="1400" kern="0" dirty="0">
                <a:latin typeface="Arial"/>
                <a:cs typeface="Arial"/>
              </a:rPr>
              <a:t>98% of all migrations have been completed</a:t>
            </a:r>
          </a:p>
          <a:p>
            <a:pPr lvl="1"/>
            <a:r>
              <a:rPr lang="en-US" sz="1200" kern="0" dirty="0">
                <a:latin typeface="Arial"/>
                <a:cs typeface="Arial"/>
              </a:rPr>
              <a:t>4 IX sites remaining</a:t>
            </a:r>
          </a:p>
          <a:p>
            <a:pPr lvl="1"/>
            <a:endParaRPr lang="en-US" sz="1400" kern="0" dirty="0">
              <a:latin typeface="Arial"/>
              <a:cs typeface="Arial"/>
            </a:endParaRPr>
          </a:p>
          <a:p>
            <a:r>
              <a:rPr lang="en-GB" sz="1400" kern="0" dirty="0">
                <a:latin typeface="Arial"/>
                <a:cs typeface="Arial"/>
              </a:rPr>
              <a:t>Work has commenced to decommission legacy IX equipment</a:t>
            </a:r>
            <a:endParaRPr lang="en-US" sz="1400" kern="0" dirty="0">
              <a:latin typeface="Arial"/>
              <a:cs typeface="Arial"/>
            </a:endParaRPr>
          </a:p>
          <a:p>
            <a:pPr marL="0" indent="0">
              <a:buNone/>
            </a:pPr>
            <a:endParaRPr lang="en-GB" sz="1100" kern="0" dirty="0">
              <a:latin typeface="Arial"/>
              <a:cs typeface="Arial"/>
            </a:endParaRPr>
          </a:p>
          <a:p>
            <a:r>
              <a:rPr lang="en-GB" sz="1400" dirty="0"/>
              <a:t>If you have any questions or concerns, please reach out to </a:t>
            </a:r>
            <a:r>
              <a:rPr lang="en-US" sz="1400" kern="0" dirty="0">
                <a:latin typeface="Arial"/>
                <a:hlinkClick r:id="rId2"/>
              </a:rPr>
              <a:t>box.xoserve.IXEnquiries@xoserve.com</a:t>
            </a:r>
            <a:endParaRPr lang="en-GB" sz="1400" kern="0" dirty="0">
              <a:latin typeface="Arial"/>
              <a:cs typeface="Arial"/>
            </a:endParaRPr>
          </a:p>
          <a:p>
            <a:endParaRPr lang="en-GB" sz="1100" kern="0" dirty="0">
              <a:latin typeface="Arial"/>
              <a:cs typeface="Arial"/>
            </a:endParaRPr>
          </a:p>
        </p:txBody>
      </p:sp>
    </p:spTree>
    <p:extLst>
      <p:ext uri="{BB962C8B-B14F-4D97-AF65-F5344CB8AC3E}">
        <p14:creationId xmlns:p14="http://schemas.microsoft.com/office/powerpoint/2010/main" val="1772311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499F88-4B87-44AB-9C8D-D05674C886D5}"/>
              </a:ext>
            </a:extLst>
          </p:cNvPr>
          <p:cNvPicPr>
            <a:picLocks noChangeAspect="1"/>
          </p:cNvPicPr>
          <p:nvPr/>
        </p:nvPicPr>
        <p:blipFill>
          <a:blip r:embed="rId2"/>
          <a:stretch>
            <a:fillRect/>
          </a:stretch>
        </p:blipFill>
        <p:spPr>
          <a:xfrm>
            <a:off x="0" y="415593"/>
            <a:ext cx="9144000" cy="4312313"/>
          </a:xfrm>
          <a:prstGeom prst="rect">
            <a:avLst/>
          </a:prstGeom>
        </p:spPr>
      </p:pic>
    </p:spTree>
    <p:extLst>
      <p:ext uri="{BB962C8B-B14F-4D97-AF65-F5344CB8AC3E}">
        <p14:creationId xmlns:p14="http://schemas.microsoft.com/office/powerpoint/2010/main" val="1284509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dirty="0"/>
              <a:t>6.3 CMS Rebuild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a:lstStyle/>
          <a:p>
            <a:r>
              <a:rPr lang="en-GB" dirty="0"/>
              <a:t>February Updates</a:t>
            </a:r>
          </a:p>
          <a:p>
            <a:r>
              <a:rPr lang="en-GB" dirty="0"/>
              <a:t>Jo Williams</a:t>
            </a:r>
          </a:p>
        </p:txBody>
      </p:sp>
    </p:spTree>
    <p:extLst>
      <p:ext uri="{BB962C8B-B14F-4D97-AF65-F5344CB8AC3E}">
        <p14:creationId xmlns:p14="http://schemas.microsoft.com/office/powerpoint/2010/main" val="12101396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7AF-E9E0-48CA-8B54-175895CFFC79}"/>
              </a:ext>
            </a:extLst>
          </p:cNvPr>
          <p:cNvSpPr>
            <a:spLocks noGrp="1"/>
          </p:cNvSpPr>
          <p:nvPr>
            <p:ph type="title"/>
          </p:nvPr>
        </p:nvSpPr>
        <p:spPr/>
        <p:txBody>
          <a:bodyPr/>
          <a:lstStyle/>
          <a:p>
            <a:r>
              <a:rPr lang="en-GB" dirty="0"/>
              <a:t>CMS Rebuild - Progress to date</a:t>
            </a:r>
          </a:p>
        </p:txBody>
      </p:sp>
      <p:graphicFrame>
        <p:nvGraphicFramePr>
          <p:cNvPr id="4" name="Table 3">
            <a:extLst>
              <a:ext uri="{FF2B5EF4-FFF2-40B4-BE49-F238E27FC236}">
                <a16:creationId xmlns:a16="http://schemas.microsoft.com/office/drawing/2014/main" id="{CEEA4514-D8BB-4490-B1C9-DBD08D5EA15A}"/>
              </a:ext>
            </a:extLst>
          </p:cNvPr>
          <p:cNvGraphicFramePr>
            <a:graphicFrameLocks noGrp="1"/>
          </p:cNvGraphicFramePr>
          <p:nvPr>
            <p:extLst/>
          </p:nvPr>
        </p:nvGraphicFramePr>
        <p:xfrm>
          <a:off x="150020" y="673713"/>
          <a:ext cx="4725816" cy="4616957"/>
        </p:xfrm>
        <a:graphic>
          <a:graphicData uri="http://schemas.openxmlformats.org/drawingml/2006/table">
            <a:tbl>
              <a:tblPr firstRow="1" bandRow="1">
                <a:tableStyleId>{5C22544A-7EE6-4342-B048-85BDC9FD1C3A}</a:tableStyleId>
              </a:tblPr>
              <a:tblGrid>
                <a:gridCol w="4725816">
                  <a:extLst>
                    <a:ext uri="{9D8B030D-6E8A-4147-A177-3AD203B41FA5}">
                      <a16:colId xmlns:a16="http://schemas.microsoft.com/office/drawing/2014/main" val="429621566"/>
                    </a:ext>
                  </a:extLst>
                </a:gridCol>
              </a:tblGrid>
              <a:tr h="334517">
                <a:tc>
                  <a:txBody>
                    <a:bodyPr/>
                    <a:lstStyle/>
                    <a:p>
                      <a:r>
                        <a:rPr lang="en-GB" sz="1200" dirty="0">
                          <a:solidFill>
                            <a:schemeClr val="bg1"/>
                          </a:solidFill>
                        </a:rPr>
                        <a:t>Summary of progress to date </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3956476">
                <a:tc>
                  <a:txBody>
                    <a:bodyPr/>
                    <a:lstStyle/>
                    <a:p>
                      <a:pPr marL="171450" indent="-171450">
                        <a:buFont typeface="Arial" panose="020B0604020202020204" pitchFamily="34" charset="0"/>
                        <a:buChar char="•"/>
                      </a:pPr>
                      <a:r>
                        <a:rPr lang="en-GB" sz="1100">
                          <a:solidFill>
                            <a:schemeClr val="tx1"/>
                          </a:solidFill>
                          <a:latin typeface="Calibri"/>
                          <a:cs typeface="Calibri"/>
                        </a:rPr>
                        <a:t>CMS is a dated system which is coming to end of life support, rather than a lift and shift of current processes the project team wanted to understand the following from the actual users of CMS perspective:</a:t>
                      </a:r>
                    </a:p>
                    <a:p>
                      <a:pPr marL="781035" lvl="1" indent="-171450">
                        <a:buFont typeface="Arial" panose="020B0604020202020204" pitchFamily="34" charset="0"/>
                        <a:buChar char="•"/>
                      </a:pPr>
                      <a:r>
                        <a:rPr lang="en-GB" sz="1100">
                          <a:solidFill>
                            <a:schemeClr val="tx1"/>
                          </a:solidFill>
                          <a:latin typeface="Calibri"/>
                          <a:cs typeface="Calibri"/>
                        </a:rPr>
                        <a:t>What are their current processes and activities</a:t>
                      </a:r>
                    </a:p>
                    <a:p>
                      <a:pPr marL="781035" lvl="1" indent="-171450">
                        <a:buFont typeface="Arial" panose="020B0604020202020204" pitchFamily="34" charset="0"/>
                        <a:buChar char="•"/>
                      </a:pPr>
                      <a:r>
                        <a:rPr lang="en-GB" sz="1100">
                          <a:solidFill>
                            <a:schemeClr val="tx1"/>
                          </a:solidFill>
                          <a:latin typeface="Calibri"/>
                          <a:cs typeface="Calibri"/>
                        </a:rPr>
                        <a:t>What are their current pain points</a:t>
                      </a:r>
                    </a:p>
                    <a:p>
                      <a:pPr marL="781035" lvl="1" indent="-171450">
                        <a:buFont typeface="Arial" panose="020B0604020202020204" pitchFamily="34" charset="0"/>
                        <a:buChar char="•"/>
                      </a:pPr>
                      <a:r>
                        <a:rPr lang="en-GB" sz="1100">
                          <a:solidFill>
                            <a:schemeClr val="tx1"/>
                          </a:solidFill>
                          <a:latin typeface="Calibri"/>
                          <a:cs typeface="Calibri"/>
                        </a:rPr>
                        <a:t>What would their ideal version of the process be</a:t>
                      </a:r>
                    </a:p>
                    <a:p>
                      <a:pPr marL="171450" indent="-171450">
                        <a:buFont typeface="Arial" panose="020B0604020202020204" pitchFamily="34" charset="0"/>
                        <a:buChar char="•"/>
                      </a:pPr>
                      <a:endParaRPr lang="en-GB" sz="1100">
                        <a:solidFill>
                          <a:schemeClr val="tx1"/>
                        </a:solidFill>
                        <a:latin typeface="Calibri"/>
                        <a:cs typeface="Calibri"/>
                      </a:endParaRPr>
                    </a:p>
                    <a:p>
                      <a:pPr marL="171450" indent="-171450">
                        <a:buFont typeface="Arial" panose="020B0604020202020204" pitchFamily="34" charset="0"/>
                        <a:buChar char="•"/>
                      </a:pPr>
                      <a:r>
                        <a:rPr lang="en-GB" sz="1100">
                          <a:solidFill>
                            <a:schemeClr val="tx1"/>
                          </a:solidFill>
                          <a:latin typeface="Calibri"/>
                          <a:cs typeface="Calibri"/>
                        </a:rPr>
                        <a:t>18 External Initial Requirements Workshops have been held to date </a:t>
                      </a:r>
                    </a:p>
                    <a:p>
                      <a:pPr marL="781035" lvl="1" indent="-171450">
                        <a:buFont typeface="Arial" panose="020B0604020202020204" pitchFamily="34" charset="0"/>
                        <a:buChar char="•"/>
                      </a:pPr>
                      <a:r>
                        <a:rPr lang="en-GB" sz="1100">
                          <a:solidFill>
                            <a:schemeClr val="tx1"/>
                          </a:solidFill>
                          <a:latin typeface="Calibri"/>
                          <a:cs typeface="Calibri"/>
                        </a:rPr>
                        <a:t>483 requirements captured, this figure may include duplication</a:t>
                      </a:r>
                    </a:p>
                    <a:p>
                      <a:pPr marL="609585" lvl="1" indent="0">
                        <a:buFont typeface="Arial" panose="020B0604020202020204" pitchFamily="34" charset="0"/>
                        <a:buNone/>
                      </a:pPr>
                      <a:endParaRPr lang="en-GB" sz="1100">
                        <a:solidFill>
                          <a:schemeClr val="tx1"/>
                        </a:solidFill>
                        <a:latin typeface="Calibri"/>
                        <a:cs typeface="Calibri"/>
                      </a:endParaRPr>
                    </a:p>
                    <a:p>
                      <a:pPr marL="171450" indent="-171450">
                        <a:buFont typeface="Arial" panose="020B0604020202020204" pitchFamily="34" charset="0"/>
                        <a:buChar char="•"/>
                      </a:pPr>
                      <a:r>
                        <a:rPr lang="en-GB" sz="1100">
                          <a:solidFill>
                            <a:schemeClr val="tx1"/>
                          </a:solidFill>
                          <a:latin typeface="Calibri"/>
                          <a:cs typeface="Calibri"/>
                        </a:rPr>
                        <a:t>Common themes include:</a:t>
                      </a:r>
                    </a:p>
                    <a:p>
                      <a:pPr marL="781035" lvl="1" indent="-171450">
                        <a:buFont typeface="Arial" panose="020B0604020202020204" pitchFamily="34" charset="0"/>
                        <a:buChar char="•"/>
                      </a:pPr>
                      <a:r>
                        <a:rPr lang="en-GB" sz="1100">
                          <a:solidFill>
                            <a:schemeClr val="tx1"/>
                          </a:solidFill>
                          <a:latin typeface="Calibri"/>
                          <a:cs typeface="Calibri"/>
                        </a:rPr>
                        <a:t>Customer Effort</a:t>
                      </a:r>
                    </a:p>
                    <a:p>
                      <a:pPr marL="781035" lvl="1" indent="-171450">
                        <a:buFont typeface="Arial" panose="020B0604020202020204" pitchFamily="34" charset="0"/>
                        <a:buChar char="•"/>
                      </a:pPr>
                      <a:r>
                        <a:rPr lang="en-GB" sz="1100">
                          <a:solidFill>
                            <a:schemeClr val="tx1"/>
                          </a:solidFill>
                          <a:latin typeface="Calibri"/>
                          <a:cs typeface="Calibri"/>
                        </a:rPr>
                        <a:t>System functionality</a:t>
                      </a:r>
                    </a:p>
                    <a:p>
                      <a:pPr marL="781035" lvl="1" indent="-171450">
                        <a:buFont typeface="Arial" panose="020B0604020202020204" pitchFamily="34" charset="0"/>
                        <a:buChar char="•"/>
                      </a:pPr>
                      <a:r>
                        <a:rPr lang="en-GB" sz="1100">
                          <a:solidFill>
                            <a:schemeClr val="tx1"/>
                          </a:solidFill>
                          <a:latin typeface="Calibri"/>
                          <a:cs typeface="Calibri"/>
                        </a:rPr>
                        <a:t>Visibility </a:t>
                      </a:r>
                    </a:p>
                    <a:p>
                      <a:pPr marL="0" indent="0">
                        <a:buFont typeface="Arial" panose="020B0604020202020204" pitchFamily="34" charset="0"/>
                        <a:buNone/>
                      </a:pPr>
                      <a:endParaRPr lang="en-GB" sz="1100" kern="1200">
                        <a:solidFill>
                          <a:schemeClr val="tx1"/>
                        </a:solidFill>
                        <a:latin typeface="Calibri"/>
                        <a:ea typeface="+mn-ea"/>
                        <a:cs typeface="Calibri"/>
                      </a:endParaRPr>
                    </a:p>
                    <a:p>
                      <a:pPr marL="285750" indent="-285750">
                        <a:buFont typeface="Arial" panose="020B0604020202020204" pitchFamily="34" charset="0"/>
                        <a:buChar char="•"/>
                      </a:pPr>
                      <a:r>
                        <a:rPr lang="en-GB" sz="1100" kern="1200">
                          <a:solidFill>
                            <a:schemeClr val="tx1"/>
                          </a:solidFill>
                          <a:latin typeface="Calibri"/>
                          <a:ea typeface="+mn-ea"/>
                          <a:cs typeface="Calibri"/>
                        </a:rPr>
                        <a:t>All Workshop outputs will be published here: </a:t>
                      </a:r>
                      <a:r>
                        <a:rPr lang="en-GB" sz="1100" kern="1200">
                          <a:solidFill>
                            <a:schemeClr val="tx1"/>
                          </a:solidFill>
                          <a:latin typeface="Calibri"/>
                          <a:ea typeface="+mn-ea"/>
                          <a:cs typeface="Calibri"/>
                          <a:hlinkClick r:id="rId2"/>
                        </a:rPr>
                        <a:t>https://www.xoserve.com/systems/contact-management-service/contact-management-service-cms-rebuild-project/</a:t>
                      </a:r>
                      <a:r>
                        <a:rPr lang="en-GB" sz="1100" kern="1200">
                          <a:solidFill>
                            <a:schemeClr val="tx1"/>
                          </a:solidFill>
                          <a:latin typeface="Calibri"/>
                          <a:ea typeface="+mn-ea"/>
                          <a:cs typeface="Calibri"/>
                        </a:rPr>
                        <a:t> </a:t>
                      </a:r>
                    </a:p>
                    <a:p>
                      <a:pPr marL="285750" indent="-285750">
                        <a:buFont typeface="Arial" panose="020B0604020202020204" pitchFamily="34" charset="0"/>
                        <a:buChar char="•"/>
                      </a:pPr>
                      <a:endParaRPr lang="en-GB" sz="1100" kern="1200">
                        <a:solidFill>
                          <a:schemeClr val="tx1"/>
                        </a:solidFill>
                        <a:latin typeface="Calibri"/>
                        <a:ea typeface="+mn-ea"/>
                        <a:cs typeface="Calibri"/>
                      </a:endParaRPr>
                    </a:p>
                    <a:p>
                      <a:pPr marL="285750" indent="-285750">
                        <a:buFont typeface="Arial" panose="020B0604020202020204" pitchFamily="34" charset="0"/>
                        <a:buChar char="•"/>
                      </a:pPr>
                      <a:r>
                        <a:rPr lang="en-GB" sz="1100" kern="1200">
                          <a:solidFill>
                            <a:schemeClr val="tx1"/>
                          </a:solidFill>
                          <a:latin typeface="Calibri"/>
                          <a:ea typeface="+mn-ea"/>
                          <a:cs typeface="Calibri"/>
                        </a:rPr>
                        <a:t>Potential Suppliers are being engaged to understand high level requirements to obtain figures and timescales for High Level Solution Options</a:t>
                      </a:r>
                    </a:p>
                    <a:p>
                      <a:pPr marL="285750" indent="-285750">
                        <a:buFont typeface="Arial" panose="020B0604020202020204" pitchFamily="34" charset="0"/>
                        <a:buChar char="•"/>
                      </a:pPr>
                      <a:endParaRPr lang="en-GB" sz="1100" kern="1200">
                        <a:solidFill>
                          <a:schemeClr val="tx1"/>
                        </a:solidFill>
                        <a:latin typeface="Calibri"/>
                        <a:ea typeface="+mn-ea"/>
                        <a:cs typeface="Calibri"/>
                      </a:endParaRPr>
                    </a:p>
                    <a:p>
                      <a:pPr marL="285750" indent="-285750">
                        <a:buFont typeface="Arial" panose="020B0604020202020204" pitchFamily="34" charset="0"/>
                        <a:buChar char="•"/>
                      </a:pPr>
                      <a:r>
                        <a:rPr lang="en-GB" sz="1100" kern="1200">
                          <a:solidFill>
                            <a:schemeClr val="tx1"/>
                          </a:solidFill>
                          <a:latin typeface="Calibri"/>
                          <a:ea typeface="+mn-ea"/>
                          <a:cs typeface="Calibri"/>
                        </a:rPr>
                        <a:t>Internal recommended "to be" workshops have commenced to understand what systems the solution will need to integrate with</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graphicFrame>
        <p:nvGraphicFramePr>
          <p:cNvPr id="5" name="Table 4">
            <a:extLst>
              <a:ext uri="{FF2B5EF4-FFF2-40B4-BE49-F238E27FC236}">
                <a16:creationId xmlns:a16="http://schemas.microsoft.com/office/drawing/2014/main" id="{67A4A20B-D131-4342-9071-5022958001BA}"/>
              </a:ext>
            </a:extLst>
          </p:cNvPr>
          <p:cNvGraphicFramePr>
            <a:graphicFrameLocks noGrp="1"/>
          </p:cNvGraphicFramePr>
          <p:nvPr>
            <p:extLst/>
          </p:nvPr>
        </p:nvGraphicFramePr>
        <p:xfrm>
          <a:off x="5180071" y="3913146"/>
          <a:ext cx="3714119" cy="1082040"/>
        </p:xfrm>
        <a:graphic>
          <a:graphicData uri="http://schemas.openxmlformats.org/drawingml/2006/table">
            <a:tbl>
              <a:tblPr firstRow="1" bandRow="1">
                <a:tableStyleId>{5C22544A-7EE6-4342-B048-85BDC9FD1C3A}</a:tableStyleId>
              </a:tblPr>
              <a:tblGrid>
                <a:gridCol w="2334860">
                  <a:extLst>
                    <a:ext uri="{9D8B030D-6E8A-4147-A177-3AD203B41FA5}">
                      <a16:colId xmlns:a16="http://schemas.microsoft.com/office/drawing/2014/main" val="1563247904"/>
                    </a:ext>
                  </a:extLst>
                </a:gridCol>
                <a:gridCol w="1379259">
                  <a:extLst>
                    <a:ext uri="{9D8B030D-6E8A-4147-A177-3AD203B41FA5}">
                      <a16:colId xmlns:a16="http://schemas.microsoft.com/office/drawing/2014/main" val="3891730288"/>
                    </a:ext>
                  </a:extLst>
                </a:gridCol>
              </a:tblGrid>
              <a:tr h="297180">
                <a:tc>
                  <a:txBody>
                    <a:bodyPr/>
                    <a:lstStyle/>
                    <a:p>
                      <a:r>
                        <a:rPr lang="en-GB" sz="1400" b="1" kern="1200" dirty="0">
                          <a:solidFill>
                            <a:schemeClr val="bg1"/>
                          </a:solidFill>
                          <a:latin typeface="+mn-lt"/>
                          <a:ea typeface="+mn-ea"/>
                          <a:cs typeface="+mn-cs"/>
                        </a:rPr>
                        <a:t>Key Milestones</a:t>
                      </a:r>
                    </a:p>
                  </a:txBody>
                  <a:tcPr/>
                </a:tc>
                <a:tc>
                  <a:txBody>
                    <a:bodyPr/>
                    <a:lstStyle/>
                    <a:p>
                      <a:r>
                        <a:rPr lang="en-GB" sz="1400" b="1" kern="1200" dirty="0">
                          <a:solidFill>
                            <a:schemeClr val="bg1"/>
                          </a:solidFill>
                          <a:latin typeface="+mn-lt"/>
                          <a:ea typeface="+mn-ea"/>
                          <a:cs typeface="+mn-cs"/>
                        </a:rPr>
                        <a:t>Due</a:t>
                      </a:r>
                    </a:p>
                  </a:txBody>
                  <a:tcPr/>
                </a:tc>
                <a:extLst>
                  <a:ext uri="{0D108BD9-81ED-4DB2-BD59-A6C34878D82A}">
                    <a16:rowId xmlns:a16="http://schemas.microsoft.com/office/drawing/2014/main" val="625286933"/>
                  </a:ext>
                </a:extLst>
              </a:tr>
              <a:tr h="251460">
                <a:tc>
                  <a:txBody>
                    <a:bodyPr/>
                    <a:lstStyle/>
                    <a:p>
                      <a:pPr algn="l" rtl="0" fontAlgn="base"/>
                      <a:r>
                        <a:rPr lang="de-DE" sz="1100" b="0" i="0" dirty="0">
                          <a:solidFill>
                            <a:srgbClr val="000000"/>
                          </a:solidFill>
                          <a:effectLst/>
                          <a:latin typeface="Calibri"/>
                          <a:cs typeface="Calibri"/>
                        </a:rPr>
                        <a:t>Initial Workshops Completed</a:t>
                      </a:r>
                    </a:p>
                  </a:txBody>
                  <a:tcPr marL="68580" marR="68580" marT="34290" marB="34290" anchor="ctr"/>
                </a:tc>
                <a:tc>
                  <a:txBody>
                    <a:bodyPr/>
                    <a:lstStyle/>
                    <a:p>
                      <a:r>
                        <a:rPr lang="en-GB" sz="1100" b="0" dirty="0">
                          <a:solidFill>
                            <a:schemeClr val="bg1"/>
                          </a:solidFill>
                          <a:latin typeface="Calibri"/>
                          <a:cs typeface="Calibri"/>
                        </a:rPr>
                        <a:t>22/01/2021 </a:t>
                      </a:r>
                    </a:p>
                  </a:txBody>
                  <a:tcPr>
                    <a:solidFill>
                      <a:srgbClr val="002060"/>
                    </a:solidFill>
                  </a:tcPr>
                </a:tc>
                <a:extLst>
                  <a:ext uri="{0D108BD9-81ED-4DB2-BD59-A6C34878D82A}">
                    <a16:rowId xmlns:a16="http://schemas.microsoft.com/office/drawing/2014/main" val="2024808289"/>
                  </a:ext>
                </a:extLst>
              </a:tr>
              <a:tr h="251460">
                <a:tc>
                  <a:txBody>
                    <a:bodyPr/>
                    <a:lstStyle/>
                    <a:p>
                      <a:pPr algn="l" rtl="0" fontAlgn="base"/>
                      <a:r>
                        <a:rPr lang="de-DE" sz="1100" b="0" i="0">
                          <a:solidFill>
                            <a:srgbClr val="000000"/>
                          </a:solidFill>
                          <a:effectLst/>
                          <a:latin typeface="Calibri"/>
                          <a:cs typeface="Calibri"/>
                        </a:rPr>
                        <a:t>To Be Workshops Commence</a:t>
                      </a:r>
                      <a:endParaRPr lang="de-DE" sz="1100" b="0" i="0" err="1">
                        <a:solidFill>
                          <a:srgbClr val="000000"/>
                        </a:solidFill>
                        <a:effectLst/>
                        <a:latin typeface="Calibri" panose="020F0502020204030204" pitchFamily="34" charset="0"/>
                        <a:cs typeface="Calibri" panose="020F0502020204030204" pitchFamily="34" charset="0"/>
                      </a:endParaRPr>
                    </a:p>
                  </a:txBody>
                  <a:tcPr marL="68580" marR="68580" marT="34290" marB="34290" anchor="ctr"/>
                </a:tc>
                <a:tc>
                  <a:txBody>
                    <a:bodyPr/>
                    <a:lstStyle/>
                    <a:p>
                      <a:r>
                        <a:rPr lang="en-GB" sz="1100">
                          <a:solidFill>
                            <a:schemeClr val="bg1"/>
                          </a:solidFill>
                          <a:latin typeface="Calibri"/>
                          <a:cs typeface="Calibri"/>
                        </a:rPr>
                        <a:t>08/02/2021</a:t>
                      </a:r>
                      <a:endParaRPr lang="en-GB" sz="1100" dirty="0">
                        <a:solidFill>
                          <a:schemeClr val="bg1"/>
                        </a:solidFill>
                        <a:latin typeface="Calibri"/>
                        <a:cs typeface="Calibri"/>
                      </a:endParaRPr>
                    </a:p>
                  </a:txBody>
                  <a:tcPr>
                    <a:solidFill>
                      <a:schemeClr val="accent3">
                        <a:lumMod val="50000"/>
                      </a:schemeClr>
                    </a:solidFill>
                  </a:tcPr>
                </a:tc>
                <a:extLst>
                  <a:ext uri="{0D108BD9-81ED-4DB2-BD59-A6C34878D82A}">
                    <a16:rowId xmlns:a16="http://schemas.microsoft.com/office/drawing/2014/main" val="4077134293"/>
                  </a:ext>
                </a:extLst>
              </a:tr>
              <a:tr h="251460">
                <a:tc>
                  <a:txBody>
                    <a:bodyPr/>
                    <a:lstStyle/>
                    <a:p>
                      <a:pPr algn="l" rtl="0" fontAlgn="base"/>
                      <a:r>
                        <a:rPr lang="en-US" sz="1100" b="0" i="0" dirty="0">
                          <a:solidFill>
                            <a:srgbClr val="000000"/>
                          </a:solidFill>
                          <a:effectLst/>
                          <a:latin typeface="Calibri"/>
                          <a:cs typeface="Calibri"/>
                        </a:rPr>
                        <a:t>HLSO – Target Date</a:t>
                      </a:r>
                    </a:p>
                  </a:txBody>
                  <a:tcPr marL="68580" marR="68580" marT="34290" marB="34290" anchor="ctr"/>
                </a:tc>
                <a:tc>
                  <a:txBody>
                    <a:bodyPr/>
                    <a:lstStyle/>
                    <a:p>
                      <a:r>
                        <a:rPr lang="en-GB" sz="1100" dirty="0">
                          <a:solidFill>
                            <a:schemeClr val="bg1"/>
                          </a:solidFill>
                          <a:latin typeface="Calibri"/>
                          <a:cs typeface="Calibri"/>
                        </a:rPr>
                        <a:t>March </a:t>
                      </a:r>
                    </a:p>
                  </a:txBody>
                  <a:tcPr>
                    <a:solidFill>
                      <a:schemeClr val="accent6">
                        <a:lumMod val="75000"/>
                      </a:schemeClr>
                    </a:solidFill>
                  </a:tcPr>
                </a:tc>
                <a:extLst>
                  <a:ext uri="{0D108BD9-81ED-4DB2-BD59-A6C34878D82A}">
                    <a16:rowId xmlns:a16="http://schemas.microsoft.com/office/drawing/2014/main" val="2816802157"/>
                  </a:ext>
                </a:extLst>
              </a:tr>
            </a:tbl>
          </a:graphicData>
        </a:graphic>
      </p:graphicFrame>
      <p:graphicFrame>
        <p:nvGraphicFramePr>
          <p:cNvPr id="6" name="Table 5">
            <a:extLst>
              <a:ext uri="{FF2B5EF4-FFF2-40B4-BE49-F238E27FC236}">
                <a16:creationId xmlns:a16="http://schemas.microsoft.com/office/drawing/2014/main" id="{17A0C3EF-B82F-484D-BC09-9FE416453D4F}"/>
              </a:ext>
            </a:extLst>
          </p:cNvPr>
          <p:cNvGraphicFramePr>
            <a:graphicFrameLocks noGrp="1"/>
          </p:cNvGraphicFramePr>
          <p:nvPr>
            <p:extLst/>
          </p:nvPr>
        </p:nvGraphicFramePr>
        <p:xfrm>
          <a:off x="5050632" y="673714"/>
          <a:ext cx="3943349" cy="3148194"/>
        </p:xfrm>
        <a:graphic>
          <a:graphicData uri="http://schemas.openxmlformats.org/drawingml/2006/table">
            <a:tbl>
              <a:tblPr firstRow="1" bandRow="1">
                <a:tableStyleId>{5C22544A-7EE6-4342-B048-85BDC9FD1C3A}</a:tableStyleId>
              </a:tblPr>
              <a:tblGrid>
                <a:gridCol w="3943349">
                  <a:extLst>
                    <a:ext uri="{9D8B030D-6E8A-4147-A177-3AD203B41FA5}">
                      <a16:colId xmlns:a16="http://schemas.microsoft.com/office/drawing/2014/main" val="429621566"/>
                    </a:ext>
                  </a:extLst>
                </a:gridCol>
              </a:tblGrid>
              <a:tr h="361453">
                <a:tc>
                  <a:txBody>
                    <a:bodyPr/>
                    <a:lstStyle/>
                    <a:p>
                      <a:r>
                        <a:rPr lang="en-GB" sz="1200" dirty="0">
                          <a:solidFill>
                            <a:schemeClr val="bg1"/>
                          </a:solidFill>
                        </a:rPr>
                        <a:t>Next Steps</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2786741">
                <a:tc>
                  <a:txBody>
                    <a:bodyPr/>
                    <a:lstStyle/>
                    <a:p>
                      <a:pPr marL="285750" indent="-285750">
                        <a:buFont typeface="Arial" panose="020B0604020202020204" pitchFamily="34" charset="0"/>
                        <a:buChar char="•"/>
                      </a:pPr>
                      <a:r>
                        <a:rPr lang="en-GB" sz="1100" kern="1200" dirty="0">
                          <a:solidFill>
                            <a:schemeClr val="tx1"/>
                          </a:solidFill>
                          <a:latin typeface="Calibri"/>
                          <a:ea typeface="+mn-ea"/>
                          <a:cs typeface="Calibri"/>
                        </a:rPr>
                        <a:t>Refine the requirements which will be:</a:t>
                      </a:r>
                    </a:p>
                    <a:p>
                      <a:pPr marL="895335" lvl="1" indent="-285750">
                        <a:buFont typeface="Arial" panose="020B0604020202020204" pitchFamily="34" charset="0"/>
                        <a:buChar char="•"/>
                      </a:pPr>
                      <a:r>
                        <a:rPr lang="en-GB" sz="1000" kern="1200" dirty="0">
                          <a:solidFill>
                            <a:schemeClr val="tx1"/>
                          </a:solidFill>
                          <a:latin typeface="Calibri"/>
                          <a:ea typeface="+mn-ea"/>
                          <a:cs typeface="Calibri"/>
                        </a:rPr>
                        <a:t>Remove duplication</a:t>
                      </a:r>
                    </a:p>
                    <a:p>
                      <a:pPr marL="894715" lvl="1" indent="-285750">
                        <a:buFont typeface="Arial" panose="020B0604020202020204" pitchFamily="34" charset="0"/>
                        <a:buChar char="•"/>
                      </a:pPr>
                      <a:r>
                        <a:rPr lang="en-GB" sz="1000" kern="1200" dirty="0">
                          <a:solidFill>
                            <a:schemeClr val="tx1"/>
                          </a:solidFill>
                          <a:latin typeface="Calibri"/>
                          <a:ea typeface="+mn-ea"/>
                          <a:cs typeface="Calibri"/>
                        </a:rPr>
                        <a:t>Add our understanding to the requirements and ratify with customers</a:t>
                      </a:r>
                    </a:p>
                    <a:p>
                      <a:pPr marL="894715" lvl="1" indent="-285750">
                        <a:buFont typeface="Arial" panose="020B0604020202020204" pitchFamily="34" charset="0"/>
                        <a:buChar char="•"/>
                      </a:pPr>
                      <a:r>
                        <a:rPr lang="en-GB" sz="1000" kern="1200" dirty="0">
                          <a:solidFill>
                            <a:schemeClr val="tx1"/>
                          </a:solidFill>
                          <a:latin typeface="Calibri"/>
                          <a:ea typeface="+mn-ea"/>
                          <a:cs typeface="Calibri"/>
                        </a:rPr>
                        <a:t>Understand areas of conflict in requirements</a:t>
                      </a:r>
                    </a:p>
                    <a:p>
                      <a:pPr marL="608965" lvl="1" indent="0">
                        <a:buNone/>
                      </a:pPr>
                      <a:endParaRPr lang="en-GB" sz="1100" kern="1200" dirty="0">
                        <a:solidFill>
                          <a:schemeClr val="tx1"/>
                        </a:solidFill>
                        <a:latin typeface="Calibri"/>
                        <a:ea typeface="+mn-ea"/>
                        <a:cs typeface="Calibri"/>
                      </a:endParaRPr>
                    </a:p>
                    <a:p>
                      <a:pPr marL="285130" lvl="0" indent="-285750">
                        <a:buFont typeface="Arial" panose="020B0604020202020204" pitchFamily="34" charset="0"/>
                        <a:buChar char="•"/>
                      </a:pPr>
                      <a:r>
                        <a:rPr lang="en-GB" sz="1100" kern="1200" dirty="0">
                          <a:solidFill>
                            <a:schemeClr val="tx1"/>
                          </a:solidFill>
                          <a:latin typeface="Calibri"/>
                          <a:ea typeface="+mn-ea"/>
                          <a:cs typeface="Calibri"/>
                        </a:rPr>
                        <a:t>Continue internal and schedule external recommended “To Be" workshops  </a:t>
                      </a:r>
                      <a:endParaRPr lang="en-GB" sz="1100" kern="1200" dirty="0">
                        <a:solidFill>
                          <a:srgbClr val="FF0000"/>
                        </a:solidFill>
                        <a:latin typeface="Calibri"/>
                        <a:ea typeface="+mn-ea"/>
                        <a:cs typeface="Calibri"/>
                      </a:endParaRPr>
                    </a:p>
                    <a:p>
                      <a:pPr marL="285750" lvl="0" indent="-285750">
                        <a:buFont typeface="Arial" panose="020B0604020202020204" pitchFamily="34" charset="0"/>
                        <a:buChar char="•"/>
                      </a:pPr>
                      <a:endParaRPr lang="en-GB" sz="1100" kern="1200" dirty="0">
                        <a:solidFill>
                          <a:schemeClr val="tx1"/>
                        </a:solidFill>
                        <a:latin typeface="Calibri"/>
                        <a:ea typeface="+mn-ea"/>
                        <a:cs typeface="Calibri"/>
                      </a:endParaRPr>
                    </a:p>
                    <a:p>
                      <a:pPr marL="285750" lvl="0" indent="-285750">
                        <a:buFont typeface="Arial" panose="020B0604020202020204" pitchFamily="34" charset="0"/>
                        <a:buChar char="•"/>
                      </a:pPr>
                      <a:r>
                        <a:rPr lang="en-GB" sz="1100" kern="1200" dirty="0">
                          <a:solidFill>
                            <a:schemeClr val="tx1"/>
                          </a:solidFill>
                          <a:latin typeface="Calibri"/>
                          <a:ea typeface="+mn-ea"/>
                          <a:cs typeface="Calibri"/>
                        </a:rPr>
                        <a:t>Identify possible solutions and seek approval on solution and design from:</a:t>
                      </a:r>
                    </a:p>
                    <a:p>
                      <a:pPr marL="895335" lvl="1" indent="-285750">
                        <a:buFont typeface="Arial" panose="020B0604020202020204" pitchFamily="34" charset="0"/>
                        <a:buChar char="•"/>
                      </a:pPr>
                      <a:r>
                        <a:rPr lang="en-GB" sz="1100" kern="1200" dirty="0">
                          <a:solidFill>
                            <a:schemeClr val="tx1"/>
                          </a:solidFill>
                          <a:latin typeface="Calibri"/>
                          <a:ea typeface="+mn-ea"/>
                          <a:cs typeface="Calibri"/>
                        </a:rPr>
                        <a:t>CoMC</a:t>
                      </a:r>
                    </a:p>
                    <a:p>
                      <a:pPr marL="894715" lvl="1" indent="-285750">
                        <a:buFont typeface="Arial" panose="020B0604020202020204" pitchFamily="34" charset="0"/>
                        <a:buChar char="•"/>
                      </a:pPr>
                      <a:r>
                        <a:rPr lang="en-GB" sz="1100" kern="1200" dirty="0" err="1">
                          <a:solidFill>
                            <a:schemeClr val="tx1"/>
                          </a:solidFill>
                          <a:latin typeface="Calibri"/>
                          <a:ea typeface="+mn-ea"/>
                          <a:cs typeface="Calibri"/>
                        </a:rPr>
                        <a:t>ChMC</a:t>
                      </a:r>
                      <a:endParaRPr lang="en-GB" sz="1100" kern="1200" dirty="0">
                        <a:solidFill>
                          <a:schemeClr val="tx1"/>
                        </a:solidFill>
                        <a:latin typeface="Calibri"/>
                        <a:ea typeface="+mn-ea"/>
                        <a:cs typeface="Calibri"/>
                      </a:endParaRPr>
                    </a:p>
                    <a:p>
                      <a:pPr marL="895335" lvl="1" indent="-285750">
                        <a:buFont typeface="Arial" panose="020B0604020202020204" pitchFamily="34" charset="0"/>
                        <a:buChar char="•"/>
                      </a:pPr>
                      <a:r>
                        <a:rPr lang="en-GB" sz="1100" kern="1200" dirty="0">
                          <a:solidFill>
                            <a:schemeClr val="tx1"/>
                          </a:solidFill>
                          <a:latin typeface="Calibri"/>
                          <a:ea typeface="+mn-ea"/>
                          <a:cs typeface="Calibri"/>
                        </a:rPr>
                        <a:t>DSG</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575992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F94A-131E-4D89-8A18-7DB7FBA1F8CB}"/>
              </a:ext>
            </a:extLst>
          </p:cNvPr>
          <p:cNvSpPr>
            <a:spLocks noGrp="1"/>
          </p:cNvSpPr>
          <p:nvPr>
            <p:ph type="title"/>
          </p:nvPr>
        </p:nvSpPr>
        <p:spPr/>
        <p:txBody>
          <a:bodyPr/>
          <a:lstStyle/>
          <a:p>
            <a:r>
              <a:rPr lang="en-GB" dirty="0"/>
              <a:t>CMS Rebuild Next Steps</a:t>
            </a:r>
          </a:p>
        </p:txBody>
      </p:sp>
      <p:graphicFrame>
        <p:nvGraphicFramePr>
          <p:cNvPr id="4" name="Content Placeholder 3">
            <a:extLst>
              <a:ext uri="{FF2B5EF4-FFF2-40B4-BE49-F238E27FC236}">
                <a16:creationId xmlns:a16="http://schemas.microsoft.com/office/drawing/2014/main" id="{98DEFF36-0C6C-4E3E-B790-905A244EA10A}"/>
              </a:ext>
            </a:extLst>
          </p:cNvPr>
          <p:cNvGraphicFramePr>
            <a:graphicFrameLocks noGrp="1"/>
          </p:cNvGraphicFramePr>
          <p:nvPr>
            <p:ph idx="1"/>
            <p:extLst/>
          </p:nvPr>
        </p:nvGraphicFramePr>
        <p:xfrm>
          <a:off x="732934" y="893308"/>
          <a:ext cx="8121506" cy="3966524"/>
        </p:xfrm>
        <a:graphic>
          <a:graphicData uri="http://schemas.openxmlformats.org/drawingml/2006/table">
            <a:tbl>
              <a:tblPr firstRow="1" bandRow="1">
                <a:tableStyleId>{5C22544A-7EE6-4342-B048-85BDC9FD1C3A}</a:tableStyleId>
              </a:tblPr>
              <a:tblGrid>
                <a:gridCol w="2185526">
                  <a:extLst>
                    <a:ext uri="{9D8B030D-6E8A-4147-A177-3AD203B41FA5}">
                      <a16:colId xmlns:a16="http://schemas.microsoft.com/office/drawing/2014/main" val="3199749464"/>
                    </a:ext>
                  </a:extLst>
                </a:gridCol>
                <a:gridCol w="1747808">
                  <a:extLst>
                    <a:ext uri="{9D8B030D-6E8A-4147-A177-3AD203B41FA5}">
                      <a16:colId xmlns:a16="http://schemas.microsoft.com/office/drawing/2014/main" val="2278956407"/>
                    </a:ext>
                  </a:extLst>
                </a:gridCol>
                <a:gridCol w="1963132">
                  <a:extLst>
                    <a:ext uri="{9D8B030D-6E8A-4147-A177-3AD203B41FA5}">
                      <a16:colId xmlns:a16="http://schemas.microsoft.com/office/drawing/2014/main" val="412067831"/>
                    </a:ext>
                  </a:extLst>
                </a:gridCol>
                <a:gridCol w="2225040">
                  <a:extLst>
                    <a:ext uri="{9D8B030D-6E8A-4147-A177-3AD203B41FA5}">
                      <a16:colId xmlns:a16="http://schemas.microsoft.com/office/drawing/2014/main" val="1981382372"/>
                    </a:ext>
                  </a:extLst>
                </a:gridCol>
              </a:tblGrid>
              <a:tr h="278130">
                <a:tc>
                  <a:txBody>
                    <a:bodyPr/>
                    <a:lstStyle/>
                    <a:p>
                      <a:pPr algn="ctr"/>
                      <a:r>
                        <a:rPr lang="en-GB" sz="1400" dirty="0"/>
                        <a:t>Dec</a:t>
                      </a:r>
                    </a:p>
                  </a:txBody>
                  <a:tcPr marL="68580" marR="68580" marT="34290" marB="34290"/>
                </a:tc>
                <a:tc>
                  <a:txBody>
                    <a:bodyPr/>
                    <a:lstStyle/>
                    <a:p>
                      <a:pPr algn="ctr"/>
                      <a:r>
                        <a:rPr lang="en-GB" sz="1400" dirty="0"/>
                        <a:t>Jan</a:t>
                      </a:r>
                    </a:p>
                  </a:txBody>
                  <a:tcPr marL="68580" marR="68580" marT="34290" marB="34290"/>
                </a:tc>
                <a:tc>
                  <a:txBody>
                    <a:bodyPr/>
                    <a:lstStyle/>
                    <a:p>
                      <a:pPr algn="ctr"/>
                      <a:r>
                        <a:rPr lang="en-GB" sz="1400" dirty="0"/>
                        <a:t>Feb</a:t>
                      </a:r>
                    </a:p>
                  </a:txBody>
                  <a:tcPr marL="68580" marR="68580" marT="34290" marB="34290"/>
                </a:tc>
                <a:tc>
                  <a:txBody>
                    <a:bodyPr/>
                    <a:lstStyle/>
                    <a:p>
                      <a:pPr algn="ctr"/>
                      <a:r>
                        <a:rPr lang="en-GB" sz="1400" dirty="0"/>
                        <a:t>March</a:t>
                      </a:r>
                    </a:p>
                  </a:txBody>
                  <a:tcPr marL="68580" marR="68580" marT="34290" marB="34290"/>
                </a:tc>
                <a:extLst>
                  <a:ext uri="{0D108BD9-81ED-4DB2-BD59-A6C34878D82A}">
                    <a16:rowId xmlns:a16="http://schemas.microsoft.com/office/drawing/2014/main" val="412033060"/>
                  </a:ext>
                </a:extLst>
              </a:tr>
              <a:tr h="3684584">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extLst>
                  <a:ext uri="{0D108BD9-81ED-4DB2-BD59-A6C34878D82A}">
                    <a16:rowId xmlns:a16="http://schemas.microsoft.com/office/drawing/2014/main" val="2616842653"/>
                  </a:ext>
                </a:extLst>
              </a:tr>
            </a:tbl>
          </a:graphicData>
        </a:graphic>
      </p:graphicFrame>
      <p:sp>
        <p:nvSpPr>
          <p:cNvPr id="5" name="Arrow: Right 4">
            <a:extLst>
              <a:ext uri="{FF2B5EF4-FFF2-40B4-BE49-F238E27FC236}">
                <a16:creationId xmlns:a16="http://schemas.microsoft.com/office/drawing/2014/main" id="{4D7A6711-5C9E-4D51-9120-5F4E916D7FE4}"/>
              </a:ext>
            </a:extLst>
          </p:cNvPr>
          <p:cNvSpPr/>
          <p:nvPr/>
        </p:nvSpPr>
        <p:spPr>
          <a:xfrm>
            <a:off x="1081726" y="1377017"/>
            <a:ext cx="2877532" cy="3605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Arrow: Right 5">
            <a:extLst>
              <a:ext uri="{FF2B5EF4-FFF2-40B4-BE49-F238E27FC236}">
                <a16:creationId xmlns:a16="http://schemas.microsoft.com/office/drawing/2014/main" id="{A1C25670-03F1-4729-BEEB-EE311C70052B}"/>
              </a:ext>
            </a:extLst>
          </p:cNvPr>
          <p:cNvSpPr/>
          <p:nvPr/>
        </p:nvSpPr>
        <p:spPr>
          <a:xfrm>
            <a:off x="1846476" y="1904764"/>
            <a:ext cx="2877532" cy="3605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Hints &amp; Tips Refreshers published</a:t>
            </a:r>
          </a:p>
        </p:txBody>
      </p:sp>
      <p:sp>
        <p:nvSpPr>
          <p:cNvPr id="7" name="Arrow: Right 6">
            <a:extLst>
              <a:ext uri="{FF2B5EF4-FFF2-40B4-BE49-F238E27FC236}">
                <a16:creationId xmlns:a16="http://schemas.microsoft.com/office/drawing/2014/main" id="{9EB8C2DB-4E15-449E-9667-D9B82E5D4E7D}"/>
              </a:ext>
            </a:extLst>
          </p:cNvPr>
          <p:cNvSpPr/>
          <p:nvPr/>
        </p:nvSpPr>
        <p:spPr>
          <a:xfrm>
            <a:off x="2157560" y="2335414"/>
            <a:ext cx="4304515" cy="360575"/>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aphicFrame>
        <p:nvGraphicFramePr>
          <p:cNvPr id="12" name="Table 11">
            <a:extLst>
              <a:ext uri="{FF2B5EF4-FFF2-40B4-BE49-F238E27FC236}">
                <a16:creationId xmlns:a16="http://schemas.microsoft.com/office/drawing/2014/main" id="{5327BC24-3614-4A30-851D-BAEE4BAAA92F}"/>
              </a:ext>
            </a:extLst>
          </p:cNvPr>
          <p:cNvGraphicFramePr>
            <a:graphicFrameLocks noGrp="1"/>
          </p:cNvGraphicFramePr>
          <p:nvPr>
            <p:extLst/>
          </p:nvPr>
        </p:nvGraphicFramePr>
        <p:xfrm>
          <a:off x="732934" y="4234992"/>
          <a:ext cx="8121506" cy="782895"/>
        </p:xfrm>
        <a:graphic>
          <a:graphicData uri="http://schemas.openxmlformats.org/drawingml/2006/table">
            <a:tbl>
              <a:tblPr firstRow="1" bandRow="1">
                <a:tableStyleId>{5C22544A-7EE6-4342-B048-85BDC9FD1C3A}</a:tableStyleId>
              </a:tblPr>
              <a:tblGrid>
                <a:gridCol w="8121506">
                  <a:extLst>
                    <a:ext uri="{9D8B030D-6E8A-4147-A177-3AD203B41FA5}">
                      <a16:colId xmlns:a16="http://schemas.microsoft.com/office/drawing/2014/main" val="2428157951"/>
                    </a:ext>
                  </a:extLst>
                </a:gridCol>
              </a:tblGrid>
              <a:tr h="379035">
                <a:tc>
                  <a:txBody>
                    <a:bodyPr/>
                    <a:lstStyle/>
                    <a:p>
                      <a:r>
                        <a:rPr lang="en-GB" sz="1400" b="1" kern="1200" dirty="0">
                          <a:solidFill>
                            <a:schemeClr val="bg1"/>
                          </a:solidFill>
                          <a:latin typeface="+mn-lt"/>
                          <a:ea typeface="+mn-ea"/>
                          <a:cs typeface="+mn-cs"/>
                        </a:rPr>
                        <a:t>Commentary</a:t>
                      </a:r>
                    </a:p>
                  </a:txBody>
                  <a:tcPr/>
                </a:tc>
                <a:extLst>
                  <a:ext uri="{0D108BD9-81ED-4DB2-BD59-A6C34878D82A}">
                    <a16:rowId xmlns:a16="http://schemas.microsoft.com/office/drawing/2014/main" val="1493121617"/>
                  </a:ext>
                </a:extLst>
              </a:tr>
              <a:tr h="388620">
                <a:tc>
                  <a:txBody>
                    <a:bodyPr/>
                    <a:lstStyle/>
                    <a:p>
                      <a:pPr algn="l" rtl="0" fontAlgn="base"/>
                      <a:r>
                        <a:rPr lang="de-DE" sz="1100" b="0" i="0" dirty="0">
                          <a:solidFill>
                            <a:srgbClr val="000000"/>
                          </a:solidFill>
                          <a:effectLst/>
                          <a:latin typeface="Calibri"/>
                          <a:cs typeface="Calibri"/>
                        </a:rPr>
                        <a:t>Workshops to date have recieved great feedback to date and the findings are consitent accross the board</a:t>
                      </a:r>
                    </a:p>
                    <a:p>
                      <a:pPr algn="l" rtl="0" fontAlgn="base"/>
                      <a:endParaRPr lang="de-DE" sz="1100" b="0" i="0" dirty="0">
                        <a:solidFill>
                          <a:srgbClr val="000000"/>
                        </a:solidFill>
                        <a:effectLst/>
                        <a:latin typeface="Calibri"/>
                        <a:cs typeface="Calibri"/>
                      </a:endParaRPr>
                    </a:p>
                  </a:txBody>
                  <a:tcPr marL="68580" marR="68580" marT="34290" marB="34290" anchor="ctr"/>
                </a:tc>
                <a:extLst>
                  <a:ext uri="{0D108BD9-81ED-4DB2-BD59-A6C34878D82A}">
                    <a16:rowId xmlns:a16="http://schemas.microsoft.com/office/drawing/2014/main" val="3466027017"/>
                  </a:ext>
                </a:extLst>
              </a:tr>
            </a:tbl>
          </a:graphicData>
        </a:graphic>
      </p:graphicFrame>
      <p:sp>
        <p:nvSpPr>
          <p:cNvPr id="15" name="Star: 5 Points 14">
            <a:extLst>
              <a:ext uri="{FF2B5EF4-FFF2-40B4-BE49-F238E27FC236}">
                <a16:creationId xmlns:a16="http://schemas.microsoft.com/office/drawing/2014/main" id="{C7421E91-E76B-44C8-B438-72D6F63AAEC6}"/>
              </a:ext>
            </a:extLst>
          </p:cNvPr>
          <p:cNvSpPr/>
          <p:nvPr/>
        </p:nvSpPr>
        <p:spPr>
          <a:xfrm>
            <a:off x="7607921" y="3120099"/>
            <a:ext cx="372862" cy="440049"/>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6" name="Arrow: Right 15">
            <a:extLst>
              <a:ext uri="{FF2B5EF4-FFF2-40B4-BE49-F238E27FC236}">
                <a16:creationId xmlns:a16="http://schemas.microsoft.com/office/drawing/2014/main" id="{100AF17F-3A1D-4B21-8C1D-A7D27096EBF7}"/>
              </a:ext>
            </a:extLst>
          </p:cNvPr>
          <p:cNvSpPr/>
          <p:nvPr/>
        </p:nvSpPr>
        <p:spPr>
          <a:xfrm>
            <a:off x="2157558" y="3664905"/>
            <a:ext cx="5632597" cy="360575"/>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Progress published – Website, CoMC and DSG</a:t>
            </a:r>
          </a:p>
        </p:txBody>
      </p:sp>
      <p:sp>
        <p:nvSpPr>
          <p:cNvPr id="17" name="Arrow: Right 16">
            <a:extLst>
              <a:ext uri="{FF2B5EF4-FFF2-40B4-BE49-F238E27FC236}">
                <a16:creationId xmlns:a16="http://schemas.microsoft.com/office/drawing/2014/main" id="{B02A0E48-85A4-450E-B635-74FD662BF9CE}"/>
              </a:ext>
            </a:extLst>
          </p:cNvPr>
          <p:cNvSpPr/>
          <p:nvPr/>
        </p:nvSpPr>
        <p:spPr>
          <a:xfrm>
            <a:off x="3959258" y="2736426"/>
            <a:ext cx="3187323" cy="360575"/>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External “To Be” Solution Options</a:t>
            </a:r>
          </a:p>
        </p:txBody>
      </p:sp>
      <p:sp>
        <p:nvSpPr>
          <p:cNvPr id="8" name="Rectangle 7">
            <a:extLst>
              <a:ext uri="{FF2B5EF4-FFF2-40B4-BE49-F238E27FC236}">
                <a16:creationId xmlns:a16="http://schemas.microsoft.com/office/drawing/2014/main" id="{F7CA74E4-7A27-4AC2-9872-CCCD22210BA9}"/>
              </a:ext>
            </a:extLst>
          </p:cNvPr>
          <p:cNvSpPr/>
          <p:nvPr/>
        </p:nvSpPr>
        <p:spPr>
          <a:xfrm>
            <a:off x="1347702" y="1425529"/>
            <a:ext cx="2345579" cy="300082"/>
          </a:xfrm>
          <a:prstGeom prst="rect">
            <a:avLst/>
          </a:prstGeom>
        </p:spPr>
        <p:txBody>
          <a:bodyPr wrap="none">
            <a:spAutoFit/>
          </a:bodyPr>
          <a:lstStyle/>
          <a:p>
            <a:pPr algn="ctr"/>
            <a:r>
              <a:rPr lang="en-GB" sz="1350" dirty="0" err="1">
                <a:solidFill>
                  <a:schemeClr val="bg1"/>
                </a:solidFill>
              </a:rPr>
              <a:t>Painpoint</a:t>
            </a:r>
            <a:r>
              <a:rPr lang="en-GB" sz="1350" dirty="0">
                <a:solidFill>
                  <a:schemeClr val="bg1"/>
                </a:solidFill>
              </a:rPr>
              <a:t> &amp; </a:t>
            </a:r>
            <a:r>
              <a:rPr lang="en-GB" sz="1350" dirty="0" err="1">
                <a:solidFill>
                  <a:schemeClr val="bg1"/>
                </a:solidFill>
              </a:rPr>
              <a:t>Req</a:t>
            </a:r>
            <a:r>
              <a:rPr lang="en-GB" sz="1350" dirty="0">
                <a:solidFill>
                  <a:schemeClr val="bg1"/>
                </a:solidFill>
              </a:rPr>
              <a:t> Workshops</a:t>
            </a:r>
          </a:p>
        </p:txBody>
      </p:sp>
      <p:sp>
        <p:nvSpPr>
          <p:cNvPr id="18" name="Rectangle 17">
            <a:extLst>
              <a:ext uri="{FF2B5EF4-FFF2-40B4-BE49-F238E27FC236}">
                <a16:creationId xmlns:a16="http://schemas.microsoft.com/office/drawing/2014/main" id="{40D34640-2BDB-4E06-8868-A16A85AEC8F9}"/>
              </a:ext>
            </a:extLst>
          </p:cNvPr>
          <p:cNvSpPr/>
          <p:nvPr/>
        </p:nvSpPr>
        <p:spPr>
          <a:xfrm>
            <a:off x="6951978" y="4234993"/>
            <a:ext cx="611798" cy="1324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675" dirty="0"/>
              <a:t>Completed</a:t>
            </a:r>
          </a:p>
        </p:txBody>
      </p:sp>
      <p:sp>
        <p:nvSpPr>
          <p:cNvPr id="19" name="Rectangle 18">
            <a:extLst>
              <a:ext uri="{FF2B5EF4-FFF2-40B4-BE49-F238E27FC236}">
                <a16:creationId xmlns:a16="http://schemas.microsoft.com/office/drawing/2014/main" id="{A3EBF8D9-895B-4618-9C12-54F946F3BC52}"/>
              </a:ext>
            </a:extLst>
          </p:cNvPr>
          <p:cNvSpPr/>
          <p:nvPr/>
        </p:nvSpPr>
        <p:spPr>
          <a:xfrm>
            <a:off x="7597309" y="4234993"/>
            <a:ext cx="611798" cy="13240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On Track</a:t>
            </a:r>
          </a:p>
        </p:txBody>
      </p:sp>
      <p:sp>
        <p:nvSpPr>
          <p:cNvPr id="20" name="Rectangle 19">
            <a:extLst>
              <a:ext uri="{FF2B5EF4-FFF2-40B4-BE49-F238E27FC236}">
                <a16:creationId xmlns:a16="http://schemas.microsoft.com/office/drawing/2014/main" id="{A0142BD2-3324-428F-BEF3-4299ACB9CA52}"/>
              </a:ext>
            </a:extLst>
          </p:cNvPr>
          <p:cNvSpPr/>
          <p:nvPr/>
        </p:nvSpPr>
        <p:spPr>
          <a:xfrm>
            <a:off x="6951978" y="4418096"/>
            <a:ext cx="611798" cy="13240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At Risk</a:t>
            </a:r>
          </a:p>
        </p:txBody>
      </p:sp>
      <p:sp>
        <p:nvSpPr>
          <p:cNvPr id="10" name="Callout: Line 9">
            <a:extLst>
              <a:ext uri="{FF2B5EF4-FFF2-40B4-BE49-F238E27FC236}">
                <a16:creationId xmlns:a16="http://schemas.microsoft.com/office/drawing/2014/main" id="{AA096A9B-D157-40F7-8FA2-E03EB2279077}"/>
              </a:ext>
            </a:extLst>
          </p:cNvPr>
          <p:cNvSpPr/>
          <p:nvPr/>
        </p:nvSpPr>
        <p:spPr>
          <a:xfrm>
            <a:off x="6941530" y="1427133"/>
            <a:ext cx="1663385" cy="787374"/>
          </a:xfrm>
          <a:prstGeom prst="borderCallout1">
            <a:avLst>
              <a:gd name="adj1" fmla="val 112201"/>
              <a:gd name="adj2" fmla="val 47498"/>
              <a:gd name="adj3" fmla="val 198657"/>
              <a:gd name="adj4" fmla="val 50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t>It is currently unclear if there is any misalignment on the To be solutions across the processes and these may require several iterations to come to an agreed approach.</a:t>
            </a:r>
          </a:p>
        </p:txBody>
      </p:sp>
      <p:sp>
        <p:nvSpPr>
          <p:cNvPr id="22" name="Rectangle 21">
            <a:extLst>
              <a:ext uri="{FF2B5EF4-FFF2-40B4-BE49-F238E27FC236}">
                <a16:creationId xmlns:a16="http://schemas.microsoft.com/office/drawing/2014/main" id="{2EA4F7E2-ACEE-45D5-8207-6571009D10E9}"/>
              </a:ext>
            </a:extLst>
          </p:cNvPr>
          <p:cNvSpPr/>
          <p:nvPr/>
        </p:nvSpPr>
        <p:spPr>
          <a:xfrm>
            <a:off x="5594492" y="3018386"/>
            <a:ext cx="184871" cy="46284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1" name="Arrow: Right 20">
            <a:extLst>
              <a:ext uri="{FF2B5EF4-FFF2-40B4-BE49-F238E27FC236}">
                <a16:creationId xmlns:a16="http://schemas.microsoft.com/office/drawing/2014/main" id="{AA332D24-A867-443E-A584-A3340D3547E1}"/>
              </a:ext>
            </a:extLst>
          </p:cNvPr>
          <p:cNvSpPr/>
          <p:nvPr/>
        </p:nvSpPr>
        <p:spPr>
          <a:xfrm>
            <a:off x="5594492" y="3060533"/>
            <a:ext cx="1663385" cy="60437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Overall Agreement of “To Be” processes</a:t>
            </a:r>
          </a:p>
        </p:txBody>
      </p:sp>
      <p:sp>
        <p:nvSpPr>
          <p:cNvPr id="23" name="Rectangle 22">
            <a:extLst>
              <a:ext uri="{FF2B5EF4-FFF2-40B4-BE49-F238E27FC236}">
                <a16:creationId xmlns:a16="http://schemas.microsoft.com/office/drawing/2014/main" id="{3286C743-A81F-456B-9DF7-3FA32D639E1A}"/>
              </a:ext>
            </a:extLst>
          </p:cNvPr>
          <p:cNvSpPr/>
          <p:nvPr/>
        </p:nvSpPr>
        <p:spPr>
          <a:xfrm>
            <a:off x="2157558" y="2440691"/>
            <a:ext cx="2566449" cy="1310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id="{146E2511-27FA-46B4-8B03-D1E65A86FB84}"/>
              </a:ext>
            </a:extLst>
          </p:cNvPr>
          <p:cNvSpPr/>
          <p:nvPr/>
        </p:nvSpPr>
        <p:spPr>
          <a:xfrm>
            <a:off x="2098075" y="2361325"/>
            <a:ext cx="2685415" cy="300082"/>
          </a:xfrm>
          <a:prstGeom prst="rect">
            <a:avLst/>
          </a:prstGeom>
        </p:spPr>
        <p:txBody>
          <a:bodyPr wrap="none">
            <a:spAutoFit/>
          </a:bodyPr>
          <a:lstStyle/>
          <a:p>
            <a:pPr algn="ctr"/>
            <a:r>
              <a:rPr lang="en-GB" sz="1350" dirty="0">
                <a:solidFill>
                  <a:schemeClr val="bg1"/>
                </a:solidFill>
              </a:rPr>
              <a:t>Internal “To Be” Solution Options</a:t>
            </a:r>
          </a:p>
        </p:txBody>
      </p:sp>
      <p:sp>
        <p:nvSpPr>
          <p:cNvPr id="24" name="Rectangle 23">
            <a:extLst>
              <a:ext uri="{FF2B5EF4-FFF2-40B4-BE49-F238E27FC236}">
                <a16:creationId xmlns:a16="http://schemas.microsoft.com/office/drawing/2014/main" id="{211959E8-661B-4C4F-A118-86AA9377E53D}"/>
              </a:ext>
            </a:extLst>
          </p:cNvPr>
          <p:cNvSpPr/>
          <p:nvPr/>
        </p:nvSpPr>
        <p:spPr>
          <a:xfrm>
            <a:off x="3962386" y="2826271"/>
            <a:ext cx="694861" cy="192115"/>
          </a:xfrm>
          <a:prstGeom prst="rect">
            <a:avLst/>
          </a:prstGeom>
          <a:solidFill>
            <a:schemeClr val="accent6">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310517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20" y="123478"/>
            <a:ext cx="8820472" cy="416011"/>
          </a:xfrm>
        </p:spPr>
        <p:txBody>
          <a:bodyPr>
            <a:noAutofit/>
          </a:bodyPr>
          <a:lstStyle/>
          <a:p>
            <a:r>
              <a:rPr lang="en-GB" sz="2000" dirty="0"/>
              <a:t>Budget v Forecasted Spend BP21/22 Per Constituency</a:t>
            </a:r>
          </a:p>
        </p:txBody>
      </p:sp>
      <p:graphicFrame>
        <p:nvGraphicFramePr>
          <p:cNvPr id="4" name="Chart 3">
            <a:extLst>
              <a:ext uri="{FF2B5EF4-FFF2-40B4-BE49-F238E27FC236}">
                <a16:creationId xmlns:a16="http://schemas.microsoft.com/office/drawing/2014/main" id="{8A08996C-2012-41AD-82D4-8A08226A9438}"/>
              </a:ext>
            </a:extLst>
          </p:cNvPr>
          <p:cNvGraphicFramePr>
            <a:graphicFrameLocks/>
          </p:cNvGraphicFramePr>
          <p:nvPr>
            <p:extLst/>
          </p:nvPr>
        </p:nvGraphicFramePr>
        <p:xfrm>
          <a:off x="131820" y="672931"/>
          <a:ext cx="4224156" cy="21762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BB85AF2-F91E-476C-B37B-AF2BFEBDF1B0}"/>
              </a:ext>
            </a:extLst>
          </p:cNvPr>
          <p:cNvGraphicFramePr>
            <a:graphicFrameLocks/>
          </p:cNvGraphicFramePr>
          <p:nvPr>
            <p:extLst/>
          </p:nvPr>
        </p:nvGraphicFramePr>
        <p:xfrm>
          <a:off x="4716016" y="627534"/>
          <a:ext cx="4171528"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CAE3CA3-0D3D-469F-BE5F-9A4E4E859B36}"/>
              </a:ext>
            </a:extLst>
          </p:cNvPr>
          <p:cNvGraphicFramePr>
            <a:graphicFrameLocks/>
          </p:cNvGraphicFramePr>
          <p:nvPr>
            <p:extLst/>
          </p:nvPr>
        </p:nvGraphicFramePr>
        <p:xfrm>
          <a:off x="4932040" y="2921216"/>
          <a:ext cx="4086200" cy="21762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9CC8ED9-BED7-47A6-A5FA-9CE13416AB27}"/>
              </a:ext>
            </a:extLst>
          </p:cNvPr>
          <p:cNvGraphicFramePr>
            <a:graphicFrameLocks/>
          </p:cNvGraphicFramePr>
          <p:nvPr>
            <p:extLst/>
          </p:nvPr>
        </p:nvGraphicFramePr>
        <p:xfrm>
          <a:off x="251520" y="2889837"/>
          <a:ext cx="4199957" cy="20432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84628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7: Any </a:t>
            </a:r>
            <a:r>
              <a:rPr lang="en-GB" sz="3100">
                <a:latin typeface="Arial"/>
                <a:cs typeface="Arial"/>
              </a:rPr>
              <a:t>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B0209E-3CC0-47FE-B035-30CF6DFC21FD}"/>
              </a:ext>
            </a:extLst>
          </p:cNvPr>
          <p:cNvSpPr>
            <a:spLocks noGrp="1"/>
          </p:cNvSpPr>
          <p:nvPr>
            <p:ph type="title"/>
          </p:nvPr>
        </p:nvSpPr>
        <p:spPr/>
        <p:txBody>
          <a:bodyPr/>
          <a:lstStyle/>
          <a:p>
            <a:r>
              <a:rPr lang="en-GB" dirty="0"/>
              <a:t>February KVI Survey</a:t>
            </a:r>
          </a:p>
        </p:txBody>
      </p:sp>
      <p:sp>
        <p:nvSpPr>
          <p:cNvPr id="5" name="Content Placeholder 4">
            <a:extLst>
              <a:ext uri="{FF2B5EF4-FFF2-40B4-BE49-F238E27FC236}">
                <a16:creationId xmlns:a16="http://schemas.microsoft.com/office/drawing/2014/main" id="{7A141E21-E091-43BF-9512-5B875CF025BF}"/>
              </a:ext>
            </a:extLst>
          </p:cNvPr>
          <p:cNvSpPr>
            <a:spLocks noGrp="1"/>
          </p:cNvSpPr>
          <p:nvPr>
            <p:ph idx="1"/>
          </p:nvPr>
        </p:nvSpPr>
        <p:spPr/>
        <p:txBody>
          <a:bodyPr>
            <a:normAutofit fontScale="70000" lnSpcReduction="20000"/>
          </a:bodyPr>
          <a:lstStyle/>
          <a:p>
            <a:pPr marL="0" indent="0">
              <a:buNone/>
            </a:pPr>
            <a:r>
              <a:rPr lang="en-GB" dirty="0"/>
              <a:t>As part of our </a:t>
            </a:r>
            <a:r>
              <a:rPr lang="en-GB" u="sng" dirty="0">
                <a:hlinkClick r:id="rId2"/>
              </a:rPr>
              <a:t>Key Value Indicator (KVI) Framework</a:t>
            </a:r>
            <a:r>
              <a:rPr lang="en-GB" dirty="0"/>
              <a:t> we would like to request your feedback on our Change Management function. You can give your feedback through this </a:t>
            </a:r>
            <a:r>
              <a:rPr lang="en-GB" u="sng" dirty="0">
                <a:hlinkClick r:id="rId3"/>
              </a:rPr>
              <a:t>survey,</a:t>
            </a:r>
            <a:r>
              <a:rPr lang="en-GB" dirty="0"/>
              <a:t> which will only take a few minutes of your time to complete. </a:t>
            </a:r>
          </a:p>
          <a:p>
            <a:pPr marL="0" indent="0">
              <a:buNone/>
            </a:pPr>
            <a:r>
              <a:rPr lang="en-GB" dirty="0"/>
              <a:t>                                                                                                                           </a:t>
            </a:r>
            <a:r>
              <a:rPr lang="en-GB"/>
              <a:t> </a:t>
            </a:r>
            <a:r>
              <a:rPr lang="en-GB" dirty="0"/>
              <a:t>   </a:t>
            </a:r>
          </a:p>
          <a:p>
            <a:pPr marL="0" indent="0">
              <a:buNone/>
            </a:pPr>
            <a:r>
              <a:rPr lang="en-GB" dirty="0"/>
              <a:t>Your comments will remain anonymous unless you choose to include your contact details. As with previous Surveys, we appreciate being able to contact those who have left their contact details to explore feedback in further detail and discuss any actions we can take. </a:t>
            </a:r>
          </a:p>
          <a:p>
            <a:pPr marL="0" indent="0">
              <a:buNone/>
            </a:pPr>
            <a:r>
              <a:rPr lang="en-GB" dirty="0"/>
              <a:t> </a:t>
            </a:r>
          </a:p>
          <a:p>
            <a:pPr marL="0" indent="0">
              <a:buNone/>
            </a:pPr>
            <a:r>
              <a:rPr lang="en-GB" dirty="0"/>
              <a:t>The scope of your feedback should include UK Link scheduled Releases, UK Link Minor Releases, Minor Enhancements, and Gemini Releases between 1</a:t>
            </a:r>
            <a:r>
              <a:rPr lang="en-GB" baseline="30000" dirty="0"/>
              <a:t>st </a:t>
            </a:r>
            <a:r>
              <a:rPr lang="en-GB" dirty="0"/>
              <a:t>October 2020 – 31</a:t>
            </a:r>
            <a:r>
              <a:rPr lang="en-GB" baseline="30000" dirty="0"/>
              <a:t>st</a:t>
            </a:r>
            <a:r>
              <a:rPr lang="en-GB" dirty="0"/>
              <a:t> January 2021. </a:t>
            </a:r>
          </a:p>
        </p:txBody>
      </p:sp>
    </p:spTree>
    <p:extLst>
      <p:ext uri="{BB962C8B-B14F-4D97-AF65-F5344CB8AC3E}">
        <p14:creationId xmlns:p14="http://schemas.microsoft.com/office/powerpoint/2010/main" val="3478483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APPENDIX</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5EFE3-CD39-4A28-A744-E4BB41338BC9}"/>
              </a:ext>
            </a:extLst>
          </p:cNvPr>
          <p:cNvSpPr>
            <a:spLocks noGrp="1"/>
          </p:cNvSpPr>
          <p:nvPr>
            <p:ph type="title"/>
          </p:nvPr>
        </p:nvSpPr>
        <p:spPr>
          <a:xfrm>
            <a:off x="457200" y="123478"/>
            <a:ext cx="8229600" cy="637580"/>
          </a:xfrm>
        </p:spPr>
        <p:txBody>
          <a:bodyPr/>
          <a:lstStyle/>
          <a:p>
            <a:r>
              <a:rPr lang="en-GB" dirty="0"/>
              <a:t>Portfolio POAP</a:t>
            </a:r>
          </a:p>
        </p:txBody>
      </p:sp>
      <p:graphicFrame>
        <p:nvGraphicFramePr>
          <p:cNvPr id="5" name="Content Placeholder 4">
            <a:extLst>
              <a:ext uri="{FF2B5EF4-FFF2-40B4-BE49-F238E27FC236}">
                <a16:creationId xmlns:a16="http://schemas.microsoft.com/office/drawing/2014/main" id="{4DB50AA1-1F38-479D-9A03-EB93B5C3EB78}"/>
              </a:ext>
            </a:extLst>
          </p:cNvPr>
          <p:cNvGraphicFramePr>
            <a:graphicFrameLocks noGrp="1" noChangeAspect="1"/>
          </p:cNvGraphicFramePr>
          <p:nvPr>
            <p:ph idx="1"/>
            <p:extLst>
              <p:ext uri="{D42A27DB-BD31-4B8C-83A1-F6EECF244321}">
                <p14:modId xmlns:p14="http://schemas.microsoft.com/office/powerpoint/2010/main" val="285445385"/>
              </p:ext>
            </p:extLst>
          </p:nvPr>
        </p:nvGraphicFramePr>
        <p:xfrm>
          <a:off x="4114800" y="1181735"/>
          <a:ext cx="914400" cy="806450"/>
        </p:xfrm>
        <a:graphic>
          <a:graphicData uri="http://schemas.openxmlformats.org/presentationml/2006/ole">
            <mc:AlternateContent xmlns:mc="http://schemas.openxmlformats.org/markup-compatibility/2006">
              <mc:Choice xmlns:v="urn:schemas-microsoft-com:vml" Requires="v">
                <p:oleObj spid="_x0000_s6146" name="Acrobat Document" showAsIcon="1" r:id="rId3" imgW="914400" imgH="806400" progId="AcroExch.Document.DC">
                  <p:embed/>
                </p:oleObj>
              </mc:Choice>
              <mc:Fallback>
                <p:oleObj name="Acrobat Document" showAsIcon="1" r:id="rId3" imgW="914400" imgH="806400" progId="AcroExch.Document.DC">
                  <p:embed/>
                  <p:pic>
                    <p:nvPicPr>
                      <p:cNvPr id="5" name="Content Placeholder 4">
                        <a:extLst>
                          <a:ext uri="{FF2B5EF4-FFF2-40B4-BE49-F238E27FC236}">
                            <a16:creationId xmlns:a16="http://schemas.microsoft.com/office/drawing/2014/main" id="{4DB50AA1-1F38-479D-9A03-EB93B5C3EB78}"/>
                          </a:ext>
                        </a:extLst>
                      </p:cNvPr>
                      <p:cNvPicPr/>
                      <p:nvPr/>
                    </p:nvPicPr>
                    <p:blipFill>
                      <a:blip r:embed="rId4"/>
                      <a:stretch>
                        <a:fillRect/>
                      </a:stretch>
                    </p:blipFill>
                    <p:spPr>
                      <a:xfrm>
                        <a:off x="4114800" y="118173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04773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June 2020 Major Release</a:t>
            </a:r>
            <a:endParaRPr lang="en-GB" dirty="0"/>
          </a:p>
        </p:txBody>
      </p:sp>
    </p:spTree>
    <p:extLst>
      <p:ext uri="{BB962C8B-B14F-4D97-AF65-F5344CB8AC3E}">
        <p14:creationId xmlns:p14="http://schemas.microsoft.com/office/powerpoint/2010/main" val="3143395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199" y="-20538"/>
            <a:ext cx="8229600" cy="637580"/>
          </a:xfrm>
        </p:spPr>
        <p:txBody>
          <a:bodyPr>
            <a:normAutofit/>
          </a:bodyPr>
          <a:lstStyle/>
          <a:p>
            <a:r>
              <a:rPr lang="en-GB" sz="2000" dirty="0">
                <a:latin typeface="Arial"/>
                <a:cs typeface="Arial"/>
              </a:rPr>
              <a:t>XRN4996 -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07504" y="483518"/>
          <a:ext cx="8784975" cy="4516191"/>
        </p:xfrm>
        <a:graphic>
          <a:graphicData uri="http://schemas.openxmlformats.org/drawingml/2006/table">
            <a:tbl>
              <a:tblPr firstRow="1" bandRow="1"/>
              <a:tblGrid>
                <a:gridCol w="1237491">
                  <a:extLst>
                    <a:ext uri="{9D8B030D-6E8A-4147-A177-3AD203B41FA5}">
                      <a16:colId xmlns:a16="http://schemas.microsoft.com/office/drawing/2014/main" val="20000"/>
                    </a:ext>
                  </a:extLst>
                </a:gridCol>
                <a:gridCol w="1922825">
                  <a:extLst>
                    <a:ext uri="{9D8B030D-6E8A-4147-A177-3AD203B41FA5}">
                      <a16:colId xmlns:a16="http://schemas.microsoft.com/office/drawing/2014/main" val="20001"/>
                    </a:ext>
                  </a:extLst>
                </a:gridCol>
                <a:gridCol w="1881483">
                  <a:extLst>
                    <a:ext uri="{9D8B030D-6E8A-4147-A177-3AD203B41FA5}">
                      <a16:colId xmlns:a16="http://schemas.microsoft.com/office/drawing/2014/main" val="20002"/>
                    </a:ext>
                  </a:extLst>
                </a:gridCol>
                <a:gridCol w="1913676">
                  <a:extLst>
                    <a:ext uri="{9D8B030D-6E8A-4147-A177-3AD203B41FA5}">
                      <a16:colId xmlns:a16="http://schemas.microsoft.com/office/drawing/2014/main" val="20003"/>
                    </a:ext>
                  </a:extLst>
                </a:gridCol>
                <a:gridCol w="1829500">
                  <a:extLst>
                    <a:ext uri="{9D8B030D-6E8A-4147-A177-3AD203B41FA5}">
                      <a16:colId xmlns:a16="http://schemas.microsoft.com/office/drawing/2014/main" val="20004"/>
                    </a:ext>
                  </a:extLst>
                </a:gridCol>
              </a:tblGrid>
              <a:tr h="27658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a:cs typeface="Arial"/>
                        </a:rPr>
                        <a:t>Overall</a:t>
                      </a:r>
                      <a:r>
                        <a:rPr lang="en-GB" sz="1050" b="1" i="0" baseline="0" dirty="0">
                          <a:solidFill>
                            <a:schemeClr val="bg1"/>
                          </a:solidFill>
                          <a:latin typeface="Arial"/>
                          <a:cs typeface="Arial"/>
                        </a:rPr>
                        <a:t> Project RAG Status</a:t>
                      </a:r>
                      <a:endParaRPr lang="en-GB" sz="1050" b="1" i="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37032">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677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7388">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endParaRPr lang="en-GB" sz="1050" b="1" baseline="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20414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a:ea typeface="Verdana"/>
                          <a:cs typeface="Arial"/>
                        </a:rPr>
                        <a:t>XRN4850 SMS/Email Notification:</a:t>
                      </a:r>
                      <a:r>
                        <a:rPr kumimoji="0" lang="en-GB" sz="900" b="0" i="0" u="none" strike="noStrike" kern="1200" cap="none" normalizeH="0" baseline="0" dirty="0">
                          <a:ln>
                            <a:noFill/>
                          </a:ln>
                          <a:solidFill>
                            <a:schemeClr val="tx1"/>
                          </a:solidFill>
                          <a:effectLst/>
                          <a:latin typeface="Arial"/>
                          <a:ea typeface="Verdana"/>
                          <a:cs typeface="Arial"/>
                        </a:rPr>
                        <a:t> The new service is being utilised by Networks however usage is limited due to the limited amount of data held in UK Link. Currently there is circa 8.2</a:t>
                      </a:r>
                      <a:r>
                        <a:rPr lang="en-GB" sz="900" b="0" i="0" u="none" strike="noStrike" kern="1200" cap="none" normalizeH="0" baseline="0" dirty="0">
                          <a:ln>
                            <a:noFill/>
                          </a:ln>
                          <a:solidFill>
                            <a:schemeClr val="tx1"/>
                          </a:solidFill>
                          <a:effectLst/>
                          <a:latin typeface="Arial"/>
                          <a:ea typeface="Verdana"/>
                          <a:cs typeface="Arial"/>
                        </a:rPr>
                        <a:t> million meter</a:t>
                      </a:r>
                      <a:r>
                        <a:rPr kumimoji="0" lang="en-GB" sz="900" b="0" i="0" u="none" strike="noStrike" kern="1200" cap="none" normalizeH="0" baseline="0" dirty="0">
                          <a:ln>
                            <a:noFill/>
                          </a:ln>
                          <a:solidFill>
                            <a:schemeClr val="tx1"/>
                          </a:solidFill>
                          <a:effectLst/>
                          <a:latin typeface="Arial"/>
                          <a:ea typeface="Verdana"/>
                          <a:cs typeface="Arial"/>
                        </a:rPr>
                        <a:t> points in UK Link and the team are monitoring usage.  Please contact Max </a:t>
                      </a:r>
                      <a:r>
                        <a:rPr kumimoji="0" lang="en-GB" sz="900" b="0" i="0" u="none" strike="noStrike" kern="1200" cap="none" normalizeH="0" baseline="0" dirty="0">
                          <a:ln>
                            <a:noFill/>
                          </a:ln>
                          <a:solidFill>
                            <a:schemeClr val="tx1"/>
                          </a:solidFill>
                          <a:effectLst/>
                          <a:latin typeface="+mn-lt"/>
                          <a:ea typeface="Verdana"/>
                          <a:cs typeface="Arial"/>
                        </a:rPr>
                        <a:t>Pemberton at customerexperience@xoserve.com </a:t>
                      </a:r>
                      <a:r>
                        <a:rPr kumimoji="0" lang="en-GB" sz="900" b="0" i="0" u="none" strike="noStrike" kern="1200" cap="none" normalizeH="0" baseline="0" dirty="0">
                          <a:ln>
                            <a:noFill/>
                          </a:ln>
                          <a:solidFill>
                            <a:schemeClr val="tx1"/>
                          </a:solidFill>
                          <a:effectLst/>
                          <a:latin typeface="Arial"/>
                          <a:ea typeface="Verdana"/>
                          <a:cs typeface="Arial"/>
                        </a:rPr>
                        <a:t>prior to submitting any contact details.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Scope Variations: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a:ln>
                            <a:noFill/>
                          </a:ln>
                          <a:solidFill>
                            <a:schemeClr val="tx1"/>
                          </a:solidFill>
                          <a:effectLst/>
                          <a:latin typeface="+mn-lt"/>
                          <a:ea typeface="Verdana" panose="020B0604030504040204" pitchFamily="34" charset="0"/>
                          <a:cs typeface="+mn-cs"/>
                        </a:rPr>
                        <a:t>XRN4850 -</a:t>
                      </a:r>
                      <a:r>
                        <a:rPr kumimoji="0" lang="en-US" sz="900" b="0" i="0" u="none" strike="noStrike" kern="1200" cap="none" normalizeH="0" baseline="0">
                          <a:ln>
                            <a:noFill/>
                          </a:ln>
                          <a:solidFill>
                            <a:schemeClr val="tx1"/>
                          </a:solidFill>
                          <a:effectLst/>
                          <a:latin typeface="+mn-lt"/>
                          <a:ea typeface="Verdana" panose="020B0604030504040204" pitchFamily="34" charset="0"/>
                          <a:cs typeface="+mn-cs"/>
                        </a:rPr>
                        <a:t> Report </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automation integration is currently in progress with the DDP team with a planned Go Live of mid-February.  Manual reporting will be available in the interim should the service be used.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XRN4850 UK Link Portal changes </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to allow special characters, increase character limits in text and email and display character number count is in progress for delivery mid-February.</a:t>
                      </a:r>
                    </a:p>
                    <a:p>
                      <a:pPr marL="171450" lvl="0" indent="-171450">
                        <a:buFont typeface="Arial" panose="020B0604020202020204" pitchFamily="34" charset="0"/>
                        <a:buChar cha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Project Closedown:</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Following completion of Post Implementation Support and approval of the Change Completion Report project closedown is in progress.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1" i="0" u="none" strike="noStrike" kern="1200" cap="none" normalizeH="0" baseline="0" dirty="0">
                          <a:ln>
                            <a:noFill/>
                          </a:ln>
                          <a:solidFill>
                            <a:schemeClr val="tx1"/>
                          </a:solidFill>
                          <a:effectLst/>
                          <a:latin typeface="Arial"/>
                          <a:ea typeface="Verdana"/>
                          <a:cs typeface="Arial"/>
                        </a:rPr>
                        <a:t>Risk</a:t>
                      </a:r>
                      <a:r>
                        <a:rPr kumimoji="0" lang="en-US" sz="900" b="0" i="0" u="none" strike="noStrike" kern="1200" cap="none" normalizeH="0" baseline="0" dirty="0">
                          <a:ln>
                            <a:noFill/>
                          </a:ln>
                          <a:solidFill>
                            <a:schemeClr val="tx1"/>
                          </a:solidFill>
                          <a:effectLst/>
                          <a:latin typeface="Arial"/>
                          <a:ea typeface="Verdana"/>
                          <a:cs typeface="Arial"/>
                        </a:rPr>
                        <a:t> – DN's/</a:t>
                      </a:r>
                      <a:r>
                        <a:rPr lang="en-US" sz="900" b="0" i="0" u="none" strike="noStrike" kern="1200" cap="none" normalizeH="0" baseline="0" dirty="0">
                          <a:ln>
                            <a:noFill/>
                          </a:ln>
                          <a:solidFill>
                            <a:schemeClr val="tx1"/>
                          </a:solidFill>
                          <a:effectLst/>
                          <a:latin typeface="Arial"/>
                          <a:ea typeface="Verdana"/>
                          <a:cs typeface="Arial"/>
                        </a:rPr>
                        <a:t>IGT's</a:t>
                      </a:r>
                      <a:r>
                        <a:rPr kumimoji="0" lang="en-US" sz="900" b="0" i="0" u="none" strike="noStrike" kern="1200" cap="none" normalizeH="0" baseline="0" dirty="0">
                          <a:ln>
                            <a:noFill/>
                          </a:ln>
                          <a:solidFill>
                            <a:schemeClr val="tx1"/>
                          </a:solidFill>
                          <a:effectLst/>
                          <a:latin typeface="Arial"/>
                          <a:ea typeface="Verdana"/>
                          <a:cs typeface="Arial"/>
                        </a:rPr>
                        <a:t> do not use the new SMS/Email broadcast functionality during Post Implementation Support, because of the limited number of customer contact details uploaded to UK Link or networks do not need to send broadcasts during this </a:t>
                      </a:r>
                      <a:r>
                        <a:rPr kumimoji="0" lang="en-US" sz="900" b="0" i="0" u="none" strike="noStrike" kern="1200" cap="none" normalizeH="0" baseline="0" dirty="0">
                          <a:ln>
                            <a:noFill/>
                          </a:ln>
                          <a:solidFill>
                            <a:schemeClr val="tx1"/>
                          </a:solidFill>
                          <a:effectLst/>
                          <a:latin typeface="+mn-lt"/>
                          <a:ea typeface="Verdana"/>
                          <a:cs typeface="Arial"/>
                        </a:rPr>
                        <a:t>period. To mitigate, Networks to confirm requirements for the report details to provide % saturation of sites in each LDZ which has BRO data populated.</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Costs have been finalised in the CCR which has been approved by Change Management</a:t>
                      </a:r>
                      <a:endParaRPr kumimoji="0" lang="en-US" sz="900" b="0"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03599">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No resource issues identified for the remainder of the project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5" name="TextBox 1">
            <a:extLst>
              <a:ext uri="{FF2B5EF4-FFF2-40B4-BE49-F238E27FC236}">
                <a16:creationId xmlns:a16="http://schemas.microsoft.com/office/drawing/2014/main" id="{8C45CFA6-12A8-4C7A-8C1D-470E6597658D}"/>
              </a:ext>
            </a:extLst>
          </p:cNvPr>
          <p:cNvSpPr txBox="1"/>
          <p:nvPr/>
        </p:nvSpPr>
        <p:spPr>
          <a:xfrm>
            <a:off x="131316" y="4973338"/>
            <a:ext cx="2379737"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Updates as of the 26</a:t>
            </a:r>
            <a:r>
              <a:rPr kumimoji="0" lang="en-GB" sz="700" b="0" i="0" u="none" strike="noStrike" kern="1200" cap="none" spc="0" normalizeH="0" baseline="30000" noProof="0" dirty="0">
                <a:ln>
                  <a:noFill/>
                </a:ln>
                <a:solidFill>
                  <a:prstClr val="black"/>
                </a:solidFill>
                <a:effectLst/>
                <a:uLnTx/>
                <a:uFillTx/>
                <a:latin typeface="Arial"/>
                <a:ea typeface="+mn-ea"/>
                <a:cs typeface="+mn-cs"/>
              </a:rPr>
              <a:t>th</a:t>
            </a:r>
            <a:r>
              <a:rPr kumimoji="0" lang="en-GB" sz="700" b="0" i="0" u="none" strike="noStrike" kern="1200" cap="none" spc="0" normalizeH="0" baseline="0" noProof="0" dirty="0">
                <a:ln>
                  <a:noFill/>
                </a:ln>
                <a:solidFill>
                  <a:prstClr val="black"/>
                </a:solidFill>
                <a:effectLst/>
                <a:uLnTx/>
                <a:uFillTx/>
                <a:latin typeface="Arial"/>
                <a:ea typeface="+mn-ea"/>
                <a:cs typeface="+mn-cs"/>
              </a:rPr>
              <a:t> January 2021</a:t>
            </a:r>
          </a:p>
        </p:txBody>
      </p:sp>
    </p:spTree>
    <p:extLst>
      <p:ext uri="{BB962C8B-B14F-4D97-AF65-F5344CB8AC3E}">
        <p14:creationId xmlns:p14="http://schemas.microsoft.com/office/powerpoint/2010/main" val="420624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6BAA-8E1C-4CF9-86DA-FE8E4DF08B5E}"/>
              </a:ext>
            </a:extLst>
          </p:cNvPr>
          <p:cNvSpPr>
            <a:spLocks noGrp="1"/>
          </p:cNvSpPr>
          <p:nvPr>
            <p:ph type="title"/>
          </p:nvPr>
        </p:nvSpPr>
        <p:spPr/>
        <p:txBody>
          <a:bodyPr>
            <a:normAutofit/>
          </a:bodyPr>
          <a:lstStyle/>
          <a:p>
            <a:r>
              <a:rPr lang="en-GB" sz="2000" dirty="0">
                <a:latin typeface="Arial"/>
                <a:cs typeface="Arial"/>
              </a:rPr>
              <a:t>XRN4850 – SMS/Email Broadcast Notification Timeline</a:t>
            </a:r>
          </a:p>
        </p:txBody>
      </p:sp>
      <p:sp>
        <p:nvSpPr>
          <p:cNvPr id="5" name="TextBox 4">
            <a:extLst>
              <a:ext uri="{FF2B5EF4-FFF2-40B4-BE49-F238E27FC236}">
                <a16:creationId xmlns:a16="http://schemas.microsoft.com/office/drawing/2014/main" id="{A409A981-F7C2-4375-81AB-0658FAF6CEEC}"/>
              </a:ext>
            </a:extLst>
          </p:cNvPr>
          <p:cNvSpPr txBox="1"/>
          <p:nvPr/>
        </p:nvSpPr>
        <p:spPr>
          <a:xfrm>
            <a:off x="396677" y="1145754"/>
            <a:ext cx="7557522" cy="553998"/>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a:ea typeface="Verdana"/>
                <a:cs typeface="Arial"/>
              </a:rPr>
              <a:t>Project closedown is 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a:ea typeface="Verdana" panose="020B0604030504040204" pitchFamily="34" charset="0"/>
                <a:cs typeface="+mn-cs"/>
              </a:rPr>
              <a:t>Daily/Monthly Network Usage report and Portal CR delivery in progress, delivery mechanism confirmed as DDP</a:t>
            </a:r>
            <a:endParaRPr kumimoji="0" lang="en-GB" sz="900" b="0" i="0" u="none" strike="noStrike" kern="1200" cap="none" spc="0" normalizeH="0" baseline="0" noProof="0" dirty="0">
              <a:ln>
                <a:noFill/>
              </a:ln>
              <a:solidFill>
                <a:prstClr val="black"/>
              </a:solidFill>
              <a:effectLst/>
              <a:uLnTx/>
              <a:uFillTx/>
              <a:latin typeface="Arial"/>
              <a:ea typeface="Verdan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813F541A-04DD-46A9-9DA9-0FD8552E1875}"/>
              </a:ext>
            </a:extLst>
          </p:cNvPr>
          <p:cNvSpPr txBox="1"/>
          <p:nvPr/>
        </p:nvSpPr>
        <p:spPr>
          <a:xfrm>
            <a:off x="131316" y="4973338"/>
            <a:ext cx="2379737"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Updates as of the 26</a:t>
            </a:r>
            <a:r>
              <a:rPr kumimoji="0" lang="en-GB" sz="700" b="0" i="0" u="none" strike="noStrike" kern="1200" cap="none" spc="0" normalizeH="0" baseline="30000" noProof="0" dirty="0">
                <a:ln>
                  <a:noFill/>
                </a:ln>
                <a:solidFill>
                  <a:prstClr val="black"/>
                </a:solidFill>
                <a:effectLst/>
                <a:uLnTx/>
                <a:uFillTx/>
                <a:latin typeface="Arial"/>
                <a:ea typeface="+mn-ea"/>
                <a:cs typeface="+mn-cs"/>
              </a:rPr>
              <a:t>th</a:t>
            </a:r>
            <a:r>
              <a:rPr kumimoji="0" lang="en-GB" sz="700" b="0" i="0" u="none" strike="noStrike" kern="1200" cap="none" spc="0" normalizeH="0" baseline="0" noProof="0" dirty="0">
                <a:ln>
                  <a:noFill/>
                </a:ln>
                <a:solidFill>
                  <a:prstClr val="black"/>
                </a:solidFill>
                <a:effectLst/>
                <a:uLnTx/>
                <a:uFillTx/>
                <a:latin typeface="Arial"/>
                <a:ea typeface="+mn-ea"/>
                <a:cs typeface="+mn-cs"/>
              </a:rPr>
              <a:t> January 2021</a:t>
            </a:r>
          </a:p>
        </p:txBody>
      </p:sp>
      <p:sp>
        <p:nvSpPr>
          <p:cNvPr id="4" name="TextBox 3">
            <a:extLst>
              <a:ext uri="{FF2B5EF4-FFF2-40B4-BE49-F238E27FC236}">
                <a16:creationId xmlns:a16="http://schemas.microsoft.com/office/drawing/2014/main" id="{3F9FDDAE-3F53-4D98-96E4-894127AADDFE}"/>
              </a:ext>
            </a:extLst>
          </p:cNvPr>
          <p:cNvSpPr txBox="1"/>
          <p:nvPr/>
        </p:nvSpPr>
        <p:spPr>
          <a:xfrm>
            <a:off x="7059678" y="1513674"/>
            <a:ext cx="497252" cy="2000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0000"/>
                </a:solidFill>
                <a:effectLst/>
                <a:uLnTx/>
                <a:uFillTx/>
                <a:latin typeface="Arial"/>
                <a:ea typeface="+mn-ea"/>
                <a:cs typeface="+mn-cs"/>
              </a:rPr>
              <a:t>TODAY</a:t>
            </a:r>
            <a:endParaRPr kumimoji="0" lang="en-GB" sz="1800" b="1" i="0" u="none" strike="noStrike" kern="1200" cap="none" spc="0" normalizeH="0" baseline="0" noProof="0" dirty="0">
              <a:ln>
                <a:noFill/>
              </a:ln>
              <a:solidFill>
                <a:srgbClr val="FF0000"/>
              </a:solidFill>
              <a:effectLst/>
              <a:uLnTx/>
              <a:uFillTx/>
              <a:latin typeface="Arial"/>
              <a:ea typeface="+mn-ea"/>
              <a:cs typeface="+mn-cs"/>
            </a:endParaRPr>
          </a:p>
        </p:txBody>
      </p:sp>
      <p:pic>
        <p:nvPicPr>
          <p:cNvPr id="9" name="Picture 8">
            <a:extLst>
              <a:ext uri="{FF2B5EF4-FFF2-40B4-BE49-F238E27FC236}">
                <a16:creationId xmlns:a16="http://schemas.microsoft.com/office/drawing/2014/main" id="{6A65B952-A2F8-4015-BD30-C3A82A557C78}"/>
              </a:ext>
            </a:extLst>
          </p:cNvPr>
          <p:cNvPicPr>
            <a:picLocks noChangeAspect="1"/>
          </p:cNvPicPr>
          <p:nvPr/>
        </p:nvPicPr>
        <p:blipFill>
          <a:blip r:embed="rId2"/>
          <a:stretch>
            <a:fillRect/>
          </a:stretch>
        </p:blipFill>
        <p:spPr>
          <a:xfrm>
            <a:off x="91547" y="1713729"/>
            <a:ext cx="8960906" cy="2258082"/>
          </a:xfrm>
          <a:prstGeom prst="rect">
            <a:avLst/>
          </a:prstGeom>
        </p:spPr>
      </p:pic>
      <p:cxnSp>
        <p:nvCxnSpPr>
          <p:cNvPr id="8" name="Straight Connector 7">
            <a:extLst>
              <a:ext uri="{FF2B5EF4-FFF2-40B4-BE49-F238E27FC236}">
                <a16:creationId xmlns:a16="http://schemas.microsoft.com/office/drawing/2014/main" id="{11C34965-C90B-4252-97D6-E035B5D6D8ED}"/>
              </a:ext>
            </a:extLst>
          </p:cNvPr>
          <p:cNvCxnSpPr>
            <a:cxnSpLocks/>
          </p:cNvCxnSpPr>
          <p:nvPr/>
        </p:nvCxnSpPr>
        <p:spPr>
          <a:xfrm>
            <a:off x="7308304" y="1694847"/>
            <a:ext cx="0" cy="22958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228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23"/>
            <a:ext cx="8229600" cy="637580"/>
          </a:xfrm>
        </p:spPr>
        <p:txBody>
          <a:bodyPr>
            <a:normAutofit/>
          </a:bodyPr>
          <a:lstStyle/>
          <a:p>
            <a:r>
              <a:rPr lang="en-GB" sz="2000" dirty="0">
                <a:latin typeface="Arial"/>
                <a:cs typeface="Arial"/>
              </a:rPr>
              <a:t>XRN4996 - June 20 Release Summary</a:t>
            </a:r>
          </a:p>
        </p:txBody>
      </p:sp>
      <p:sp>
        <p:nvSpPr>
          <p:cNvPr id="3" name="TextBox 2"/>
          <p:cNvSpPr txBox="1"/>
          <p:nvPr/>
        </p:nvSpPr>
        <p:spPr>
          <a:xfrm>
            <a:off x="131316" y="1175792"/>
            <a:ext cx="9144000" cy="31393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June 20 Release consists of 7 changes, Implementation was completed for June 20:</a:t>
            </a:r>
            <a:endParaRPr kumimoji="0" lang="en-GB" sz="9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dirty="0">
                <a:ln>
                  <a:noFill/>
                </a:ln>
                <a:solidFill>
                  <a:prstClr val="black"/>
                </a:solidFill>
                <a:effectLst/>
                <a:uLnTx/>
                <a:uFillTx/>
                <a:latin typeface="Arial"/>
                <a:ea typeface="+mn-ea"/>
                <a:cs typeface="+mn-cs"/>
              </a:rPr>
              <a:t>In Scope</a:t>
            </a:r>
            <a:endParaRPr kumimoji="0" lang="en-GB" sz="900" b="1" i="0" u="sng" strike="noStrike" kern="1200" cap="none" spc="0" normalizeH="0" baseline="0" noProof="0" dirty="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XRN4772</a:t>
            </a:r>
            <a:r>
              <a:rPr kumimoji="0" lang="en-GB" sz="900" b="0" i="0" u="none" strike="noStrike" kern="1200" cap="none" spc="0" normalizeH="0" baseline="0" noProof="0" dirty="0">
                <a:ln>
                  <a:noFill/>
                </a:ln>
                <a:solidFill>
                  <a:prstClr val="black"/>
                </a:solidFill>
                <a:effectLst/>
                <a:uLnTx/>
                <a:uFillTx/>
                <a:latin typeface="Arial"/>
                <a:ea typeface="+mn-ea"/>
                <a:cs typeface="+mn-cs"/>
              </a:rPr>
              <a:t> - </a:t>
            </a:r>
            <a:r>
              <a:rPr kumimoji="0" lang="en-US" sz="900" b="0" i="0" u="none" strike="noStrike" kern="1200" cap="none" spc="0" normalizeH="0" baseline="0" noProof="0" dirty="0">
                <a:ln>
                  <a:noFill/>
                </a:ln>
                <a:solidFill>
                  <a:prstClr val="black"/>
                </a:solidFill>
                <a:effectLst/>
                <a:uLnTx/>
                <a:uFillTx/>
                <a:latin typeface="Arial"/>
                <a:ea typeface="+mn-ea"/>
                <a:cs typeface="+mn-cs"/>
              </a:rPr>
              <a:t>Composite Weather Variable (CWV) Improvements</a:t>
            </a:r>
            <a:endParaRPr kumimoji="0" lang="en-US" sz="900" b="0" i="0" u="none" strike="noStrike" kern="1200" cap="none" spc="0" normalizeH="0" baseline="0" noProof="0" dirty="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Arial"/>
                <a:ea typeface="+mn-ea"/>
                <a:cs typeface="+mn-cs"/>
              </a:rPr>
              <a:t>XRN4888</a:t>
            </a:r>
            <a:r>
              <a:rPr kumimoji="0" lang="en-US" sz="900" b="0" i="0" u="none" strike="noStrike" kern="1200" cap="none" spc="0" normalizeH="0" baseline="0" noProof="0" dirty="0">
                <a:ln>
                  <a:noFill/>
                </a:ln>
                <a:solidFill>
                  <a:prstClr val="black"/>
                </a:solidFill>
                <a:effectLst/>
                <a:uLnTx/>
                <a:uFillTx/>
                <a:latin typeface="Arial"/>
                <a:ea typeface="+mn-ea"/>
                <a:cs typeface="+mn-cs"/>
              </a:rPr>
              <a:t> - Removing Duplicate Address Update Validation for IGT Supply Meter Points via Contact Management Service (CMS)</a:t>
            </a:r>
            <a:endParaRPr kumimoji="0" lang="en-US" sz="900" b="0" i="0" u="none" strike="noStrike" kern="1200" cap="none" spc="0" normalizeH="0" baseline="0" noProof="0" dirty="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Arial"/>
                <a:ea typeface="+mn-ea"/>
                <a:cs typeface="+mn-cs"/>
              </a:rPr>
              <a:t>XRN4930</a:t>
            </a:r>
            <a:r>
              <a:rPr kumimoji="0" lang="en-US" sz="900" b="0" i="0" u="none" strike="noStrike" kern="1200" cap="none" spc="0" normalizeH="0" baseline="0" noProof="0" dirty="0">
                <a:ln>
                  <a:noFill/>
                </a:ln>
                <a:solidFill>
                  <a:prstClr val="black"/>
                </a:solidFill>
                <a:effectLst/>
                <a:uLnTx/>
                <a:uFillTx/>
                <a:latin typeface="Arial"/>
                <a:ea typeface="+mn-ea"/>
                <a:cs typeface="+mn-cs"/>
              </a:rPr>
              <a:t> - Requirement to Inform Shipper of Meter Link Code Change</a:t>
            </a:r>
            <a:endParaRPr kumimoji="0" lang="en-US" sz="900" b="0" i="0" u="none" strike="noStrike" kern="1200" cap="none" spc="0" normalizeH="0" baseline="0" noProof="0" dirty="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Arial"/>
                <a:ea typeface="+mn-ea"/>
                <a:cs typeface="+mn-cs"/>
              </a:rPr>
              <a:t>XRN4850</a:t>
            </a:r>
            <a:r>
              <a:rPr kumimoji="0" lang="en-US" sz="900" b="0" i="0" u="none" strike="noStrike" kern="1200" cap="none" spc="0" normalizeH="0" baseline="0" noProof="0" dirty="0">
                <a:ln>
                  <a:noFill/>
                </a:ln>
                <a:solidFill>
                  <a:prstClr val="black"/>
                </a:solidFill>
                <a:effectLst/>
                <a:uLnTx/>
                <a:uFillTx/>
                <a:latin typeface="Arial"/>
                <a:ea typeface="+mn-ea"/>
                <a:cs typeface="+mn-cs"/>
              </a:rPr>
              <a:t> - Notification of Customer Contact Details to Transporters (UKLink file formats, new service to follow)</a:t>
            </a:r>
            <a:endParaRPr kumimoji="0" lang="en-US" sz="900" b="0" i="0" u="none" strike="noStrike" kern="1200" cap="none" spc="0" normalizeH="0" baseline="0" noProof="0" dirty="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Arial"/>
                <a:ea typeface="+mn-ea"/>
                <a:cs typeface="+mn-cs"/>
              </a:rPr>
              <a:t>XRN4865</a:t>
            </a:r>
            <a:r>
              <a:rPr kumimoji="0" lang="en-US" sz="900" b="0" i="0" u="none" strike="noStrike" kern="1200" cap="none" spc="0" normalizeH="0" baseline="0" noProof="0" dirty="0">
                <a:ln>
                  <a:noFill/>
                </a:ln>
                <a:solidFill>
                  <a:prstClr val="black"/>
                </a:solidFill>
                <a:effectLst/>
                <a:uLnTx/>
                <a:uFillTx/>
                <a:latin typeface="Arial"/>
                <a:ea typeface="+mn-ea"/>
                <a:cs typeface="+mn-cs"/>
              </a:rPr>
              <a:t> - Amendment to Treatment and Reporting  of CYCL Reads</a:t>
            </a:r>
            <a:endParaRPr kumimoji="0" lang="en-US" sz="900" b="0" i="0" u="none" strike="noStrike" kern="1200" cap="none" spc="0" normalizeH="0" baseline="0" noProof="0" dirty="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Arial"/>
                <a:ea typeface="+mn-ea"/>
                <a:cs typeface="+mn-cs"/>
              </a:rPr>
              <a:t>XRN4932</a:t>
            </a:r>
            <a:r>
              <a:rPr kumimoji="0" lang="en-US" sz="900" b="0" i="0" u="none" strike="noStrike" kern="1200" cap="none" spc="0" normalizeH="0" baseline="0" noProof="0" dirty="0">
                <a:ln>
                  <a:noFill/>
                </a:ln>
                <a:solidFill>
                  <a:prstClr val="black"/>
                </a:solidFill>
                <a:effectLst/>
                <a:uLnTx/>
                <a:uFillTx/>
                <a:latin typeface="Arial"/>
                <a:ea typeface="+mn-ea"/>
                <a:cs typeface="+mn-cs"/>
              </a:rPr>
              <a:t> - Improvements to the quality of the Conversion Factor values held on the Supply Point Register (MOD0681S)</a:t>
            </a:r>
            <a:endParaRPr kumimoji="0" lang="en-US" sz="900" b="1" i="0" u="sng" strike="noStrike" kern="1200" cap="none" spc="0" normalizeH="0" baseline="0" noProof="0" dirty="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Arial"/>
                <a:ea typeface="+mn-ea"/>
                <a:cs typeface="+mn-cs"/>
              </a:rPr>
              <a:t>XRN4780 (B)***</a:t>
            </a:r>
            <a:r>
              <a:rPr kumimoji="0" lang="en-US" sz="900" b="0" i="0" u="none" strike="noStrike" kern="1200" cap="none" spc="0" normalizeH="0" baseline="0" noProof="0" dirty="0">
                <a:ln>
                  <a:noFill/>
                </a:ln>
                <a:solidFill>
                  <a:prstClr val="black"/>
                </a:solidFill>
                <a:effectLst/>
                <a:uLnTx/>
                <a:uFillTx/>
                <a:latin typeface="Arial"/>
                <a:ea typeface="+mn-ea"/>
                <a:cs typeface="+mn-cs"/>
              </a:rPr>
              <a:t> – Inclusion of Meter Asset Provider Identity (MAP Id) in the UK Link system (</a:t>
            </a:r>
            <a:r>
              <a:rPr kumimoji="0" lang="en-US" sz="900" b="1" i="0" u="none" strike="noStrike" kern="1200" cap="none" spc="0" normalizeH="0" baseline="0" noProof="0" dirty="0">
                <a:ln>
                  <a:noFill/>
                </a:ln>
                <a:solidFill>
                  <a:prstClr val="black"/>
                </a:solidFill>
                <a:effectLst/>
                <a:uLnTx/>
                <a:uFillTx/>
                <a:latin typeface="Arial"/>
                <a:ea typeface="+mn-ea"/>
                <a:cs typeface="+mn-cs"/>
              </a:rPr>
              <a:t>CSS Consequential Change</a:t>
            </a:r>
            <a:r>
              <a:rPr kumimoji="0" lang="en-US" sz="900" b="0" i="0" u="none" strike="noStrike" kern="1200" cap="none" spc="0" normalizeH="0" baseline="0" noProof="0" dirty="0">
                <a:ln>
                  <a:noFill/>
                </a:ln>
                <a:solidFill>
                  <a:prstClr val="black"/>
                </a:solidFill>
                <a:effectLst/>
                <a:uLnTx/>
                <a:uFillTx/>
                <a:latin typeface="Arial"/>
                <a:ea typeface="+mn-ea"/>
                <a:cs typeface="+mn-cs"/>
              </a:rPr>
              <a:t>)</a:t>
            </a:r>
            <a:endParaRPr kumimoji="0" lang="en-US" sz="9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prstClr val="black"/>
                </a:solidFill>
                <a:effectLst/>
                <a:uLnTx/>
                <a:uFillTx/>
                <a:latin typeface="Arial"/>
                <a:ea typeface="+mn-ea"/>
                <a:cs typeface="+mn-cs"/>
              </a:rPr>
              <a:t>Descoped</a:t>
            </a:r>
            <a:endParaRPr kumimoji="0" lang="en-US" sz="900" b="1" i="0" u="sng"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sngStrike" kern="1200" cap="none" spc="0" normalizeH="0" baseline="0" noProof="0" dirty="0">
                <a:ln>
                  <a:noFill/>
                </a:ln>
                <a:solidFill>
                  <a:prstClr val="black"/>
                </a:solidFill>
                <a:effectLst/>
                <a:uLnTx/>
                <a:uFillTx/>
                <a:latin typeface="Arial"/>
                <a:ea typeface="+mn-ea"/>
                <a:cs typeface="+mn-cs"/>
              </a:rPr>
              <a:t>XRN4691**</a:t>
            </a:r>
            <a:r>
              <a:rPr kumimoji="0" lang="en-GB" sz="900" b="0" i="0" u="none" strike="sngStrike" kern="1200" cap="none" spc="0" normalizeH="0" baseline="0" noProof="0" dirty="0">
                <a:ln>
                  <a:noFill/>
                </a:ln>
                <a:solidFill>
                  <a:prstClr val="black"/>
                </a:solidFill>
                <a:effectLst/>
                <a:uLnTx/>
                <a:uFillTx/>
                <a:latin typeface="Arial"/>
                <a:ea typeface="+mn-ea"/>
                <a:cs typeface="+mn-cs"/>
              </a:rPr>
              <a:t> - </a:t>
            </a:r>
            <a:r>
              <a:rPr kumimoji="0" lang="en-US" sz="900" b="0" i="0" u="none" strike="sngStrike" kern="1200" cap="none" spc="0" normalizeH="0" baseline="0" noProof="0" dirty="0">
                <a:ln>
                  <a:noFill/>
                </a:ln>
                <a:solidFill>
                  <a:prstClr val="black"/>
                </a:solidFill>
                <a:effectLst/>
                <a:uLnTx/>
                <a:uFillTx/>
                <a:latin typeface="Arial"/>
                <a:ea typeface="+mn-ea"/>
                <a:cs typeface="+mn-cs"/>
              </a:rPr>
              <a:t>CSEPs: IGT and GT File Formats (CGI Files)</a:t>
            </a:r>
            <a:endParaRPr kumimoji="0" lang="en-GB" sz="900" b="0" i="0" u="none" strike="sng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sngStrike" kern="1200" cap="none" spc="0" normalizeH="0" baseline="0" noProof="0" dirty="0">
                <a:ln>
                  <a:noFill/>
                </a:ln>
                <a:solidFill>
                  <a:prstClr val="black"/>
                </a:solidFill>
                <a:effectLst/>
                <a:uLnTx/>
                <a:uFillTx/>
                <a:latin typeface="Arial"/>
                <a:ea typeface="+mn-ea"/>
                <a:cs typeface="+mn-cs"/>
              </a:rPr>
              <a:t>XRN4692**</a:t>
            </a:r>
            <a:r>
              <a:rPr kumimoji="0" lang="en-GB" sz="900" b="0" i="0" u="none" strike="sngStrike" kern="1200" cap="none" spc="0" normalizeH="0" baseline="0" noProof="0" dirty="0">
                <a:ln>
                  <a:noFill/>
                </a:ln>
                <a:solidFill>
                  <a:prstClr val="black"/>
                </a:solidFill>
                <a:effectLst/>
                <a:uLnTx/>
                <a:uFillTx/>
                <a:latin typeface="Arial"/>
                <a:ea typeface="+mn-ea"/>
                <a:cs typeface="+mn-cs"/>
              </a:rPr>
              <a:t> - </a:t>
            </a:r>
            <a:r>
              <a:rPr kumimoji="0" lang="en-US" sz="900" b="0" i="0" u="none" strike="sngStrike" kern="1200" cap="none" spc="0" normalizeH="0" baseline="0" noProof="0" dirty="0">
                <a:ln>
                  <a:noFill/>
                </a:ln>
                <a:solidFill>
                  <a:prstClr val="black"/>
                </a:solidFill>
                <a:effectLst/>
                <a:uLnTx/>
                <a:uFillTx/>
                <a:latin typeface="Arial"/>
                <a:ea typeface="+mn-ea"/>
                <a:cs typeface="+mn-cs"/>
              </a:rPr>
              <a:t>CSEPs: IGT and GT File Formats (CIN Files)</a:t>
            </a:r>
            <a:endParaRPr kumimoji="0" lang="en-US" sz="900" b="0" i="0" u="none" strike="sng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sngStrike" kern="1200" cap="none" spc="0" normalizeH="0" baseline="0" noProof="0" dirty="0">
                <a:ln>
                  <a:noFill/>
                </a:ln>
                <a:solidFill>
                  <a:prstClr val="black"/>
                </a:solidFill>
                <a:effectLst/>
                <a:uLnTx/>
                <a:uFillTx/>
                <a:latin typeface="Arial"/>
                <a:ea typeface="+mn-ea"/>
                <a:cs typeface="+mn-cs"/>
              </a:rPr>
              <a:t>XRN4780 (B) </a:t>
            </a:r>
            <a:r>
              <a:rPr kumimoji="0" lang="en-GB" sz="900" b="0" i="0" u="none" strike="sngStrike" kern="1200" cap="none" spc="0" normalizeH="0" baseline="0" noProof="0" dirty="0">
                <a:ln>
                  <a:noFill/>
                </a:ln>
                <a:solidFill>
                  <a:prstClr val="black"/>
                </a:solidFill>
                <a:effectLst/>
                <a:uLnTx/>
                <a:uFillTx/>
                <a:latin typeface="Arial"/>
                <a:ea typeface="+mn-ea"/>
                <a:cs typeface="+mn-cs"/>
              </a:rPr>
              <a:t>- </a:t>
            </a:r>
            <a:r>
              <a:rPr kumimoji="0" lang="en-US" sz="900" b="0" i="0" u="none" strike="sngStrike" kern="1200" cap="none" spc="0" normalizeH="0" baseline="0" noProof="0" dirty="0">
                <a:ln>
                  <a:noFill/>
                </a:ln>
                <a:solidFill>
                  <a:prstClr val="black"/>
                </a:solidFill>
                <a:effectLst/>
                <a:uLnTx/>
                <a:uFillTx/>
                <a:latin typeface="Arial"/>
                <a:ea typeface="+mn-ea"/>
                <a:cs typeface="+mn-cs"/>
              </a:rPr>
              <a:t>Inclusion of Meter Asset Provider Identity (MAP Id) in the UK Link system (CSS Consequential Change)</a:t>
            </a:r>
            <a:endParaRPr kumimoji="0" lang="en-US" sz="900" b="0" i="0" u="none" strike="sng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sngStrike" kern="1200" cap="none" spc="0" normalizeH="0" baseline="0" noProof="0" dirty="0">
                <a:ln>
                  <a:noFill/>
                </a:ln>
                <a:solidFill>
                  <a:prstClr val="black"/>
                </a:solidFill>
                <a:effectLst/>
                <a:uLnTx/>
                <a:uFillTx/>
                <a:latin typeface="Arial"/>
                <a:ea typeface="+mn-ea"/>
                <a:cs typeface="+mn-cs"/>
              </a:rPr>
              <a:t>XRN4871 (B)** </a:t>
            </a:r>
            <a:r>
              <a:rPr kumimoji="0" lang="en-US" sz="900" b="0" i="0" u="none" strike="sngStrike" kern="1200" cap="none" spc="0" normalizeH="0" baseline="0" noProof="0" dirty="0">
                <a:ln>
                  <a:noFill/>
                </a:ln>
                <a:solidFill>
                  <a:prstClr val="black"/>
                </a:solidFill>
                <a:effectLst/>
                <a:uLnTx/>
                <a:uFillTx/>
                <a:latin typeface="Arial"/>
                <a:ea typeface="+mn-ea"/>
                <a:cs typeface="+mn-cs"/>
              </a:rPr>
              <a:t>- Changes to Ratchet Regime (MOD0665)</a:t>
            </a:r>
            <a:endParaRPr kumimoji="0" lang="en-US" sz="900" b="0" i="0" u="none" strike="sng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sngStrike" kern="1200" cap="none" spc="0" normalizeH="0" baseline="0" noProof="0" dirty="0">
                <a:ln>
                  <a:noFill/>
                </a:ln>
                <a:solidFill>
                  <a:prstClr val="black"/>
                </a:solidFill>
                <a:effectLst/>
                <a:uLnTx/>
                <a:uFillTx/>
                <a:latin typeface="Arial"/>
                <a:ea typeface="+mn-ea"/>
                <a:cs typeface="+mn-cs"/>
              </a:rPr>
              <a:t>XRN4941*</a:t>
            </a:r>
            <a:r>
              <a:rPr kumimoji="0" lang="en-GB" sz="900" b="0" i="0" u="none" strike="sngStrike" kern="1200" cap="none" spc="0" normalizeH="0" baseline="0" noProof="0" dirty="0">
                <a:ln>
                  <a:noFill/>
                </a:ln>
                <a:solidFill>
                  <a:prstClr val="black"/>
                </a:solidFill>
                <a:effectLst/>
                <a:uLnTx/>
                <a:uFillTx/>
                <a:latin typeface="Arial"/>
                <a:ea typeface="+mn-ea"/>
                <a:cs typeface="+mn-cs"/>
              </a:rPr>
              <a:t> - </a:t>
            </a:r>
            <a:r>
              <a:rPr kumimoji="0" lang="en-US" sz="900" b="0" i="0" u="none" strike="sngStrike" kern="1200" cap="none" spc="0" normalizeH="0" baseline="0" noProof="0" dirty="0">
                <a:ln>
                  <a:noFill/>
                </a:ln>
                <a:solidFill>
                  <a:prstClr val="black"/>
                </a:solidFill>
                <a:effectLst/>
                <a:uLnTx/>
                <a:uFillTx/>
                <a:latin typeface="Arial"/>
                <a:ea typeface="+mn-ea"/>
                <a:cs typeface="+mn-cs"/>
              </a:rPr>
              <a:t>Auto updates to meter read frequency (MOD0692)</a:t>
            </a:r>
            <a:endParaRPr kumimoji="0" lang="en-GB" sz="900" b="0" i="0" u="none" strike="sng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 Pending Solution/MOD </a:t>
            </a:r>
            <a:r>
              <a:rPr kumimoji="0" lang="en-GB" sz="900" b="0" i="0" u="none" strike="noStrike" kern="1200" cap="none" spc="0" normalizeH="0" baseline="0" noProof="0" dirty="0">
                <a:ln>
                  <a:noFill/>
                </a:ln>
                <a:solidFill>
                  <a:prstClr val="black"/>
                </a:solidFill>
                <a:effectLst/>
                <a:uLnTx/>
                <a:uFillTx/>
                <a:latin typeface="Arial"/>
                <a:ea typeface="+mn-ea"/>
                <a:cs typeface="Arial"/>
              </a:rPr>
              <a:t>approval by ChMC/DSG for remaining change requests. Descoped at ChMC on 8</a:t>
            </a:r>
            <a:r>
              <a:rPr kumimoji="0" lang="en-GB" sz="900" b="0" i="0" u="none" strike="noStrike" kern="1200" cap="none" spc="0" normalizeH="0" baseline="30000" noProof="0" dirty="0">
                <a:ln>
                  <a:noFill/>
                </a:ln>
                <a:solidFill>
                  <a:prstClr val="black"/>
                </a:solidFill>
                <a:effectLst/>
                <a:uLnTx/>
                <a:uFillTx/>
                <a:latin typeface="Arial"/>
                <a:ea typeface="+mn-ea"/>
                <a:cs typeface="Arial"/>
              </a:rPr>
              <a:t>th</a:t>
            </a:r>
            <a:r>
              <a:rPr kumimoji="0" lang="en-GB" sz="900" b="0" i="0" u="none" strike="noStrike" kern="1200" cap="none" spc="0" normalizeH="0" baseline="0" noProof="0" dirty="0">
                <a:ln>
                  <a:noFill/>
                </a:ln>
                <a:solidFill>
                  <a:prstClr val="black"/>
                </a:solidFill>
                <a:effectLst/>
                <a:uLnTx/>
                <a:uFillTx/>
                <a:latin typeface="Arial"/>
                <a:ea typeface="+mn-ea"/>
                <a:cs typeface="Arial"/>
              </a:rPr>
              <a:t> January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Arial"/>
              </a:rPr>
              <a:t>** Descoped at eChMC on 22</a:t>
            </a:r>
            <a:r>
              <a:rPr kumimoji="0" lang="en-GB" sz="900" b="0" i="0" u="none" strike="noStrike" kern="1200" cap="none" spc="0" normalizeH="0" baseline="30000" noProof="0" dirty="0">
                <a:ln>
                  <a:noFill/>
                </a:ln>
                <a:solidFill>
                  <a:prstClr val="black"/>
                </a:solidFill>
                <a:effectLst/>
                <a:uLnTx/>
                <a:uFillTx/>
                <a:latin typeface="Arial"/>
                <a:ea typeface="+mn-ea"/>
                <a:cs typeface="Arial"/>
              </a:rPr>
              <a:t>nd</a:t>
            </a:r>
            <a:r>
              <a:rPr kumimoji="0" lang="en-GB" sz="900" b="0" i="0" u="none" strike="noStrike" kern="1200" cap="none" spc="0" normalizeH="0" baseline="0" noProof="0" dirty="0">
                <a:ln>
                  <a:noFill/>
                </a:ln>
                <a:solidFill>
                  <a:prstClr val="black"/>
                </a:solidFill>
                <a:effectLst/>
                <a:uLnTx/>
                <a:uFillTx/>
                <a:latin typeface="Arial"/>
                <a:ea typeface="+mn-ea"/>
                <a:cs typeface="Arial"/>
              </a:rPr>
              <a:t> November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Arial"/>
              </a:rPr>
              <a:t>*** Added to scope (revised scope from original)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ECAC9D96-E637-4990-8799-628973799966}"/>
              </a:ext>
            </a:extLst>
          </p:cNvPr>
          <p:cNvSpPr txBox="1"/>
          <p:nvPr/>
        </p:nvSpPr>
        <p:spPr>
          <a:xfrm>
            <a:off x="131316" y="4973338"/>
            <a:ext cx="2379737"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Updates as of the 26</a:t>
            </a:r>
            <a:r>
              <a:rPr kumimoji="0" lang="en-GB" sz="700" b="0" i="0" u="none" strike="noStrike" kern="1200" cap="none" spc="0" normalizeH="0" baseline="30000" noProof="0" dirty="0">
                <a:ln>
                  <a:noFill/>
                </a:ln>
                <a:solidFill>
                  <a:prstClr val="black"/>
                </a:solidFill>
                <a:effectLst/>
                <a:uLnTx/>
                <a:uFillTx/>
                <a:latin typeface="Arial"/>
                <a:ea typeface="+mn-ea"/>
                <a:cs typeface="+mn-cs"/>
              </a:rPr>
              <a:t>th</a:t>
            </a:r>
            <a:r>
              <a:rPr kumimoji="0" lang="en-GB" sz="700" b="0" i="0" u="none" strike="noStrike" kern="1200" cap="none" spc="0" normalizeH="0" baseline="0" noProof="0" dirty="0">
                <a:ln>
                  <a:noFill/>
                </a:ln>
                <a:solidFill>
                  <a:prstClr val="black"/>
                </a:solidFill>
                <a:effectLst/>
                <a:uLnTx/>
                <a:uFillTx/>
                <a:latin typeface="Arial"/>
                <a:ea typeface="+mn-ea"/>
                <a:cs typeface="+mn-cs"/>
              </a:rPr>
              <a:t> January 2021</a:t>
            </a:r>
          </a:p>
        </p:txBody>
      </p:sp>
    </p:spTree>
    <p:extLst>
      <p:ext uri="{BB962C8B-B14F-4D97-AF65-F5344CB8AC3E}">
        <p14:creationId xmlns:p14="http://schemas.microsoft.com/office/powerpoint/2010/main" val="23361157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November 2020 Major Release</a:t>
            </a:r>
            <a:endParaRPr lang="en-GB" dirty="0"/>
          </a:p>
        </p:txBody>
      </p:sp>
    </p:spTree>
    <p:extLst>
      <p:ext uri="{BB962C8B-B14F-4D97-AF65-F5344CB8AC3E}">
        <p14:creationId xmlns:p14="http://schemas.microsoft.com/office/powerpoint/2010/main" val="3216065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0046"/>
            <a:ext cx="8229600" cy="637580"/>
          </a:xfrm>
        </p:spPr>
        <p:txBody>
          <a:bodyPr/>
          <a:lstStyle/>
          <a:p>
            <a:r>
              <a:rPr lang="en-GB" dirty="0"/>
              <a:t>XRN5110 - Nov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41022" y="477008"/>
          <a:ext cx="8895474" cy="4549870"/>
        </p:xfrm>
        <a:graphic>
          <a:graphicData uri="http://schemas.openxmlformats.org/drawingml/2006/table">
            <a:tbl>
              <a:tblPr firstRow="1" bandRow="1"/>
              <a:tblGrid>
                <a:gridCol w="1025242">
                  <a:extLst>
                    <a:ext uri="{9D8B030D-6E8A-4147-A177-3AD203B41FA5}">
                      <a16:colId xmlns:a16="http://schemas.microsoft.com/office/drawing/2014/main" val="20000"/>
                    </a:ext>
                  </a:extLst>
                </a:gridCol>
                <a:gridCol w="2174825">
                  <a:extLst>
                    <a:ext uri="{9D8B030D-6E8A-4147-A177-3AD203B41FA5}">
                      <a16:colId xmlns:a16="http://schemas.microsoft.com/office/drawing/2014/main" val="2599063307"/>
                    </a:ext>
                  </a:extLst>
                </a:gridCol>
                <a:gridCol w="1905149">
                  <a:extLst>
                    <a:ext uri="{9D8B030D-6E8A-4147-A177-3AD203B41FA5}">
                      <a16:colId xmlns:a16="http://schemas.microsoft.com/office/drawing/2014/main" val="20002"/>
                    </a:ext>
                  </a:extLst>
                </a:gridCol>
                <a:gridCol w="1937747">
                  <a:extLst>
                    <a:ext uri="{9D8B030D-6E8A-4147-A177-3AD203B41FA5}">
                      <a16:colId xmlns:a16="http://schemas.microsoft.com/office/drawing/2014/main" val="20003"/>
                    </a:ext>
                  </a:extLst>
                </a:gridCol>
                <a:gridCol w="1852511">
                  <a:extLst>
                    <a:ext uri="{9D8B030D-6E8A-4147-A177-3AD203B41FA5}">
                      <a16:colId xmlns:a16="http://schemas.microsoft.com/office/drawing/2014/main" val="20004"/>
                    </a:ext>
                  </a:extLst>
                </a:gridCol>
              </a:tblGrid>
              <a:tr h="222813">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22813">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j-lt"/>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22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rgbClr val="92D050"/>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2813">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0300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a:t>
                      </a: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All 116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instances of first usage have been captured and assured </a:t>
                      </a:r>
                    </a:p>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6</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defects and 19 incidents have been fixed.</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is complete for XRN4871b and XRN5014 </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 following change requests have been identified and approved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XRN4897/99 Daily Cleanse – The job dependency has been changed requiring PIS extension to 08/02/21.The extension is to monitor daily cleanse running in a period of high volume processing. The daily cleanse functionality is working as expected</a:t>
                      </a:r>
                    </a:p>
                    <a:p>
                      <a:pPr marL="628650" lvl="1"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XRN4801 Additional Information in DES  - Issue identified with active read indicator displaying incorrectly for a small volume of OPNX reads. Fix to be implemented 13/02/21 </a:t>
                      </a:r>
                      <a:endPar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Change request has been raised and approved to fix the XRN4897/99 historical cleanse job. </a:t>
                      </a:r>
                    </a:p>
                    <a:p>
                      <a:pPr marL="628650" lvl="1"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Data was being incorrectly deleted, there was no customer impact and the data was quickly restored. The change request covers the scenarios that were missed and resulted in the deletion. Expected implementation of the change is end of March 2021 followed by 10 weeks PIS to run the historical cleanse job. Cost of change is £54k and additional funds have been approved by the Change Management Committee 29/01/21, to cover the £34k shortfall</a:t>
                      </a:r>
                    </a:p>
                    <a:p>
                      <a:pPr marL="0" lvl="0" indent="0">
                        <a:buFont typeface="Arial" panose="020B0604020202020204" pitchFamily="34" charset="0"/>
                        <a:buNone/>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N/A</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5397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Issue: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has been extend for XRN4897/99 Daily Cleanse and XRN4801 Additional Info in DES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Issue: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XRN4897/99 Historical Cleanse Change Request needs to be completed to exit PIS</a:t>
                      </a:r>
                      <a:endPar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XRN4897/99 delivery verifying 100% GDPR compliance – PIS plans in place to assure – risk probability being understood.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all issues is that PIS is completed for all changes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67967">
                <a:tc>
                  <a:txBody>
                    <a:body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BER approved  - 10/06/20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Full Business Case approved XEC – 23/06/20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Additional funds of £34k have been approved for the XRN4897/99 Historical Cleanse change request</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1496708"/>
                  </a:ext>
                </a:extLst>
              </a:tr>
              <a:tr h="41260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SME &amp; Tech Ops resources approved for XRN4897/99, Historical Cleanse, XRN4897/99 Daily Cleanse PIS extension and XRN4801 PIS extension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N/A</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3140005"/>
                  </a:ext>
                </a:extLst>
              </a:tr>
            </a:tbl>
          </a:graphicData>
        </a:graphic>
      </p:graphicFrame>
      <p:sp>
        <p:nvSpPr>
          <p:cNvPr id="3" name="TextBox 2">
            <a:extLst>
              <a:ext uri="{FF2B5EF4-FFF2-40B4-BE49-F238E27FC236}">
                <a16:creationId xmlns:a16="http://schemas.microsoft.com/office/drawing/2014/main" id="{12DB106F-4176-4C21-A04C-BC612EA306B0}"/>
              </a:ext>
            </a:extLst>
          </p:cNvPr>
          <p:cNvSpPr txBox="1"/>
          <p:nvPr/>
        </p:nvSpPr>
        <p:spPr>
          <a:xfrm>
            <a:off x="0" y="5020022"/>
            <a:ext cx="38164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Updates as of the 01</a:t>
            </a:r>
            <a:r>
              <a:rPr kumimoji="0" lang="en-GB" sz="800" b="0" i="0" u="none" strike="noStrike" kern="1200" cap="none" spc="0" normalizeH="0" baseline="30000" noProof="0" dirty="0">
                <a:ln>
                  <a:noFill/>
                </a:ln>
                <a:solidFill>
                  <a:prstClr val="black"/>
                </a:solidFill>
                <a:effectLst/>
                <a:uLnTx/>
                <a:uFillTx/>
                <a:latin typeface="Arial"/>
                <a:ea typeface="+mn-ea"/>
                <a:cs typeface="+mn-cs"/>
              </a:rPr>
              <a:t>st</a:t>
            </a:r>
            <a:r>
              <a:rPr kumimoji="0" lang="en-GB" sz="800" b="0" i="0" u="none" strike="noStrike" kern="1200" cap="none" spc="0" normalizeH="0" baseline="0" noProof="0" dirty="0">
                <a:ln>
                  <a:noFill/>
                </a:ln>
                <a:solidFill>
                  <a:prstClr val="black"/>
                </a:solidFill>
                <a:effectLst/>
                <a:uLnTx/>
                <a:uFillTx/>
                <a:latin typeface="Arial"/>
                <a:ea typeface="+mn-ea"/>
                <a:cs typeface="+mn-cs"/>
              </a:rPr>
              <a:t> February2020</a:t>
            </a:r>
          </a:p>
        </p:txBody>
      </p:sp>
    </p:spTree>
    <p:extLst>
      <p:ext uri="{BB962C8B-B14F-4D97-AF65-F5344CB8AC3E}">
        <p14:creationId xmlns:p14="http://schemas.microsoft.com/office/powerpoint/2010/main" val="171225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2.2 – Change Pipeline</a:t>
            </a:r>
          </a:p>
        </p:txBody>
      </p:sp>
    </p:spTree>
    <p:extLst>
      <p:ext uri="{BB962C8B-B14F-4D97-AF65-F5344CB8AC3E}">
        <p14:creationId xmlns:p14="http://schemas.microsoft.com/office/powerpoint/2010/main" val="3657548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167512" y="123478"/>
            <a:ext cx="8808976" cy="637580"/>
          </a:xfrm>
        </p:spPr>
        <p:txBody>
          <a:bodyPr/>
          <a:lstStyle/>
          <a:p>
            <a:r>
              <a:rPr lang="en-GB" dirty="0"/>
              <a:t>XRN5110 - Nov 20 Delivery Timeline &amp; Progress</a:t>
            </a:r>
          </a:p>
        </p:txBody>
      </p:sp>
      <p:pic>
        <p:nvPicPr>
          <p:cNvPr id="7" name="Picture 6">
            <a:extLst>
              <a:ext uri="{FF2B5EF4-FFF2-40B4-BE49-F238E27FC236}">
                <a16:creationId xmlns:a16="http://schemas.microsoft.com/office/drawing/2014/main" id="{C528E1EC-753F-4CBE-A532-4638605CD10F}"/>
              </a:ext>
            </a:extLst>
          </p:cNvPr>
          <p:cNvPicPr>
            <a:picLocks noChangeAspect="1"/>
          </p:cNvPicPr>
          <p:nvPr/>
        </p:nvPicPr>
        <p:blipFill>
          <a:blip r:embed="rId2"/>
          <a:stretch>
            <a:fillRect/>
          </a:stretch>
        </p:blipFill>
        <p:spPr>
          <a:xfrm>
            <a:off x="616781" y="2931790"/>
            <a:ext cx="7910438" cy="1446500"/>
          </a:xfrm>
          <a:prstGeom prst="rect">
            <a:avLst/>
          </a:prstGeom>
        </p:spPr>
      </p:pic>
      <p:pic>
        <p:nvPicPr>
          <p:cNvPr id="3" name="Picture 2">
            <a:extLst>
              <a:ext uri="{FF2B5EF4-FFF2-40B4-BE49-F238E27FC236}">
                <a16:creationId xmlns:a16="http://schemas.microsoft.com/office/drawing/2014/main" id="{4974CC75-AAA7-4651-A601-D3BF52AF7DA9}"/>
              </a:ext>
            </a:extLst>
          </p:cNvPr>
          <p:cNvPicPr>
            <a:picLocks noChangeAspect="1"/>
          </p:cNvPicPr>
          <p:nvPr/>
        </p:nvPicPr>
        <p:blipFill>
          <a:blip r:embed="rId3"/>
          <a:stretch>
            <a:fillRect/>
          </a:stretch>
        </p:blipFill>
        <p:spPr>
          <a:xfrm>
            <a:off x="107504" y="874877"/>
            <a:ext cx="8892480" cy="1906020"/>
          </a:xfrm>
          <a:prstGeom prst="rect">
            <a:avLst/>
          </a:prstGeom>
        </p:spPr>
      </p:pic>
      <p:sp>
        <p:nvSpPr>
          <p:cNvPr id="8" name="TextBox 7">
            <a:extLst>
              <a:ext uri="{FF2B5EF4-FFF2-40B4-BE49-F238E27FC236}">
                <a16:creationId xmlns:a16="http://schemas.microsoft.com/office/drawing/2014/main" id="{F2073A47-06E4-4E73-AD5D-C3FEABA64CDE}"/>
              </a:ext>
            </a:extLst>
          </p:cNvPr>
          <p:cNvSpPr txBox="1"/>
          <p:nvPr/>
        </p:nvSpPr>
        <p:spPr>
          <a:xfrm>
            <a:off x="0" y="4803998"/>
            <a:ext cx="38164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Updates as of the 01</a:t>
            </a:r>
            <a:r>
              <a:rPr kumimoji="0" lang="en-GB" sz="800" b="0" i="0" u="none" strike="noStrike" kern="1200" cap="none" spc="0" normalizeH="0" baseline="30000" noProof="0" dirty="0">
                <a:ln>
                  <a:noFill/>
                </a:ln>
                <a:solidFill>
                  <a:prstClr val="black"/>
                </a:solidFill>
                <a:effectLst/>
                <a:uLnTx/>
                <a:uFillTx/>
                <a:latin typeface="Arial"/>
                <a:ea typeface="+mn-ea"/>
                <a:cs typeface="+mn-cs"/>
              </a:rPr>
              <a:t>st</a:t>
            </a:r>
            <a:r>
              <a:rPr kumimoji="0" lang="en-GB" sz="800" b="0" i="0" u="none" strike="noStrike" kern="1200" cap="none" spc="0" normalizeH="0" baseline="0" noProof="0" dirty="0">
                <a:ln>
                  <a:noFill/>
                </a:ln>
                <a:solidFill>
                  <a:prstClr val="black"/>
                </a:solidFill>
                <a:effectLst/>
                <a:uLnTx/>
                <a:uFillTx/>
                <a:latin typeface="Arial"/>
                <a:ea typeface="+mn-ea"/>
                <a:cs typeface="+mn-cs"/>
              </a:rPr>
              <a:t> February2020</a:t>
            </a:r>
          </a:p>
        </p:txBody>
      </p:sp>
    </p:spTree>
    <p:extLst>
      <p:ext uri="{BB962C8B-B14F-4D97-AF65-F5344CB8AC3E}">
        <p14:creationId xmlns:p14="http://schemas.microsoft.com/office/powerpoint/2010/main" val="46715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7665D9A-54BA-4DA7-A14B-78FEB57D59A8}"/>
              </a:ext>
            </a:extLst>
          </p:cNvPr>
          <p:cNvSpPr txBox="1">
            <a:spLocks/>
          </p:cNvSpPr>
          <p:nvPr/>
        </p:nvSpPr>
        <p:spPr>
          <a:xfrm>
            <a:off x="167512" y="123478"/>
            <a:ext cx="8808976"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XRN5110 - Nov 20 PIS First Usage and Defects</a:t>
            </a:r>
          </a:p>
        </p:txBody>
      </p:sp>
      <p:pic>
        <p:nvPicPr>
          <p:cNvPr id="5" name="Picture 4">
            <a:extLst>
              <a:ext uri="{FF2B5EF4-FFF2-40B4-BE49-F238E27FC236}">
                <a16:creationId xmlns:a16="http://schemas.microsoft.com/office/drawing/2014/main" id="{111FDC8F-B9BB-47C2-B305-440FF588F6ED}"/>
              </a:ext>
            </a:extLst>
          </p:cNvPr>
          <p:cNvPicPr>
            <a:picLocks noChangeAspect="1"/>
          </p:cNvPicPr>
          <p:nvPr/>
        </p:nvPicPr>
        <p:blipFill>
          <a:blip r:embed="rId2"/>
          <a:stretch>
            <a:fillRect/>
          </a:stretch>
        </p:blipFill>
        <p:spPr>
          <a:xfrm>
            <a:off x="740346" y="915566"/>
            <a:ext cx="7432054" cy="1670457"/>
          </a:xfrm>
          <a:prstGeom prst="rect">
            <a:avLst/>
          </a:prstGeom>
        </p:spPr>
      </p:pic>
      <p:pic>
        <p:nvPicPr>
          <p:cNvPr id="6" name="Picture 5">
            <a:extLst>
              <a:ext uri="{FF2B5EF4-FFF2-40B4-BE49-F238E27FC236}">
                <a16:creationId xmlns:a16="http://schemas.microsoft.com/office/drawing/2014/main" id="{DBACB92A-1A6D-439F-870F-C4AAFFBB6476}"/>
              </a:ext>
            </a:extLst>
          </p:cNvPr>
          <p:cNvPicPr>
            <a:picLocks noChangeAspect="1"/>
          </p:cNvPicPr>
          <p:nvPr/>
        </p:nvPicPr>
        <p:blipFill>
          <a:blip r:embed="rId3"/>
          <a:stretch>
            <a:fillRect/>
          </a:stretch>
        </p:blipFill>
        <p:spPr>
          <a:xfrm>
            <a:off x="395536" y="3162370"/>
            <a:ext cx="8188247" cy="921548"/>
          </a:xfrm>
          <a:prstGeom prst="rect">
            <a:avLst/>
          </a:prstGeom>
        </p:spPr>
      </p:pic>
      <p:sp>
        <p:nvSpPr>
          <p:cNvPr id="9" name="TextBox 8">
            <a:extLst>
              <a:ext uri="{FF2B5EF4-FFF2-40B4-BE49-F238E27FC236}">
                <a16:creationId xmlns:a16="http://schemas.microsoft.com/office/drawing/2014/main" id="{C163D3B3-1151-4092-B8AE-3615FB6D6D62}"/>
              </a:ext>
            </a:extLst>
          </p:cNvPr>
          <p:cNvSpPr txBox="1"/>
          <p:nvPr/>
        </p:nvSpPr>
        <p:spPr>
          <a:xfrm>
            <a:off x="107504" y="4731990"/>
            <a:ext cx="38164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Updates as of the 01</a:t>
            </a:r>
            <a:r>
              <a:rPr kumimoji="0" lang="en-GB" sz="800" b="0" i="0" u="none" strike="noStrike" kern="1200" cap="none" spc="0" normalizeH="0" baseline="30000" noProof="0" dirty="0">
                <a:ln>
                  <a:noFill/>
                </a:ln>
                <a:solidFill>
                  <a:prstClr val="black"/>
                </a:solidFill>
                <a:effectLst/>
                <a:uLnTx/>
                <a:uFillTx/>
                <a:latin typeface="Arial"/>
                <a:ea typeface="+mn-ea"/>
                <a:cs typeface="+mn-cs"/>
              </a:rPr>
              <a:t>st</a:t>
            </a:r>
            <a:r>
              <a:rPr kumimoji="0" lang="en-GB" sz="800" b="0" i="0" u="none" strike="noStrike" kern="1200" cap="none" spc="0" normalizeH="0" baseline="0" noProof="0" dirty="0">
                <a:ln>
                  <a:noFill/>
                </a:ln>
                <a:solidFill>
                  <a:prstClr val="black"/>
                </a:solidFill>
                <a:effectLst/>
                <a:uLnTx/>
                <a:uFillTx/>
                <a:latin typeface="Arial"/>
                <a:ea typeface="+mn-ea"/>
                <a:cs typeface="+mn-cs"/>
              </a:rPr>
              <a:t> February2020</a:t>
            </a:r>
          </a:p>
        </p:txBody>
      </p:sp>
    </p:spTree>
    <p:extLst>
      <p:ext uri="{BB962C8B-B14F-4D97-AF65-F5344CB8AC3E}">
        <p14:creationId xmlns:p14="http://schemas.microsoft.com/office/powerpoint/2010/main" val="1756025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A1B71E-E7B1-4E8C-A875-DCF11FC7C102}"/>
              </a:ext>
            </a:extLst>
          </p:cNvPr>
          <p:cNvPicPr>
            <a:picLocks noChangeAspect="1"/>
          </p:cNvPicPr>
          <p:nvPr/>
        </p:nvPicPr>
        <p:blipFill>
          <a:blip r:embed="rId2"/>
          <a:stretch>
            <a:fillRect/>
          </a:stretch>
        </p:blipFill>
        <p:spPr>
          <a:xfrm>
            <a:off x="261395" y="699542"/>
            <a:ext cx="8621210" cy="3986135"/>
          </a:xfrm>
          <a:prstGeom prst="rect">
            <a:avLst/>
          </a:prstGeom>
        </p:spPr>
      </p:pic>
      <p:sp>
        <p:nvSpPr>
          <p:cNvPr id="13" name="Title 1">
            <a:extLst>
              <a:ext uri="{FF2B5EF4-FFF2-40B4-BE49-F238E27FC236}">
                <a16:creationId xmlns:a16="http://schemas.microsoft.com/office/drawing/2014/main" id="{8597754B-5838-4DBE-B6A8-7C937B44E56C}"/>
              </a:ext>
            </a:extLst>
          </p:cNvPr>
          <p:cNvSpPr txBox="1">
            <a:spLocks/>
          </p:cNvSpPr>
          <p:nvPr/>
        </p:nvSpPr>
        <p:spPr>
          <a:xfrm>
            <a:off x="167512" y="123478"/>
            <a:ext cx="8808976"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XRN5110 - Nov 20 PIS Defect Details</a:t>
            </a:r>
          </a:p>
        </p:txBody>
      </p:sp>
      <p:sp>
        <p:nvSpPr>
          <p:cNvPr id="5" name="TextBox 4">
            <a:extLst>
              <a:ext uri="{FF2B5EF4-FFF2-40B4-BE49-F238E27FC236}">
                <a16:creationId xmlns:a16="http://schemas.microsoft.com/office/drawing/2014/main" id="{5EE2B4C0-EFB9-4E62-A15B-DA1565A96304}"/>
              </a:ext>
            </a:extLst>
          </p:cNvPr>
          <p:cNvSpPr txBox="1"/>
          <p:nvPr/>
        </p:nvSpPr>
        <p:spPr>
          <a:xfrm>
            <a:off x="0" y="4803998"/>
            <a:ext cx="38164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Updates as of the 01</a:t>
            </a:r>
            <a:r>
              <a:rPr kumimoji="0" lang="en-GB" sz="800" b="0" i="0" u="none" strike="noStrike" kern="1200" cap="none" spc="0" normalizeH="0" baseline="30000" noProof="0" dirty="0">
                <a:ln>
                  <a:noFill/>
                </a:ln>
                <a:solidFill>
                  <a:prstClr val="black"/>
                </a:solidFill>
                <a:effectLst/>
                <a:uLnTx/>
                <a:uFillTx/>
                <a:latin typeface="Arial"/>
                <a:ea typeface="+mn-ea"/>
                <a:cs typeface="+mn-cs"/>
              </a:rPr>
              <a:t>st</a:t>
            </a:r>
            <a:r>
              <a:rPr kumimoji="0" lang="en-GB" sz="800" b="0" i="0" u="none" strike="noStrike" kern="1200" cap="none" spc="0" normalizeH="0" baseline="0" noProof="0" dirty="0">
                <a:ln>
                  <a:noFill/>
                </a:ln>
                <a:solidFill>
                  <a:prstClr val="black"/>
                </a:solidFill>
                <a:effectLst/>
                <a:uLnTx/>
                <a:uFillTx/>
                <a:latin typeface="Arial"/>
                <a:ea typeface="+mn-ea"/>
                <a:cs typeface="+mn-cs"/>
              </a:rPr>
              <a:t> February2020</a:t>
            </a:r>
          </a:p>
        </p:txBody>
      </p:sp>
    </p:spTree>
    <p:extLst>
      <p:ext uri="{BB962C8B-B14F-4D97-AF65-F5344CB8AC3E}">
        <p14:creationId xmlns:p14="http://schemas.microsoft.com/office/powerpoint/2010/main" val="18429468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A77669-B323-43A7-AA90-FFEE9856EC44}"/>
              </a:ext>
            </a:extLst>
          </p:cNvPr>
          <p:cNvSpPr txBox="1"/>
          <p:nvPr/>
        </p:nvSpPr>
        <p:spPr>
          <a:xfrm>
            <a:off x="144562" y="956791"/>
            <a:ext cx="8770840" cy="317009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In Scope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XRN 4897 -  Resolution of deleted Contact Details (contained within the S66 records) at a Change of Shipper event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XRN 4899 - Treatment of Priority Service Register Data and Contact Details on Change of Supplier Event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XRN 4801 - Additional Information in DES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XRN 4871b - Rachet Regime Changes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XRN 5014 - Facilitating HyDeploy2 Live Pilot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Descoped changes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XRN 4931 - Submission of a Space in Mandatory Data on Multiple SPA Files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XRN 4941 - MOD 692 – Auto Updates to Read Frequency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XRN 4992 - Supplier of Last Resort Charge Types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To be delivered by CSSC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XRN 4780c - MAP 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1D3E61"/>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D3E61"/>
              </a:solidFill>
              <a:effectLst/>
              <a:uLnTx/>
              <a:uFillTx/>
              <a:latin typeface="Arial"/>
              <a:ea typeface="+mn-ea"/>
              <a:cs typeface="Arial"/>
            </a:endParaRPr>
          </a:p>
        </p:txBody>
      </p:sp>
      <p:sp>
        <p:nvSpPr>
          <p:cNvPr id="4" name="TextBox 3">
            <a:extLst>
              <a:ext uri="{FF2B5EF4-FFF2-40B4-BE49-F238E27FC236}">
                <a16:creationId xmlns:a16="http://schemas.microsoft.com/office/drawing/2014/main" id="{46F6E737-A4CD-4A58-9B7B-78A6410FDAEF}"/>
              </a:ext>
            </a:extLst>
          </p:cNvPr>
          <p:cNvSpPr txBox="1"/>
          <p:nvPr/>
        </p:nvSpPr>
        <p:spPr>
          <a:xfrm>
            <a:off x="323528" y="627534"/>
            <a:ext cx="82809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XRN5110 November 20 Release consists of 5 changes. Implementation is planned for November 2020</a:t>
            </a:r>
          </a:p>
        </p:txBody>
      </p:sp>
      <p:sp>
        <p:nvSpPr>
          <p:cNvPr id="6" name="Title 1">
            <a:extLst>
              <a:ext uri="{FF2B5EF4-FFF2-40B4-BE49-F238E27FC236}">
                <a16:creationId xmlns:a16="http://schemas.microsoft.com/office/drawing/2014/main" id="{0FF53013-18AD-4326-8E5B-51E15350B451}"/>
              </a:ext>
            </a:extLst>
          </p:cNvPr>
          <p:cNvSpPr txBox="1">
            <a:spLocks/>
          </p:cNvSpPr>
          <p:nvPr/>
        </p:nvSpPr>
        <p:spPr>
          <a:xfrm>
            <a:off x="167512" y="123478"/>
            <a:ext cx="8808976"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XRN5110 - Nov 20 Scope</a:t>
            </a:r>
          </a:p>
        </p:txBody>
      </p:sp>
    </p:spTree>
    <p:extLst>
      <p:ext uri="{BB962C8B-B14F-4D97-AF65-F5344CB8AC3E}">
        <p14:creationId xmlns:p14="http://schemas.microsoft.com/office/powerpoint/2010/main" val="27998388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June 2021 Major Release</a:t>
            </a:r>
            <a:endParaRPr lang="en-GB" dirty="0"/>
          </a:p>
        </p:txBody>
      </p:sp>
    </p:spTree>
    <p:extLst>
      <p:ext uri="{BB962C8B-B14F-4D97-AF65-F5344CB8AC3E}">
        <p14:creationId xmlns:p14="http://schemas.microsoft.com/office/powerpoint/2010/main" val="39458775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0538"/>
            <a:ext cx="8229600" cy="637580"/>
          </a:xfrm>
        </p:spPr>
        <p:txBody>
          <a:bodyPr>
            <a:normAutofit/>
          </a:bodyPr>
          <a:lstStyle/>
          <a:p>
            <a:r>
              <a:rPr lang="en-GB" sz="2000" dirty="0">
                <a:latin typeface="Arial"/>
                <a:cs typeface="Arial"/>
              </a:rPr>
              <a:t>XRN5253 - June 21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2618" y="483518"/>
          <a:ext cx="8838763" cy="3866451"/>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4008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endParaRPr lang="en-GB" sz="1000" b="1" i="0" baseline="0" dirty="0">
                        <a:solidFill>
                          <a:srgbClr val="FFFFFF"/>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5098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78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24721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285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BER Approved at ChMC on 9</a:t>
                      </a:r>
                      <a:r>
                        <a:rPr kumimoji="0" lang="en-US" sz="900" b="0" i="0" u="none" strike="noStrike" kern="1200" cap="none" normalizeH="0" baseline="30000" dirty="0">
                          <a:ln>
                            <a:noFill/>
                          </a:ln>
                          <a:solidFill>
                            <a:schemeClr val="tx1"/>
                          </a:solidFill>
                          <a:effectLst/>
                          <a:latin typeface="Arial"/>
                          <a:ea typeface="Verdana"/>
                          <a:cs typeface="Arial"/>
                        </a:rPr>
                        <a:t>th</a:t>
                      </a:r>
                      <a:r>
                        <a:rPr kumimoji="0" lang="en-US" sz="900" b="0" i="0" u="none" strike="noStrike" kern="1200" cap="none" normalizeH="0" baseline="0" dirty="0">
                          <a:ln>
                            <a:noFill/>
                          </a:ln>
                          <a:solidFill>
                            <a:schemeClr val="tx1"/>
                          </a:solidFill>
                          <a:effectLst/>
                          <a:latin typeface="Arial"/>
                          <a:ea typeface="Verdana"/>
                          <a:cs typeface="Arial"/>
                        </a:rPr>
                        <a:t> December, as confirmed in January a revised BER will be issued that includes AUGE set up costs previously discussed as part of HLSO. This was unfortunately omitted from original BER version. The intention is to issue this for approval in March. </a:t>
                      </a:r>
                    </a:p>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Build execution completed to plan in January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System Testing commenced to plan in January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User Acceptance Testing (UAT) preparation in progress</a:t>
                      </a:r>
                      <a:endParaRPr lang="en-GB" sz="900"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Implementation Approach under final review  </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Post Implementation Support (PIS) period under discussion with Operation teams to ensure it is sufficient and covers what is required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5"/>
                  </a:ext>
                </a:extLst>
              </a:tr>
              <a:tr h="4320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base" latinLnBrk="0" hangingPunct="1">
                        <a:lnSpc>
                          <a:spcPct val="100000"/>
                        </a:lnSpc>
                        <a:spcBef>
                          <a:spcPct val="0"/>
                        </a:spcBef>
                        <a:spcAft>
                          <a:spcPct val="0"/>
                        </a:spcAft>
                        <a:buFont typeface="Arial" pitchFamily="34" charset="0"/>
                        <a:buChar char="•"/>
                      </a:pPr>
                      <a:r>
                        <a:rPr kumimoji="0" lang="en-US" sz="900" b="1" i="0" u="none" strike="noStrike" kern="1200" cap="none" normalizeH="0" baseline="0" dirty="0">
                          <a:ln>
                            <a:noFill/>
                          </a:ln>
                          <a:solidFill>
                            <a:schemeClr val="tx1"/>
                          </a:solidFill>
                          <a:effectLst/>
                          <a:latin typeface="Arial"/>
                          <a:ea typeface="Verdana"/>
                          <a:cs typeface="Arial"/>
                        </a:rPr>
                        <a:t>Issue: </a:t>
                      </a:r>
                      <a:r>
                        <a:rPr kumimoji="0" lang="en-US" sz="900" b="0" i="0" u="none" strike="noStrike" kern="1200" cap="none" normalizeH="0" baseline="0" dirty="0">
                          <a:ln>
                            <a:noFill/>
                          </a:ln>
                          <a:solidFill>
                            <a:schemeClr val="tx1"/>
                          </a:solidFill>
                          <a:effectLst/>
                          <a:latin typeface="Arial"/>
                          <a:ea typeface="Verdana"/>
                          <a:cs typeface="Arial"/>
                        </a:rPr>
                        <a:t>The project is progressing 2 months behind plan leading to overlap between multiple phases and risk that approvals may not fall in order. It also reduces overall delivery timescales. </a:t>
                      </a:r>
                      <a:r>
                        <a:rPr kumimoji="0" lang="en-US" sz="900" b="1" i="0" u="none" strike="noStrike" kern="1200" cap="none" normalizeH="0" baseline="0" dirty="0">
                          <a:ln>
                            <a:noFill/>
                          </a:ln>
                          <a:solidFill>
                            <a:schemeClr val="tx1"/>
                          </a:solidFill>
                          <a:effectLst/>
                          <a:latin typeface="Arial"/>
                          <a:ea typeface="Verdana"/>
                          <a:cs typeface="Arial"/>
                        </a:rPr>
                        <a:t>Mitigation</a:t>
                      </a:r>
                      <a:r>
                        <a:rPr kumimoji="0" lang="en-US" sz="900" b="0" i="0" u="none" strike="noStrike" kern="1200" cap="none" normalizeH="0" baseline="0" dirty="0">
                          <a:ln>
                            <a:noFill/>
                          </a:ln>
                          <a:solidFill>
                            <a:schemeClr val="tx1"/>
                          </a:solidFill>
                          <a:effectLst/>
                          <a:latin typeface="Arial"/>
                          <a:ea typeface="Verdana"/>
                          <a:cs typeface="Arial"/>
                        </a:rPr>
                        <a:t>: Detailed Plan up to end of Design to be completed as part of Start Up to ensure tight project control and critical path management.</a:t>
                      </a:r>
                      <a:r>
                        <a:rPr lang="en-US" sz="900" b="0" i="0" u="none" strike="noStrike" kern="1200" cap="none" normalizeH="0" baseline="0" dirty="0">
                          <a:ln>
                            <a:noFill/>
                          </a:ln>
                          <a:solidFill>
                            <a:schemeClr val="tx1"/>
                          </a:solidFill>
                          <a:effectLst/>
                          <a:latin typeface="Arial"/>
                          <a:ea typeface="Verdana"/>
                          <a:cs typeface="Arial"/>
                        </a:rPr>
                        <a:t>  Following completion of overall Design phase (inclusive of Implementation Approach) this issue will be closed. </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5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BER Approved at ChMC in December, revised BER to be issued in March to include AUGE set up costs incorrectly omitted from previous BER</a:t>
                      </a:r>
                    </a:p>
                    <a:p>
                      <a:pPr marL="0" lvl="0" indent="0">
                        <a:buFont typeface="Arial" panose="020B0604020202020204" pitchFamily="34" charset="0"/>
                        <a:buNone/>
                      </a:pPr>
                      <a:r>
                        <a:rPr lang="en-US" sz="900" b="1" i="0" u="none" strike="noStrike" kern="1200" cap="none" normalizeH="0" baseline="0" dirty="0">
                          <a:ln>
                            <a:noFill/>
                          </a:ln>
                          <a:solidFill>
                            <a:schemeClr val="tx1"/>
                          </a:solidFill>
                          <a:effectLst/>
                          <a:latin typeface="+mn-lt"/>
                          <a:ea typeface="Verdana"/>
                          <a:cs typeface="Arial"/>
                        </a:rPr>
                        <a:t>Cost RAG status will return to </a:t>
                      </a:r>
                      <a:r>
                        <a:rPr lang="en-US" sz="900" b="1" i="0" u="none" strike="noStrike" kern="1200" cap="none" normalizeH="0" baseline="0" dirty="0">
                          <a:ln>
                            <a:noFill/>
                          </a:ln>
                          <a:solidFill>
                            <a:srgbClr val="00B050"/>
                          </a:solidFill>
                          <a:effectLst/>
                          <a:latin typeface="+mn-lt"/>
                          <a:ea typeface="Verdana"/>
                          <a:cs typeface="Arial"/>
                        </a:rPr>
                        <a:t>green</a:t>
                      </a:r>
                      <a:r>
                        <a:rPr lang="en-US" sz="900" b="1" i="0" u="none" strike="noStrike" kern="1200" cap="none" normalizeH="0" baseline="0" dirty="0">
                          <a:ln>
                            <a:noFill/>
                          </a:ln>
                          <a:solidFill>
                            <a:schemeClr val="tx1"/>
                          </a:solidFill>
                          <a:effectLst/>
                          <a:latin typeface="+mn-lt"/>
                          <a:ea typeface="Verdana"/>
                          <a:cs typeface="Arial"/>
                        </a:rPr>
                        <a:t> on approval of updated BER inclusive of AUGE costs.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803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Resource Forecasts and Plans have been defined at a high level for future stages.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900" b="1" i="0" u="none" strike="noStrike" kern="1200" cap="none" normalizeH="0" baseline="0" dirty="0">
                          <a:ln>
                            <a:noFill/>
                          </a:ln>
                          <a:solidFill>
                            <a:schemeClr val="tx1"/>
                          </a:solidFill>
                          <a:effectLst/>
                          <a:latin typeface="+mn-lt"/>
                          <a:ea typeface="Verdana"/>
                          <a:cs typeface="Arial"/>
                        </a:rPr>
                        <a:t>Resource RAG Status will return to </a:t>
                      </a:r>
                      <a:r>
                        <a:rPr lang="en-US" sz="900" b="1" i="0" u="none" strike="noStrike" kern="1200" cap="none" normalizeH="0" baseline="0" dirty="0">
                          <a:ln>
                            <a:noFill/>
                          </a:ln>
                          <a:solidFill>
                            <a:srgbClr val="00B050"/>
                          </a:solidFill>
                          <a:effectLst/>
                          <a:latin typeface="+mn-lt"/>
                          <a:ea typeface="Verdana"/>
                          <a:cs typeface="Arial"/>
                        </a:rPr>
                        <a:t>green </a:t>
                      </a:r>
                      <a:r>
                        <a:rPr lang="en-US" sz="900" b="1" i="0" u="none" strike="noStrike" kern="1200" cap="none" normalizeH="0" baseline="0" dirty="0">
                          <a:ln>
                            <a:noFill/>
                          </a:ln>
                          <a:solidFill>
                            <a:schemeClr val="tx1"/>
                          </a:solidFill>
                          <a:effectLst/>
                          <a:latin typeface="+mn-lt"/>
                          <a:ea typeface="Verdana"/>
                          <a:cs typeface="Arial"/>
                        </a:rPr>
                        <a:t>on confirmation of resources required to support all testing phases. </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99EB8BDE-CA2B-481F-A443-C08643B90990}"/>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Updated as of 27th January 2021</a:t>
            </a:r>
          </a:p>
        </p:txBody>
      </p:sp>
    </p:spTree>
    <p:extLst>
      <p:ext uri="{BB962C8B-B14F-4D97-AF65-F5344CB8AC3E}">
        <p14:creationId xmlns:p14="http://schemas.microsoft.com/office/powerpoint/2010/main" val="21017982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7057-CAC6-4F85-906B-BAFD5087544D}"/>
              </a:ext>
            </a:extLst>
          </p:cNvPr>
          <p:cNvSpPr>
            <a:spLocks noGrp="1"/>
          </p:cNvSpPr>
          <p:nvPr>
            <p:ph type="title"/>
          </p:nvPr>
        </p:nvSpPr>
        <p:spPr/>
        <p:txBody>
          <a:bodyPr>
            <a:normAutofit/>
          </a:bodyPr>
          <a:lstStyle/>
          <a:p>
            <a:r>
              <a:rPr lang="en-GB" sz="2000" dirty="0">
                <a:latin typeface="Arial"/>
                <a:cs typeface="Arial"/>
              </a:rPr>
              <a:t>XRN5253 – June 21 High-Level Plan</a:t>
            </a:r>
            <a:endParaRPr lang="en-US" dirty="0"/>
          </a:p>
        </p:txBody>
      </p:sp>
      <p:pic>
        <p:nvPicPr>
          <p:cNvPr id="5" name="Picture 4">
            <a:extLst>
              <a:ext uri="{FF2B5EF4-FFF2-40B4-BE49-F238E27FC236}">
                <a16:creationId xmlns:a16="http://schemas.microsoft.com/office/drawing/2014/main" id="{C816FF51-20AF-4104-BA63-A9A674D792FD}"/>
              </a:ext>
            </a:extLst>
          </p:cNvPr>
          <p:cNvPicPr>
            <a:picLocks noChangeAspect="1"/>
          </p:cNvPicPr>
          <p:nvPr/>
        </p:nvPicPr>
        <p:blipFill>
          <a:blip r:embed="rId2"/>
          <a:stretch>
            <a:fillRect/>
          </a:stretch>
        </p:blipFill>
        <p:spPr>
          <a:xfrm>
            <a:off x="0" y="1514626"/>
            <a:ext cx="9144000" cy="2114248"/>
          </a:xfrm>
          <a:prstGeom prst="rect">
            <a:avLst/>
          </a:prstGeom>
        </p:spPr>
      </p:pic>
      <p:sp>
        <p:nvSpPr>
          <p:cNvPr id="4" name="TextBox 3">
            <a:extLst>
              <a:ext uri="{FF2B5EF4-FFF2-40B4-BE49-F238E27FC236}">
                <a16:creationId xmlns:a16="http://schemas.microsoft.com/office/drawing/2014/main" id="{51D13969-C844-48B5-BBB0-C583EAC49E28}"/>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Updated as of 27th January 2021</a:t>
            </a:r>
          </a:p>
        </p:txBody>
      </p:sp>
      <p:sp>
        <p:nvSpPr>
          <p:cNvPr id="6" name="Rectangle 5">
            <a:extLst>
              <a:ext uri="{FF2B5EF4-FFF2-40B4-BE49-F238E27FC236}">
                <a16:creationId xmlns:a16="http://schemas.microsoft.com/office/drawing/2014/main" id="{B0CA9978-33F1-407F-9FBD-DA0FC1A39F1D}"/>
              </a:ext>
            </a:extLst>
          </p:cNvPr>
          <p:cNvSpPr/>
          <p:nvPr/>
        </p:nvSpPr>
        <p:spPr>
          <a:xfrm>
            <a:off x="251520" y="4443958"/>
            <a:ext cx="8696796" cy="36003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Note: Final confirmation of go-live date and PIS period still pending</a:t>
            </a:r>
          </a:p>
        </p:txBody>
      </p:sp>
    </p:spTree>
    <p:extLst>
      <p:ext uri="{BB962C8B-B14F-4D97-AF65-F5344CB8AC3E}">
        <p14:creationId xmlns:p14="http://schemas.microsoft.com/office/powerpoint/2010/main" val="38380855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123478"/>
            <a:ext cx="8229600" cy="398932"/>
          </a:xfrm>
        </p:spPr>
        <p:txBody>
          <a:bodyPr>
            <a:noAutofit/>
          </a:bodyPr>
          <a:lstStyle/>
          <a:p>
            <a:r>
              <a:rPr lang="en-GB" sz="2000" dirty="0">
                <a:latin typeface="Arial"/>
                <a:cs typeface="Arial"/>
              </a:rPr>
              <a:t>XRN5253 - June 21 Release Summary</a:t>
            </a:r>
            <a:endParaRPr lang="en-US" dirty="0">
              <a:latin typeface="Arial"/>
              <a:cs typeface="Arial"/>
            </a:endParaRPr>
          </a:p>
        </p:txBody>
      </p:sp>
      <p:sp>
        <p:nvSpPr>
          <p:cNvPr id="5" name="TextBox 4">
            <a:extLst>
              <a:ext uri="{FF2B5EF4-FFF2-40B4-BE49-F238E27FC236}">
                <a16:creationId xmlns:a16="http://schemas.microsoft.com/office/drawing/2014/main" id="{DFA77669-B323-43A7-AA90-FFEE9856EC44}"/>
              </a:ext>
            </a:extLst>
          </p:cNvPr>
          <p:cNvSpPr txBox="1"/>
          <p:nvPr/>
        </p:nvSpPr>
        <p:spPr>
          <a:xfrm>
            <a:off x="227168" y="1508669"/>
            <a:ext cx="8770840" cy="24929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Arial"/>
                <a:ea typeface="+mn-ea"/>
                <a:cs typeface="+mn-cs"/>
              </a:rPr>
              <a:t>In Scope</a:t>
            </a:r>
            <a:endParaRPr kumimoji="0" lang="en-GB" sz="1200" b="1" i="0" u="sng" strike="noStrike" kern="1200" cap="none" spc="0" normalizeH="0" baseline="0" noProof="0" dirty="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XRN5093</a:t>
            </a:r>
            <a:r>
              <a:rPr kumimoji="0" lang="en-US" sz="1200" b="0" i="0" u="none" strike="noStrike" kern="1200" cap="none" spc="0" normalizeH="0" baseline="0" noProof="0" dirty="0">
                <a:ln>
                  <a:noFill/>
                </a:ln>
                <a:solidFill>
                  <a:prstClr val="black"/>
                </a:solidFill>
                <a:effectLst/>
                <a:uLnTx/>
                <a:uFillTx/>
                <a:latin typeface="Arial"/>
                <a:ea typeface="+mn-ea"/>
                <a:cs typeface="+mn-cs"/>
              </a:rPr>
              <a:t> - </a:t>
            </a:r>
            <a:r>
              <a:rPr kumimoji="0" lang="en-GB" sz="1200" b="0" i="0" u="none" strike="noStrike" kern="1200" cap="none" spc="0" normalizeH="0" baseline="0" noProof="0" dirty="0">
                <a:ln>
                  <a:noFill/>
                </a:ln>
                <a:solidFill>
                  <a:prstClr val="black"/>
                </a:solidFill>
                <a:effectLst/>
                <a:uLnTx/>
                <a:uFillTx/>
                <a:latin typeface="Arial"/>
                <a:ea typeface="+mn-ea"/>
                <a:cs typeface="+mn-cs"/>
              </a:rPr>
              <a:t>MOD0711 – Update of AUG Table to reflect new EUC bands</a:t>
            </a:r>
            <a:endParaRPr kumimoji="0" lang="en-US" sz="1200" b="1" i="0" u="none" strike="noStrike" kern="1200" cap="none" spc="0" normalizeH="0" baseline="0" noProof="0" dirty="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a:ea typeface="+mn-ea"/>
                <a:cs typeface="Arial"/>
              </a:rPr>
              <a:t>De-Scoped at Extraordinary Change Management Committee on 26</a:t>
            </a:r>
            <a:r>
              <a:rPr kumimoji="0" lang="en-US" sz="1200" b="1" i="0" u="sng" strike="noStrike" kern="1200" cap="none" spc="0" normalizeH="0" baseline="30000" noProof="0" dirty="0">
                <a:ln>
                  <a:noFill/>
                </a:ln>
                <a:solidFill>
                  <a:prstClr val="black"/>
                </a:solidFill>
                <a:effectLst/>
                <a:uLnTx/>
                <a:uFillTx/>
                <a:latin typeface="Arial"/>
                <a:ea typeface="+mn-ea"/>
                <a:cs typeface="Arial"/>
              </a:rPr>
              <a:t>th</a:t>
            </a:r>
            <a:r>
              <a:rPr kumimoji="0" lang="en-US" sz="1200" b="1" i="0" u="sng" strike="noStrike" kern="1200" cap="none" spc="0" normalizeH="0" baseline="0" noProof="0" dirty="0">
                <a:ln>
                  <a:noFill/>
                </a:ln>
                <a:solidFill>
                  <a:prstClr val="black"/>
                </a:solidFill>
                <a:effectLst/>
                <a:uLnTx/>
                <a:uFillTx/>
                <a:latin typeface="Arial"/>
                <a:ea typeface="+mn-ea"/>
                <a:cs typeface="Arial"/>
              </a:rPr>
              <a:t> October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XRN4992</a:t>
            </a:r>
            <a:r>
              <a:rPr kumimoji="0" lang="en-US" sz="1200" b="0" i="0" u="none" strike="noStrike" kern="1200" cap="none" spc="0" normalizeH="0" baseline="0" noProof="0" dirty="0">
                <a:ln>
                  <a:noFill/>
                </a:ln>
                <a:solidFill>
                  <a:prstClr val="black"/>
                </a:solidFill>
                <a:effectLst/>
                <a:uLnTx/>
                <a:uFillTx/>
                <a:latin typeface="Arial"/>
                <a:ea typeface="+mn-ea"/>
                <a:cs typeface="+mn-cs"/>
              </a:rPr>
              <a:t> - MOD0687 – Creation of new charge to recover last resort supply payments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a:ea typeface="+mn-ea"/>
                <a:cs typeface="Arial"/>
              </a:rPr>
              <a:t>De-Scoped at Change Management Committee on 11</a:t>
            </a:r>
            <a:r>
              <a:rPr kumimoji="0" lang="en-US" sz="1200" b="1" i="0" u="sng" strike="noStrike" kern="1200" cap="none" spc="0" normalizeH="0" baseline="30000" noProof="0" dirty="0">
                <a:ln>
                  <a:noFill/>
                </a:ln>
                <a:solidFill>
                  <a:prstClr val="black"/>
                </a:solidFill>
                <a:effectLst/>
                <a:uLnTx/>
                <a:uFillTx/>
                <a:latin typeface="Arial"/>
                <a:ea typeface="+mn-ea"/>
                <a:cs typeface="Arial"/>
              </a:rPr>
              <a:t>th</a:t>
            </a:r>
            <a:r>
              <a:rPr kumimoji="0" lang="en-US" sz="1200" b="1" i="0" u="sng" strike="noStrike" kern="1200" cap="none" spc="0" normalizeH="0" baseline="0" noProof="0" dirty="0">
                <a:ln>
                  <a:noFill/>
                </a:ln>
                <a:solidFill>
                  <a:prstClr val="black"/>
                </a:solidFill>
                <a:effectLst/>
                <a:uLnTx/>
                <a:uFillTx/>
                <a:latin typeface="Arial"/>
                <a:ea typeface="+mn-ea"/>
                <a:cs typeface="Arial"/>
              </a:rPr>
              <a:t> November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XRN4941</a:t>
            </a:r>
            <a:r>
              <a:rPr kumimoji="0" lang="en-US" sz="1200" b="0" i="0" u="none" strike="noStrike" kern="1200" cap="none" spc="0" normalizeH="0" baseline="0" noProof="0" dirty="0">
                <a:ln>
                  <a:noFill/>
                </a:ln>
                <a:solidFill>
                  <a:prstClr val="black"/>
                </a:solidFill>
                <a:effectLst/>
                <a:uLnTx/>
                <a:uFillTx/>
                <a:latin typeface="Arial"/>
                <a:ea typeface="+mn-ea"/>
                <a:cs typeface="+mn-cs"/>
              </a:rPr>
              <a:t> - MOD0692 -  Auto updates to meter read frequency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D3E61"/>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D3E61"/>
              </a:solidFill>
              <a:effectLst/>
              <a:uLnTx/>
              <a:uFillTx/>
              <a:latin typeface="Arial"/>
              <a:ea typeface="+mn-ea"/>
              <a:cs typeface="Arial"/>
            </a:endParaRPr>
          </a:p>
        </p:txBody>
      </p:sp>
      <p:sp>
        <p:nvSpPr>
          <p:cNvPr id="4" name="TextBox 3">
            <a:extLst>
              <a:ext uri="{FF2B5EF4-FFF2-40B4-BE49-F238E27FC236}">
                <a16:creationId xmlns:a16="http://schemas.microsoft.com/office/drawing/2014/main" id="{46F6E737-A4CD-4A58-9B7B-78A6410FDAEF}"/>
              </a:ext>
            </a:extLst>
          </p:cNvPr>
          <p:cNvSpPr txBox="1"/>
          <p:nvPr/>
        </p:nvSpPr>
        <p:spPr>
          <a:xfrm>
            <a:off x="259788" y="1059582"/>
            <a:ext cx="828092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June 21 Release now consists of 1 change. </a:t>
            </a:r>
          </a:p>
        </p:txBody>
      </p:sp>
      <p:sp>
        <p:nvSpPr>
          <p:cNvPr id="6" name="TextBox 5">
            <a:extLst>
              <a:ext uri="{FF2B5EF4-FFF2-40B4-BE49-F238E27FC236}">
                <a16:creationId xmlns:a16="http://schemas.microsoft.com/office/drawing/2014/main" id="{CFBA6EB0-46C4-4810-AF6C-07DEB04C6C94}"/>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Updated as of 27th January 2021</a:t>
            </a:r>
          </a:p>
        </p:txBody>
      </p:sp>
    </p:spTree>
    <p:extLst>
      <p:ext uri="{BB962C8B-B14F-4D97-AF65-F5344CB8AC3E}">
        <p14:creationId xmlns:p14="http://schemas.microsoft.com/office/powerpoint/2010/main" val="36488748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November 2021 Major Release</a:t>
            </a:r>
            <a:endParaRPr lang="en-GB" dirty="0"/>
          </a:p>
        </p:txBody>
      </p:sp>
    </p:spTree>
    <p:extLst>
      <p:ext uri="{BB962C8B-B14F-4D97-AF65-F5344CB8AC3E}">
        <p14:creationId xmlns:p14="http://schemas.microsoft.com/office/powerpoint/2010/main" val="777932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10091"/>
            <a:ext cx="8229600" cy="637580"/>
          </a:xfrm>
        </p:spPr>
        <p:txBody>
          <a:bodyPr>
            <a:normAutofit/>
          </a:bodyPr>
          <a:lstStyle/>
          <a:p>
            <a:r>
              <a:rPr lang="en-GB" sz="2000">
                <a:latin typeface="Arial"/>
                <a:cs typeface="Arial"/>
              </a:rPr>
              <a:t>XRN5289 - November 21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44454" y="810089"/>
          <a:ext cx="8838763" cy="4103916"/>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21602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22757">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a:solidFill>
                            <a:schemeClr val="bg1"/>
                          </a:solidFill>
                          <a:latin typeface="Arial"/>
                          <a:ea typeface="+mn-ea"/>
                          <a:cs typeface="Arial"/>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22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7846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Status</a:t>
                      </a:r>
                      <a:r>
                        <a:rPr lang="en-GB" sz="1050" b="1" baseline="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9113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0" i="0" u="none" strike="noStrike" kern="1200" cap="none" normalizeH="0" baseline="0" dirty="0">
                        <a:ln>
                          <a:noFill/>
                        </a:ln>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Detailed Functional Requirements have been approved</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Non Functional Requirements are currently being reviewed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High Level Design is being reviewed and approved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Design workshop plan is approved to start on the 1</a:t>
                      </a:r>
                      <a:r>
                        <a:rPr lang="en-GB" sz="900" b="0" i="0" u="none" strike="noStrike" kern="1200" cap="none" normalizeH="0" baseline="30000" dirty="0">
                          <a:ln>
                            <a:noFill/>
                          </a:ln>
                          <a:solidFill>
                            <a:schemeClr val="tx1"/>
                          </a:solidFill>
                          <a:effectLst/>
                          <a:latin typeface="+mn-lt"/>
                          <a:ea typeface="+mn-ea"/>
                          <a:cs typeface="+mn-cs"/>
                        </a:rPr>
                        <a:t>st</a:t>
                      </a:r>
                      <a:r>
                        <a:rPr lang="en-GB" sz="900" b="0" i="0" u="none" strike="noStrike" kern="1200" cap="none" normalizeH="0" baseline="0" dirty="0">
                          <a:ln>
                            <a:noFill/>
                          </a:ln>
                          <a:solidFill>
                            <a:schemeClr val="tx1"/>
                          </a:solidFill>
                          <a:effectLst/>
                          <a:latin typeface="+mn-lt"/>
                          <a:ea typeface="+mn-ea"/>
                          <a:cs typeface="+mn-cs"/>
                        </a:rPr>
                        <a:t> February</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Currently planning CSSC/CSS impact assessment timeline and content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6834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rtl="0" eaLnBrk="1" fontAlgn="base" latinLnBrk="0" hangingPunct="1">
                        <a:lnSpc>
                          <a:spcPct val="100000"/>
                        </a:lnSpc>
                        <a:spcBef>
                          <a:spcPct val="0"/>
                        </a:spcBef>
                        <a:spcAft>
                          <a:spcPct val="0"/>
                        </a:spcAft>
                        <a:buNone/>
                      </a:pPr>
                      <a:endParaRPr kumimoji="0" lang="en-US" sz="900" b="1" i="0" u="none" strike="noStrike" kern="1200" cap="none" normalizeH="0" baseline="0" noProof="0" dirty="0">
                        <a:ln>
                          <a:noFill/>
                        </a:ln>
                        <a:solidFill>
                          <a:schemeClr val="tx1"/>
                        </a:solidFill>
                        <a:effectLst/>
                        <a:latin typeface="Arial"/>
                        <a:ea typeface="Verdana"/>
                        <a:cs typeface="Arial"/>
                      </a:endParaRPr>
                    </a:p>
                    <a:p>
                      <a:pPr marL="171450" marR="0" lvl="0" indent="-171450" algn="l" rtl="0" eaLnBrk="1" fontAlgn="base" latinLnBrk="0" hangingPunct="1">
                        <a:lnSpc>
                          <a:spcPct val="100000"/>
                        </a:lnSpc>
                        <a:spcBef>
                          <a:spcPct val="0"/>
                        </a:spcBef>
                        <a:spcAft>
                          <a:spcPct val="0"/>
                        </a:spcAft>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Not a full 6 months for Change Pack and delivery – proposing eChMC on the 5th May need agreement</a:t>
                      </a:r>
                    </a:p>
                    <a:p>
                      <a:pPr marL="171450" marR="0" lvl="0" indent="-171450" algn="l">
                        <a:lnSpc>
                          <a:spcPct val="100000"/>
                        </a:lnSpc>
                        <a:spcBef>
                          <a:spcPct val="0"/>
                        </a:spcBef>
                        <a:spcAft>
                          <a:spcPct val="0"/>
                        </a:spcAft>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XRN5142 – Unknown plans from DCC on their plan of delivery and design</a:t>
                      </a:r>
                    </a:p>
                    <a:p>
                      <a:pPr marL="0" marR="0" lvl="0" indent="0" algn="l">
                        <a:lnSpc>
                          <a:spcPct val="100000"/>
                        </a:lnSpc>
                        <a:spcBef>
                          <a:spcPct val="0"/>
                        </a:spcBef>
                        <a:spcAft>
                          <a:spcPct val="0"/>
                        </a:spcAft>
                        <a:buFont typeface="Arial" panose="020B0604020202020204" pitchFamily="34" charset="0"/>
                        <a:buNone/>
                      </a:pPr>
                      <a:endParaRPr lang="en-US" sz="900" b="0" i="0" u="none" strike="noStrike" kern="1200" cap="none" normalizeH="0" baseline="0" dirty="0">
                        <a:ln>
                          <a:noFill/>
                        </a:ln>
                        <a:solidFill>
                          <a:schemeClr val="tx1"/>
                        </a:solidFill>
                        <a:effectLst/>
                        <a:latin typeface="Arial"/>
                        <a:ea typeface="Verdana"/>
                        <a:cs typeface="Arial"/>
                      </a:endParaRPr>
                    </a:p>
                    <a:p>
                      <a:pPr marL="0" marR="0" lvl="0" indent="0" algn="l">
                        <a:lnSpc>
                          <a:spcPct val="100000"/>
                        </a:lnSpc>
                        <a:spcBef>
                          <a:spcPct val="0"/>
                        </a:spcBef>
                        <a:spcAft>
                          <a:spcPct val="0"/>
                        </a:spcAft>
                        <a:buFont typeface="Arial" panose="020B0604020202020204" pitchFamily="34" charset="0"/>
                        <a:buNone/>
                      </a:pPr>
                      <a:r>
                        <a:rPr kumimoji="0" lang="en-US" sz="900" b="1" i="0" u="none" strike="noStrike" kern="1200" cap="none" normalizeH="0" baseline="0" dirty="0">
                          <a:ln>
                            <a:noFill/>
                          </a:ln>
                          <a:solidFill>
                            <a:schemeClr val="tx1"/>
                          </a:solidFill>
                          <a:effectLst/>
                          <a:latin typeface="Arial"/>
                          <a:ea typeface="Verdana"/>
                          <a:cs typeface="Arial"/>
                        </a:rPr>
                        <a:t>Return to </a:t>
                      </a:r>
                      <a:r>
                        <a:rPr kumimoji="0" lang="en-US" sz="900" b="1" i="0" u="none" strike="noStrike" kern="1200" cap="none" normalizeH="0" baseline="0" dirty="0">
                          <a:ln>
                            <a:noFill/>
                          </a:ln>
                          <a:solidFill>
                            <a:srgbClr val="00B050"/>
                          </a:solidFill>
                          <a:effectLst/>
                          <a:latin typeface="Arial"/>
                          <a:ea typeface="Verdana"/>
                          <a:cs typeface="Arial"/>
                        </a:rPr>
                        <a:t>Green</a:t>
                      </a:r>
                      <a:r>
                        <a:rPr kumimoji="0" lang="en-US" sz="900" b="1" i="0" u="none" strike="noStrike" kern="1200" cap="none" normalizeH="0" baseline="0" dirty="0">
                          <a:ln>
                            <a:noFill/>
                          </a:ln>
                          <a:solidFill>
                            <a:schemeClr val="tx1"/>
                          </a:solidFill>
                          <a:effectLst/>
                          <a:latin typeface="Arial"/>
                          <a:ea typeface="Verdana"/>
                          <a:cs typeface="Arial"/>
                        </a:rPr>
                        <a:t> </a:t>
                      </a:r>
                    </a:p>
                    <a:p>
                      <a:pPr marL="171450" marR="0" lvl="0" indent="-171450" algn="l">
                        <a:lnSpc>
                          <a:spcPct val="100000"/>
                        </a:lnSpc>
                        <a:spcBef>
                          <a:spcPct val="0"/>
                        </a:spcBef>
                        <a:spcAft>
                          <a:spcPct val="0"/>
                        </a:spcAft>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Gain agreement from ChMC on eChMC</a:t>
                      </a:r>
                    </a:p>
                    <a:p>
                      <a:pPr marL="171450" marR="0" lvl="0" indent="-171450" algn="l">
                        <a:lnSpc>
                          <a:spcPct val="100000"/>
                        </a:lnSpc>
                        <a:spcBef>
                          <a:spcPct val="0"/>
                        </a:spcBef>
                        <a:spcAft>
                          <a:spcPct val="0"/>
                        </a:spcAft>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Set up regular touch points with DCC to understand their plan and design</a:t>
                      </a:r>
                    </a:p>
                    <a:p>
                      <a:pPr marL="0" marR="0" lvl="0" indent="0" algn="l">
                        <a:lnSpc>
                          <a:spcPct val="100000"/>
                        </a:lnSpc>
                        <a:spcBef>
                          <a:spcPct val="0"/>
                        </a:spcBef>
                        <a:spcAft>
                          <a:spcPct val="0"/>
                        </a:spcAft>
                        <a:buFont typeface="Arial" panose="020B0604020202020204" pitchFamily="34" charset="0"/>
                        <a:buNone/>
                      </a:pPr>
                      <a:endParaRPr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291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EQR approved by ChMC on the 13</a:t>
                      </a:r>
                      <a:r>
                        <a:rPr kumimoji="0" lang="en-US" sz="900" b="0" i="0" u="none" strike="noStrike" kern="1200" cap="none" normalizeH="0" baseline="30000" dirty="0">
                          <a:ln>
                            <a:noFill/>
                          </a:ln>
                          <a:solidFill>
                            <a:schemeClr val="tx1"/>
                          </a:solidFill>
                          <a:effectLst/>
                          <a:latin typeface="Arial"/>
                          <a:ea typeface="Verdana"/>
                          <a:cs typeface="Arial"/>
                        </a:rPr>
                        <a:t>th</a:t>
                      </a:r>
                      <a:r>
                        <a:rPr kumimoji="0" lang="en-US" sz="900" b="0" i="0" u="none" strike="noStrike" kern="1200" cap="none" normalizeH="0" baseline="0" dirty="0">
                          <a:ln>
                            <a:noFill/>
                          </a:ln>
                          <a:solidFill>
                            <a:schemeClr val="tx1"/>
                          </a:solidFill>
                          <a:effectLst/>
                          <a:latin typeface="Arial"/>
                          <a:ea typeface="Verdana"/>
                          <a:cs typeface="Arial"/>
                        </a:rPr>
                        <a:t> January</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683409">
                <a:tc>
                  <a:txBody>
                    <a:bodyPr/>
                    <a:lstStyle/>
                    <a:p>
                      <a:pPr algn="ctr"/>
                      <a:r>
                        <a:rPr lang="en-GB" sz="1050" b="1" baseline="0">
                          <a:solidFill>
                            <a:schemeClr val="bg1"/>
                          </a:solidFill>
                          <a:latin typeface="Arial"/>
                          <a:cs typeface="Arial"/>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rtl="0" eaLnBrk="1" fontAlgn="base" latinLnBrk="0" hangingPunct="1">
                        <a:lnSpc>
                          <a:spcPct val="100000"/>
                        </a:lnSpc>
                        <a:spcBef>
                          <a:spcPct val="0"/>
                        </a:spcBef>
                        <a:spcAft>
                          <a:spcPct val="0"/>
                        </a:spcAft>
                        <a:buClrTx/>
                        <a:buSzTx/>
                        <a:buNone/>
                      </a:pPr>
                      <a:endParaRPr lang="en-US" sz="900" b="1" i="0" u="none" strike="noStrike" kern="1200" cap="none" normalizeH="0" baseline="0" noProof="0" dirty="0">
                        <a:ln>
                          <a:noFill/>
                        </a:ln>
                        <a:effectLst/>
                      </a:endParaRPr>
                    </a:p>
                    <a:p>
                      <a:pPr marL="171450" marR="0" lvl="0" indent="-171450" algn="l">
                        <a:lnSpc>
                          <a:spcPct val="100000"/>
                        </a:lnSpc>
                        <a:spcBef>
                          <a:spcPct val="0"/>
                        </a:spcBef>
                        <a:spcAft>
                          <a:spcPct val="0"/>
                        </a:spcAft>
                        <a:buClrTx/>
                        <a:buSzTx/>
                        <a:buFont typeface="Arial"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Resource Forecasts and Plans have been defined at a high level and approved until initiation this includes detailed requirements</a:t>
                      </a:r>
                      <a:endParaRPr lang="en-US" sz="900" b="0" i="0" u="none" strike="noStrike" kern="1200" cap="none" normalizeH="0" baseline="0" dirty="0">
                        <a:ln>
                          <a:noFill/>
                        </a:ln>
                        <a:solidFill>
                          <a:schemeClr val="tx1"/>
                        </a:solidFill>
                        <a:effectLst/>
                        <a:latin typeface="Arial"/>
                        <a:ea typeface="Verdana"/>
                        <a:cs typeface="Arial"/>
                      </a:endParaRPr>
                    </a:p>
                    <a:p>
                      <a:pPr marL="171450" marR="0" lvl="0" indent="-171450" algn="l">
                        <a:lnSpc>
                          <a:spcPct val="100000"/>
                        </a:lnSpc>
                        <a:spcBef>
                          <a:spcPct val="0"/>
                        </a:spcBef>
                        <a:spcAft>
                          <a:spcPct val="0"/>
                        </a:spcAft>
                        <a:buClrTx/>
                        <a:buSzTx/>
                        <a:buFont typeface="Arial" pitchFamily="34" charset="0"/>
                        <a:buChar char="•"/>
                      </a:pPr>
                      <a:r>
                        <a:rPr lang="en-US" sz="900" b="0" i="0" u="none" strike="noStrike" kern="1200" cap="none" normalizeH="0" baseline="0" dirty="0">
                          <a:ln>
                            <a:noFill/>
                          </a:ln>
                          <a:solidFill>
                            <a:schemeClr val="tx1"/>
                          </a:solidFill>
                          <a:effectLst/>
                          <a:latin typeface="Arial"/>
                          <a:ea typeface="Verdana"/>
                          <a:cs typeface="Arial"/>
                        </a:rPr>
                        <a:t>SME resource has been provided for design, approach for technical SME resource to support design has been agreed</a:t>
                      </a:r>
                      <a:endParaRPr kumimoji="0" lang="en-US" sz="900" b="0" i="0" u="none" strike="noStrike" kern="1200" cap="none" normalizeH="0" baseline="0" dirty="0">
                        <a:ln>
                          <a:noFill/>
                        </a:ln>
                        <a:solidFill>
                          <a:schemeClr val="tx1"/>
                        </a:solidFill>
                        <a:effectLst/>
                        <a:latin typeface="Arial"/>
                        <a:ea typeface="Verdana"/>
                        <a:cs typeface="Arial"/>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CA95298-1E30-4F24-ABAE-DB5DA0D792C3}"/>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Updated as of 27th January 2021</a:t>
            </a:r>
          </a:p>
        </p:txBody>
      </p:sp>
    </p:spTree>
    <p:extLst>
      <p:ext uri="{BB962C8B-B14F-4D97-AF65-F5344CB8AC3E}">
        <p14:creationId xmlns:p14="http://schemas.microsoft.com/office/powerpoint/2010/main" val="367539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graphicFrame>
        <p:nvGraphicFramePr>
          <p:cNvPr id="5" name="Chart 4">
            <a:extLst>
              <a:ext uri="{FF2B5EF4-FFF2-40B4-BE49-F238E27FC236}">
                <a16:creationId xmlns:a16="http://schemas.microsoft.com/office/drawing/2014/main" id="{47D47610-8FF1-4F77-AC29-D4E099801C64}"/>
              </a:ext>
            </a:extLst>
          </p:cNvPr>
          <p:cNvGraphicFramePr>
            <a:graphicFrameLocks/>
          </p:cNvGraphicFramePr>
          <p:nvPr>
            <p:extLst/>
          </p:nvPr>
        </p:nvGraphicFramePr>
        <p:xfrm>
          <a:off x="604672" y="909527"/>
          <a:ext cx="7761768" cy="348526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63D3E0BB-32E6-45F2-B87D-9FD7A1946B9A}"/>
              </a:ext>
            </a:extLst>
          </p:cNvPr>
          <p:cNvSpPr txBox="1"/>
          <p:nvPr/>
        </p:nvSpPr>
        <p:spPr>
          <a:xfrm>
            <a:off x="708837" y="4544657"/>
            <a:ext cx="598967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4" name="Object 3">
            <a:extLst>
              <a:ext uri="{FF2B5EF4-FFF2-40B4-BE49-F238E27FC236}">
                <a16:creationId xmlns:a16="http://schemas.microsoft.com/office/drawing/2014/main" id="{7C6F8806-A0D0-4E54-9891-81416A29F118}"/>
              </a:ext>
            </a:extLst>
          </p:cNvPr>
          <p:cNvGraphicFramePr>
            <a:graphicFrameLocks noChangeAspect="1"/>
          </p:cNvGraphicFramePr>
          <p:nvPr>
            <p:extLst/>
          </p:nvPr>
        </p:nvGraphicFramePr>
        <p:xfrm>
          <a:off x="5390707" y="4214969"/>
          <a:ext cx="914400" cy="806450"/>
        </p:xfrm>
        <a:graphic>
          <a:graphicData uri="http://schemas.openxmlformats.org/presentationml/2006/ole">
            <mc:AlternateContent xmlns:mc="http://schemas.openxmlformats.org/markup-compatibility/2006">
              <mc:Choice xmlns:v="urn:schemas-microsoft-com:vml" Requires="v">
                <p:oleObj spid="_x0000_s3074" name="Worksheet" showAsIcon="1" r:id="rId5" imgW="914400" imgH="806400" progId="Excel.Sheet.8">
                  <p:embed/>
                </p:oleObj>
              </mc:Choice>
              <mc:Fallback>
                <p:oleObj name="Worksheet" showAsIcon="1" r:id="rId5" imgW="914400" imgH="806400" progId="Excel.Sheet.8">
                  <p:embed/>
                  <p:pic>
                    <p:nvPicPr>
                      <p:cNvPr id="4" name="Object 3">
                        <a:extLst>
                          <a:ext uri="{FF2B5EF4-FFF2-40B4-BE49-F238E27FC236}">
                            <a16:creationId xmlns:a16="http://schemas.microsoft.com/office/drawing/2014/main" id="{7C6F8806-A0D0-4E54-9891-81416A29F118}"/>
                          </a:ext>
                        </a:extLst>
                      </p:cNvPr>
                      <p:cNvPicPr/>
                      <p:nvPr/>
                    </p:nvPicPr>
                    <p:blipFill>
                      <a:blip r:embed="rId6"/>
                      <a:stretch>
                        <a:fillRect/>
                      </a:stretch>
                    </p:blipFill>
                    <p:spPr>
                      <a:xfrm>
                        <a:off x="5390707" y="4214969"/>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401252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7057-CAC6-4F85-906B-BAFD5087544D}"/>
              </a:ext>
            </a:extLst>
          </p:cNvPr>
          <p:cNvSpPr>
            <a:spLocks noGrp="1"/>
          </p:cNvSpPr>
          <p:nvPr>
            <p:ph type="title"/>
          </p:nvPr>
        </p:nvSpPr>
        <p:spPr/>
        <p:txBody>
          <a:bodyPr>
            <a:normAutofit/>
          </a:bodyPr>
          <a:lstStyle/>
          <a:p>
            <a:r>
              <a:rPr lang="en-GB" sz="2000" dirty="0">
                <a:latin typeface="Arial"/>
                <a:cs typeface="Arial"/>
              </a:rPr>
              <a:t>XRN5289 – November 21 Release High-Level Plan</a:t>
            </a:r>
            <a:endParaRPr lang="en-US" dirty="0"/>
          </a:p>
        </p:txBody>
      </p:sp>
      <p:sp>
        <p:nvSpPr>
          <p:cNvPr id="7" name="TextBox 6">
            <a:extLst>
              <a:ext uri="{FF2B5EF4-FFF2-40B4-BE49-F238E27FC236}">
                <a16:creationId xmlns:a16="http://schemas.microsoft.com/office/drawing/2014/main" id="{B63E1BE9-66DC-4736-AB78-AAEB3FA4DD37}"/>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Updated as of 27th January 2021</a:t>
            </a:r>
          </a:p>
        </p:txBody>
      </p:sp>
      <p:pic>
        <p:nvPicPr>
          <p:cNvPr id="3" name="Picture 2">
            <a:extLst>
              <a:ext uri="{FF2B5EF4-FFF2-40B4-BE49-F238E27FC236}">
                <a16:creationId xmlns:a16="http://schemas.microsoft.com/office/drawing/2014/main" id="{3606D7DD-5FF0-46CC-BC52-65FE2D42DAC5}"/>
              </a:ext>
            </a:extLst>
          </p:cNvPr>
          <p:cNvPicPr>
            <a:picLocks noChangeAspect="1"/>
          </p:cNvPicPr>
          <p:nvPr/>
        </p:nvPicPr>
        <p:blipFill>
          <a:blip r:embed="rId2"/>
          <a:stretch>
            <a:fillRect/>
          </a:stretch>
        </p:blipFill>
        <p:spPr>
          <a:xfrm>
            <a:off x="1066800" y="971550"/>
            <a:ext cx="7010400" cy="3200400"/>
          </a:xfrm>
          <a:prstGeom prst="rect">
            <a:avLst/>
          </a:prstGeom>
        </p:spPr>
      </p:pic>
    </p:spTree>
    <p:extLst>
      <p:ext uri="{BB962C8B-B14F-4D97-AF65-F5344CB8AC3E}">
        <p14:creationId xmlns:p14="http://schemas.microsoft.com/office/powerpoint/2010/main" val="8447506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123478"/>
            <a:ext cx="8229600" cy="398932"/>
          </a:xfrm>
        </p:spPr>
        <p:txBody>
          <a:bodyPr>
            <a:noAutofit/>
          </a:bodyPr>
          <a:lstStyle/>
          <a:p>
            <a:r>
              <a:rPr lang="en-GB" sz="2000">
                <a:latin typeface="Arial"/>
                <a:cs typeface="Arial"/>
              </a:rPr>
              <a:t>XRN5289 - November 21 Release Summary</a:t>
            </a:r>
            <a:endParaRPr lang="en-US">
              <a:latin typeface="Arial"/>
              <a:cs typeface="Arial"/>
            </a:endParaRPr>
          </a:p>
        </p:txBody>
      </p:sp>
      <p:sp>
        <p:nvSpPr>
          <p:cNvPr id="5" name="TextBox 4">
            <a:extLst>
              <a:ext uri="{FF2B5EF4-FFF2-40B4-BE49-F238E27FC236}">
                <a16:creationId xmlns:a16="http://schemas.microsoft.com/office/drawing/2014/main" id="{DFA77669-B323-43A7-AA90-FFEE9856EC44}"/>
              </a:ext>
            </a:extLst>
          </p:cNvPr>
          <p:cNvSpPr txBox="1"/>
          <p:nvPr/>
        </p:nvSpPr>
        <p:spPr>
          <a:xfrm>
            <a:off x="235180" y="1242303"/>
            <a:ext cx="8770840" cy="230832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sng" strike="noStrike" kern="1200" cap="none" spc="0" normalizeH="0" baseline="0" noProof="0">
                <a:ln>
                  <a:noFill/>
                </a:ln>
                <a:solidFill>
                  <a:prstClr val="black"/>
                </a:solidFill>
                <a:effectLst/>
                <a:uLnTx/>
                <a:uFillTx/>
                <a:latin typeface="Arial"/>
                <a:ea typeface="+mn-ea"/>
                <a:cs typeface="+mn-cs"/>
              </a:rPr>
              <a:t>In Scope</a:t>
            </a:r>
            <a:endParaRPr kumimoji="0" lang="en-GB" sz="900" b="1" i="0" u="sng"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sng"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XRN4941 - </a:t>
            </a:r>
            <a:r>
              <a:rPr kumimoji="0" lang="en-US" sz="900" b="0" i="0" u="none" strike="noStrike" kern="1200" cap="none" spc="0" normalizeH="0" baseline="0" noProof="0">
                <a:ln>
                  <a:noFill/>
                </a:ln>
                <a:solidFill>
                  <a:prstClr val="black"/>
                </a:solidFill>
                <a:effectLst/>
                <a:uLnTx/>
                <a:uFillTx/>
                <a:latin typeface="Arial"/>
                <a:ea typeface="+mn-ea"/>
                <a:cs typeface="+mn-cs"/>
              </a:rPr>
              <a:t>MOD0692 - Auto updates to meter read frequency</a:t>
            </a:r>
            <a:endParaRPr kumimoji="0" lang="en-US" sz="9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XRN5007 - </a:t>
            </a:r>
            <a:r>
              <a:rPr kumimoji="0" lang="en-US" sz="900" b="0" i="0" u="none" strike="noStrike" kern="1200" cap="none" spc="0" normalizeH="0" baseline="0" noProof="0">
                <a:ln>
                  <a:noFill/>
                </a:ln>
                <a:solidFill>
                  <a:prstClr val="black"/>
                </a:solidFill>
                <a:effectLst/>
                <a:uLnTx/>
                <a:uFillTx/>
                <a:latin typeface="Arial"/>
                <a:ea typeface="+mn-ea"/>
                <a:cs typeface="+mn-cs"/>
              </a:rPr>
              <a:t>Enhancement to reconciliation process where prevailing volume is zero</a:t>
            </a:r>
            <a:endParaRPr kumimoji="0" lang="en-US" sz="9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XRN5072 - </a:t>
            </a:r>
            <a:r>
              <a:rPr kumimoji="0" lang="en-US" sz="900" b="0" i="0" u="none" strike="noStrike" kern="1200" cap="none" spc="0" normalizeH="0" baseline="0" noProof="0">
                <a:ln>
                  <a:noFill/>
                </a:ln>
                <a:solidFill>
                  <a:prstClr val="black"/>
                </a:solidFill>
                <a:effectLst/>
                <a:uLnTx/>
                <a:uFillTx/>
                <a:latin typeface="Arial"/>
                <a:ea typeface="+mn-ea"/>
                <a:cs typeface="+mn-cs"/>
              </a:rPr>
              <a:t>Application and derivation of TTZ indicator and calculation of volume and energy – all classes</a:t>
            </a:r>
            <a:endParaRPr kumimoji="0" lang="en-US" sz="9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XRN5091 - </a:t>
            </a:r>
            <a:r>
              <a:rPr kumimoji="0" lang="en-US" sz="900" b="0" i="0" u="none" strike="noStrike" kern="1200" cap="none" spc="0" normalizeH="0" baseline="0" noProof="0">
                <a:ln>
                  <a:noFill/>
                </a:ln>
                <a:solidFill>
                  <a:prstClr val="black"/>
                </a:solidFill>
                <a:effectLst/>
                <a:uLnTx/>
                <a:uFillTx/>
                <a:latin typeface="Arial"/>
                <a:ea typeface="+mn-ea"/>
                <a:cs typeface="+mn-cs"/>
              </a:rPr>
              <a:t>Deferral of creation of Class change reads at transfer of ownership</a:t>
            </a:r>
            <a:endParaRPr kumimoji="0" lang="en-US" sz="9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XRN5142 - </a:t>
            </a:r>
            <a:r>
              <a:rPr kumimoji="0" lang="en-US" sz="900" b="0" i="0" u="none" strike="noStrike" kern="1200" cap="none" spc="0" normalizeH="0" baseline="0" noProof="0">
                <a:ln>
                  <a:noFill/>
                </a:ln>
                <a:solidFill>
                  <a:prstClr val="black"/>
                </a:solidFill>
                <a:effectLst/>
                <a:uLnTx/>
                <a:uFillTx/>
                <a:latin typeface="Arial"/>
                <a:ea typeface="+mn-ea"/>
                <a:cs typeface="+mn-cs"/>
              </a:rPr>
              <a:t>New allowable values for DCC Service Flag in DXI File from DCC</a:t>
            </a:r>
            <a:endParaRPr kumimoji="0" lang="en-US" sz="9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XRN5180 - </a:t>
            </a:r>
            <a:r>
              <a:rPr kumimoji="0" lang="en-US" sz="900" b="0" i="0" u="none" strike="noStrike" kern="1200" cap="none" spc="0" normalizeH="0" baseline="0" noProof="0">
                <a:ln>
                  <a:noFill/>
                </a:ln>
                <a:solidFill>
                  <a:prstClr val="black"/>
                </a:solidFill>
                <a:effectLst/>
                <a:uLnTx/>
                <a:uFillTx/>
                <a:latin typeface="Arial"/>
                <a:ea typeface="+mn-ea"/>
                <a:cs typeface="+mn-cs"/>
              </a:rPr>
              <a:t>Inner tolerance validation for replacement reads and read insertions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a:ln>
                  <a:noFill/>
                </a:ln>
                <a:solidFill>
                  <a:prstClr val="black"/>
                </a:solidFill>
                <a:effectLst/>
                <a:uLnTx/>
                <a:uFillTx/>
                <a:latin typeface="Arial"/>
                <a:ea typeface="+mn-ea"/>
                <a:cs typeface="Arial"/>
              </a:rPr>
              <a:t>Out of Scope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sng"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a:ea typeface="+mn-ea"/>
                <a:cs typeface="Arial"/>
              </a:rPr>
              <a:t>Approved to removed from 13</a:t>
            </a:r>
            <a:r>
              <a:rPr kumimoji="0" lang="en-US" sz="900" b="0" i="0" u="none" strike="noStrike" kern="1200" cap="none" spc="0" normalizeH="0" baseline="30000" noProof="0">
                <a:ln>
                  <a:noFill/>
                </a:ln>
                <a:solidFill>
                  <a:prstClr val="black"/>
                </a:solidFill>
                <a:effectLst/>
                <a:uLnTx/>
                <a:uFillTx/>
                <a:latin typeface="Arial"/>
                <a:ea typeface="+mn-ea"/>
                <a:cs typeface="Arial"/>
              </a:rPr>
              <a:t>th</a:t>
            </a:r>
            <a:r>
              <a:rPr kumimoji="0" lang="en-US" sz="900" b="0" i="0" u="none" strike="noStrike" kern="1200" cap="none" spc="0" normalizeH="0" baseline="0" noProof="0">
                <a:ln>
                  <a:noFill/>
                </a:ln>
                <a:solidFill>
                  <a:prstClr val="black"/>
                </a:solidFill>
                <a:effectLst/>
                <a:uLnTx/>
                <a:uFillTx/>
                <a:latin typeface="Arial"/>
                <a:ea typeface="+mn-ea"/>
                <a:cs typeface="Arial"/>
              </a:rPr>
              <a:t> January 21 ChMC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XRN5186* </a:t>
            </a:r>
            <a:r>
              <a:rPr kumimoji="0" lang="en-US" sz="900" b="0" i="0" u="none" strike="noStrike" kern="1200" cap="none" spc="0" normalizeH="0" baseline="0" noProof="0">
                <a:ln>
                  <a:noFill/>
                </a:ln>
                <a:solidFill>
                  <a:prstClr val="black"/>
                </a:solidFill>
                <a:effectLst/>
                <a:uLnTx/>
                <a:uFillTx/>
                <a:latin typeface="Arial"/>
                <a:ea typeface="+mn-ea"/>
                <a:cs typeface="+mn-cs"/>
              </a:rPr>
              <a:t>MOD0701 – Aligning capacity booking under the UNC and arrangements set out in relevant NExAs</a:t>
            </a:r>
            <a:endParaRPr kumimoji="0" lang="en-US" sz="9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a:ln>
                  <a:noFill/>
                </a:ln>
                <a:solidFill>
                  <a:prstClr val="black"/>
                </a:solidFill>
                <a:effectLst/>
                <a:uLnTx/>
                <a:uFillTx/>
                <a:latin typeface="Arial"/>
                <a:ea typeface="+mn-ea"/>
                <a:cs typeface="+mn-cs"/>
              </a:rPr>
              <a:t>XRN5187* </a:t>
            </a:r>
            <a:r>
              <a:rPr kumimoji="0" lang="en-US" sz="900" b="0" i="0" u="none" strike="noStrike" kern="1200" cap="none" spc="0" normalizeH="0" baseline="0" noProof="0">
                <a:ln>
                  <a:noFill/>
                </a:ln>
                <a:solidFill>
                  <a:prstClr val="black"/>
                </a:solidFill>
                <a:effectLst/>
                <a:uLnTx/>
                <a:uFillTx/>
                <a:latin typeface="Arial"/>
                <a:ea typeface="+mn-ea"/>
                <a:cs typeface="+mn-cs"/>
              </a:rPr>
              <a:t>MOD0696 – Addressing inequalities between capacity booking under the UNC and arrangements set out in the relevant NExAs</a:t>
            </a:r>
            <a:endParaRPr kumimoji="0" lang="en-GB" sz="9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1D3E61"/>
              </a:solidFill>
              <a:effectLst/>
              <a:uLnTx/>
              <a:uFillTx/>
              <a:latin typeface="Arial"/>
              <a:ea typeface="+mn-lt"/>
              <a:cs typeface="Arial"/>
            </a:endParaRPr>
          </a:p>
        </p:txBody>
      </p:sp>
      <p:sp>
        <p:nvSpPr>
          <p:cNvPr id="4" name="TextBox 3">
            <a:extLst>
              <a:ext uri="{FF2B5EF4-FFF2-40B4-BE49-F238E27FC236}">
                <a16:creationId xmlns:a16="http://schemas.microsoft.com/office/drawing/2014/main" id="{46F6E737-A4CD-4A58-9B7B-78A6410FDAEF}"/>
              </a:ext>
            </a:extLst>
          </p:cNvPr>
          <p:cNvSpPr txBox="1"/>
          <p:nvPr/>
        </p:nvSpPr>
        <p:spPr>
          <a:xfrm>
            <a:off x="235180" y="771550"/>
            <a:ext cx="8280920" cy="2308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The initial scope of the November 2021 Major Release consists of 8 changes</a:t>
            </a:r>
          </a:p>
        </p:txBody>
      </p:sp>
      <p:sp>
        <p:nvSpPr>
          <p:cNvPr id="3" name="TextBox 2">
            <a:extLst>
              <a:ext uri="{FF2B5EF4-FFF2-40B4-BE49-F238E27FC236}">
                <a16:creationId xmlns:a16="http://schemas.microsoft.com/office/drawing/2014/main" id="{7D76E14F-6315-4835-95A9-E61672F9172A}"/>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mn-cs"/>
              </a:rPr>
              <a:t>Updated as of 27th January 2021</a:t>
            </a:r>
          </a:p>
        </p:txBody>
      </p:sp>
    </p:spTree>
    <p:extLst>
      <p:ext uri="{BB962C8B-B14F-4D97-AF65-F5344CB8AC3E}">
        <p14:creationId xmlns:p14="http://schemas.microsoft.com/office/powerpoint/2010/main" val="26630522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D80B-0970-486E-8D02-66795B8334BF}"/>
              </a:ext>
            </a:extLst>
          </p:cNvPr>
          <p:cNvSpPr>
            <a:spLocks noGrp="1"/>
          </p:cNvSpPr>
          <p:nvPr>
            <p:ph type="ctrTitle"/>
          </p:nvPr>
        </p:nvSpPr>
        <p:spPr>
          <a:xfrm>
            <a:off x="685800" y="2020490"/>
            <a:ext cx="7772400" cy="1102519"/>
          </a:xfrm>
        </p:spPr>
        <p:txBody>
          <a:bodyPr/>
          <a:lstStyle/>
          <a:p>
            <a:r>
              <a:rPr lang="en-GB" dirty="0"/>
              <a:t> XRN5294 - Minor Release Drop 9 Update</a:t>
            </a:r>
          </a:p>
        </p:txBody>
      </p:sp>
    </p:spTree>
    <p:extLst>
      <p:ext uri="{BB962C8B-B14F-4D97-AF65-F5344CB8AC3E}">
        <p14:creationId xmlns:p14="http://schemas.microsoft.com/office/powerpoint/2010/main" val="35172033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254524" y="-20538"/>
            <a:ext cx="8432276" cy="637580"/>
          </a:xfrm>
        </p:spPr>
        <p:txBody>
          <a:bodyPr>
            <a:normAutofit/>
          </a:bodyPr>
          <a:lstStyle/>
          <a:p>
            <a:r>
              <a:rPr lang="en-GB" sz="2000" dirty="0"/>
              <a:t> XRN5294 - Minor Release Drop 9 </a:t>
            </a:r>
            <a:r>
              <a:rPr lang="en-GB" sz="2000"/>
              <a:t>- Status </a:t>
            </a:r>
            <a:r>
              <a:rPr lang="en-GB" sz="2000" dirty="0"/>
              <a:t>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4524" y="483518"/>
          <a:ext cx="8663201" cy="4451381"/>
        </p:xfrm>
        <a:graphic>
          <a:graphicData uri="http://schemas.openxmlformats.org/drawingml/2006/table">
            <a:tbl>
              <a:tblPr firstRow="1" bandRow="1"/>
              <a:tblGrid>
                <a:gridCol w="831190">
                  <a:extLst>
                    <a:ext uri="{9D8B030D-6E8A-4147-A177-3AD203B41FA5}">
                      <a16:colId xmlns:a16="http://schemas.microsoft.com/office/drawing/2014/main" val="20000"/>
                    </a:ext>
                  </a:extLst>
                </a:gridCol>
                <a:gridCol w="1995313">
                  <a:extLst>
                    <a:ext uri="{9D8B030D-6E8A-4147-A177-3AD203B41FA5}">
                      <a16:colId xmlns:a16="http://schemas.microsoft.com/office/drawing/2014/main" val="20001"/>
                    </a:ext>
                  </a:extLst>
                </a:gridCol>
                <a:gridCol w="1952412">
                  <a:extLst>
                    <a:ext uri="{9D8B030D-6E8A-4147-A177-3AD203B41FA5}">
                      <a16:colId xmlns:a16="http://schemas.microsoft.com/office/drawing/2014/main" val="20002"/>
                    </a:ext>
                  </a:extLst>
                </a:gridCol>
                <a:gridCol w="1985818">
                  <a:extLst>
                    <a:ext uri="{9D8B030D-6E8A-4147-A177-3AD203B41FA5}">
                      <a16:colId xmlns:a16="http://schemas.microsoft.com/office/drawing/2014/main" val="20003"/>
                    </a:ext>
                  </a:extLst>
                </a:gridCol>
                <a:gridCol w="1898468">
                  <a:extLst>
                    <a:ext uri="{9D8B030D-6E8A-4147-A177-3AD203B41FA5}">
                      <a16:colId xmlns:a16="http://schemas.microsoft.com/office/drawing/2014/main" val="20004"/>
                    </a:ext>
                  </a:extLst>
                </a:gridCol>
              </a:tblGrid>
              <a:tr h="39121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42588">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09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241301">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Status</a:t>
                      </a:r>
                      <a:r>
                        <a:rPr lang="en-GB" sz="1050" b="1" baseline="0" dirty="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8530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are 2 changes for Minor Release Drop 9 to be implemented.  The implementation date is planned  for  20</a:t>
                      </a:r>
                      <a:r>
                        <a:rPr kumimoji="0" lang="en-GB" sz="9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March 21:</a:t>
                      </a:r>
                    </a:p>
                    <a:p>
                      <a:pPr marL="171450" lvl="0" indent="-171450">
                        <a:buFont typeface="Arial" panose="020B0604020202020204" pitchFamily="34" charset="0"/>
                        <a:buChar char="•"/>
                      </a:pP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XRN5080 </a:t>
                      </a:r>
                      <a:r>
                        <a:rPr lang="en-GB" sz="900" dirty="0"/>
                        <a:t>- </a:t>
                      </a:r>
                      <a:r>
                        <a:rPr lang="en-US" sz="900" kern="1200" dirty="0">
                          <a:solidFill>
                            <a:schemeClr val="tx1"/>
                          </a:solidFill>
                          <a:latin typeface="+mn-lt"/>
                          <a:ea typeface="+mn-ea"/>
                          <a:cs typeface="+mn-cs"/>
                        </a:rPr>
                        <a:t>Failure to Supply Gas (FSG_GSOP1) - System Changes​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t>XRN5135 </a:t>
                      </a:r>
                      <a:r>
                        <a:rPr lang="en-GB" sz="900" b="0" dirty="0"/>
                        <a:t>– DNO and NTS Invoices to Shippers and DN’s VAT compliance </a:t>
                      </a:r>
                      <a:br>
                        <a:rPr lang="en-US" sz="900" kern="1200" dirty="0">
                          <a:solidFill>
                            <a:schemeClr val="tx1"/>
                          </a:solidFill>
                          <a:latin typeface="+mn-lt"/>
                          <a:ea typeface="+mn-ea"/>
                          <a:cs typeface="+mn-cs"/>
                        </a:rPr>
                      </a:br>
                      <a:endParaRPr lang="en-GB" sz="900" b="0" i="0" u="none" strike="noStrike" kern="1200" cap="none" normalizeH="0" baseline="0" dirty="0">
                        <a:ln>
                          <a:noFill/>
                        </a:ln>
                        <a:solidFill>
                          <a:schemeClr val="tx1"/>
                        </a:solidFill>
                        <a:effectLst/>
                        <a:latin typeface="Arial"/>
                        <a:ea typeface="Verdana"/>
                        <a:cs typeface="Arial"/>
                      </a:endParaRPr>
                    </a:p>
                    <a:p>
                      <a:pPr marL="285750" lvl="0" indent="-285750">
                        <a:buFont typeface="Wingdings" panose="05000000000000000000" pitchFamily="2" charset="2"/>
                        <a:buChar char="Ø"/>
                      </a:pPr>
                      <a:endParaRPr lang="en-GB" sz="900" b="0" i="0" u="none" strike="noStrike" kern="1200" cap="none" normalizeH="0" baseline="0" dirty="0">
                        <a:ln>
                          <a:noFill/>
                        </a:ln>
                        <a:solidFill>
                          <a:schemeClr val="tx1"/>
                        </a:solidFill>
                        <a:effectLst/>
                        <a:latin typeface="Arial"/>
                        <a:ea typeface="Verdana"/>
                        <a:cs typeface="Arial"/>
                      </a:endParaRP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Acceptance Testing in progress, slightly behind plan due to resource availability.  Resources available next week to cover any delayed testing assurance</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a:ea typeface="Verdana"/>
                          <a:cs typeface="Arial"/>
                        </a:rPr>
                        <a:t>Minor Release Drop 8 defect fixed and tested, this can continue with implementation on 5</a:t>
                      </a:r>
                      <a:r>
                        <a:rPr kumimoji="0" lang="en-GB" sz="900" b="0" i="0" u="none" strike="noStrike" kern="1200" cap="none" normalizeH="0" baseline="30000" dirty="0">
                          <a:ln>
                            <a:noFill/>
                          </a:ln>
                          <a:solidFill>
                            <a:schemeClr val="tx1"/>
                          </a:solidFill>
                          <a:effectLst/>
                          <a:latin typeface="Arial"/>
                          <a:ea typeface="Verdana"/>
                          <a:cs typeface="Arial"/>
                        </a:rPr>
                        <a:t>th</a:t>
                      </a:r>
                      <a:r>
                        <a:rPr kumimoji="0" lang="en-GB" sz="900" b="0" i="0" u="none" strike="noStrike" kern="1200" cap="none" normalizeH="0" baseline="0" dirty="0">
                          <a:ln>
                            <a:noFill/>
                          </a:ln>
                          <a:solidFill>
                            <a:schemeClr val="tx1"/>
                          </a:solidFill>
                          <a:effectLst/>
                          <a:latin typeface="Arial"/>
                          <a:ea typeface="Verdana"/>
                          <a:cs typeface="Arial"/>
                        </a:rPr>
                        <a:t> February 21 as per plan, on track</a:t>
                      </a:r>
                      <a:endParaRPr lang="en-GB"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142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base" latinLnBrk="0" hangingPunct="1">
                        <a:lnSpc>
                          <a:spcPct val="100000"/>
                        </a:lnSpc>
                        <a:spcBef>
                          <a:spcPct val="0"/>
                        </a:spcBef>
                        <a:spcAft>
                          <a:spcPct val="0"/>
                        </a:spcAft>
                        <a:buClrTx/>
                        <a:buSzTx/>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Issue due to lack of resource availability for testing assurance</a:t>
                      </a:r>
                      <a:r>
                        <a:rPr lang="en-US" sz="900" b="0" i="0" u="none" strike="noStrike" kern="1200" cap="none" normalizeH="0" baseline="0" dirty="0">
                          <a:ln>
                            <a:noFill/>
                          </a:ln>
                          <a:solidFill>
                            <a:schemeClr val="tx1"/>
                          </a:solidFill>
                          <a:effectLst/>
                          <a:latin typeface="Arial"/>
                          <a:ea typeface="Verdana"/>
                          <a:cs typeface="Arial"/>
                        </a:rPr>
                        <a:t> from w/c 18/01/21 ,</a:t>
                      </a:r>
                      <a:r>
                        <a:rPr kumimoji="0" lang="en-US" sz="900" b="0" i="0" u="none" strike="noStrike" kern="1200" cap="none" normalizeH="0" baseline="0" dirty="0">
                          <a:ln>
                            <a:noFill/>
                          </a:ln>
                          <a:solidFill>
                            <a:schemeClr val="tx1"/>
                          </a:solidFill>
                          <a:effectLst/>
                          <a:latin typeface="Arial"/>
                          <a:ea typeface="Verdana"/>
                          <a:cs typeface="Arial"/>
                        </a:rPr>
                        <a:t> this is to be mitigated by increased availability </a:t>
                      </a:r>
                      <a:r>
                        <a:rPr lang="en-US" sz="900" b="0" i="0" u="none" strike="noStrike" kern="1200" cap="none" normalizeH="0" baseline="0" dirty="0">
                          <a:ln>
                            <a:noFill/>
                          </a:ln>
                          <a:solidFill>
                            <a:schemeClr val="tx1"/>
                          </a:solidFill>
                          <a:effectLst/>
                          <a:latin typeface="Arial"/>
                          <a:ea typeface="Verdana"/>
                          <a:cs typeface="Arial"/>
                        </a:rPr>
                        <a:t>of resources from w/c 01/02/21</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102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Changes are being delivered as part of Minor Release Budget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1025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and Business Process Users to support testing phase and Implementation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14" name="Oval 13">
            <a:extLst>
              <a:ext uri="{FF2B5EF4-FFF2-40B4-BE49-F238E27FC236}">
                <a16:creationId xmlns:a16="http://schemas.microsoft.com/office/drawing/2014/main" id="{9D207D77-40A5-468F-B366-AEDF36545FBF}"/>
              </a:ext>
            </a:extLst>
          </p:cNvPr>
          <p:cNvSpPr/>
          <p:nvPr/>
        </p:nvSpPr>
        <p:spPr>
          <a:xfrm>
            <a:off x="6036849" y="129164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13" name="TextBox 12">
            <a:extLst>
              <a:ext uri="{FF2B5EF4-FFF2-40B4-BE49-F238E27FC236}">
                <a16:creationId xmlns:a16="http://schemas.microsoft.com/office/drawing/2014/main" id="{B4A14415-880A-4103-A941-D94285FFA045}"/>
              </a:ext>
            </a:extLst>
          </p:cNvPr>
          <p:cNvSpPr txBox="1"/>
          <p:nvPr/>
        </p:nvSpPr>
        <p:spPr>
          <a:xfrm>
            <a:off x="107504" y="4946309"/>
            <a:ext cx="9036496"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1D3E61"/>
                </a:solidFill>
                <a:effectLst/>
                <a:uLnTx/>
                <a:uFillTx/>
                <a:latin typeface="Arial"/>
                <a:ea typeface="+mn-ea"/>
                <a:cs typeface="+mn-cs"/>
              </a:rPr>
              <a:t>Updated   27</a:t>
            </a:r>
            <a:r>
              <a:rPr kumimoji="0" lang="en-GB" sz="1000" b="1" i="0" u="none" strike="noStrike" kern="1200" cap="none" spc="0" normalizeH="0" baseline="30000" noProof="0" dirty="0">
                <a:ln>
                  <a:noFill/>
                </a:ln>
                <a:solidFill>
                  <a:srgbClr val="1D3E61"/>
                </a:solidFill>
                <a:effectLst/>
                <a:uLnTx/>
                <a:uFillTx/>
                <a:latin typeface="Arial"/>
                <a:ea typeface="+mn-ea"/>
                <a:cs typeface="+mn-cs"/>
              </a:rPr>
              <a:t>th</a:t>
            </a:r>
            <a:r>
              <a:rPr kumimoji="0" lang="en-GB" sz="1000" b="1" i="0" u="none" strike="noStrike" kern="1200" cap="none" spc="0" normalizeH="0" baseline="0" noProof="0" dirty="0">
                <a:ln>
                  <a:noFill/>
                </a:ln>
                <a:solidFill>
                  <a:srgbClr val="1D3E61"/>
                </a:solidFill>
                <a:effectLst/>
                <a:uLnTx/>
                <a:uFillTx/>
                <a:latin typeface="Arial"/>
                <a:ea typeface="+mn-ea"/>
                <a:cs typeface="+mn-cs"/>
              </a:rPr>
              <a:t> January 2021</a:t>
            </a:r>
          </a:p>
        </p:txBody>
      </p:sp>
    </p:spTree>
    <p:extLst>
      <p:ext uri="{BB962C8B-B14F-4D97-AF65-F5344CB8AC3E}">
        <p14:creationId xmlns:p14="http://schemas.microsoft.com/office/powerpoint/2010/main" val="17216246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123478"/>
            <a:ext cx="8229600" cy="360040"/>
          </a:xfrm>
        </p:spPr>
        <p:txBody>
          <a:bodyPr>
            <a:noAutofit/>
          </a:bodyPr>
          <a:lstStyle/>
          <a:p>
            <a:r>
              <a:rPr lang="en-GB" sz="2000" dirty="0"/>
              <a:t> XRN5294 - Minor Release Drop 9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16668" y="329431"/>
            <a:ext cx="90364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1D3E61"/>
              </a:solidFill>
              <a:effectLst/>
              <a:uLnTx/>
              <a:uFillTx/>
              <a:latin typeface="Arial"/>
              <a:ea typeface="+mn-ea"/>
              <a:cs typeface="+mn-cs"/>
            </a:endParaRPr>
          </a:p>
        </p:txBody>
      </p:sp>
      <p:sp>
        <p:nvSpPr>
          <p:cNvPr id="7" name="TextBox 6">
            <a:extLst>
              <a:ext uri="{FF2B5EF4-FFF2-40B4-BE49-F238E27FC236}">
                <a16:creationId xmlns:a16="http://schemas.microsoft.com/office/drawing/2014/main" id="{2392D0AA-D865-40B4-A4C6-461B3E0C1C8D}"/>
              </a:ext>
            </a:extLst>
          </p:cNvPr>
          <p:cNvSpPr txBox="1"/>
          <p:nvPr/>
        </p:nvSpPr>
        <p:spPr>
          <a:xfrm>
            <a:off x="7288" y="4948014"/>
            <a:ext cx="90364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1D3E61"/>
                </a:solidFill>
                <a:effectLst/>
                <a:uLnTx/>
                <a:uFillTx/>
                <a:latin typeface="Arial"/>
                <a:ea typeface="+mn-ea"/>
                <a:cs typeface="+mn-cs"/>
              </a:rPr>
              <a:t>Updated   27</a:t>
            </a:r>
            <a:r>
              <a:rPr kumimoji="0" lang="en-GB" sz="1000" b="1" i="0" u="none" strike="noStrike" kern="1200" cap="none" spc="0" normalizeH="0" baseline="30000" noProof="0" dirty="0">
                <a:ln>
                  <a:noFill/>
                </a:ln>
                <a:solidFill>
                  <a:srgbClr val="1D3E61"/>
                </a:solidFill>
                <a:effectLst/>
                <a:uLnTx/>
                <a:uFillTx/>
                <a:latin typeface="Arial"/>
                <a:ea typeface="+mn-ea"/>
                <a:cs typeface="+mn-cs"/>
              </a:rPr>
              <a:t>th</a:t>
            </a:r>
            <a:r>
              <a:rPr kumimoji="0" lang="en-GB" sz="1000" b="1" i="0" u="none" strike="noStrike" kern="1200" cap="none" spc="0" normalizeH="0" baseline="0" noProof="0" dirty="0">
                <a:ln>
                  <a:noFill/>
                </a:ln>
                <a:solidFill>
                  <a:srgbClr val="1D3E61"/>
                </a:solidFill>
                <a:effectLst/>
                <a:uLnTx/>
                <a:uFillTx/>
                <a:latin typeface="Arial"/>
                <a:ea typeface="+mn-ea"/>
                <a:cs typeface="+mn-cs"/>
              </a:rPr>
              <a:t> January 2021</a:t>
            </a:r>
          </a:p>
        </p:txBody>
      </p:sp>
      <p:pic>
        <p:nvPicPr>
          <p:cNvPr id="4" name="Picture 3">
            <a:extLst>
              <a:ext uri="{FF2B5EF4-FFF2-40B4-BE49-F238E27FC236}">
                <a16:creationId xmlns:a16="http://schemas.microsoft.com/office/drawing/2014/main" id="{67068994-55D4-4C23-BE35-8EAB5F77BDB9}"/>
              </a:ext>
            </a:extLst>
          </p:cNvPr>
          <p:cNvPicPr>
            <a:picLocks noChangeAspect="1"/>
          </p:cNvPicPr>
          <p:nvPr/>
        </p:nvPicPr>
        <p:blipFill>
          <a:blip r:embed="rId2"/>
          <a:stretch>
            <a:fillRect/>
          </a:stretch>
        </p:blipFill>
        <p:spPr>
          <a:xfrm>
            <a:off x="509287" y="897000"/>
            <a:ext cx="8125426" cy="3349500"/>
          </a:xfrm>
          <a:prstGeom prst="rect">
            <a:avLst/>
          </a:prstGeom>
        </p:spPr>
      </p:pic>
    </p:spTree>
    <p:extLst>
      <p:ext uri="{BB962C8B-B14F-4D97-AF65-F5344CB8AC3E}">
        <p14:creationId xmlns:p14="http://schemas.microsoft.com/office/powerpoint/2010/main" val="41036116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73B9-6F65-4AB6-99EE-A9AE202DB42B}"/>
              </a:ext>
            </a:extLst>
          </p:cNvPr>
          <p:cNvSpPr>
            <a:spLocks noGrp="1"/>
          </p:cNvSpPr>
          <p:nvPr>
            <p:ph type="title"/>
          </p:nvPr>
        </p:nvSpPr>
        <p:spPr/>
        <p:txBody>
          <a:bodyPr>
            <a:normAutofit/>
          </a:bodyPr>
          <a:lstStyle/>
          <a:p>
            <a:r>
              <a:rPr lang="en-GB" sz="2000" dirty="0"/>
              <a:t>XRN5294 - Minor Release 9 Summary</a:t>
            </a:r>
          </a:p>
        </p:txBody>
      </p:sp>
      <p:sp>
        <p:nvSpPr>
          <p:cNvPr id="3" name="Rectangle 2">
            <a:extLst>
              <a:ext uri="{FF2B5EF4-FFF2-40B4-BE49-F238E27FC236}">
                <a16:creationId xmlns:a16="http://schemas.microsoft.com/office/drawing/2014/main" id="{6EA47E90-E219-4B1D-BBC4-C3BBC1166FA4}"/>
              </a:ext>
            </a:extLst>
          </p:cNvPr>
          <p:cNvSpPr/>
          <p:nvPr/>
        </p:nvSpPr>
        <p:spPr>
          <a:xfrm>
            <a:off x="611560" y="1131590"/>
            <a:ext cx="4572000" cy="923330"/>
          </a:xfrm>
          <a:prstGeom prst="rect">
            <a:avLst/>
          </a:prstGeom>
        </p:spPr>
        <p:txBody>
          <a:bodyPr>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Verdana" pitchFamily="34" charset="0"/>
                <a:cs typeface="Arial" panose="020B0604020202020204" pitchFamily="34" charset="0"/>
              </a:rPr>
              <a:t>There are 2 changes for Minor Release 9  to be implemented.  The proposed implementation date is 20th March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Verdana"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XRN5080 </a:t>
            </a:r>
            <a:r>
              <a:rPr kumimoji="0" lang="en-GB" sz="900" b="0" i="0" u="none" strike="noStrike" kern="1200" cap="none" spc="0" normalizeH="0" baseline="0" noProof="0" dirty="0">
                <a:ln>
                  <a:noFill/>
                </a:ln>
                <a:solidFill>
                  <a:prstClr val="black"/>
                </a:solidFill>
                <a:effectLst/>
                <a:uLnTx/>
                <a:uFillTx/>
                <a:latin typeface="Arial"/>
                <a:ea typeface="+mn-ea"/>
                <a:cs typeface="+mn-cs"/>
              </a:rPr>
              <a:t>- </a:t>
            </a:r>
            <a:r>
              <a:rPr kumimoji="0" lang="en-US" sz="900" b="0" i="0" u="none" strike="noStrike" kern="1200" cap="none" spc="0" normalizeH="0" baseline="0" noProof="0" dirty="0">
                <a:ln>
                  <a:noFill/>
                </a:ln>
                <a:solidFill>
                  <a:prstClr val="black"/>
                </a:solidFill>
                <a:effectLst/>
                <a:uLnTx/>
                <a:uFillTx/>
                <a:latin typeface="Arial"/>
                <a:ea typeface="+mn-ea"/>
                <a:cs typeface="+mn-cs"/>
              </a:rPr>
              <a:t>Failure to Supply Gas (FSG_GSOP1) - System Changes​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XRN5135 </a:t>
            </a:r>
            <a:r>
              <a:rPr kumimoji="0" lang="en-GB" sz="900" b="0" i="0" u="none" strike="noStrike" kern="1200" cap="none" spc="0" normalizeH="0" baseline="0" noProof="0" dirty="0">
                <a:ln>
                  <a:noFill/>
                </a:ln>
                <a:solidFill>
                  <a:prstClr val="black"/>
                </a:solidFill>
                <a:effectLst/>
                <a:uLnTx/>
                <a:uFillTx/>
                <a:latin typeface="Arial"/>
                <a:ea typeface="+mn-ea"/>
                <a:cs typeface="+mn-cs"/>
              </a:rPr>
              <a:t>– DNO and NTS Invoices to Shippers and DN’s VAT compliance </a:t>
            </a:r>
          </a:p>
        </p:txBody>
      </p:sp>
      <p:sp>
        <p:nvSpPr>
          <p:cNvPr id="4" name="TextBox 3">
            <a:extLst>
              <a:ext uri="{FF2B5EF4-FFF2-40B4-BE49-F238E27FC236}">
                <a16:creationId xmlns:a16="http://schemas.microsoft.com/office/drawing/2014/main" id="{44D353AF-18DE-467E-924F-0F8D20C30F11}"/>
              </a:ext>
            </a:extLst>
          </p:cNvPr>
          <p:cNvSpPr txBox="1"/>
          <p:nvPr/>
        </p:nvSpPr>
        <p:spPr>
          <a:xfrm>
            <a:off x="107504" y="4948014"/>
            <a:ext cx="90364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1D3E61"/>
                </a:solidFill>
                <a:effectLst/>
                <a:uLnTx/>
                <a:uFillTx/>
                <a:latin typeface="Arial"/>
                <a:ea typeface="+mn-ea"/>
                <a:cs typeface="+mn-cs"/>
              </a:rPr>
              <a:t>Updated   27</a:t>
            </a:r>
            <a:r>
              <a:rPr kumimoji="0" lang="en-GB" sz="1000" b="1" i="0" u="none" strike="noStrike" kern="1200" cap="none" spc="0" normalizeH="0" baseline="30000" noProof="0" dirty="0">
                <a:ln>
                  <a:noFill/>
                </a:ln>
                <a:solidFill>
                  <a:srgbClr val="1D3E61"/>
                </a:solidFill>
                <a:effectLst/>
                <a:uLnTx/>
                <a:uFillTx/>
                <a:latin typeface="Arial"/>
                <a:ea typeface="+mn-ea"/>
                <a:cs typeface="+mn-cs"/>
              </a:rPr>
              <a:t>th</a:t>
            </a:r>
            <a:r>
              <a:rPr kumimoji="0" lang="en-GB" sz="1000" b="1" i="0" u="none" strike="noStrike" kern="1200" cap="none" spc="0" normalizeH="0" baseline="0" noProof="0" dirty="0">
                <a:ln>
                  <a:noFill/>
                </a:ln>
                <a:solidFill>
                  <a:srgbClr val="1D3E61"/>
                </a:solidFill>
                <a:effectLst/>
                <a:uLnTx/>
                <a:uFillTx/>
                <a:latin typeface="Arial"/>
                <a:ea typeface="+mn-ea"/>
                <a:cs typeface="+mn-cs"/>
              </a:rPr>
              <a:t> January 2021</a:t>
            </a:r>
          </a:p>
        </p:txBody>
      </p:sp>
    </p:spTree>
    <p:extLst>
      <p:ext uri="{BB962C8B-B14F-4D97-AF65-F5344CB8AC3E}">
        <p14:creationId xmlns:p14="http://schemas.microsoft.com/office/powerpoint/2010/main" val="229553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a:cxnSpLocks/>
          </p:cNvCxnSpPr>
          <p:nvPr/>
        </p:nvCxnSpPr>
        <p:spPr>
          <a:xfrm flipH="1">
            <a:off x="1491546" y="1167041"/>
            <a:ext cx="11525" cy="38315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a:off x="1846947" y="1167041"/>
            <a:ext cx="0" cy="38315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a:off x="2194968" y="1176056"/>
            <a:ext cx="9934"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a:off x="2541972" y="1167041"/>
            <a:ext cx="18275" cy="38529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flipH="1">
            <a:off x="2878646" y="1176056"/>
            <a:ext cx="8027"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a:off x="3238006" y="1162166"/>
            <a:ext cx="0" cy="383646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a:off x="3582938" y="1162166"/>
            <a:ext cx="0" cy="38578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H="1">
            <a:off x="3917289" y="1167041"/>
            <a:ext cx="6639" cy="38315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4273358" y="1162166"/>
            <a:ext cx="25387" cy="38578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a:off x="4620394" y="1167041"/>
            <a:ext cx="24955" cy="38529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p:cNvCxnSpPr>
          <p:nvPr/>
        </p:nvCxnSpPr>
        <p:spPr>
          <a:xfrm>
            <a:off x="4965377" y="1162166"/>
            <a:ext cx="0" cy="38578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a:off x="5314732" y="1167041"/>
            <a:ext cx="0" cy="38529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flipH="1">
            <a:off x="5620044" y="1136198"/>
            <a:ext cx="36839" cy="38624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6012160" y="1176056"/>
            <a:ext cx="0"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a:off x="6352383" y="1176056"/>
            <a:ext cx="2863"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a:off x="6698332" y="1176056"/>
            <a:ext cx="0" cy="38439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p:cNvCxnSpPr>
          <p:nvPr/>
        </p:nvCxnSpPr>
        <p:spPr>
          <a:xfrm>
            <a:off x="7043317" y="1184323"/>
            <a:ext cx="0"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7392503" y="1176056"/>
            <a:ext cx="0" cy="3822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a:xfrm>
            <a:off x="7735589" y="1184323"/>
            <a:ext cx="0"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p:cNvCxnSpPr>
          <p:nvPr/>
        </p:nvCxnSpPr>
        <p:spPr>
          <a:xfrm>
            <a:off x="8081342" y="1184323"/>
            <a:ext cx="0"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8436620" y="1184323"/>
            <a:ext cx="22278" cy="38143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a:off x="8761711" y="1184323"/>
            <a:ext cx="16219" cy="38356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flipH="1">
            <a:off x="1137496" y="1183370"/>
            <a:ext cx="24486" cy="38366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flipH="1">
            <a:off x="792494" y="1176056"/>
            <a:ext cx="21561" cy="38439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466144" y="1167041"/>
            <a:ext cx="1400" cy="32195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normAutofit/>
          </a:bodyPr>
          <a:lstStyle/>
          <a:p>
            <a:r>
              <a:rPr lang="en-GB" sz="2175" dirty="0"/>
              <a:t>2020-2022 DSC Change / </a:t>
            </a:r>
            <a:r>
              <a:rPr lang="en-GB" sz="2175" dirty="0" err="1"/>
              <a:t>MiR</a:t>
            </a:r>
            <a:r>
              <a:rPr lang="en-GB" sz="2175" dirty="0"/>
              <a:t> Pipeline</a:t>
            </a:r>
          </a:p>
        </p:txBody>
      </p:sp>
      <p:graphicFrame>
        <p:nvGraphicFramePr>
          <p:cNvPr id="17" name="Table 16"/>
          <p:cNvGraphicFramePr>
            <a:graphicFrameLocks noGrp="1"/>
          </p:cNvGraphicFramePr>
          <p:nvPr>
            <p:extLst/>
          </p:nvPr>
        </p:nvGraphicFramePr>
        <p:xfrm>
          <a:off x="467544" y="1000490"/>
          <a:ext cx="8308608" cy="182880"/>
        </p:xfrm>
        <a:graphic>
          <a:graphicData uri="http://schemas.openxmlformats.org/drawingml/2006/table">
            <a:tbl>
              <a:tblPr firstRow="1" bandRow="1">
                <a:tableStyleId>{5C22544A-7EE6-4342-B048-85BDC9FD1C3A}</a:tableStyleId>
              </a:tblPr>
              <a:tblGrid>
                <a:gridCol w="346192">
                  <a:extLst>
                    <a:ext uri="{9D8B030D-6E8A-4147-A177-3AD203B41FA5}">
                      <a16:colId xmlns:a16="http://schemas.microsoft.com/office/drawing/2014/main" val="20000"/>
                    </a:ext>
                  </a:extLst>
                </a:gridCol>
                <a:gridCol w="346192">
                  <a:extLst>
                    <a:ext uri="{9D8B030D-6E8A-4147-A177-3AD203B41FA5}">
                      <a16:colId xmlns:a16="http://schemas.microsoft.com/office/drawing/2014/main" val="20001"/>
                    </a:ext>
                  </a:extLst>
                </a:gridCol>
                <a:gridCol w="346192">
                  <a:extLst>
                    <a:ext uri="{9D8B030D-6E8A-4147-A177-3AD203B41FA5}">
                      <a16:colId xmlns:a16="http://schemas.microsoft.com/office/drawing/2014/main" val="20002"/>
                    </a:ext>
                  </a:extLst>
                </a:gridCol>
                <a:gridCol w="346192">
                  <a:extLst>
                    <a:ext uri="{9D8B030D-6E8A-4147-A177-3AD203B41FA5}">
                      <a16:colId xmlns:a16="http://schemas.microsoft.com/office/drawing/2014/main" val="20003"/>
                    </a:ext>
                  </a:extLst>
                </a:gridCol>
                <a:gridCol w="346192">
                  <a:extLst>
                    <a:ext uri="{9D8B030D-6E8A-4147-A177-3AD203B41FA5}">
                      <a16:colId xmlns:a16="http://schemas.microsoft.com/office/drawing/2014/main" val="20004"/>
                    </a:ext>
                  </a:extLst>
                </a:gridCol>
                <a:gridCol w="346192">
                  <a:extLst>
                    <a:ext uri="{9D8B030D-6E8A-4147-A177-3AD203B41FA5}">
                      <a16:colId xmlns:a16="http://schemas.microsoft.com/office/drawing/2014/main" val="20005"/>
                    </a:ext>
                  </a:extLst>
                </a:gridCol>
                <a:gridCol w="346192">
                  <a:extLst>
                    <a:ext uri="{9D8B030D-6E8A-4147-A177-3AD203B41FA5}">
                      <a16:colId xmlns:a16="http://schemas.microsoft.com/office/drawing/2014/main" val="20006"/>
                    </a:ext>
                  </a:extLst>
                </a:gridCol>
                <a:gridCol w="346192">
                  <a:extLst>
                    <a:ext uri="{9D8B030D-6E8A-4147-A177-3AD203B41FA5}">
                      <a16:colId xmlns:a16="http://schemas.microsoft.com/office/drawing/2014/main" val="20007"/>
                    </a:ext>
                  </a:extLst>
                </a:gridCol>
                <a:gridCol w="346192">
                  <a:extLst>
                    <a:ext uri="{9D8B030D-6E8A-4147-A177-3AD203B41FA5}">
                      <a16:colId xmlns:a16="http://schemas.microsoft.com/office/drawing/2014/main" val="20008"/>
                    </a:ext>
                  </a:extLst>
                </a:gridCol>
                <a:gridCol w="346192">
                  <a:extLst>
                    <a:ext uri="{9D8B030D-6E8A-4147-A177-3AD203B41FA5}">
                      <a16:colId xmlns:a16="http://schemas.microsoft.com/office/drawing/2014/main" val="20009"/>
                    </a:ext>
                  </a:extLst>
                </a:gridCol>
                <a:gridCol w="346192">
                  <a:extLst>
                    <a:ext uri="{9D8B030D-6E8A-4147-A177-3AD203B41FA5}">
                      <a16:colId xmlns:a16="http://schemas.microsoft.com/office/drawing/2014/main" val="20010"/>
                    </a:ext>
                  </a:extLst>
                </a:gridCol>
                <a:gridCol w="346192">
                  <a:extLst>
                    <a:ext uri="{9D8B030D-6E8A-4147-A177-3AD203B41FA5}">
                      <a16:colId xmlns:a16="http://schemas.microsoft.com/office/drawing/2014/main" val="20011"/>
                    </a:ext>
                  </a:extLst>
                </a:gridCol>
                <a:gridCol w="346192">
                  <a:extLst>
                    <a:ext uri="{9D8B030D-6E8A-4147-A177-3AD203B41FA5}">
                      <a16:colId xmlns:a16="http://schemas.microsoft.com/office/drawing/2014/main" val="20012"/>
                    </a:ext>
                  </a:extLst>
                </a:gridCol>
                <a:gridCol w="346192">
                  <a:extLst>
                    <a:ext uri="{9D8B030D-6E8A-4147-A177-3AD203B41FA5}">
                      <a16:colId xmlns:a16="http://schemas.microsoft.com/office/drawing/2014/main" val="20013"/>
                    </a:ext>
                  </a:extLst>
                </a:gridCol>
                <a:gridCol w="346192">
                  <a:extLst>
                    <a:ext uri="{9D8B030D-6E8A-4147-A177-3AD203B41FA5}">
                      <a16:colId xmlns:a16="http://schemas.microsoft.com/office/drawing/2014/main" val="20014"/>
                    </a:ext>
                  </a:extLst>
                </a:gridCol>
                <a:gridCol w="346192">
                  <a:extLst>
                    <a:ext uri="{9D8B030D-6E8A-4147-A177-3AD203B41FA5}">
                      <a16:colId xmlns:a16="http://schemas.microsoft.com/office/drawing/2014/main" val="20015"/>
                    </a:ext>
                  </a:extLst>
                </a:gridCol>
                <a:gridCol w="346192">
                  <a:extLst>
                    <a:ext uri="{9D8B030D-6E8A-4147-A177-3AD203B41FA5}">
                      <a16:colId xmlns:a16="http://schemas.microsoft.com/office/drawing/2014/main" val="20016"/>
                    </a:ext>
                  </a:extLst>
                </a:gridCol>
                <a:gridCol w="346192">
                  <a:extLst>
                    <a:ext uri="{9D8B030D-6E8A-4147-A177-3AD203B41FA5}">
                      <a16:colId xmlns:a16="http://schemas.microsoft.com/office/drawing/2014/main" val="20017"/>
                    </a:ext>
                  </a:extLst>
                </a:gridCol>
                <a:gridCol w="346192">
                  <a:extLst>
                    <a:ext uri="{9D8B030D-6E8A-4147-A177-3AD203B41FA5}">
                      <a16:colId xmlns:a16="http://schemas.microsoft.com/office/drawing/2014/main" val="20018"/>
                    </a:ext>
                  </a:extLst>
                </a:gridCol>
                <a:gridCol w="346192">
                  <a:extLst>
                    <a:ext uri="{9D8B030D-6E8A-4147-A177-3AD203B41FA5}">
                      <a16:colId xmlns:a16="http://schemas.microsoft.com/office/drawing/2014/main" val="20019"/>
                    </a:ext>
                  </a:extLst>
                </a:gridCol>
                <a:gridCol w="346192">
                  <a:extLst>
                    <a:ext uri="{9D8B030D-6E8A-4147-A177-3AD203B41FA5}">
                      <a16:colId xmlns:a16="http://schemas.microsoft.com/office/drawing/2014/main" val="20020"/>
                    </a:ext>
                  </a:extLst>
                </a:gridCol>
                <a:gridCol w="346192">
                  <a:extLst>
                    <a:ext uri="{9D8B030D-6E8A-4147-A177-3AD203B41FA5}">
                      <a16:colId xmlns:a16="http://schemas.microsoft.com/office/drawing/2014/main" val="20021"/>
                    </a:ext>
                  </a:extLst>
                </a:gridCol>
                <a:gridCol w="346192">
                  <a:extLst>
                    <a:ext uri="{9D8B030D-6E8A-4147-A177-3AD203B41FA5}">
                      <a16:colId xmlns:a16="http://schemas.microsoft.com/office/drawing/2014/main" val="20022"/>
                    </a:ext>
                  </a:extLst>
                </a:gridCol>
                <a:gridCol w="346192">
                  <a:extLst>
                    <a:ext uri="{9D8B030D-6E8A-4147-A177-3AD203B41FA5}">
                      <a16:colId xmlns:a16="http://schemas.microsoft.com/office/drawing/2014/main" val="20023"/>
                    </a:ext>
                  </a:extLst>
                </a:gridCol>
              </a:tblGrid>
              <a:tr h="182880">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395535" y="682260"/>
          <a:ext cx="8424933" cy="305314"/>
        </p:xfrm>
        <a:graphic>
          <a:graphicData uri="http://schemas.openxmlformats.org/drawingml/2006/table">
            <a:tbl>
              <a:tblPr firstRow="1" bandRow="1">
                <a:tableStyleId>{5C22544A-7EE6-4342-B048-85BDC9FD1C3A}</a:tableStyleId>
              </a:tblPr>
              <a:tblGrid>
                <a:gridCol w="1447180">
                  <a:extLst>
                    <a:ext uri="{9D8B030D-6E8A-4147-A177-3AD203B41FA5}">
                      <a16:colId xmlns:a16="http://schemas.microsoft.com/office/drawing/2014/main" val="20000"/>
                    </a:ext>
                  </a:extLst>
                </a:gridCol>
                <a:gridCol w="4156544">
                  <a:extLst>
                    <a:ext uri="{9D8B030D-6E8A-4147-A177-3AD203B41FA5}">
                      <a16:colId xmlns:a16="http://schemas.microsoft.com/office/drawing/2014/main" val="20001"/>
                    </a:ext>
                  </a:extLst>
                </a:gridCol>
                <a:gridCol w="2821209">
                  <a:extLst>
                    <a:ext uri="{9D8B030D-6E8A-4147-A177-3AD203B41FA5}">
                      <a16:colId xmlns:a16="http://schemas.microsoft.com/office/drawing/2014/main" val="2377516263"/>
                    </a:ext>
                  </a:extLst>
                </a:gridCol>
              </a:tblGrid>
              <a:tr h="305314">
                <a:tc>
                  <a:txBody>
                    <a:bodyPr/>
                    <a:lstStyle/>
                    <a:p>
                      <a:pPr algn="ctr"/>
                      <a:r>
                        <a:rPr lang="en-GB" sz="1200" dirty="0"/>
                        <a:t>2020</a:t>
                      </a:r>
                    </a:p>
                  </a:txBody>
                  <a:tcPr anchor="ctr">
                    <a:solidFill>
                      <a:schemeClr val="bg1">
                        <a:lumMod val="85000"/>
                      </a:schemeClr>
                    </a:solidFill>
                  </a:tcPr>
                </a:tc>
                <a:tc>
                  <a:txBody>
                    <a:bodyPr/>
                    <a:lstStyle/>
                    <a:p>
                      <a:pPr algn="ctr"/>
                      <a:r>
                        <a:rPr lang="en-GB" sz="1200" dirty="0"/>
                        <a:t>2021</a:t>
                      </a:r>
                    </a:p>
                  </a:txBody>
                  <a:tcPr anchor="ctr">
                    <a:solidFill>
                      <a:schemeClr val="bg1">
                        <a:lumMod val="85000"/>
                      </a:schemeClr>
                    </a:solidFill>
                  </a:tcPr>
                </a:tc>
                <a:tc>
                  <a:txBody>
                    <a:bodyPr/>
                    <a:lstStyle/>
                    <a:p>
                      <a:pPr algn="ctr"/>
                      <a:r>
                        <a:rPr lang="en-GB" sz="1200" dirty="0"/>
                        <a:t>2022</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121" name="5-Point Star 120"/>
          <p:cNvSpPr/>
          <p:nvPr/>
        </p:nvSpPr>
        <p:spPr>
          <a:xfrm>
            <a:off x="7935460" y="135221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2" name="5-Point Star 121"/>
          <p:cNvSpPr/>
          <p:nvPr/>
        </p:nvSpPr>
        <p:spPr>
          <a:xfrm>
            <a:off x="7933243" y="2034187"/>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23" name="5-Point Star 122"/>
          <p:cNvSpPr/>
          <p:nvPr/>
        </p:nvSpPr>
        <p:spPr>
          <a:xfrm>
            <a:off x="7943080" y="1688928"/>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4" name="TextBox 123"/>
          <p:cNvSpPr txBox="1"/>
          <p:nvPr/>
        </p:nvSpPr>
        <p:spPr>
          <a:xfrm>
            <a:off x="8217358" y="1317946"/>
            <a:ext cx="648072"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Approval on track</a:t>
            </a:r>
          </a:p>
        </p:txBody>
      </p:sp>
      <p:sp>
        <p:nvSpPr>
          <p:cNvPr id="125" name="TextBox 124"/>
          <p:cNvSpPr txBox="1"/>
          <p:nvPr/>
        </p:nvSpPr>
        <p:spPr>
          <a:xfrm>
            <a:off x="8239933" y="1995631"/>
            <a:ext cx="598206"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Approval at risk</a:t>
            </a:r>
          </a:p>
        </p:txBody>
      </p:sp>
      <p:sp>
        <p:nvSpPr>
          <p:cNvPr id="126" name="TextBox 125"/>
          <p:cNvSpPr txBox="1"/>
          <p:nvPr/>
        </p:nvSpPr>
        <p:spPr>
          <a:xfrm>
            <a:off x="6960593" y="1328591"/>
            <a:ext cx="949221"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Governance Approvals Key</a:t>
            </a:r>
          </a:p>
        </p:txBody>
      </p:sp>
      <p:sp>
        <p:nvSpPr>
          <p:cNvPr id="127" name="TextBox 126"/>
          <p:cNvSpPr txBox="1"/>
          <p:nvPr/>
        </p:nvSpPr>
        <p:spPr>
          <a:xfrm>
            <a:off x="8212537" y="1670792"/>
            <a:ext cx="660513"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Approved</a:t>
            </a:r>
          </a:p>
        </p:txBody>
      </p:sp>
      <p:sp>
        <p:nvSpPr>
          <p:cNvPr id="88" name="Rectangle 87">
            <a:extLst>
              <a:ext uri="{FF2B5EF4-FFF2-40B4-BE49-F238E27FC236}">
                <a16:creationId xmlns:a16="http://schemas.microsoft.com/office/drawing/2014/main" id="{710EF058-D3EE-4C9A-85B1-279C1E83FB75}"/>
              </a:ext>
            </a:extLst>
          </p:cNvPr>
          <p:cNvSpPr/>
          <p:nvPr/>
        </p:nvSpPr>
        <p:spPr>
          <a:xfrm>
            <a:off x="73876" y="187780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a:ea typeface="+mn-ea"/>
                <a:cs typeface="+mn-cs"/>
              </a:rPr>
              <a:t>Nov 21</a:t>
            </a:r>
          </a:p>
        </p:txBody>
      </p:sp>
      <p:sp>
        <p:nvSpPr>
          <p:cNvPr id="90" name="Rectangle 89">
            <a:extLst>
              <a:ext uri="{FF2B5EF4-FFF2-40B4-BE49-F238E27FC236}">
                <a16:creationId xmlns:a16="http://schemas.microsoft.com/office/drawing/2014/main" id="{11213C6D-FE15-49C6-A1FF-4C196F6F2D94}"/>
              </a:ext>
            </a:extLst>
          </p:cNvPr>
          <p:cNvSpPr/>
          <p:nvPr/>
        </p:nvSpPr>
        <p:spPr>
          <a:xfrm>
            <a:off x="85789" y="1547163"/>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a:ea typeface="+mn-ea"/>
                <a:cs typeface="+mn-cs"/>
              </a:rPr>
              <a:t>Jun 21</a:t>
            </a:r>
          </a:p>
        </p:txBody>
      </p:sp>
      <p:sp>
        <p:nvSpPr>
          <p:cNvPr id="93" name="Rectangle 92">
            <a:extLst>
              <a:ext uri="{FF2B5EF4-FFF2-40B4-BE49-F238E27FC236}">
                <a16:creationId xmlns:a16="http://schemas.microsoft.com/office/drawing/2014/main" id="{D6036008-7240-4DF0-A180-EB719DA95119}"/>
              </a:ext>
            </a:extLst>
          </p:cNvPr>
          <p:cNvSpPr/>
          <p:nvPr/>
        </p:nvSpPr>
        <p:spPr>
          <a:xfrm>
            <a:off x="80749" y="287187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a:ea typeface="+mn-ea"/>
                <a:cs typeface="+mn-cs"/>
              </a:rPr>
              <a:t>MiR 10</a:t>
            </a:r>
          </a:p>
        </p:txBody>
      </p:sp>
      <p:sp>
        <p:nvSpPr>
          <p:cNvPr id="94" name="Rectangle 93">
            <a:extLst>
              <a:ext uri="{FF2B5EF4-FFF2-40B4-BE49-F238E27FC236}">
                <a16:creationId xmlns:a16="http://schemas.microsoft.com/office/drawing/2014/main" id="{3761AE02-CF94-4240-9532-DF2517AC2C25}"/>
              </a:ext>
            </a:extLst>
          </p:cNvPr>
          <p:cNvSpPr/>
          <p:nvPr/>
        </p:nvSpPr>
        <p:spPr>
          <a:xfrm>
            <a:off x="81103" y="254286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a:ea typeface="+mn-ea"/>
                <a:cs typeface="+mn-cs"/>
              </a:rPr>
              <a:t>MiR 9</a:t>
            </a:r>
          </a:p>
        </p:txBody>
      </p:sp>
      <p:sp>
        <p:nvSpPr>
          <p:cNvPr id="95" name="Rectangle 94">
            <a:extLst>
              <a:ext uri="{FF2B5EF4-FFF2-40B4-BE49-F238E27FC236}">
                <a16:creationId xmlns:a16="http://schemas.microsoft.com/office/drawing/2014/main" id="{BA18E39B-4806-4984-9524-FE0B6411BAE9}"/>
              </a:ext>
            </a:extLst>
          </p:cNvPr>
          <p:cNvSpPr/>
          <p:nvPr/>
        </p:nvSpPr>
        <p:spPr>
          <a:xfrm>
            <a:off x="87181" y="1200700"/>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a:ea typeface="+mn-ea"/>
                <a:cs typeface="+mn-cs"/>
              </a:rPr>
              <a:t>Nov 20</a:t>
            </a:r>
          </a:p>
        </p:txBody>
      </p:sp>
      <p:sp>
        <p:nvSpPr>
          <p:cNvPr id="82" name="Rectangle 81">
            <a:extLst>
              <a:ext uri="{FF2B5EF4-FFF2-40B4-BE49-F238E27FC236}">
                <a16:creationId xmlns:a16="http://schemas.microsoft.com/office/drawing/2014/main" id="{4C60D1A8-8894-44B1-9784-60EBE88A7CD5}"/>
              </a:ext>
            </a:extLst>
          </p:cNvPr>
          <p:cNvSpPr/>
          <p:nvPr/>
        </p:nvSpPr>
        <p:spPr>
          <a:xfrm>
            <a:off x="80834" y="3861969"/>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a:ea typeface="+mn-ea"/>
                <a:cs typeface="+mn-cs"/>
              </a:rPr>
              <a:t>Xo CF</a:t>
            </a:r>
          </a:p>
        </p:txBody>
      </p:sp>
      <p:sp>
        <p:nvSpPr>
          <p:cNvPr id="92" name="TextBox 91">
            <a:extLst>
              <a:ext uri="{FF2B5EF4-FFF2-40B4-BE49-F238E27FC236}">
                <a16:creationId xmlns:a16="http://schemas.microsoft.com/office/drawing/2014/main" id="{D0BFD6BE-3A02-4C87-AB2E-72BA44B045D1}"/>
              </a:ext>
            </a:extLst>
          </p:cNvPr>
          <p:cNvSpPr txBox="1"/>
          <p:nvPr/>
        </p:nvSpPr>
        <p:spPr>
          <a:xfrm>
            <a:off x="3219241" y="1488957"/>
            <a:ext cx="7848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Scope Approved – August ChMC</a:t>
            </a:r>
          </a:p>
        </p:txBody>
      </p:sp>
      <p:sp>
        <p:nvSpPr>
          <p:cNvPr id="86" name="Rectangle 85">
            <a:extLst>
              <a:ext uri="{FF2B5EF4-FFF2-40B4-BE49-F238E27FC236}">
                <a16:creationId xmlns:a16="http://schemas.microsoft.com/office/drawing/2014/main" id="{17F29ECE-0D28-4DE1-9D8A-458CDD77DAD8}"/>
              </a:ext>
            </a:extLst>
          </p:cNvPr>
          <p:cNvSpPr/>
          <p:nvPr/>
        </p:nvSpPr>
        <p:spPr>
          <a:xfrm>
            <a:off x="80748" y="3197501"/>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err="1">
                <a:ln>
                  <a:noFill/>
                </a:ln>
                <a:solidFill>
                  <a:prstClr val="white"/>
                </a:solidFill>
                <a:effectLst/>
                <a:uLnTx/>
                <a:uFillTx/>
                <a:latin typeface="Arial"/>
                <a:ea typeface="+mn-ea"/>
                <a:cs typeface="+mn-cs"/>
              </a:rPr>
              <a:t>MiR</a:t>
            </a:r>
            <a:endParaRPr kumimoji="0" lang="en-GB" sz="6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a:ea typeface="+mn-ea"/>
                <a:cs typeface="+mn-cs"/>
              </a:rPr>
              <a:t>11</a:t>
            </a:r>
          </a:p>
        </p:txBody>
      </p:sp>
      <p:sp>
        <p:nvSpPr>
          <p:cNvPr id="118" name="Rectangle 117">
            <a:extLst>
              <a:ext uri="{FF2B5EF4-FFF2-40B4-BE49-F238E27FC236}">
                <a16:creationId xmlns:a16="http://schemas.microsoft.com/office/drawing/2014/main" id="{6B300F54-C795-4216-BACF-3C269CCDE6E6}"/>
              </a:ext>
            </a:extLst>
          </p:cNvPr>
          <p:cNvSpPr/>
          <p:nvPr/>
        </p:nvSpPr>
        <p:spPr>
          <a:xfrm>
            <a:off x="524904" y="1221178"/>
            <a:ext cx="1494002" cy="229500"/>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prstClr val="white"/>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8D2756C6-3BDC-4400-8734-7190E0E34391}"/>
              </a:ext>
            </a:extLst>
          </p:cNvPr>
          <p:cNvSpPr/>
          <p:nvPr/>
        </p:nvSpPr>
        <p:spPr>
          <a:xfrm>
            <a:off x="2877364" y="3882238"/>
            <a:ext cx="4156835" cy="213776"/>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prstClr val="white"/>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B7BFDFA7-9E5D-4AB3-8CAD-E7800232CAE1}"/>
              </a:ext>
            </a:extLst>
          </p:cNvPr>
          <p:cNvSpPr/>
          <p:nvPr/>
        </p:nvSpPr>
        <p:spPr>
          <a:xfrm>
            <a:off x="501538" y="1563093"/>
            <a:ext cx="4121992" cy="236966"/>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prstClr val="white"/>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1769EB19-EC0C-4F10-8243-4C1CEE8638A6}"/>
              </a:ext>
            </a:extLst>
          </p:cNvPr>
          <p:cNvSpPr/>
          <p:nvPr/>
        </p:nvSpPr>
        <p:spPr>
          <a:xfrm>
            <a:off x="1290549" y="2553732"/>
            <a:ext cx="1390444" cy="244173"/>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      </a:t>
            </a:r>
          </a:p>
        </p:txBody>
      </p:sp>
      <p:sp>
        <p:nvSpPr>
          <p:cNvPr id="130" name="Rectangle 129">
            <a:extLst>
              <a:ext uri="{FF2B5EF4-FFF2-40B4-BE49-F238E27FC236}">
                <a16:creationId xmlns:a16="http://schemas.microsoft.com/office/drawing/2014/main" id="{9D8E96A3-10A3-4335-B262-CE4CE2DEC2E0}"/>
              </a:ext>
            </a:extLst>
          </p:cNvPr>
          <p:cNvSpPr/>
          <p:nvPr/>
        </p:nvSpPr>
        <p:spPr>
          <a:xfrm>
            <a:off x="3014920" y="2845643"/>
            <a:ext cx="1100418" cy="235492"/>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      </a:t>
            </a:r>
          </a:p>
        </p:txBody>
      </p:sp>
      <p:sp>
        <p:nvSpPr>
          <p:cNvPr id="131" name="Rectangle 130">
            <a:extLst>
              <a:ext uri="{FF2B5EF4-FFF2-40B4-BE49-F238E27FC236}">
                <a16:creationId xmlns:a16="http://schemas.microsoft.com/office/drawing/2014/main" id="{69BE6B0D-6145-4B40-A7BB-697699B9F9D6}"/>
              </a:ext>
            </a:extLst>
          </p:cNvPr>
          <p:cNvSpPr/>
          <p:nvPr/>
        </p:nvSpPr>
        <p:spPr>
          <a:xfrm>
            <a:off x="1512189" y="1895433"/>
            <a:ext cx="4123094" cy="223591"/>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23530592-5B76-4FC2-832D-FDABC09EE49E}"/>
              </a:ext>
            </a:extLst>
          </p:cNvPr>
          <p:cNvCxnSpPr>
            <a:cxnSpLocks/>
          </p:cNvCxnSpPr>
          <p:nvPr/>
        </p:nvCxnSpPr>
        <p:spPr>
          <a:xfrm>
            <a:off x="2385561" y="1166593"/>
            <a:ext cx="0" cy="3917036"/>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34" name="TextBox 133">
            <a:extLst>
              <a:ext uri="{FF2B5EF4-FFF2-40B4-BE49-F238E27FC236}">
                <a16:creationId xmlns:a16="http://schemas.microsoft.com/office/drawing/2014/main" id="{82024DBD-31BF-44A7-BB97-C867BE86AA80}"/>
              </a:ext>
            </a:extLst>
          </p:cNvPr>
          <p:cNvSpPr txBox="1"/>
          <p:nvPr/>
        </p:nvSpPr>
        <p:spPr>
          <a:xfrm>
            <a:off x="1452101" y="1899636"/>
            <a:ext cx="4428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Scope / EQR</a:t>
            </a:r>
          </a:p>
        </p:txBody>
      </p:sp>
      <p:sp>
        <p:nvSpPr>
          <p:cNvPr id="137" name="TextBox 136">
            <a:extLst>
              <a:ext uri="{FF2B5EF4-FFF2-40B4-BE49-F238E27FC236}">
                <a16:creationId xmlns:a16="http://schemas.microsoft.com/office/drawing/2014/main" id="{DEB05F2E-9A94-40F6-ACF3-ACE3E79B3557}"/>
              </a:ext>
            </a:extLst>
          </p:cNvPr>
          <p:cNvSpPr txBox="1"/>
          <p:nvPr/>
        </p:nvSpPr>
        <p:spPr>
          <a:xfrm>
            <a:off x="925405" y="258845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138" name="5-Point Star 120">
            <a:extLst>
              <a:ext uri="{FF2B5EF4-FFF2-40B4-BE49-F238E27FC236}">
                <a16:creationId xmlns:a16="http://schemas.microsoft.com/office/drawing/2014/main" id="{1E82E44F-3F35-4541-9851-3DAFC8132F54}"/>
              </a:ext>
            </a:extLst>
          </p:cNvPr>
          <p:cNvSpPr/>
          <p:nvPr/>
        </p:nvSpPr>
        <p:spPr>
          <a:xfrm>
            <a:off x="1842236" y="192864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9" name="5-Point Star 144">
            <a:extLst>
              <a:ext uri="{FF2B5EF4-FFF2-40B4-BE49-F238E27FC236}">
                <a16:creationId xmlns:a16="http://schemas.microsoft.com/office/drawing/2014/main" id="{49152C88-918A-460C-802F-C2104E012932}"/>
              </a:ext>
            </a:extLst>
          </p:cNvPr>
          <p:cNvSpPr/>
          <p:nvPr/>
        </p:nvSpPr>
        <p:spPr>
          <a:xfrm>
            <a:off x="1250286" y="2577205"/>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A0761DC3-C703-49FD-B071-132C0EA3A7CA}"/>
              </a:ext>
            </a:extLst>
          </p:cNvPr>
          <p:cNvSpPr txBox="1"/>
          <p:nvPr/>
        </p:nvSpPr>
        <p:spPr>
          <a:xfrm flipH="1">
            <a:off x="2644187" y="2913228"/>
            <a:ext cx="601315"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141" name="5-Point Star 144">
            <a:extLst>
              <a:ext uri="{FF2B5EF4-FFF2-40B4-BE49-F238E27FC236}">
                <a16:creationId xmlns:a16="http://schemas.microsoft.com/office/drawing/2014/main" id="{D1C59439-5335-4A41-9A4D-B09C263BC9D0}"/>
              </a:ext>
            </a:extLst>
          </p:cNvPr>
          <p:cNvSpPr/>
          <p:nvPr/>
        </p:nvSpPr>
        <p:spPr>
          <a:xfrm>
            <a:off x="3994415" y="1241195"/>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44" name="TextBox 143">
            <a:extLst>
              <a:ext uri="{FF2B5EF4-FFF2-40B4-BE49-F238E27FC236}">
                <a16:creationId xmlns:a16="http://schemas.microsoft.com/office/drawing/2014/main" id="{2E252326-604C-4055-BBD2-DA65F057E069}"/>
              </a:ext>
            </a:extLst>
          </p:cNvPr>
          <p:cNvSpPr txBox="1"/>
          <p:nvPr/>
        </p:nvSpPr>
        <p:spPr>
          <a:xfrm>
            <a:off x="807734" y="1549193"/>
            <a:ext cx="67370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EQR </a:t>
            </a:r>
          </a:p>
        </p:txBody>
      </p:sp>
      <p:sp>
        <p:nvSpPr>
          <p:cNvPr id="146" name="5-Point Star 144">
            <a:extLst>
              <a:ext uri="{FF2B5EF4-FFF2-40B4-BE49-F238E27FC236}">
                <a16:creationId xmlns:a16="http://schemas.microsoft.com/office/drawing/2014/main" id="{AD3C1B96-EAB9-48D0-BED8-DF5F4B9AE238}"/>
              </a:ext>
            </a:extLst>
          </p:cNvPr>
          <p:cNvSpPr/>
          <p:nvPr/>
        </p:nvSpPr>
        <p:spPr>
          <a:xfrm>
            <a:off x="543940" y="1587810"/>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84" name="5-Point Star 144">
            <a:extLst>
              <a:ext uri="{FF2B5EF4-FFF2-40B4-BE49-F238E27FC236}">
                <a16:creationId xmlns:a16="http://schemas.microsoft.com/office/drawing/2014/main" id="{6A96FC9A-1A71-4E2E-AB94-3FB82733B4B3}"/>
              </a:ext>
            </a:extLst>
          </p:cNvPr>
          <p:cNvSpPr/>
          <p:nvPr/>
        </p:nvSpPr>
        <p:spPr>
          <a:xfrm>
            <a:off x="2686088" y="390940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85" name="TextBox 84">
            <a:extLst>
              <a:ext uri="{FF2B5EF4-FFF2-40B4-BE49-F238E27FC236}">
                <a16:creationId xmlns:a16="http://schemas.microsoft.com/office/drawing/2014/main" id="{38050924-9A67-414A-AD14-D086E34F3FC7}"/>
              </a:ext>
            </a:extLst>
          </p:cNvPr>
          <p:cNvSpPr txBox="1"/>
          <p:nvPr/>
        </p:nvSpPr>
        <p:spPr>
          <a:xfrm>
            <a:off x="2414582" y="3881230"/>
            <a:ext cx="3549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CP / BER</a:t>
            </a:r>
          </a:p>
        </p:txBody>
      </p:sp>
      <p:sp>
        <p:nvSpPr>
          <p:cNvPr id="89" name="5-Point Star 144">
            <a:extLst>
              <a:ext uri="{FF2B5EF4-FFF2-40B4-BE49-F238E27FC236}">
                <a16:creationId xmlns:a16="http://schemas.microsoft.com/office/drawing/2014/main" id="{906387A1-FB44-478C-AAF7-010BA516AF7D}"/>
              </a:ext>
            </a:extLst>
          </p:cNvPr>
          <p:cNvSpPr/>
          <p:nvPr/>
        </p:nvSpPr>
        <p:spPr>
          <a:xfrm>
            <a:off x="2584229" y="1594990"/>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91" name="TextBox 90">
            <a:extLst>
              <a:ext uri="{FF2B5EF4-FFF2-40B4-BE49-F238E27FC236}">
                <a16:creationId xmlns:a16="http://schemas.microsoft.com/office/drawing/2014/main" id="{0D8FC617-6AF4-4AAF-9E1C-EB2FC37D389F}"/>
              </a:ext>
            </a:extLst>
          </p:cNvPr>
          <p:cNvSpPr txBox="1"/>
          <p:nvPr/>
        </p:nvSpPr>
        <p:spPr>
          <a:xfrm>
            <a:off x="2810132" y="1564167"/>
            <a:ext cx="67370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sp>
        <p:nvSpPr>
          <p:cNvPr id="96" name="TextBox 95">
            <a:extLst>
              <a:ext uri="{FF2B5EF4-FFF2-40B4-BE49-F238E27FC236}">
                <a16:creationId xmlns:a16="http://schemas.microsoft.com/office/drawing/2014/main" id="{9A858AF3-EE1E-4D92-B292-9C1B4C96D08D}"/>
              </a:ext>
            </a:extLst>
          </p:cNvPr>
          <p:cNvSpPr txBox="1"/>
          <p:nvPr/>
        </p:nvSpPr>
        <p:spPr>
          <a:xfrm>
            <a:off x="4181978" y="1291033"/>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97" name="5-Point Star 144">
            <a:extLst>
              <a:ext uri="{FF2B5EF4-FFF2-40B4-BE49-F238E27FC236}">
                <a16:creationId xmlns:a16="http://schemas.microsoft.com/office/drawing/2014/main" id="{29338E5D-1E6B-49FB-A19B-3122C4727F2E}"/>
              </a:ext>
            </a:extLst>
          </p:cNvPr>
          <p:cNvSpPr/>
          <p:nvPr/>
        </p:nvSpPr>
        <p:spPr>
          <a:xfrm>
            <a:off x="4970195" y="160234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98" name="TextBox 97">
            <a:extLst>
              <a:ext uri="{FF2B5EF4-FFF2-40B4-BE49-F238E27FC236}">
                <a16:creationId xmlns:a16="http://schemas.microsoft.com/office/drawing/2014/main" id="{19C14EFD-F83E-4B7A-B269-0B528A9560F7}"/>
              </a:ext>
            </a:extLst>
          </p:cNvPr>
          <p:cNvSpPr txBox="1"/>
          <p:nvPr/>
        </p:nvSpPr>
        <p:spPr>
          <a:xfrm>
            <a:off x="5154635" y="164216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99" name="Rectangle 98">
            <a:extLst>
              <a:ext uri="{FF2B5EF4-FFF2-40B4-BE49-F238E27FC236}">
                <a16:creationId xmlns:a16="http://schemas.microsoft.com/office/drawing/2014/main" id="{D2D8A3B9-F06E-4F0B-9A23-BB5FCCBD9FBC}"/>
              </a:ext>
            </a:extLst>
          </p:cNvPr>
          <p:cNvSpPr/>
          <p:nvPr/>
        </p:nvSpPr>
        <p:spPr>
          <a:xfrm>
            <a:off x="87180" y="417110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a:ea typeface="+mn-ea"/>
                <a:cs typeface="+mn-cs"/>
              </a:rPr>
              <a:t>PAC</a:t>
            </a:r>
          </a:p>
        </p:txBody>
      </p:sp>
      <p:sp>
        <p:nvSpPr>
          <p:cNvPr id="103" name="Rectangle 102">
            <a:extLst>
              <a:ext uri="{FF2B5EF4-FFF2-40B4-BE49-F238E27FC236}">
                <a16:creationId xmlns:a16="http://schemas.microsoft.com/office/drawing/2014/main" id="{2667F3B1-80FE-4BA0-AFCA-D58BE4464146}"/>
              </a:ext>
            </a:extLst>
          </p:cNvPr>
          <p:cNvSpPr/>
          <p:nvPr/>
        </p:nvSpPr>
        <p:spPr>
          <a:xfrm>
            <a:off x="2865174" y="4213612"/>
            <a:ext cx="4156835" cy="213776"/>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prstClr val="white"/>
              </a:solidFill>
              <a:effectLst/>
              <a:uLnTx/>
              <a:uFillTx/>
              <a:latin typeface="Arial"/>
              <a:ea typeface="+mn-ea"/>
              <a:cs typeface="+mn-cs"/>
            </a:endParaRPr>
          </a:p>
        </p:txBody>
      </p:sp>
      <p:sp>
        <p:nvSpPr>
          <p:cNvPr id="104" name="TextBox 103">
            <a:extLst>
              <a:ext uri="{FF2B5EF4-FFF2-40B4-BE49-F238E27FC236}">
                <a16:creationId xmlns:a16="http://schemas.microsoft.com/office/drawing/2014/main" id="{8B6B7B80-5D6E-4BB0-8CF1-BB8214B2AD78}"/>
              </a:ext>
            </a:extLst>
          </p:cNvPr>
          <p:cNvSpPr txBox="1"/>
          <p:nvPr/>
        </p:nvSpPr>
        <p:spPr>
          <a:xfrm>
            <a:off x="2471115" y="4214552"/>
            <a:ext cx="4007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CP / BER</a:t>
            </a:r>
          </a:p>
        </p:txBody>
      </p:sp>
      <p:sp>
        <p:nvSpPr>
          <p:cNvPr id="107" name="5-Point Star 144">
            <a:extLst>
              <a:ext uri="{FF2B5EF4-FFF2-40B4-BE49-F238E27FC236}">
                <a16:creationId xmlns:a16="http://schemas.microsoft.com/office/drawing/2014/main" id="{A984C167-6F6F-4361-8634-A39CB3749D2C}"/>
              </a:ext>
            </a:extLst>
          </p:cNvPr>
          <p:cNvSpPr/>
          <p:nvPr/>
        </p:nvSpPr>
        <p:spPr>
          <a:xfrm>
            <a:off x="2708535" y="4233467"/>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10" name="5-Point Star 120">
            <a:extLst>
              <a:ext uri="{FF2B5EF4-FFF2-40B4-BE49-F238E27FC236}">
                <a16:creationId xmlns:a16="http://schemas.microsoft.com/office/drawing/2014/main" id="{92EE16E2-4913-4015-9AA9-399FDF6647B2}"/>
              </a:ext>
            </a:extLst>
          </p:cNvPr>
          <p:cNvSpPr/>
          <p:nvPr/>
        </p:nvSpPr>
        <p:spPr>
          <a:xfrm>
            <a:off x="2952721" y="2884975"/>
            <a:ext cx="256500" cy="162000"/>
          </a:xfrm>
          <a:prstGeom prst="star5">
            <a:avLst>
              <a:gd name="adj" fmla="val 19098"/>
              <a:gd name="hf" fmla="val 105146"/>
              <a:gd name="vf" fmla="val 11055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2" name="Rectangle 141">
            <a:extLst>
              <a:ext uri="{FF2B5EF4-FFF2-40B4-BE49-F238E27FC236}">
                <a16:creationId xmlns:a16="http://schemas.microsoft.com/office/drawing/2014/main" id="{5C57EBF5-7D18-45DC-895F-2714B4759E95}"/>
              </a:ext>
            </a:extLst>
          </p:cNvPr>
          <p:cNvSpPr/>
          <p:nvPr/>
        </p:nvSpPr>
        <p:spPr>
          <a:xfrm>
            <a:off x="4706262" y="3184801"/>
            <a:ext cx="1309643" cy="2295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      </a:t>
            </a:r>
          </a:p>
        </p:txBody>
      </p:sp>
      <p:sp>
        <p:nvSpPr>
          <p:cNvPr id="143" name="5-Point Star 120">
            <a:extLst>
              <a:ext uri="{FF2B5EF4-FFF2-40B4-BE49-F238E27FC236}">
                <a16:creationId xmlns:a16="http://schemas.microsoft.com/office/drawing/2014/main" id="{2020BFE3-0465-4703-92F6-4F277771399A}"/>
              </a:ext>
            </a:extLst>
          </p:cNvPr>
          <p:cNvSpPr/>
          <p:nvPr/>
        </p:nvSpPr>
        <p:spPr>
          <a:xfrm>
            <a:off x="4305311" y="3235192"/>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5" name="TextBox 144">
            <a:extLst>
              <a:ext uri="{FF2B5EF4-FFF2-40B4-BE49-F238E27FC236}">
                <a16:creationId xmlns:a16="http://schemas.microsoft.com/office/drawing/2014/main" id="{35B7667D-DDDB-48BE-82DF-C19862C7AB4D}"/>
              </a:ext>
            </a:extLst>
          </p:cNvPr>
          <p:cNvSpPr txBox="1"/>
          <p:nvPr/>
        </p:nvSpPr>
        <p:spPr>
          <a:xfrm flipH="1">
            <a:off x="3985624" y="3261317"/>
            <a:ext cx="601315"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147" name="5-Point Star 120">
            <a:extLst>
              <a:ext uri="{FF2B5EF4-FFF2-40B4-BE49-F238E27FC236}">
                <a16:creationId xmlns:a16="http://schemas.microsoft.com/office/drawing/2014/main" id="{05B39CB2-3634-4B19-ACD3-C56B08312CDF}"/>
              </a:ext>
            </a:extLst>
          </p:cNvPr>
          <p:cNvSpPr/>
          <p:nvPr/>
        </p:nvSpPr>
        <p:spPr>
          <a:xfrm>
            <a:off x="7094828" y="3875888"/>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8" name="TextBox 147">
            <a:extLst>
              <a:ext uri="{FF2B5EF4-FFF2-40B4-BE49-F238E27FC236}">
                <a16:creationId xmlns:a16="http://schemas.microsoft.com/office/drawing/2014/main" id="{4E35A32B-5CD7-4060-96B4-43AA7CEEF1F7}"/>
              </a:ext>
            </a:extLst>
          </p:cNvPr>
          <p:cNvSpPr txBox="1"/>
          <p:nvPr/>
        </p:nvSpPr>
        <p:spPr>
          <a:xfrm>
            <a:off x="7271548" y="387588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49" name="5-Point Star 120">
            <a:extLst>
              <a:ext uri="{FF2B5EF4-FFF2-40B4-BE49-F238E27FC236}">
                <a16:creationId xmlns:a16="http://schemas.microsoft.com/office/drawing/2014/main" id="{06020B06-9AB6-4402-A351-5A9CB641FFA4}"/>
              </a:ext>
            </a:extLst>
          </p:cNvPr>
          <p:cNvSpPr/>
          <p:nvPr/>
        </p:nvSpPr>
        <p:spPr>
          <a:xfrm>
            <a:off x="7109493" y="4190500"/>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0" name="TextBox 149">
            <a:extLst>
              <a:ext uri="{FF2B5EF4-FFF2-40B4-BE49-F238E27FC236}">
                <a16:creationId xmlns:a16="http://schemas.microsoft.com/office/drawing/2014/main" id="{DCBC2F1A-2C70-4AC1-8CB3-281D20B0D9DC}"/>
              </a:ext>
            </a:extLst>
          </p:cNvPr>
          <p:cNvSpPr txBox="1"/>
          <p:nvPr/>
        </p:nvSpPr>
        <p:spPr>
          <a:xfrm>
            <a:off x="7294567" y="4375191"/>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51" name="Rectangle 150">
            <a:extLst>
              <a:ext uri="{FF2B5EF4-FFF2-40B4-BE49-F238E27FC236}">
                <a16:creationId xmlns:a16="http://schemas.microsoft.com/office/drawing/2014/main" id="{31D0FF5F-1221-4CC3-AF3B-9D0C5F632A92}"/>
              </a:ext>
            </a:extLst>
          </p:cNvPr>
          <p:cNvSpPr/>
          <p:nvPr/>
        </p:nvSpPr>
        <p:spPr>
          <a:xfrm>
            <a:off x="73129" y="3535002"/>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a:ea typeface="+mn-ea"/>
                <a:cs typeface="+mn-cs"/>
              </a:rPr>
              <a:t>Stand Alone</a:t>
            </a:r>
          </a:p>
        </p:txBody>
      </p:sp>
      <p:sp>
        <p:nvSpPr>
          <p:cNvPr id="152" name="Rectangle 151">
            <a:extLst>
              <a:ext uri="{FF2B5EF4-FFF2-40B4-BE49-F238E27FC236}">
                <a16:creationId xmlns:a16="http://schemas.microsoft.com/office/drawing/2014/main" id="{057AB8E7-5919-4857-A715-3BE8FF4B4257}"/>
              </a:ext>
            </a:extLst>
          </p:cNvPr>
          <p:cNvSpPr/>
          <p:nvPr/>
        </p:nvSpPr>
        <p:spPr>
          <a:xfrm>
            <a:off x="815407"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4645</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5164</a:t>
            </a:r>
          </a:p>
        </p:txBody>
      </p:sp>
      <p:sp>
        <p:nvSpPr>
          <p:cNvPr id="161" name="5-Point Star 144">
            <a:extLst>
              <a:ext uri="{FF2B5EF4-FFF2-40B4-BE49-F238E27FC236}">
                <a16:creationId xmlns:a16="http://schemas.microsoft.com/office/drawing/2014/main" id="{445393A7-E349-41CC-A2FC-20DA05734BC0}"/>
              </a:ext>
            </a:extLst>
          </p:cNvPr>
          <p:cNvSpPr/>
          <p:nvPr/>
        </p:nvSpPr>
        <p:spPr>
          <a:xfrm>
            <a:off x="3254923" y="193205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62" name="TextBox 161">
            <a:extLst>
              <a:ext uri="{FF2B5EF4-FFF2-40B4-BE49-F238E27FC236}">
                <a16:creationId xmlns:a16="http://schemas.microsoft.com/office/drawing/2014/main" id="{90851533-3EEA-4494-A01F-025891D552B0}"/>
              </a:ext>
            </a:extLst>
          </p:cNvPr>
          <p:cNvSpPr txBox="1"/>
          <p:nvPr/>
        </p:nvSpPr>
        <p:spPr>
          <a:xfrm>
            <a:off x="3385298" y="1951908"/>
            <a:ext cx="67370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sp>
        <p:nvSpPr>
          <p:cNvPr id="163" name="5-Point Star 144">
            <a:extLst>
              <a:ext uri="{FF2B5EF4-FFF2-40B4-BE49-F238E27FC236}">
                <a16:creationId xmlns:a16="http://schemas.microsoft.com/office/drawing/2014/main" id="{45CD2BBD-91F3-4FC9-8CF4-93CC420040C9}"/>
              </a:ext>
            </a:extLst>
          </p:cNvPr>
          <p:cNvSpPr/>
          <p:nvPr/>
        </p:nvSpPr>
        <p:spPr>
          <a:xfrm>
            <a:off x="6114458" y="3176617"/>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64" name="TextBox 163">
            <a:extLst>
              <a:ext uri="{FF2B5EF4-FFF2-40B4-BE49-F238E27FC236}">
                <a16:creationId xmlns:a16="http://schemas.microsoft.com/office/drawing/2014/main" id="{782D5CFF-7337-4965-858E-7DB909672621}"/>
              </a:ext>
            </a:extLst>
          </p:cNvPr>
          <p:cNvSpPr txBox="1"/>
          <p:nvPr/>
        </p:nvSpPr>
        <p:spPr>
          <a:xfrm>
            <a:off x="6317444" y="321069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65" name="5-Point Star 144">
            <a:extLst>
              <a:ext uri="{FF2B5EF4-FFF2-40B4-BE49-F238E27FC236}">
                <a16:creationId xmlns:a16="http://schemas.microsoft.com/office/drawing/2014/main" id="{46CB0134-6A81-4CB2-A532-6DEBBD5FC5B8}"/>
              </a:ext>
            </a:extLst>
          </p:cNvPr>
          <p:cNvSpPr/>
          <p:nvPr/>
        </p:nvSpPr>
        <p:spPr>
          <a:xfrm>
            <a:off x="4344775" y="2825133"/>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66" name="TextBox 165">
            <a:extLst>
              <a:ext uri="{FF2B5EF4-FFF2-40B4-BE49-F238E27FC236}">
                <a16:creationId xmlns:a16="http://schemas.microsoft.com/office/drawing/2014/main" id="{9C85718F-2167-42B2-889A-939B80463687}"/>
              </a:ext>
            </a:extLst>
          </p:cNvPr>
          <p:cNvSpPr txBox="1"/>
          <p:nvPr/>
        </p:nvSpPr>
        <p:spPr>
          <a:xfrm>
            <a:off x="4506387" y="2862933"/>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67" name="5-Point Star 144">
            <a:extLst>
              <a:ext uri="{FF2B5EF4-FFF2-40B4-BE49-F238E27FC236}">
                <a16:creationId xmlns:a16="http://schemas.microsoft.com/office/drawing/2014/main" id="{6B912187-FED3-475B-8043-5C48AE429D5C}"/>
              </a:ext>
            </a:extLst>
          </p:cNvPr>
          <p:cNvSpPr/>
          <p:nvPr/>
        </p:nvSpPr>
        <p:spPr>
          <a:xfrm>
            <a:off x="3364193" y="2588056"/>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68" name="TextBox 167">
            <a:extLst>
              <a:ext uri="{FF2B5EF4-FFF2-40B4-BE49-F238E27FC236}">
                <a16:creationId xmlns:a16="http://schemas.microsoft.com/office/drawing/2014/main" id="{572D43E4-4C6B-40CE-B13C-CC2E86105062}"/>
              </a:ext>
            </a:extLst>
          </p:cNvPr>
          <p:cNvSpPr txBox="1"/>
          <p:nvPr/>
        </p:nvSpPr>
        <p:spPr>
          <a:xfrm>
            <a:off x="3536453" y="261866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69" name="5-Point Star 144">
            <a:extLst>
              <a:ext uri="{FF2B5EF4-FFF2-40B4-BE49-F238E27FC236}">
                <a16:creationId xmlns:a16="http://schemas.microsoft.com/office/drawing/2014/main" id="{56A6F18D-3547-47F2-AB21-BD89138344D0}"/>
              </a:ext>
            </a:extLst>
          </p:cNvPr>
          <p:cNvSpPr/>
          <p:nvPr/>
        </p:nvSpPr>
        <p:spPr>
          <a:xfrm>
            <a:off x="6244727" y="1948049"/>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70" name="TextBox 169">
            <a:extLst>
              <a:ext uri="{FF2B5EF4-FFF2-40B4-BE49-F238E27FC236}">
                <a16:creationId xmlns:a16="http://schemas.microsoft.com/office/drawing/2014/main" id="{84328CA2-6210-4004-B351-DA00AE63ED2F}"/>
              </a:ext>
            </a:extLst>
          </p:cNvPr>
          <p:cNvSpPr txBox="1"/>
          <p:nvPr/>
        </p:nvSpPr>
        <p:spPr>
          <a:xfrm>
            <a:off x="6414447" y="1969875"/>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71" name="Rectangle 170">
            <a:extLst>
              <a:ext uri="{FF2B5EF4-FFF2-40B4-BE49-F238E27FC236}">
                <a16:creationId xmlns:a16="http://schemas.microsoft.com/office/drawing/2014/main" id="{B52E5B3D-8305-4C56-8DED-7BA0B800088B}"/>
              </a:ext>
            </a:extLst>
          </p:cNvPr>
          <p:cNvSpPr/>
          <p:nvPr/>
        </p:nvSpPr>
        <p:spPr>
          <a:xfrm>
            <a:off x="85098" y="2194456"/>
            <a:ext cx="400721" cy="236966"/>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err="1">
                <a:ln>
                  <a:noFill/>
                </a:ln>
                <a:solidFill>
                  <a:prstClr val="white"/>
                </a:solidFill>
                <a:effectLst/>
                <a:uLnTx/>
                <a:uFillTx/>
                <a:latin typeface="Arial"/>
                <a:ea typeface="+mn-ea"/>
                <a:cs typeface="+mn-cs"/>
              </a:rPr>
              <a:t>MiR</a:t>
            </a:r>
            <a:r>
              <a:rPr kumimoji="0" lang="en-GB" sz="600" b="1" i="0" u="none" strike="noStrike" kern="1200" cap="none" spc="0" normalizeH="0" baseline="0" noProof="0" dirty="0">
                <a:ln>
                  <a:noFill/>
                </a:ln>
                <a:solidFill>
                  <a:prstClr val="white"/>
                </a:solidFill>
                <a:effectLst/>
                <a:uLnTx/>
                <a:uFillTx/>
                <a:latin typeface="Arial"/>
                <a:ea typeface="+mn-ea"/>
                <a:cs typeface="+mn-cs"/>
              </a:rPr>
              <a:t> 8</a:t>
            </a:r>
          </a:p>
        </p:txBody>
      </p:sp>
      <p:sp>
        <p:nvSpPr>
          <p:cNvPr id="172" name="Rectangle 171">
            <a:extLst>
              <a:ext uri="{FF2B5EF4-FFF2-40B4-BE49-F238E27FC236}">
                <a16:creationId xmlns:a16="http://schemas.microsoft.com/office/drawing/2014/main" id="{AC3EA214-A722-47C9-AFF1-34B0A98CF699}"/>
              </a:ext>
            </a:extLst>
          </p:cNvPr>
          <p:cNvSpPr/>
          <p:nvPr/>
        </p:nvSpPr>
        <p:spPr>
          <a:xfrm>
            <a:off x="538949" y="2204845"/>
            <a:ext cx="912091" cy="236966"/>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      </a:t>
            </a:r>
          </a:p>
        </p:txBody>
      </p:sp>
      <p:sp>
        <p:nvSpPr>
          <p:cNvPr id="175" name="5-Point Star 144">
            <a:extLst>
              <a:ext uri="{FF2B5EF4-FFF2-40B4-BE49-F238E27FC236}">
                <a16:creationId xmlns:a16="http://schemas.microsoft.com/office/drawing/2014/main" id="{D987221A-283E-41DA-A9D9-465C2D773D1E}"/>
              </a:ext>
            </a:extLst>
          </p:cNvPr>
          <p:cNvSpPr/>
          <p:nvPr/>
        </p:nvSpPr>
        <p:spPr>
          <a:xfrm>
            <a:off x="2545655" y="2240510"/>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76" name="TextBox 175">
            <a:extLst>
              <a:ext uri="{FF2B5EF4-FFF2-40B4-BE49-F238E27FC236}">
                <a16:creationId xmlns:a16="http://schemas.microsoft.com/office/drawing/2014/main" id="{926F8B8D-0FA2-4B59-B944-B4C13B14CEA5}"/>
              </a:ext>
            </a:extLst>
          </p:cNvPr>
          <p:cNvSpPr txBox="1"/>
          <p:nvPr/>
        </p:nvSpPr>
        <p:spPr>
          <a:xfrm>
            <a:off x="2734585" y="2260426"/>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177" name="Rectangle 176">
            <a:extLst>
              <a:ext uri="{FF2B5EF4-FFF2-40B4-BE49-F238E27FC236}">
                <a16:creationId xmlns:a16="http://schemas.microsoft.com/office/drawing/2014/main" id="{A329D4EC-1966-4875-B2E2-9B975578BAFC}"/>
              </a:ext>
            </a:extLst>
          </p:cNvPr>
          <p:cNvSpPr/>
          <p:nvPr/>
        </p:nvSpPr>
        <p:spPr>
          <a:xfrm>
            <a:off x="480491"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5167</a:t>
            </a:r>
          </a:p>
        </p:txBody>
      </p:sp>
      <p:sp>
        <p:nvSpPr>
          <p:cNvPr id="178" name="Rectangle 177">
            <a:extLst>
              <a:ext uri="{FF2B5EF4-FFF2-40B4-BE49-F238E27FC236}">
                <a16:creationId xmlns:a16="http://schemas.microsoft.com/office/drawing/2014/main" id="{5973B784-7B15-4BED-8283-6606E115BF31}"/>
              </a:ext>
            </a:extLst>
          </p:cNvPr>
          <p:cNvSpPr/>
          <p:nvPr/>
        </p:nvSpPr>
        <p:spPr>
          <a:xfrm>
            <a:off x="3948782" y="3496750"/>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5120</a:t>
            </a:r>
          </a:p>
        </p:txBody>
      </p:sp>
      <p:sp>
        <p:nvSpPr>
          <p:cNvPr id="179" name="Rectangle 178">
            <a:extLst>
              <a:ext uri="{FF2B5EF4-FFF2-40B4-BE49-F238E27FC236}">
                <a16:creationId xmlns:a16="http://schemas.microsoft.com/office/drawing/2014/main" id="{B9AD4792-4839-4C72-99FA-51380A927A2F}"/>
              </a:ext>
            </a:extLst>
          </p:cNvPr>
          <p:cNvSpPr/>
          <p:nvPr/>
        </p:nvSpPr>
        <p:spPr>
          <a:xfrm>
            <a:off x="1166988"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5183</a:t>
            </a:r>
          </a:p>
        </p:txBody>
      </p:sp>
      <p:sp>
        <p:nvSpPr>
          <p:cNvPr id="105" name="Rectangle 104">
            <a:extLst>
              <a:ext uri="{FF2B5EF4-FFF2-40B4-BE49-F238E27FC236}">
                <a16:creationId xmlns:a16="http://schemas.microsoft.com/office/drawing/2014/main" id="{3F8CA097-9F82-43BF-BFC9-6FD4B177311C}"/>
              </a:ext>
            </a:extLst>
          </p:cNvPr>
          <p:cNvSpPr/>
          <p:nvPr/>
        </p:nvSpPr>
        <p:spPr>
          <a:xfrm>
            <a:off x="2234597" y="3532448"/>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5146</a:t>
            </a:r>
          </a:p>
        </p:txBody>
      </p:sp>
      <p:sp>
        <p:nvSpPr>
          <p:cNvPr id="106" name="Rectangle 105">
            <a:extLst>
              <a:ext uri="{FF2B5EF4-FFF2-40B4-BE49-F238E27FC236}">
                <a16:creationId xmlns:a16="http://schemas.microsoft.com/office/drawing/2014/main" id="{BE79F896-7521-44B0-AC06-E3D75CDEB527}"/>
              </a:ext>
            </a:extLst>
          </p:cNvPr>
          <p:cNvSpPr/>
          <p:nvPr/>
        </p:nvSpPr>
        <p:spPr>
          <a:xfrm>
            <a:off x="1861652" y="3532448"/>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5237</a:t>
            </a:r>
          </a:p>
        </p:txBody>
      </p:sp>
      <p:sp>
        <p:nvSpPr>
          <p:cNvPr id="108" name="TextBox 107">
            <a:extLst>
              <a:ext uri="{FF2B5EF4-FFF2-40B4-BE49-F238E27FC236}">
                <a16:creationId xmlns:a16="http://schemas.microsoft.com/office/drawing/2014/main" id="{BF50448F-3383-4EAB-9C0C-A2CEB9E920B7}"/>
              </a:ext>
            </a:extLst>
          </p:cNvPr>
          <p:cNvSpPr txBox="1"/>
          <p:nvPr/>
        </p:nvSpPr>
        <p:spPr>
          <a:xfrm>
            <a:off x="6874842" y="2381480"/>
            <a:ext cx="949221" cy="400110"/>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Project RAG Key</a:t>
            </a:r>
          </a:p>
        </p:txBody>
      </p:sp>
      <p:sp>
        <p:nvSpPr>
          <p:cNvPr id="109" name="Rectangle 108">
            <a:extLst>
              <a:ext uri="{FF2B5EF4-FFF2-40B4-BE49-F238E27FC236}">
                <a16:creationId xmlns:a16="http://schemas.microsoft.com/office/drawing/2014/main" id="{9AE9774C-34E8-4447-877B-174A0657A253}"/>
              </a:ext>
            </a:extLst>
          </p:cNvPr>
          <p:cNvSpPr/>
          <p:nvPr/>
        </p:nvSpPr>
        <p:spPr>
          <a:xfrm>
            <a:off x="7786346" y="2451367"/>
            <a:ext cx="1309643" cy="2295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      Not Started</a:t>
            </a:r>
          </a:p>
        </p:txBody>
      </p:sp>
      <p:sp>
        <p:nvSpPr>
          <p:cNvPr id="111" name="Rectangle 110">
            <a:extLst>
              <a:ext uri="{FF2B5EF4-FFF2-40B4-BE49-F238E27FC236}">
                <a16:creationId xmlns:a16="http://schemas.microsoft.com/office/drawing/2014/main" id="{8A90C082-B5E0-4775-B12E-238B0EEF2944}"/>
              </a:ext>
            </a:extLst>
          </p:cNvPr>
          <p:cNvSpPr/>
          <p:nvPr/>
        </p:nvSpPr>
        <p:spPr>
          <a:xfrm>
            <a:off x="7792265" y="2974036"/>
            <a:ext cx="1309643" cy="229500"/>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      On Track</a:t>
            </a:r>
          </a:p>
        </p:txBody>
      </p:sp>
      <p:sp>
        <p:nvSpPr>
          <p:cNvPr id="112" name="Rectangle 111">
            <a:extLst>
              <a:ext uri="{FF2B5EF4-FFF2-40B4-BE49-F238E27FC236}">
                <a16:creationId xmlns:a16="http://schemas.microsoft.com/office/drawing/2014/main" id="{FD86F00B-53CD-4939-8A62-66278F17A2E7}"/>
              </a:ext>
            </a:extLst>
          </p:cNvPr>
          <p:cNvSpPr/>
          <p:nvPr/>
        </p:nvSpPr>
        <p:spPr>
          <a:xfrm>
            <a:off x="7792264" y="3282926"/>
            <a:ext cx="1309643" cy="2295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    Warning</a:t>
            </a:r>
          </a:p>
        </p:txBody>
      </p:sp>
      <p:sp>
        <p:nvSpPr>
          <p:cNvPr id="113" name="Rectangle 112">
            <a:extLst>
              <a:ext uri="{FF2B5EF4-FFF2-40B4-BE49-F238E27FC236}">
                <a16:creationId xmlns:a16="http://schemas.microsoft.com/office/drawing/2014/main" id="{7F96F4F4-5BA6-410A-BE27-81705552FDD0}"/>
              </a:ext>
            </a:extLst>
          </p:cNvPr>
          <p:cNvSpPr/>
          <p:nvPr/>
        </p:nvSpPr>
        <p:spPr>
          <a:xfrm>
            <a:off x="7793026" y="3604574"/>
            <a:ext cx="1309643" cy="2295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Plan At Risk </a:t>
            </a:r>
          </a:p>
        </p:txBody>
      </p:sp>
      <p:sp>
        <p:nvSpPr>
          <p:cNvPr id="114" name="Rectangle 113">
            <a:extLst>
              <a:ext uri="{FF2B5EF4-FFF2-40B4-BE49-F238E27FC236}">
                <a16:creationId xmlns:a16="http://schemas.microsoft.com/office/drawing/2014/main" id="{41171527-8387-471F-9759-A241A58DF579}"/>
              </a:ext>
            </a:extLst>
          </p:cNvPr>
          <p:cNvSpPr/>
          <p:nvPr/>
        </p:nvSpPr>
        <p:spPr>
          <a:xfrm>
            <a:off x="7783370" y="2701530"/>
            <a:ext cx="1309643" cy="229500"/>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      Complete</a:t>
            </a:r>
          </a:p>
        </p:txBody>
      </p:sp>
      <p:sp>
        <p:nvSpPr>
          <p:cNvPr id="115" name="Rectangle 114">
            <a:extLst>
              <a:ext uri="{FF2B5EF4-FFF2-40B4-BE49-F238E27FC236}">
                <a16:creationId xmlns:a16="http://schemas.microsoft.com/office/drawing/2014/main" id="{59360697-F474-4449-8C6C-6BC86A0BA286}"/>
              </a:ext>
            </a:extLst>
          </p:cNvPr>
          <p:cNvSpPr/>
          <p:nvPr/>
        </p:nvSpPr>
        <p:spPr>
          <a:xfrm>
            <a:off x="90914" y="4482612"/>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a:ea typeface="+mn-ea"/>
                <a:cs typeface="+mn-cs"/>
              </a:rPr>
              <a:t>CSSC</a:t>
            </a:r>
          </a:p>
        </p:txBody>
      </p:sp>
      <p:sp>
        <p:nvSpPr>
          <p:cNvPr id="116" name="Rectangle 115">
            <a:extLst>
              <a:ext uri="{FF2B5EF4-FFF2-40B4-BE49-F238E27FC236}">
                <a16:creationId xmlns:a16="http://schemas.microsoft.com/office/drawing/2014/main" id="{2E9E3BE9-2409-49B2-92E1-B4B7BF28963E}"/>
              </a:ext>
            </a:extLst>
          </p:cNvPr>
          <p:cNvSpPr/>
          <p:nvPr/>
        </p:nvSpPr>
        <p:spPr>
          <a:xfrm>
            <a:off x="7791213" y="3910726"/>
            <a:ext cx="1309643" cy="2295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Non-DSC / </a:t>
            </a:r>
            <a:r>
              <a:rPr kumimoji="0" lang="en-GB" sz="750" b="1" i="0" u="none" strike="noStrike" kern="1200" cap="none" spc="0" normalizeH="0" baseline="0" noProof="0" dirty="0" err="1">
                <a:ln>
                  <a:noFill/>
                </a:ln>
                <a:solidFill>
                  <a:prstClr val="white"/>
                </a:solidFill>
                <a:effectLst/>
                <a:uLnTx/>
                <a:uFillTx/>
                <a:latin typeface="Arial"/>
                <a:ea typeface="+mn-ea"/>
                <a:cs typeface="+mn-cs"/>
              </a:rPr>
              <a:t>MiR</a:t>
            </a:r>
            <a:r>
              <a:rPr kumimoji="0" lang="en-GB" sz="750" b="1" i="0" u="none" strike="noStrike" kern="1200" cap="none" spc="0" normalizeH="0" baseline="0" noProof="0" dirty="0">
                <a:ln>
                  <a:noFill/>
                </a:ln>
                <a:solidFill>
                  <a:prstClr val="white"/>
                </a:solidFill>
                <a:effectLst/>
                <a:uLnTx/>
                <a:uFillTx/>
                <a:latin typeface="Arial"/>
                <a:ea typeface="+mn-ea"/>
                <a:cs typeface="+mn-cs"/>
              </a:rPr>
              <a:t> </a:t>
            </a:r>
          </a:p>
        </p:txBody>
      </p:sp>
      <p:sp>
        <p:nvSpPr>
          <p:cNvPr id="117" name="Rectangle 116">
            <a:extLst>
              <a:ext uri="{FF2B5EF4-FFF2-40B4-BE49-F238E27FC236}">
                <a16:creationId xmlns:a16="http://schemas.microsoft.com/office/drawing/2014/main" id="{9C34FCD6-88E3-468E-88D4-D87891AE801C}"/>
              </a:ext>
            </a:extLst>
          </p:cNvPr>
          <p:cNvSpPr/>
          <p:nvPr/>
        </p:nvSpPr>
        <p:spPr>
          <a:xfrm>
            <a:off x="87179" y="4777600"/>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white"/>
                </a:solidFill>
                <a:effectLst/>
                <a:uLnTx/>
                <a:uFillTx/>
                <a:latin typeface="Arial"/>
                <a:ea typeface="+mn-ea"/>
                <a:cs typeface="+mn-cs"/>
              </a:rPr>
              <a:t>Retro</a:t>
            </a:r>
          </a:p>
        </p:txBody>
      </p:sp>
      <p:sp>
        <p:nvSpPr>
          <p:cNvPr id="119" name="Rectangle 118">
            <a:extLst>
              <a:ext uri="{FF2B5EF4-FFF2-40B4-BE49-F238E27FC236}">
                <a16:creationId xmlns:a16="http://schemas.microsoft.com/office/drawing/2014/main" id="{A316C839-85F8-4736-9494-D13B7E9FFD11}"/>
              </a:ext>
            </a:extLst>
          </p:cNvPr>
          <p:cNvSpPr/>
          <p:nvPr/>
        </p:nvSpPr>
        <p:spPr>
          <a:xfrm>
            <a:off x="518145" y="4499510"/>
            <a:ext cx="8259785" cy="22645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Activity</a:t>
            </a:r>
          </a:p>
        </p:txBody>
      </p:sp>
      <p:sp>
        <p:nvSpPr>
          <p:cNvPr id="132" name="Rectangle 131">
            <a:extLst>
              <a:ext uri="{FF2B5EF4-FFF2-40B4-BE49-F238E27FC236}">
                <a16:creationId xmlns:a16="http://schemas.microsoft.com/office/drawing/2014/main" id="{1D888BDD-7C93-438F-9D11-44CC7649C17B}"/>
              </a:ext>
            </a:extLst>
          </p:cNvPr>
          <p:cNvSpPr/>
          <p:nvPr/>
        </p:nvSpPr>
        <p:spPr>
          <a:xfrm>
            <a:off x="2858007" y="4779243"/>
            <a:ext cx="5925900" cy="211509"/>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white"/>
                </a:solidFill>
                <a:effectLst/>
                <a:uLnTx/>
                <a:uFillTx/>
                <a:latin typeface="Arial"/>
                <a:ea typeface="+mn-ea"/>
                <a:cs typeface="+mn-cs"/>
              </a:rPr>
              <a:t>Potential Activity</a:t>
            </a:r>
          </a:p>
        </p:txBody>
      </p:sp>
      <p:sp>
        <p:nvSpPr>
          <p:cNvPr id="133" name="Rectangle 132">
            <a:extLst>
              <a:ext uri="{FF2B5EF4-FFF2-40B4-BE49-F238E27FC236}">
                <a16:creationId xmlns:a16="http://schemas.microsoft.com/office/drawing/2014/main" id="{8577D541-619D-4C12-B00B-C453A45D440F}"/>
              </a:ext>
            </a:extLst>
          </p:cNvPr>
          <p:cNvSpPr/>
          <p:nvPr/>
        </p:nvSpPr>
        <p:spPr>
          <a:xfrm>
            <a:off x="2213984" y="4174916"/>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XRNs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4876</a:t>
            </a:r>
          </a:p>
        </p:txBody>
      </p:sp>
    </p:spTree>
    <p:extLst>
      <p:ext uri="{BB962C8B-B14F-4D97-AF65-F5344CB8AC3E}">
        <p14:creationId xmlns:p14="http://schemas.microsoft.com/office/powerpoint/2010/main" val="464470240"/>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documentManagement>
</p:properties>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966AA5-3D01-4B81-BAE0-8020A2E16EFF}">
  <ds:schemaRefs>
    <ds:schemaRef ds:uri="c78a4dae-5fc0-4ed3-ad80-da51122ab114"/>
    <ds:schemaRef ds:uri="http://schemas.microsoft.com/office/infopath/2007/PartnerControls"/>
    <ds:schemaRef ds:uri="5844fa40-a696-4ac9-bd38-c0330d295109"/>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16428</TotalTime>
  <Words>8446</Words>
  <Application>Microsoft Office PowerPoint</Application>
  <PresentationFormat>On-screen Show (16:9)</PresentationFormat>
  <Paragraphs>1398</Paragraphs>
  <Slides>85</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85</vt:i4>
      </vt:variant>
    </vt:vector>
  </HeadingPairs>
  <TitlesOfParts>
    <vt:vector size="96" baseType="lpstr">
      <vt:lpstr>ＭＳ Ｐゴシック</vt:lpstr>
      <vt:lpstr>Arial</vt:lpstr>
      <vt:lpstr>Calibri</vt:lpstr>
      <vt:lpstr>Calibri Light</vt:lpstr>
      <vt:lpstr>Times New Roman</vt:lpstr>
      <vt:lpstr>Verdana</vt:lpstr>
      <vt:lpstr>Wingdings</vt:lpstr>
      <vt:lpstr>Office Theme</vt:lpstr>
      <vt:lpstr>Worksheet</vt:lpstr>
      <vt:lpstr>Document</vt:lpstr>
      <vt:lpstr>Acrobat Document</vt:lpstr>
      <vt:lpstr>Change Management Committee  </vt:lpstr>
      <vt:lpstr>Section 2: DSC Change Budget &amp; Horizon Planning</vt:lpstr>
      <vt:lpstr>2.1 – DSC Change Budget 20/21 (Financial Year To Date) &amp; 21/22</vt:lpstr>
      <vt:lpstr>Budget v Spend BP20/21 Financial Year To Date</vt:lpstr>
      <vt:lpstr>Budget v Forecasted Spend BP21/22 (as of Feb-21)</vt:lpstr>
      <vt:lpstr>Budget v Forecasted Spend BP21/22 Per Constituency</vt:lpstr>
      <vt:lpstr>2.2 – Change Pipeline</vt:lpstr>
      <vt:lpstr>Change Development &amp; Delivery Pipeline (DSC Change / Minor Release Budget) </vt:lpstr>
      <vt:lpstr>2020-2022 DSC Change / MiR Pipeline</vt:lpstr>
      <vt:lpstr>Section 3: Project mercury update </vt:lpstr>
      <vt:lpstr>Section 4: Capture</vt:lpstr>
      <vt:lpstr>4.1 New Change Proposals – Initial Review</vt:lpstr>
      <vt:lpstr>XRN5298 H100 Fife Project - Phase 1 (Initial Assessment)</vt:lpstr>
      <vt:lpstr>XRN5299 Future Billing Methodology (analysis only)</vt:lpstr>
      <vt:lpstr>XRN5309 FSG: Automating the FSR (Mod0565) process </vt:lpstr>
      <vt:lpstr>XRN5318 Assessing Supplier MPID Reassignment (analysis only) </vt:lpstr>
      <vt:lpstr>XRN5319 Assessing MPID Reassignment for All Party Types (analysis only) </vt:lpstr>
      <vt:lpstr>4.2 Change Proposals – Post Solution Review for Approval </vt:lpstr>
      <vt:lpstr>XRN5285 COVID-19 Capacity Retention Process (Mod730V) </vt:lpstr>
      <vt:lpstr>4.3 Change Proposal Updates</vt:lpstr>
      <vt:lpstr>PowerPoint Presentation</vt:lpstr>
      <vt:lpstr> section 5. Design &amp; Delivery  </vt:lpstr>
      <vt:lpstr>Design Change Pack </vt:lpstr>
      <vt:lpstr>PowerPoint Presentation</vt:lpstr>
      <vt:lpstr>PowerPoint Presentation</vt:lpstr>
      <vt:lpstr>PowerPoint Presentation</vt:lpstr>
      <vt:lpstr>Standalone Change Documents for Approval (BER, CCR, EQR)</vt:lpstr>
      <vt:lpstr>Standalone Change Documents for Approval (BER, CCR, EQR)</vt:lpstr>
      <vt:lpstr>June 2020 Major Release</vt:lpstr>
      <vt:lpstr>XRN4996 - June 20 Release - Status Update</vt:lpstr>
      <vt:lpstr>November 2020 Major Release</vt:lpstr>
      <vt:lpstr>XRN5110 - Nov 20 Release -  Status Update</vt:lpstr>
      <vt:lpstr>XRN5110 - Nov 20 Delivery Timeline &amp; Progress</vt:lpstr>
      <vt:lpstr>June 2021 Major Release</vt:lpstr>
      <vt:lpstr>XRN5253 - June 21 Release - Status Update</vt:lpstr>
      <vt:lpstr>XRN5253 – June 21 High-Level Plan</vt:lpstr>
      <vt:lpstr>November 2021 Major Release</vt:lpstr>
      <vt:lpstr>XRN5289 - November 21 Release - Status Update</vt:lpstr>
      <vt:lpstr>XRN5289 – November 21 Release High-Level Plan</vt:lpstr>
      <vt:lpstr> XRN5294 - Minor Release Drop 9 Update</vt:lpstr>
      <vt:lpstr> XRN5294 - Minor Release Drop 9 - Status Update</vt:lpstr>
      <vt:lpstr>Gemini Horizon Plan</vt:lpstr>
      <vt:lpstr>Section 6: Non-DSC Change Budget Impacting Programmes    </vt:lpstr>
      <vt:lpstr>6.1 CSSC Programme Dashboard</vt:lpstr>
      <vt:lpstr>PowerPoint Presentation</vt:lpstr>
      <vt:lpstr>Green Workstream Updates</vt:lpstr>
      <vt:lpstr>Green Workstream Updates</vt:lpstr>
      <vt:lpstr>Key Programme Risks (1/4)</vt:lpstr>
      <vt:lpstr>Key Programme Risks (2/4)</vt:lpstr>
      <vt:lpstr>Key Programme Risks (3/4)</vt:lpstr>
      <vt:lpstr>PowerPoint Presentation</vt:lpstr>
      <vt:lpstr>Switching Programme CR Position – CRs impacting Xoserve</vt:lpstr>
      <vt:lpstr>Switching Programme CR Position – CRs not impacting Xoserve </vt:lpstr>
      <vt:lpstr>6.2 IX Refresh</vt:lpstr>
      <vt:lpstr>IX Refresh Customer Update</vt:lpstr>
      <vt:lpstr>PowerPoint Presentation</vt:lpstr>
      <vt:lpstr>6.3 CMS Rebuild Update</vt:lpstr>
      <vt:lpstr>CMS Rebuild - Progress to date</vt:lpstr>
      <vt:lpstr>CMS Rebuild Next Steps</vt:lpstr>
      <vt:lpstr>Section 7: Any Other Business   </vt:lpstr>
      <vt:lpstr>February KVI Survey</vt:lpstr>
      <vt:lpstr>APPENDIX   </vt:lpstr>
      <vt:lpstr>Portfolio POAP</vt:lpstr>
      <vt:lpstr>June 2020 Major Release</vt:lpstr>
      <vt:lpstr>XRN4996 - June 20 Release - Status Update</vt:lpstr>
      <vt:lpstr>XRN4850 – SMS/Email Broadcast Notification Timeline</vt:lpstr>
      <vt:lpstr>XRN4996 - June 20 Release Summary</vt:lpstr>
      <vt:lpstr>November 2020 Major Release</vt:lpstr>
      <vt:lpstr>XRN5110 - Nov 20 Release -  Status Update</vt:lpstr>
      <vt:lpstr>XRN5110 - Nov 20 Delivery Timeline &amp; Progress</vt:lpstr>
      <vt:lpstr>PowerPoint Presentation</vt:lpstr>
      <vt:lpstr>PowerPoint Presentation</vt:lpstr>
      <vt:lpstr>PowerPoint Presentation</vt:lpstr>
      <vt:lpstr>June 2021 Major Release</vt:lpstr>
      <vt:lpstr>XRN5253 - June 21 Release - Status Update</vt:lpstr>
      <vt:lpstr>XRN5253 – June 21 High-Level Plan</vt:lpstr>
      <vt:lpstr>XRN5253 - June 21 Release Summary</vt:lpstr>
      <vt:lpstr>November 2021 Major Release</vt:lpstr>
      <vt:lpstr>XRN5289 - November 21 Release - Status Update</vt:lpstr>
      <vt:lpstr>XRN5289 – November 21 Release High-Level Plan</vt:lpstr>
      <vt:lpstr>XRN5289 - November 21 Release Summary</vt:lpstr>
      <vt:lpstr> XRN5294 - Minor Release Drop 9 Update</vt:lpstr>
      <vt:lpstr> XRN5294 - Minor Release Drop 9 - Status Update</vt:lpstr>
      <vt:lpstr> XRN5294 - Minor Release Drop 9 Timelines</vt:lpstr>
      <vt:lpstr>XRN5294 - Minor Release 9 Summary</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1</cp:revision>
  <dcterms:created xsi:type="dcterms:W3CDTF">2018-09-02T17:12:15Z</dcterms:created>
  <dcterms:modified xsi:type="dcterms:W3CDTF">2021-02-02T08:18:20Z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