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883" r:id="rId5"/>
    <p:sldId id="884" r:id="rId6"/>
    <p:sldId id="89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35AA65-A6F8-4C6F-A396-C13DE8E55823}" v="1" dt="2021-01-28T09:16:48.0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221" y="2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 OConnor" userId="c165d205-f988-41c6-a790-ae0515e39fe0" providerId="ADAL" clId="{F835AA65-A6F8-4C6F-A396-C13DE8E55823}"/>
    <pc:docChg chg="custSel modSld">
      <pc:chgData name="Tracy OConnor" userId="c165d205-f988-41c6-a790-ae0515e39fe0" providerId="ADAL" clId="{F835AA65-A6F8-4C6F-A396-C13DE8E55823}" dt="2021-01-28T09:16:48.091" v="29" actId="207"/>
      <pc:docMkLst>
        <pc:docMk/>
      </pc:docMkLst>
      <pc:sldChg chg="modSp">
        <pc:chgData name="Tracy OConnor" userId="c165d205-f988-41c6-a790-ae0515e39fe0" providerId="ADAL" clId="{F835AA65-A6F8-4C6F-A396-C13DE8E55823}" dt="2021-01-28T09:16:48.091" v="29" actId="207"/>
        <pc:sldMkLst>
          <pc:docMk/>
          <pc:sldMk cId="16080381" sldId="883"/>
        </pc:sldMkLst>
        <pc:graphicFrameChg chg="modGraphic">
          <ac:chgData name="Tracy OConnor" userId="c165d205-f988-41c6-a790-ae0515e39fe0" providerId="ADAL" clId="{F835AA65-A6F8-4C6F-A396-C13DE8E55823}" dt="2021-01-28T09:16:48.091" v="29" actId="207"/>
          <ac:graphicFrameMkLst>
            <pc:docMk/>
            <pc:sldMk cId="16080381" sldId="883"/>
            <ac:graphicFrameMk id="4" creationId="{60E62DC6-3EBE-4901-B700-870330337CDA}"/>
          </ac:graphicFrameMkLst>
        </pc:graphicFrameChg>
      </pc:sldChg>
      <pc:sldChg chg="modSp">
        <pc:chgData name="Tracy OConnor" userId="c165d205-f988-41c6-a790-ae0515e39fe0" providerId="ADAL" clId="{F835AA65-A6F8-4C6F-A396-C13DE8E55823}" dt="2021-01-28T09:14:07.198" v="14" actId="20577"/>
        <pc:sldMkLst>
          <pc:docMk/>
          <pc:sldMk cId="589667347" sldId="884"/>
        </pc:sldMkLst>
        <pc:spChg chg="mod">
          <ac:chgData name="Tracy OConnor" userId="c165d205-f988-41c6-a790-ae0515e39fe0" providerId="ADAL" clId="{F835AA65-A6F8-4C6F-A396-C13DE8E55823}" dt="2021-01-28T09:14:07.198" v="14" actId="20577"/>
          <ac:spMkLst>
            <pc:docMk/>
            <pc:sldMk cId="589667347" sldId="884"/>
            <ac:spMk id="2" creationId="{19CC7057-CAC6-4F85-906B-BAFD508754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50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0091"/>
            <a:ext cx="8229600" cy="637580"/>
          </a:xfrm>
        </p:spPr>
        <p:txBody>
          <a:bodyPr>
            <a:normAutofit/>
          </a:bodyPr>
          <a:lstStyle/>
          <a:p>
            <a:r>
              <a:rPr lang="en-GB" sz="2000">
                <a:latin typeface="Arial"/>
                <a:cs typeface="Arial"/>
              </a:rPr>
              <a:t>XRN5289 - November 21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9754894"/>
              </p:ext>
            </p:extLst>
          </p:nvPr>
        </p:nvGraphicFramePr>
        <p:xfrm>
          <a:off x="144454" y="810089"/>
          <a:ext cx="8838763" cy="4103916"/>
        </p:xfrm>
        <a:graphic>
          <a:graphicData uri="http://schemas.openxmlformats.org/drawingml/2006/table">
            <a:tbl>
              <a:tblPr firstRow="1" bandRow="1"/>
              <a:tblGrid>
                <a:gridCol w="1245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3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0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57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050" b="1" kern="120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464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13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Functional Requirements have been approved</a:t>
                      </a:r>
                    </a:p>
                    <a:p>
                      <a:pPr marL="171450" marR="0" lvl="0" indent="-1714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Functional Requirements are currently being reviewed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Level Design is being reviewed and approved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workshop plan is approved to start on the 1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February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Currently planning CSSC/CSS impact assessment timeline and content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34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kumimoji="0" lang="en-US" sz="9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marR="0" lvl="0" indent="-17145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Not a full 6 months for Change Pack and delivery – proposing eChMC on the 5th May need agreement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XRN5142 – Unknown plans from DCC on their plan of delivery and design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Return to </a:t>
                      </a: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Green</a:t>
                      </a:r>
                      <a:r>
                        <a:rPr kumimoji="0" lang="en-US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Gain agreement from ChMC on eChMC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Set up regular touch points with DCC to understand their plan and design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91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EQR approved by ChMC on the 13</a:t>
                      </a:r>
                      <a:r>
                        <a:rPr kumimoji="0" lang="en-US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th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 January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3409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None/>
                      </a:pPr>
                      <a:endParaRPr lang="en-US" sz="900" b="1" i="0" u="none" strike="noStrike" kern="1200" cap="none" normalizeH="0" baseline="0" noProof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Resource Forecasts and Plans have been defined at a high level and approved until initiation this includes detailed requirements</a:t>
                      </a:r>
                      <a:endParaRPr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SME resource has been provided for design, approach for technical SME resource to support design has been agreed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A95298-1E30-4F24-ABAE-DB5DA0D792C3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 dirty="0"/>
              <a:t>Updated as of 27th January 2021</a:t>
            </a:r>
          </a:p>
        </p:txBody>
      </p:sp>
    </p:spTree>
    <p:extLst>
      <p:ext uri="{BB962C8B-B14F-4D97-AF65-F5344CB8AC3E}">
        <p14:creationId xmlns:p14="http://schemas.microsoft.com/office/powerpoint/2010/main" val="1608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7057-CAC6-4F85-906B-BAFD50875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XRN5289 – November 21 Release High-Level Plan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3E1BE9-66DC-4736-AB78-AAEB3FA4DD37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/>
              <a:t>Updated as of 27th January 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06D7DD-5FF0-46CC-BC52-65FE2D42D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971550"/>
            <a:ext cx="701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66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08" y="123478"/>
            <a:ext cx="8229600" cy="398932"/>
          </a:xfrm>
        </p:spPr>
        <p:txBody>
          <a:bodyPr>
            <a:noAutofit/>
          </a:bodyPr>
          <a:lstStyle/>
          <a:p>
            <a:r>
              <a:rPr lang="en-GB" sz="2000">
                <a:latin typeface="Arial"/>
                <a:cs typeface="Arial"/>
              </a:rPr>
              <a:t>XRN5289 - November 21 Release Summary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235180" y="1242303"/>
            <a:ext cx="8770840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 b="1" u="sng"/>
              <a:t>In Scope</a:t>
            </a:r>
            <a:endParaRPr lang="en-GB" sz="900" b="1" u="sng">
              <a:cs typeface="Arial"/>
            </a:endParaRPr>
          </a:p>
          <a:p>
            <a:endParaRPr lang="en-GB" sz="900" b="1" u="sng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XRN4941 - </a:t>
            </a:r>
            <a:r>
              <a:rPr lang="en-US" sz="900"/>
              <a:t>MOD0692 - Auto updates to meter read frequency</a:t>
            </a:r>
            <a:endParaRPr lang="en-US" sz="90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XRN5007 - </a:t>
            </a:r>
            <a:r>
              <a:rPr lang="en-US" sz="900"/>
              <a:t>Enhancement to reconciliation process where prevailing volume is zero</a:t>
            </a:r>
            <a:endParaRPr lang="en-US" sz="90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XRN5072 - </a:t>
            </a:r>
            <a:r>
              <a:rPr lang="en-US" sz="900"/>
              <a:t>Application and derivation of TTZ indicator and calculation of volume and energy – all classes</a:t>
            </a:r>
            <a:endParaRPr lang="en-US" sz="90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XRN5091 - </a:t>
            </a:r>
            <a:r>
              <a:rPr lang="en-US" sz="900"/>
              <a:t>Deferral of creation of Class change reads at transfer of ownership</a:t>
            </a:r>
            <a:endParaRPr lang="en-US" sz="90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XRN5142 - </a:t>
            </a:r>
            <a:r>
              <a:rPr lang="en-US" sz="900"/>
              <a:t>New allowable values for DCC Service Flag in DXI File from DCC</a:t>
            </a:r>
            <a:endParaRPr lang="en-US" sz="90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XRN5180 - </a:t>
            </a:r>
            <a:r>
              <a:rPr lang="en-US" sz="900"/>
              <a:t>Inner tolerance validation for replacement reads and read insertions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900">
              <a:cs typeface="Arial"/>
            </a:endParaRPr>
          </a:p>
          <a:p>
            <a:pPr>
              <a:defRPr/>
            </a:pPr>
            <a:r>
              <a:rPr lang="en-US" sz="900" b="1" u="sng">
                <a:cs typeface="Arial"/>
              </a:rPr>
              <a:t>Out of Scope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900" b="1" u="sng">
              <a:cs typeface="Arial"/>
            </a:endParaRPr>
          </a:p>
          <a:p>
            <a:pPr>
              <a:defRPr/>
            </a:pPr>
            <a:r>
              <a:rPr lang="en-US" sz="900">
                <a:cs typeface="Arial"/>
              </a:rPr>
              <a:t>Approved to removed from 13</a:t>
            </a:r>
            <a:r>
              <a:rPr lang="en-US" sz="900" baseline="30000">
                <a:cs typeface="Arial"/>
              </a:rPr>
              <a:t>th</a:t>
            </a:r>
            <a:r>
              <a:rPr lang="en-US" sz="900">
                <a:cs typeface="Arial"/>
              </a:rPr>
              <a:t> January 21 ChMC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XRN5186* </a:t>
            </a:r>
            <a:r>
              <a:rPr lang="en-US" sz="900"/>
              <a:t>MOD0701 – Aligning capacity booking under the UNC and arrangements set out in relevant NExAs</a:t>
            </a:r>
            <a:endParaRPr lang="en-US" sz="900"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900" b="1"/>
              <a:t>XRN5187* </a:t>
            </a:r>
            <a:r>
              <a:rPr lang="en-US" sz="900"/>
              <a:t>MOD0696 – Addressing inequalities between capacity booking under the UNC and arrangements set out in the relevant NExAs</a:t>
            </a:r>
            <a:endParaRPr lang="en-GB" sz="900">
              <a:cs typeface="Arial"/>
            </a:endParaRPr>
          </a:p>
          <a:p>
            <a:endParaRPr lang="en-GB" sz="900" b="1">
              <a:cs typeface="Arial"/>
            </a:endParaRPr>
          </a:p>
          <a:p>
            <a:pPr lvl="0"/>
            <a:endParaRPr lang="en-US" sz="900">
              <a:solidFill>
                <a:schemeClr val="tx2"/>
              </a:solidFill>
              <a:latin typeface="Arial"/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F6E737-A4CD-4A58-9B7B-78A6410FDAEF}"/>
              </a:ext>
            </a:extLst>
          </p:cNvPr>
          <p:cNvSpPr txBox="1"/>
          <p:nvPr/>
        </p:nvSpPr>
        <p:spPr>
          <a:xfrm>
            <a:off x="235180" y="771550"/>
            <a:ext cx="8280920" cy="2308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900"/>
              <a:t>The initial scope of the November 2021 Major Release consists of 8 changes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76E14F-6315-4835-95A9-E61672F9172A}"/>
              </a:ext>
            </a:extLst>
          </p:cNvPr>
          <p:cNvSpPr txBox="1"/>
          <p:nvPr/>
        </p:nvSpPr>
        <p:spPr>
          <a:xfrm>
            <a:off x="57150" y="4972050"/>
            <a:ext cx="2743200" cy="2154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800"/>
              <a:t>Updated as of 27th January 2021</a:t>
            </a:r>
          </a:p>
        </p:txBody>
      </p:sp>
    </p:spTree>
    <p:extLst>
      <p:ext uri="{BB962C8B-B14F-4D97-AF65-F5344CB8AC3E}">
        <p14:creationId xmlns:p14="http://schemas.microsoft.com/office/powerpoint/2010/main" val="2570374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98BFA13-E04E-4BA9-A8E1-27D87B2EEB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103fba77-31dd-4780-83f9-c54f26c3a260"/>
    <ds:schemaRef ds:uri="11f1cc19-a6a2-4477-822b-8358f9edc37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265</Words>
  <Application>Microsoft Office PowerPoint</Application>
  <PresentationFormat>On-screen Show (16:9)</PresentationFormat>
  <Paragraphs>50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 Theme</vt:lpstr>
      <vt:lpstr>XRN5289 - November 21 Release - Status Update</vt:lpstr>
      <vt:lpstr>XRN5289 – November 21 Release High-Level Plan</vt:lpstr>
      <vt:lpstr>XRN5289 - November 21 Release 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Tracy OConnor</cp:lastModifiedBy>
  <cp:revision>2</cp:revision>
  <dcterms:created xsi:type="dcterms:W3CDTF">2018-09-02T17:12:15Z</dcterms:created>
  <dcterms:modified xsi:type="dcterms:W3CDTF">2021-01-28T09:16:56Z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