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55" r:id="rId7"/>
  </p:sldMasterIdLst>
  <p:notesMasterIdLst>
    <p:notesMasterId r:id="rId18"/>
  </p:notesMasterIdLst>
  <p:handoutMasterIdLst>
    <p:handoutMasterId r:id="rId19"/>
  </p:handoutMasterIdLst>
  <p:sldIdLst>
    <p:sldId id="352" r:id="rId8"/>
    <p:sldId id="829" r:id="rId9"/>
    <p:sldId id="787" r:id="rId10"/>
    <p:sldId id="826" r:id="rId11"/>
    <p:sldId id="775" r:id="rId12"/>
    <p:sldId id="791" r:id="rId13"/>
    <p:sldId id="794" r:id="rId14"/>
    <p:sldId id="1988" r:id="rId15"/>
    <p:sldId id="831" r:id="rId16"/>
    <p:sldId id="830" r:id="rId17"/>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1ACEB-3BAE-47E8-A2B0-FD5DA0E49CA0}" v="18" dt="2021-01-29T09:35:49.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52"/>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E4A1ACEB-3BAE-47E8-A2B0-FD5DA0E49CA0}"/>
    <pc:docChg chg="modSld">
      <pc:chgData name="Emma J Lyndon" userId="fefd1f69-c297-4970-add2-0b667d1abc1f" providerId="ADAL" clId="{E4A1ACEB-3BAE-47E8-A2B0-FD5DA0E49CA0}" dt="2021-01-29T09:35:49.739" v="17" actId="20577"/>
      <pc:docMkLst>
        <pc:docMk/>
      </pc:docMkLst>
      <pc:sldChg chg="modSp">
        <pc:chgData name="Emma J Lyndon" userId="fefd1f69-c297-4970-add2-0b667d1abc1f" providerId="ADAL" clId="{E4A1ACEB-3BAE-47E8-A2B0-FD5DA0E49CA0}" dt="2021-01-29T09:35:49.739" v="17" actId="20577"/>
        <pc:sldMkLst>
          <pc:docMk/>
          <pc:sldMk cId="3324695576" sldId="352"/>
        </pc:sldMkLst>
        <pc:spChg chg="mod">
          <ac:chgData name="Emma J Lyndon" userId="fefd1f69-c297-4970-add2-0b667d1abc1f" providerId="ADAL" clId="{E4A1ACEB-3BAE-47E8-A2B0-FD5DA0E49CA0}" dt="2021-01-29T09:35:49.739" v="17" actId="20577"/>
          <ac:spMkLst>
            <pc:docMk/>
            <pc:sldMk cId="3324695576" sldId="352"/>
            <ac:spMk id="5" creationId="{00000000-0000-0000-0000-000000000000}"/>
          </ac:spMkLst>
        </pc:spChg>
      </pc:sldChg>
      <pc:sldChg chg="modSp">
        <pc:chgData name="Emma J Lyndon" userId="fefd1f69-c297-4970-add2-0b667d1abc1f" providerId="ADAL" clId="{E4A1ACEB-3BAE-47E8-A2B0-FD5DA0E49CA0}" dt="2021-01-29T09:33:56.447" v="0" actId="20577"/>
        <pc:sldMkLst>
          <pc:docMk/>
          <pc:sldMk cId="326600112" sldId="829"/>
        </pc:sldMkLst>
        <pc:graphicFrameChg chg="modGraphic">
          <ac:chgData name="Emma J Lyndon" userId="fefd1f69-c297-4970-add2-0b667d1abc1f" providerId="ADAL" clId="{E4A1ACEB-3BAE-47E8-A2B0-FD5DA0E49CA0}" dt="2021-01-29T09:33:56.447" v="0" actId="20577"/>
          <ac:graphicFrameMkLst>
            <pc:docMk/>
            <pc:sldMk cId="326600112" sldId="829"/>
            <ac:graphicFrameMk id="4"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29/01/2021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29/01/2021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113423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a:latin typeface="Arial"/>
                <a:cs typeface="Arial"/>
              </a:rPr>
              <a:t>February </a:t>
            </a:r>
            <a:r>
              <a:rPr lang="en-GB" dirty="0">
                <a:latin typeface="Arial"/>
                <a:cs typeface="Arial"/>
              </a:rPr>
              <a:t>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549454"/>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197215">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ctr" rtl="0" fontAlgn="ctr"/>
                      <a:r>
                        <a:rPr lang="en-US" sz="700" b="1" i="0" u="none" strike="noStrike" dirty="0">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ctr" rtl="0" fontAlgn="ctr"/>
                      <a:r>
                        <a:rPr lang="en-GB" sz="7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ctr" rtl="0" fontAlgn="ctr"/>
                      <a:r>
                        <a:rPr lang="en-GB" sz="7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11767">
                <a:tc>
                  <a:txBody>
                    <a:bodyPr/>
                    <a:lstStyle/>
                    <a:p>
                      <a:pPr algn="l" fontAlgn="t"/>
                      <a:r>
                        <a:rPr lang="it-IT" sz="700" b="0" i="0" u="none" strike="noStrike" dirty="0">
                          <a:solidFill>
                            <a:srgbClr val="000000"/>
                          </a:solidFill>
                          <a:effectLst/>
                          <a:latin typeface="Arial" panose="020B0604020202020204" pitchFamily="34" charset="0"/>
                          <a:cs typeface="Arial" panose="020B0604020202020204" pitchFamily="34" charset="0"/>
                        </a:rPr>
                        <a:t>Non_Mandatory_MPAS_Metered_Indicator_v0.4</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CR-D001</a:t>
                      </a:r>
                    </a:p>
                  </a:txBody>
                  <a:tcPr marL="0" marR="0" marT="0" marB="0"/>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27/01/2020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751528655"/>
                  </a:ext>
                </a:extLst>
              </a:tr>
              <a:tr h="111767">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REC Manager Procurement Timelines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660142257"/>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MPAS Related MPAN Disconnection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CR-D004</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93556641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Introduction of Validation Message to Logical Mode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£61,000.00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25/11/2019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502798800"/>
                  </a:ext>
                </a:extLst>
              </a:tr>
              <a:tr h="111767">
                <a:tc>
                  <a:txBody>
                    <a:bodyPr/>
                    <a:lstStyle/>
                    <a:p>
                      <a:pPr algn="l" fontAlgn="t"/>
                      <a:r>
                        <a:rPr lang="en-US" sz="700" b="0" i="0" u="none" strike="noStrike" dirty="0">
                          <a:solidFill>
                            <a:srgbClr val="000000"/>
                          </a:solidFill>
                          <a:effectLst/>
                          <a:latin typeface="Arial" panose="020B0604020202020204" pitchFamily="34" charset="0"/>
                          <a:cs typeface="Arial" panose="020B0604020202020204" pitchFamily="34" charset="0"/>
                        </a:rPr>
                        <a:t>Modification of Related MPAN Cleanse Checkpoint Milestones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CR-D006</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27/11/2019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342269300"/>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ABACUS Corrections and Re-alignments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04/12/2019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397724958"/>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ECOES REL API Webmethod</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CR-D009</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981331093"/>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CSSIA Uplift to Implement IG Recommendations</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17/12/2019</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92927522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Update 3 E2Es to align to CSSIA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1011124910"/>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CSS_Physical_Interface_Design_Updates_mpxn_v0.2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CR-D012</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30/01/2020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249112874"/>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Messaging_Requirements_Revisions_REC_Code_Manager_and_CSS_v0.1 Clean</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28/01/2020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2478907313"/>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Amendment_of_Xoserve_Consequential_Change_Milestone_Delivery_Dates_v0.2[DRAFT]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CR-D015</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400048739"/>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CSS_Handling_of_MPAS_Business_Dates_v0.2[DRAFT]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CR-D017</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£3,500.00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tc>
                <a:extLst>
                  <a:ext uri="{0D108BD9-81ED-4DB2-BD59-A6C34878D82A}">
                    <a16:rowId xmlns:a16="http://schemas.microsoft.com/office/drawing/2014/main" val="712610449"/>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Confirmation_Responses_to_Outbound_Synchronisations_v0.2[DRAFT]</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CR-D018</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02/03/2020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2220846771"/>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Regulatory Workstream – Programme Milestones Refresh </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CR-D020</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08681045"/>
                  </a:ext>
                </a:extLst>
              </a:tr>
              <a:tr h="111767">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Remove MPAS Interface</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CR-D021</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a:solidFill>
                            <a:srgbClr val="000000"/>
                          </a:solidFill>
                          <a:effectLst/>
                          <a:latin typeface="Arial" panose="020B0604020202020204" pitchFamily="34" charset="0"/>
                          <a:cs typeface="Arial" panose="020B0604020202020204" pitchFamily="34" charset="0"/>
                        </a:rPr>
                        <a:t>29/04/2020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Withdrawn</a:t>
                      </a:r>
                    </a:p>
                  </a:txBody>
                  <a:tcPr marL="0" marR="0" marT="0" marB="0"/>
                </a:tc>
                <a:extLst>
                  <a:ext uri="{0D108BD9-81ED-4DB2-BD59-A6C34878D82A}">
                    <a16:rowId xmlns:a16="http://schemas.microsoft.com/office/drawing/2014/main" val="1119251928"/>
                  </a:ext>
                </a:extLst>
              </a:tr>
              <a:tr h="111767">
                <a:tc>
                  <a:txBody>
                    <a:bodyPr/>
                    <a:lstStyle/>
                    <a:p>
                      <a:pPr algn="l" fontAlgn="t"/>
                      <a:r>
                        <a:rPr lang="en-US" sz="700" b="0" i="0" u="none" strike="noStrike">
                          <a:solidFill>
                            <a:srgbClr val="000000"/>
                          </a:solidFill>
                          <a:effectLst/>
                          <a:latin typeface="Arial" panose="020B0604020202020204" pitchFamily="34" charset="0"/>
                          <a:cs typeface="Arial" panose="020B0604020202020204" pitchFamily="34" charset="0"/>
                        </a:rPr>
                        <a:t>DSP_Specific_ SIT_ Functional_Exit_Criteria</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CR-D023</a:t>
                      </a:r>
                    </a:p>
                  </a:txBody>
                  <a:tcPr marL="0" marR="0" marT="0" marB="0"/>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29/05/2020</a:t>
                      </a:r>
                    </a:p>
                  </a:txBody>
                  <a:tcPr marL="0" marR="0" marT="0" marB="0"/>
                </a:tc>
                <a:tc>
                  <a:txBody>
                    <a:bodyPr/>
                    <a:lstStyle/>
                    <a:p>
                      <a:pPr algn="ctr" fontAlgn="t"/>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tc>
                <a:extLst>
                  <a:ext uri="{0D108BD9-81ED-4DB2-BD59-A6C34878D82A}">
                    <a16:rowId xmlns:a16="http://schemas.microsoft.com/office/drawing/2014/main" val="3579055430"/>
                  </a:ext>
                </a:extLst>
              </a:tr>
              <a:tr h="133677">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Changes to support enhanced Solar arrangements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CR-D025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endParaRPr lang="en-GB" sz="7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Not Received</a:t>
                      </a:r>
                    </a:p>
                  </a:txBody>
                  <a:tcPr marL="0" marR="0" marT="0" marB="0" anchor="b"/>
                </a:tc>
                <a:extLst>
                  <a:ext uri="{0D108BD9-81ED-4DB2-BD59-A6C34878D82A}">
                    <a16:rowId xmlns:a16="http://schemas.microsoft.com/office/drawing/2014/main" val="396534937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Role-based access control (RBAC)</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£48,530.00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24/07/2020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4019188766"/>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 Quality Analysis Activity of the Data being used for the DMT Non-Functional Test Phase​​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95453753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Change from UTC to Local Time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22/09/2020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861247"/>
                  </a:ext>
                </a:extLst>
              </a:tr>
              <a:tr h="118385">
                <a:tc>
                  <a:txBody>
                    <a:bodyPr/>
                    <a:lstStyle/>
                    <a:p>
                      <a:pPr algn="l" fontAlgn="b"/>
                      <a:r>
                        <a:rPr lang="fr-FR" sz="700" b="0" i="0" u="none" strike="noStrike">
                          <a:solidFill>
                            <a:srgbClr val="000000"/>
                          </a:solidFill>
                          <a:effectLst/>
                          <a:latin typeface="Arial" panose="020B0604020202020204" pitchFamily="34" charset="0"/>
                          <a:cs typeface="Arial" panose="020B0604020202020204" pitchFamily="34" charset="0"/>
                        </a:rPr>
                        <a:t>Xoserve CR for DES AI Removal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24/09/2020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8471710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Provide_CSS_RegistrationID_to_LPs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CR-D037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06/10/2020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584130255"/>
                  </a:ext>
                </a:extLst>
              </a:tr>
              <a:tr h="133645">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UEPT Tranche Regulatory Change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N/A</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508219123"/>
                  </a:ext>
                </a:extLst>
              </a:tr>
              <a:tr h="127949">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NCT-0073 Functional Script Master Changes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4959376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Update to the End to End Testing Plan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05/10/2020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71576077"/>
                  </a:ext>
                </a:extLst>
              </a:tr>
              <a:tr h="123521">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Request For a New DMT Environment for DMT Live Rehearsal</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23/10/2020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865577480"/>
                  </a:ext>
                </a:extLst>
              </a:tr>
              <a:tr h="117610">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NC-0079 Adding Post Load Integrity Check Document</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CR-D045</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944098535"/>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Uplift to the Code of Connection</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CR-0046</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175197569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Correctional Changes to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CR-D047</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70120443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Milestones in MAD Log v2.0 &amp; POAP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CR-D048</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09/11/2020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17240232"/>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Consequential Changes to Testing Milestones in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CR-D049</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13/11/2020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1531921918"/>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CSS Environments for Faster Switching Enduring Service</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CR-D050</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 </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Withdrawn</a:t>
                      </a:r>
                    </a:p>
                  </a:txBody>
                  <a:tcPr marL="0" marR="0" marT="0" marB="0" anchor="b"/>
                </a:tc>
                <a:extLst>
                  <a:ext uri="{0D108BD9-81ED-4DB2-BD59-A6C34878D82A}">
                    <a16:rowId xmlns:a16="http://schemas.microsoft.com/office/drawing/2014/main" val="2107080113"/>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Changes to Data Validation Rules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CR-D051</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30/11/2020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44569037"/>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Additional and Further Correctional Changes to MAD Log v2.0</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CR-D052</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05/12/2020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2809587971"/>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 Additional Onward Dependencies for MAD Log </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CR-D053</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766585764"/>
                  </a:ext>
                </a:extLst>
              </a:tr>
              <a:tr h="111767">
                <a:tc>
                  <a:txBody>
                    <a:bodyPr/>
                    <a:lstStyle/>
                    <a:p>
                      <a:pPr algn="l" fontAlgn="b"/>
                      <a:r>
                        <a:rPr lang="en-US" sz="700" b="0" i="0" u="none" strike="noStrike">
                          <a:solidFill>
                            <a:srgbClr val="000000"/>
                          </a:solidFill>
                          <a:effectLst/>
                          <a:latin typeface="Arial" panose="020B0604020202020204" pitchFamily="34" charset="0"/>
                          <a:cs typeface="Arial" panose="020B0604020202020204" pitchFamily="34" charset="0"/>
                        </a:rPr>
                        <a:t>Changing from GetOrganised to Landmark SFTP for SI receiving files</a:t>
                      </a:r>
                    </a:p>
                  </a:txBody>
                  <a:tcPr marL="0" marR="0" marT="0" marB="0" anchor="b"/>
                </a:tc>
                <a:tc>
                  <a:txBody>
                    <a:bodyPr/>
                    <a:lstStyle/>
                    <a:p>
                      <a:pPr algn="l" fontAlgn="b"/>
                      <a:r>
                        <a:rPr lang="en-GB" sz="700" b="0" i="0" u="none" strike="noStrike">
                          <a:solidFill>
                            <a:srgbClr val="000000"/>
                          </a:solidFill>
                          <a:effectLst/>
                          <a:latin typeface="Arial" panose="020B0604020202020204" pitchFamily="34" charset="0"/>
                          <a:cs typeface="Arial" panose="020B0604020202020204" pitchFamily="34" charset="0"/>
                        </a:rPr>
                        <a:t>CR-D054</a:t>
                      </a:r>
                    </a:p>
                  </a:txBody>
                  <a:tcPr marL="0" marR="0" marT="0" marB="0" anchor="b"/>
                </a:tc>
                <a:tc>
                  <a:txBody>
                    <a:bodyPr/>
                    <a:lstStyle/>
                    <a:p>
                      <a:pPr algn="l" fontAlgn="t"/>
                      <a:r>
                        <a:rPr lang="en-GB" sz="7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a:solidFill>
                            <a:srgbClr val="000000"/>
                          </a:solidFill>
                          <a:effectLst/>
                          <a:latin typeface="Arial" panose="020B0604020202020204" pitchFamily="34" charset="0"/>
                          <a:cs typeface="Arial" panose="020B0604020202020204" pitchFamily="34" charset="0"/>
                        </a:rPr>
                        <a:t>Complete - No Xoserve Impact</a:t>
                      </a:r>
                    </a:p>
                  </a:txBody>
                  <a:tcPr marL="0" marR="0" marT="0" marB="0" anchor="b"/>
                </a:tc>
                <a:extLst>
                  <a:ext uri="{0D108BD9-81ED-4DB2-BD59-A6C34878D82A}">
                    <a16:rowId xmlns:a16="http://schemas.microsoft.com/office/drawing/2014/main" val="330913272"/>
                  </a:ext>
                </a:extLst>
              </a:tr>
              <a:tr h="111767">
                <a:tc>
                  <a:txBody>
                    <a:bodyPr/>
                    <a:lstStyle/>
                    <a:p>
                      <a:pPr algn="l" fontAlgn="b"/>
                      <a:r>
                        <a:rPr lang="en-US" sz="700" b="0" i="0" u="none" strike="noStrike" dirty="0">
                          <a:solidFill>
                            <a:srgbClr val="000000"/>
                          </a:solidFill>
                          <a:effectLst/>
                          <a:latin typeface="Arial" panose="020B0604020202020204" pitchFamily="34" charset="0"/>
                          <a:cs typeface="Arial" panose="020B0604020202020204" pitchFamily="34" charset="0"/>
                        </a:rPr>
                        <a:t>Amendments to the Data Cleansing Catalogue</a:t>
                      </a:r>
                    </a:p>
                  </a:txBody>
                  <a:tcPr marL="0" marR="0" marT="0" marB="0" anchor="b"/>
                </a:tc>
                <a:tc>
                  <a:txBody>
                    <a:bodyPr/>
                    <a:lstStyle/>
                    <a:p>
                      <a:pPr algn="l" fontAlgn="b"/>
                      <a:r>
                        <a:rPr lang="en-GB" sz="700" b="0" i="0" u="none" strike="noStrike" dirty="0">
                          <a:solidFill>
                            <a:srgbClr val="000000"/>
                          </a:solidFill>
                          <a:effectLst/>
                          <a:latin typeface="Arial" panose="020B0604020202020204" pitchFamily="34" charset="0"/>
                          <a:cs typeface="Arial" panose="020B0604020202020204" pitchFamily="34" charset="0"/>
                        </a:rPr>
                        <a:t>CR-D055</a:t>
                      </a:r>
                    </a:p>
                  </a:txBody>
                  <a:tcPr marL="0" marR="0" marT="0" marB="0" anchor="b"/>
                </a:tc>
                <a:tc>
                  <a:txBody>
                    <a:bodyPr/>
                    <a:lstStyle/>
                    <a:p>
                      <a:pPr algn="l" fontAlgn="t"/>
                      <a:r>
                        <a:rPr lang="en-GB" sz="7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18/12/2020</a:t>
                      </a:r>
                    </a:p>
                  </a:txBody>
                  <a:tcPr marL="0" marR="0" marT="0" marB="0" anchor="b"/>
                </a:tc>
                <a:tc>
                  <a:txBody>
                    <a:bodyPr/>
                    <a:lstStyle/>
                    <a:p>
                      <a:pPr algn="ctr" fontAlgn="b"/>
                      <a:r>
                        <a:rPr lang="en-GB" sz="700" b="0" i="0" u="none" strike="noStrike" dirty="0">
                          <a:solidFill>
                            <a:srgbClr val="000000"/>
                          </a:solidFill>
                          <a:effectLst/>
                          <a:latin typeface="Arial" panose="020B0604020202020204" pitchFamily="34" charset="0"/>
                          <a:cs typeface="Arial" panose="020B0604020202020204" pitchFamily="34" charset="0"/>
                        </a:rPr>
                        <a:t>Complete - No </a:t>
                      </a:r>
                      <a:r>
                        <a:rPr lang="en-GB" sz="700" b="0" i="0" u="none" strike="noStrike" dirty="0" err="1">
                          <a:solidFill>
                            <a:srgbClr val="000000"/>
                          </a:solidFill>
                          <a:effectLst/>
                          <a:latin typeface="Arial" panose="020B0604020202020204" pitchFamily="34" charset="0"/>
                          <a:cs typeface="Arial" panose="020B0604020202020204" pitchFamily="34" charset="0"/>
                        </a:rPr>
                        <a:t>Xoserve</a:t>
                      </a:r>
                      <a:r>
                        <a:rPr lang="en-GB" sz="700" b="0" i="0" u="none" strike="noStrike" dirty="0">
                          <a:solidFill>
                            <a:srgbClr val="000000"/>
                          </a:solidFill>
                          <a:effectLst/>
                          <a:latin typeface="Arial" panose="020B0604020202020204" pitchFamily="34" charset="0"/>
                          <a:cs typeface="Arial" panose="020B060402020202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3659283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22182981"/>
              </p:ext>
            </p:extLst>
          </p:nvPr>
        </p:nvGraphicFramePr>
        <p:xfrm>
          <a:off x="108000" y="410091"/>
          <a:ext cx="9036000" cy="40130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All external test phases and </a:t>
                      </a: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internal deliveries continue to track to plan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Main actions have been closed, hence this not be reported on, going forward.</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DCC and SI undertook a detailed review and have confirmed that all changes have either been included with physical interface design or is in-flight as a CR. This closes out our concern.</a:t>
                      </a:r>
                    </a:p>
                    <a:p>
                      <a:pPr marL="171450" indent="-171450">
                        <a:buFont typeface="Arial" panose="020B0604020202020204" pitchFamily="34" charset="0"/>
                        <a:buChar char="•"/>
                      </a:pPr>
                      <a:r>
                        <a:rPr lang="en-GB" sz="900" b="1" dirty="0"/>
                        <a:t>External SIT:</a:t>
                      </a:r>
                      <a:r>
                        <a:rPr lang="en-GB" sz="900" dirty="0"/>
                        <a:t> Testing is </a:t>
                      </a:r>
                      <a:r>
                        <a:rPr lang="en-GB" sz="900" dirty="0" err="1"/>
                        <a:t>continiung</a:t>
                      </a:r>
                      <a:r>
                        <a:rPr lang="en-GB" sz="900" dirty="0"/>
                        <a:t> to plan with regression and Witness Testing underway currently</a:t>
                      </a:r>
                    </a:p>
                    <a:p>
                      <a:pPr marL="171450" lvl="0" indent="-171450">
                        <a:buFont typeface="Arial" panose="020B0604020202020204" pitchFamily="34" charset="0"/>
                        <a:buChar char="•"/>
                      </a:pPr>
                      <a:r>
                        <a:rPr lang="en-GB" sz="900" b="1" dirty="0"/>
                        <a:t>External NFR SIT:</a:t>
                      </a:r>
                      <a:r>
                        <a:rPr lang="en-GB" sz="900" dirty="0"/>
                        <a:t> </a:t>
                      </a:r>
                      <a:r>
                        <a:rPr lang="en-GB" sz="900" b="0" kern="1200" dirty="0">
                          <a:solidFill>
                            <a:schemeClr val="tx1"/>
                          </a:solidFill>
                          <a:effectLst/>
                          <a:latin typeface="+mn-lt"/>
                          <a:ea typeface="+mn-ea"/>
                          <a:cs typeface="+mn-cs"/>
                        </a:rPr>
                        <a:t>Testing continues to plan with all Peak of Peak testing concluding successfully</a:t>
                      </a:r>
                    </a:p>
                    <a:p>
                      <a:pPr marL="171450" lvl="0" indent="-171450">
                        <a:buFont typeface="Arial" panose="020B0604020202020204" pitchFamily="34" charset="0"/>
                        <a:buChar char="•"/>
                      </a:pPr>
                      <a:r>
                        <a:rPr lang="en-GB" sz="900" b="1" kern="1200" baseline="0" dirty="0">
                          <a:solidFill>
                            <a:schemeClr val="tx1"/>
                          </a:solidFill>
                          <a:effectLst/>
                          <a:latin typeface="+mn-lt"/>
                          <a:ea typeface="+mn-ea"/>
                          <a:cs typeface="+mn-cs"/>
                        </a:rPr>
                        <a:t>Internal Testing: </a:t>
                      </a:r>
                      <a:r>
                        <a:rPr lang="en-GB" sz="900" b="0" kern="1200" baseline="0" dirty="0">
                          <a:solidFill>
                            <a:schemeClr val="tx1"/>
                          </a:solidFill>
                          <a:effectLst/>
                          <a:latin typeface="+mn-lt"/>
                          <a:ea typeface="+mn-ea"/>
                          <a:cs typeface="+mn-cs"/>
                        </a:rPr>
                        <a:t>UAT Assurance is currently ongoing with minimal defects being both via UAT testing &amp; UAT assurance carried out by our SMEs. SIT integration continues for Programme CR deliveries. Defect rate continues to be low.</a:t>
                      </a:r>
                      <a:endParaRPr lang="en-GB" sz="900" b="1"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926165613"/>
              </p:ext>
            </p:extLst>
          </p:nvPr>
        </p:nvGraphicFramePr>
        <p:xfrm>
          <a:off x="0" y="446380"/>
          <a:ext cx="9125999" cy="4333445"/>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734720">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Resource constraints have been highlighted and mitigation actions are in progress to manage delivery timelines.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596648">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Following discussions with Ofgem and DCC via the Switching Programme Design Forum, </a:t>
                      </a:r>
                      <a:r>
                        <a:rPr lang="en-GB" sz="1000" kern="1200" baseline="0" dirty="0" err="1">
                          <a:solidFill>
                            <a:schemeClr val="tx1"/>
                          </a:solidFill>
                          <a:latin typeface="+mn-lt"/>
                          <a:ea typeface="+mn-ea"/>
                          <a:cs typeface="Arial" panose="020B0604020202020204" pitchFamily="34" charset="0"/>
                        </a:rPr>
                        <a:t>Xoserve</a:t>
                      </a:r>
                      <a:r>
                        <a:rPr lang="en-GB" sz="1000" kern="1200" baseline="0" dirty="0">
                          <a:solidFill>
                            <a:schemeClr val="tx1"/>
                          </a:solidFill>
                          <a:latin typeface="+mn-lt"/>
                          <a:ea typeface="+mn-ea"/>
                          <a:cs typeface="Arial" panose="020B0604020202020204" pitchFamily="34" charset="0"/>
                        </a:rPr>
                        <a:t> will be submitting feedback regarding Service Management SLAs by 29/01. Preparations also underway to submit our response to the Service Design assurance activity in February.</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2456792772"/>
              </p:ext>
            </p:extLst>
          </p:nvPr>
        </p:nvGraphicFramePr>
        <p:xfrm>
          <a:off x="0" y="744083"/>
          <a:ext cx="9125999" cy="3079633"/>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281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REC consultation continues with </a:t>
                      </a:r>
                      <a:r>
                        <a:rPr lang="en-GB" sz="1050" b="0" i="0" u="none" strike="noStrike" kern="1200" baseline="0" noProof="0" dirty="0" err="1">
                          <a:solidFill>
                            <a:schemeClr val="tx1"/>
                          </a:solidFill>
                          <a:latin typeface="+mn-lt"/>
                          <a:ea typeface="+mn-ea"/>
                          <a:cs typeface="+mn-cs"/>
                        </a:rPr>
                        <a:t>Xoserve</a:t>
                      </a:r>
                      <a:r>
                        <a:rPr lang="en-GB" sz="1050" b="0" i="0" u="none" strike="noStrike" kern="1200" baseline="0" noProof="0" dirty="0">
                          <a:solidFill>
                            <a:schemeClr val="tx1"/>
                          </a:solidFill>
                          <a:latin typeface="+mn-lt"/>
                          <a:ea typeface="+mn-ea"/>
                          <a:cs typeface="+mn-cs"/>
                        </a:rPr>
                        <a:t> actively engaged in relevant RDUG meetings as well as reviewing REC schedules</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dirty="0"/>
                        <a:t>DM NF continues with the Programme. There is a potential of a slight delay (at the central level), however the SI are working to try and contain the delay as much as possible in order to protect the baselined completion dates. UEPT Data has been transferred to Landmark to plan and REL extract has commenced.</a:t>
                      </a:r>
                      <a:endParaRPr lang="en-GB"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The CR to remove Market Trials milestones from the Switching Programme Plan has been raised and is currently undergoing industry-wide impact assessments </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478763080"/>
              </p:ext>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4229193074"/>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26/02/21</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229128949"/>
              </p:ext>
            </p:extLst>
          </p:nvPr>
        </p:nvGraphicFramePr>
        <p:xfrm>
          <a:off x="85652" y="483884"/>
          <a:ext cx="8972695" cy="4849371"/>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64158</a:t>
                      </a:r>
                    </a:p>
                  </a:txBody>
                  <a:tcPr marL="6350" marR="6350" marT="635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Operational Choreography CR that is in progress may be approved because it might be deemed necessary by the central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leading to further plan considerations (at both the central and individual PUI's plans) and cost implications to </a:t>
                      </a:r>
                      <a:r>
                        <a:rPr lang="en-US" sz="800" b="0" i="0" u="none" strike="noStrike" dirty="0" err="1">
                          <a:solidFill>
                            <a:schemeClr val="tx1"/>
                          </a:solidFill>
                          <a:effectLst/>
                          <a:latin typeface="Arial" panose="020B0604020202020204" pitchFamily="34" charset="0"/>
                        </a:rPr>
                        <a:t>Xoserve</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This has been raised with SI/DCC &amp; Ofgem. This is being tracked collectively via the MAD log actions. Should this CR be approved, this action will be addressed with central bodies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This CR has now been to CAT and will be with PUIs for a detailed impact assessment</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93441602"/>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64171</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kern="1200" dirty="0">
                          <a:solidFill>
                            <a:schemeClr val="tx1"/>
                          </a:solidFill>
                          <a:effectLst/>
                          <a:latin typeface="+mn-lt"/>
                          <a:ea typeface="+mn-ea"/>
                          <a:cs typeface="+mn-cs"/>
                        </a:rPr>
                        <a:t>Transition and Cutover</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a:t>
                      </a:r>
                      <a:r>
                        <a:rPr lang="en-US" sz="800" b="0" i="0" u="none" strike="noStrike" dirty="0" err="1">
                          <a:solidFill>
                            <a:schemeClr val="tx1"/>
                          </a:solidFill>
                          <a:effectLst/>
                          <a:latin typeface="Arial" panose="020B0604020202020204" pitchFamily="34" charset="0"/>
                        </a:rPr>
                        <a:t>SoLR</a:t>
                      </a:r>
                      <a:r>
                        <a:rPr lang="en-US" sz="800" b="0" i="0" u="none" strike="noStrike" dirty="0">
                          <a:solidFill>
                            <a:schemeClr val="tx1"/>
                          </a:solidFill>
                          <a:effectLst/>
                          <a:latin typeface="Arial" panose="020B0604020202020204" pitchFamily="34" charset="0"/>
                        </a:rPr>
                        <a:t> process might kick off during the transition period because of a supplier going out of business at that time leading to Landmark needing to cater to additional volumes and also the potential for additional requirements for PUIs to undertake to ensure Transition timelines are maintained</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Raise the risk with Ofgem and SI to understand what non-functional considerations have been applied to enable </a:t>
                      </a:r>
                      <a:r>
                        <a:rPr lang="en-US" sz="800" b="0" i="0" u="none" strike="noStrike" dirty="0" err="1">
                          <a:solidFill>
                            <a:schemeClr val="tx1"/>
                          </a:solidFill>
                          <a:effectLst/>
                          <a:latin typeface="+mn-lt"/>
                        </a:rPr>
                        <a:t>Lankmark</a:t>
                      </a:r>
                      <a:r>
                        <a:rPr lang="en-US" sz="800" b="0" i="0" u="none" strike="noStrike" dirty="0">
                          <a:solidFill>
                            <a:schemeClr val="tx1"/>
                          </a:solidFill>
                          <a:effectLst/>
                          <a:latin typeface="+mn-lt"/>
                        </a:rPr>
                        <a:t> to manage the increased volumes</a:t>
                      </a:r>
                    </a:p>
                    <a:p>
                      <a:pPr algn="l" fontAlgn="ctr"/>
                      <a:r>
                        <a:rPr lang="en-US" sz="800" b="0" i="0" u="none" strike="noStrike" dirty="0">
                          <a:solidFill>
                            <a:schemeClr val="tx1"/>
                          </a:solidFill>
                          <a:effectLst/>
                          <a:latin typeface="+mn-lt"/>
                        </a:rPr>
                        <a:t>Raise with the SI to include a transition test scenario if relevant to mitigate this possibility</a:t>
                      </a:r>
                    </a:p>
                  </a:txBody>
                  <a:tcPr marL="0" marR="0" marT="0" marB="0" anchor="ctr">
                    <a:solidFill>
                      <a:srgbClr val="CED1E2"/>
                    </a:solidFill>
                  </a:tcPr>
                </a:tc>
                <a:tc>
                  <a:txBody>
                    <a:bodyPr/>
                    <a:lstStyle/>
                    <a:p>
                      <a:r>
                        <a:rPr lang="en-US" sz="800" dirty="0">
                          <a:solidFill>
                            <a:schemeClr val="tx1"/>
                          </a:solidFill>
                          <a:latin typeface="+mn-lt"/>
                        </a:rPr>
                        <a:t>This has been discussed at SI Transition Group on 05/01. Ofgem is aware and tracking this risk</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30/04/21</a:t>
                      </a:r>
                    </a:p>
                  </a:txBody>
                  <a:tcPr marL="0" marR="0" marT="0" marB="0" anchor="ctr">
                    <a:solidFill>
                      <a:srgbClr val="CED1E2"/>
                    </a:solidFill>
                  </a:tcPr>
                </a:tc>
                <a:extLst>
                  <a:ext uri="{0D108BD9-81ED-4DB2-BD59-A6C34878D82A}">
                    <a16:rowId xmlns:a16="http://schemas.microsoft.com/office/drawing/2014/main" val="706947363"/>
                  </a:ext>
                </a:extLst>
              </a:tr>
              <a:tr h="1074855">
                <a:tc>
                  <a:txBody>
                    <a:bodyPr/>
                    <a:lstStyle/>
                    <a:p>
                      <a:pPr marL="0" algn="ctr" defTabSz="914378" rtl="0" eaLnBrk="1" fontAlgn="ctr" latinLnBrk="0" hangingPunct="1"/>
                      <a:r>
                        <a:rPr lang="en-GB" sz="800" b="0" i="0" u="none" strike="noStrike" kern="1200" dirty="0">
                          <a:solidFill>
                            <a:schemeClr val="tx1"/>
                          </a:solidFill>
                          <a:effectLst/>
                          <a:latin typeface="Arial" panose="020B0604020202020204" pitchFamily="34" charset="0"/>
                          <a:ea typeface="+mn-ea"/>
                          <a:cs typeface="+mn-cs"/>
                        </a:rPr>
                        <a:t>64378</a:t>
                      </a:r>
                    </a:p>
                  </a:txBody>
                  <a:tcPr marL="6350" marR="6350" marT="635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DM NF may not complete on time because of cycle 1 running behind schedule and Additional CR functional testing to be completed at the start of the cycle (previously unscheduled) leading to a delay in completing DM NF and possible impact to DM Live rehearsal</a:t>
                      </a:r>
                    </a:p>
                  </a:txBody>
                  <a:tcPr marL="0" marR="0" marT="0" marB="0" anchor="ctr">
                    <a:solidFill>
                      <a:srgbClr val="CED1E2"/>
                    </a:solidFill>
                  </a:tcPr>
                </a:tc>
                <a:tc>
                  <a:txBody>
                    <a:bodyPr/>
                    <a:lstStyle/>
                    <a:p>
                      <a:pPr marL="0" marR="0" lvl="0" indent="0" algn="l" defTabSz="914378" rtl="0" eaLnBrk="1" fontAlgn="ctr" latinLnBrk="0" hangingPunct="1">
                        <a:lnSpc>
                          <a:spcPct val="100000"/>
                        </a:lnSpc>
                        <a:spcBef>
                          <a:spcPts val="0"/>
                        </a:spcBef>
                        <a:spcAft>
                          <a:spcPts val="0"/>
                        </a:spcAft>
                        <a:buClrTx/>
                        <a:buSzTx/>
                        <a:buFontTx/>
                        <a:buNone/>
                        <a:tabLst/>
                        <a:defRPr/>
                      </a:pPr>
                      <a:r>
                        <a:rPr lang="en-US" sz="800" b="0" i="0" u="none" strike="noStrike" kern="1200" dirty="0">
                          <a:solidFill>
                            <a:schemeClr val="tx1"/>
                          </a:solidFill>
                          <a:effectLst/>
                          <a:latin typeface="+mn-lt"/>
                          <a:ea typeface="+mn-ea"/>
                          <a:cs typeface="+mn-cs"/>
                        </a:rPr>
                        <a:t>Discuss with SI project and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teams</a:t>
                      </a:r>
                    </a:p>
                  </a:txBody>
                  <a:tcPr marL="0" marR="0" marT="0" marB="0" anchor="ctr">
                    <a:solidFill>
                      <a:srgbClr val="CED1E2"/>
                    </a:solidFill>
                  </a:tcPr>
                </a:tc>
                <a:tc>
                  <a:txBody>
                    <a:bodyPr/>
                    <a:lstStyle/>
                    <a:p>
                      <a:r>
                        <a:rPr lang="en-US" sz="800" dirty="0">
                          <a:solidFill>
                            <a:schemeClr val="tx1"/>
                          </a:solidFill>
                          <a:latin typeface="+mn-lt"/>
                        </a:rPr>
                        <a:t>Awaiting recover plan for cycle 1 and schedule of CR testing</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190570182"/>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7742"/>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rPr>
              <a:t>High Level Plan</a:t>
            </a:r>
          </a:p>
        </p:txBody>
      </p:sp>
      <p:pic>
        <p:nvPicPr>
          <p:cNvPr id="3" name="Picture 2">
            <a:extLst>
              <a:ext uri="{FF2B5EF4-FFF2-40B4-BE49-F238E27FC236}">
                <a16:creationId xmlns:a16="http://schemas.microsoft.com/office/drawing/2014/main" id="{6A76A174-F3AF-4456-BBAA-3878C760D93E}"/>
              </a:ext>
            </a:extLst>
          </p:cNvPr>
          <p:cNvPicPr>
            <a:picLocks noChangeAspect="1"/>
          </p:cNvPicPr>
          <p:nvPr/>
        </p:nvPicPr>
        <p:blipFill>
          <a:blip r:embed="rId3"/>
          <a:stretch>
            <a:fillRect/>
          </a:stretch>
        </p:blipFill>
        <p:spPr>
          <a:xfrm>
            <a:off x="747704" y="400050"/>
            <a:ext cx="7496183" cy="4650122"/>
          </a:xfrm>
          <a:prstGeom prst="rect">
            <a:avLst/>
          </a:prstGeom>
        </p:spPr>
      </p:pic>
    </p:spTree>
    <p:extLst>
      <p:ext uri="{BB962C8B-B14F-4D97-AF65-F5344CB8AC3E}">
        <p14:creationId xmlns:p14="http://schemas.microsoft.com/office/powerpoint/2010/main" val="192996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2"/>
          <a:ext cx="8533603" cy="45769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347757">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8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8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800" b="1" i="0" u="none" strike="noStrike" dirty="0">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72852">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CR-D002</a:t>
                      </a:r>
                    </a:p>
                  </a:txBody>
                  <a:tcPr marL="0" marR="0" marT="0" marB="0"/>
                </a:tc>
                <a:tc>
                  <a:txBody>
                    <a:bodyPr/>
                    <a:lstStyle/>
                    <a:p>
                      <a:pPr algn="l" fontAlgn="t"/>
                      <a:r>
                        <a:rPr lang="en-GB" sz="800" b="0" i="0" u="none" strike="noStrike" dirty="0">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07/11/2019</a:t>
                      </a:r>
                    </a:p>
                  </a:txBody>
                  <a:tcPr marL="0" marR="0" marT="0" marB="0"/>
                </a:tc>
                <a:tc>
                  <a:txBody>
                    <a:bodyPr/>
                    <a:lstStyle/>
                    <a:p>
                      <a:pPr algn="ctr" fontAlgn="t"/>
                      <a:r>
                        <a:rPr lang="en-GB" sz="800" b="0" i="0" u="none" strike="noStrike" dirty="0">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751528655"/>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Updates to the CSS Physical Interface Design (</a:t>
                      </a:r>
                      <a:r>
                        <a:rPr lang="en-US" sz="800" b="0" i="0" u="none" strike="noStrike" dirty="0" err="1">
                          <a:solidFill>
                            <a:srgbClr val="000000"/>
                          </a:solidFill>
                          <a:effectLst/>
                          <a:latin typeface="Arial" panose="020B0604020202020204" pitchFamily="34" charset="0"/>
                          <a:cs typeface="Arial" panose="020B0604020202020204" pitchFamily="34" charset="0"/>
                        </a:rPr>
                        <a:t>PhID</a:t>
                      </a:r>
                      <a:r>
                        <a:rPr lang="en-US" sz="800" b="0" i="0" u="none" strike="noStrike" dirty="0">
                          <a:solidFill>
                            <a:srgbClr val="000000"/>
                          </a:solidFill>
                          <a:effectLst/>
                          <a:latin typeface="Arial" panose="020B0604020202020204" pitchFamily="34" charset="0"/>
                          <a:cs typeface="Arial" panose="020B0604020202020204" pitchFamily="34" charset="0"/>
                        </a:rPr>
                        <a:t>).</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CR-D008</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£17,250.00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22/01/2020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92668744"/>
                  </a:ext>
                </a:extLst>
              </a:tr>
              <a:tr h="172852">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26/02/2020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97033543"/>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Provide_CSS_RegistrationID_to_PUI_and_LPs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CR-D016</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£12,643.00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12077588"/>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Licence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CR-E51</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29/10/2019</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Complete</a:t>
                      </a:r>
                    </a:p>
                  </a:txBody>
                  <a:tcPr marL="0" marR="0" marT="0" marB="0"/>
                </a:tc>
                <a:extLst>
                  <a:ext uri="{0D108BD9-81ED-4DB2-BD59-A6C34878D82A}">
                    <a16:rowId xmlns:a16="http://schemas.microsoft.com/office/drawing/2014/main" val="3853703546"/>
                  </a:ext>
                </a:extLst>
              </a:tr>
              <a:tr h="172852">
                <a:tc>
                  <a:txBody>
                    <a:bodyPr/>
                    <a:lstStyle/>
                    <a:p>
                      <a:pPr algn="l" fontAlgn="t"/>
                      <a:r>
                        <a:rPr lang="en-US" sz="800" b="0" i="0" u="none" strike="noStrike" dirty="0">
                          <a:solidFill>
                            <a:srgbClr val="000000"/>
                          </a:solidFill>
                          <a:effectLst/>
                          <a:latin typeface="Arial" panose="020B0604020202020204" pitchFamily="34" charset="0"/>
                          <a:cs typeface="Arial" panose="020B060402020202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CR-D019</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£6,500.00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16/03/2020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3595974469"/>
                  </a:ext>
                </a:extLst>
              </a:tr>
              <a:tr h="172852">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CR-D022</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10/06/2020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653742555"/>
                  </a:ext>
                </a:extLst>
              </a:tr>
              <a:tr h="257075">
                <a:tc>
                  <a:txBody>
                    <a:bodyPr/>
                    <a:lstStyle/>
                    <a:p>
                      <a:pPr algn="l" fontAlgn="t"/>
                      <a:r>
                        <a:rPr lang="en-US" sz="800" b="0" i="0" u="none" strike="noStrike">
                          <a:solidFill>
                            <a:srgbClr val="000000"/>
                          </a:solidFill>
                          <a:effectLst/>
                          <a:latin typeface="Arial" panose="020B0604020202020204" pitchFamily="34" charset="0"/>
                          <a:cs typeface="Arial" panose="020B060402020202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CR-D024</a:t>
                      </a:r>
                    </a:p>
                  </a:txBody>
                  <a:tcPr marL="0" marR="0" marT="0" marB="0"/>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t"/>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tc>
                <a:tc>
                  <a:txBody>
                    <a:bodyPr/>
                    <a:lstStyle/>
                    <a:p>
                      <a:pPr algn="ctr" fontAlgn="t"/>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tc>
                <a:extLst>
                  <a:ext uri="{0D108BD9-81ED-4DB2-BD59-A6C34878D82A}">
                    <a16:rowId xmlns:a16="http://schemas.microsoft.com/office/drawing/2014/main" val="473898194"/>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CR-D026</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06/07/2020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811377997"/>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CR-D027</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£256,009.00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982708138"/>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119725783"/>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CR-D029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13/07/2020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3325048"/>
                  </a:ext>
                </a:extLst>
              </a:tr>
              <a:tr h="169367">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CR-D030</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£56,000.00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20/07/2020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000169379"/>
                  </a:ext>
                </a:extLst>
              </a:tr>
              <a:tr h="172852">
                <a:tc>
                  <a:txBody>
                    <a:bodyPr/>
                    <a:lstStyle/>
                    <a:p>
                      <a:pPr algn="l" fontAlgn="b"/>
                      <a:r>
                        <a:rPr lang="fr-FR" sz="800" b="0" i="0" u="none" strike="noStrike">
                          <a:solidFill>
                            <a:srgbClr val="000000"/>
                          </a:solidFill>
                          <a:effectLst/>
                          <a:latin typeface="Arial" panose="020B0604020202020204" pitchFamily="34" charset="0"/>
                          <a:cs typeface="Arial" panose="020B060402020202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03/08/2020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029581709"/>
                  </a:ext>
                </a:extLst>
              </a:tr>
              <a:tr h="172852">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Compression During Data Migration</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CR-D034</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£500.00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09/09/2020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4226307551"/>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the CSS Interface Specifications</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CR-D038</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£70,000.00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07/10/2020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174782153"/>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CR-D039</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£20,000.00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15054180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Programme Plan Re-Baseline</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CR-D042</a:t>
                      </a:r>
                    </a:p>
                  </a:txBody>
                  <a:tcPr marL="0" marR="0" marT="0" marB="0" anchor="b"/>
                </a:tc>
                <a:tc>
                  <a:txBody>
                    <a:bodyPr/>
                    <a:lstStyle/>
                    <a:p>
                      <a:pPr algn="l" fontAlgn="t"/>
                      <a:r>
                        <a:rPr lang="en-GB" sz="800" b="0" i="0" u="none" strike="noStrike">
                          <a:solidFill>
                            <a:srgbClr val="000000"/>
                          </a:solidFill>
                          <a:effectLst/>
                          <a:latin typeface="Arial" panose="020B0604020202020204" pitchFamily="34" charset="0"/>
                          <a:cs typeface="Arial" panose="020B0604020202020204" pitchFamily="34" charset="0"/>
                        </a:rPr>
                        <a:t>£14,913,000.00</a:t>
                      </a: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28/09/2020</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Approved - Internal CR Created</a:t>
                      </a:r>
                    </a:p>
                  </a:txBody>
                  <a:tcPr marL="0" marR="0" marT="0" marB="0" anchor="b"/>
                </a:tc>
                <a:extLst>
                  <a:ext uri="{0D108BD9-81ED-4DB2-BD59-A6C34878D82A}">
                    <a16:rowId xmlns:a16="http://schemas.microsoft.com/office/drawing/2014/main" val="3371576077"/>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MAD Log Changes for UIT Environment Verification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CR-D057</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239267783"/>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Discontinuance of Xoserve Consequential Change Market Trials</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CR-D058</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4149916139"/>
                  </a:ext>
                </a:extLst>
              </a:tr>
              <a:tr h="172852">
                <a:tc>
                  <a:txBody>
                    <a:bodyPr/>
                    <a:lstStyle/>
                    <a:p>
                      <a:pPr algn="l" fontAlgn="b"/>
                      <a:r>
                        <a:rPr lang="en-US" sz="800" b="0" i="0" u="none" strike="noStrike">
                          <a:solidFill>
                            <a:srgbClr val="000000"/>
                          </a:solidFill>
                          <a:effectLst/>
                          <a:latin typeface="Arial" panose="020B0604020202020204" pitchFamily="34" charset="0"/>
                          <a:cs typeface="Arial" panose="020B0604020202020204" pitchFamily="34" charset="0"/>
                        </a:rPr>
                        <a:t>Changes to Support Energy Company Data]</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CR-D059</a:t>
                      </a:r>
                    </a:p>
                  </a:txBody>
                  <a:tcPr marL="0" marR="0" marT="0" marB="0" anchor="b"/>
                </a:tc>
                <a:tc>
                  <a:txBody>
                    <a:bodyPr/>
                    <a:lstStyle/>
                    <a:p>
                      <a:pPr algn="l" fontAlgn="t"/>
                      <a:endParaRPr lang="en-GB" sz="800" b="0" i="0" u="none" strike="noStrike">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83635751"/>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Detection 0.5</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CR-D060</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1515270279"/>
                  </a:ext>
                </a:extLst>
              </a:tr>
              <a:tr h="172852">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Operational Choreography Rectification 0.3</a:t>
                      </a:r>
                    </a:p>
                  </a:txBody>
                  <a:tcPr marL="0" marR="0" marT="0" marB="0" anchor="b"/>
                </a:tc>
                <a:tc>
                  <a:txBody>
                    <a:bodyPr/>
                    <a:lstStyle/>
                    <a:p>
                      <a:pPr algn="l" fontAlgn="b"/>
                      <a:r>
                        <a:rPr lang="en-GB" sz="800" b="0" i="0" u="none" strike="noStrike">
                          <a:solidFill>
                            <a:srgbClr val="000000"/>
                          </a:solidFill>
                          <a:effectLst/>
                          <a:latin typeface="Arial" panose="020B0604020202020204" pitchFamily="34" charset="0"/>
                          <a:cs typeface="Arial" panose="020B0604020202020204" pitchFamily="34" charset="0"/>
                        </a:rPr>
                        <a:t>CR-D061</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a:solidFill>
                            <a:srgbClr val="000000"/>
                          </a:solidFill>
                          <a:effectLst/>
                          <a:latin typeface="Arial" panose="020B0604020202020204" pitchFamily="34" charset="0"/>
                          <a:cs typeface="Arial" panose="020B0604020202020204" pitchFamily="34" charset="0"/>
                        </a:rPr>
                        <a:t>25/01/2021</a:t>
                      </a:r>
                    </a:p>
                  </a:txBody>
                  <a:tcPr marL="0" marR="0" marT="0" marB="0" anchor="b"/>
                </a:tc>
                <a:tc>
                  <a:txBody>
                    <a:bodyPr/>
                    <a:lstStyle/>
                    <a:p>
                      <a:pPr algn="ctr" fontAlgn="b"/>
                      <a:r>
                        <a:rPr lang="en-GB" sz="800" b="0" i="0" u="none" strike="noStrike">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3818935558"/>
                  </a:ext>
                </a:extLst>
              </a:tr>
              <a:tr h="172852">
                <a:tc>
                  <a:txBody>
                    <a:bodyPr/>
                    <a:lstStyle/>
                    <a:p>
                      <a:pPr algn="l" fontAlgn="b"/>
                      <a:r>
                        <a:rPr lang="en-US" sz="800" b="0" i="0" u="none" strike="noStrike" dirty="0">
                          <a:solidFill>
                            <a:srgbClr val="000000"/>
                          </a:solidFill>
                          <a:effectLst/>
                          <a:latin typeface="Arial" panose="020B0604020202020204" pitchFamily="34" charset="0"/>
                          <a:cs typeface="Arial" panose="020B0604020202020204" pitchFamily="34" charset="0"/>
                        </a:rPr>
                        <a:t> Removal of Transition Stage 1 Delta files from the Data Migration Solution</a:t>
                      </a:r>
                    </a:p>
                  </a:txBody>
                  <a:tcPr marL="0" marR="0" marT="0" marB="0" anchor="b"/>
                </a:tc>
                <a:tc>
                  <a:txBody>
                    <a:bodyPr/>
                    <a:lstStyle/>
                    <a:p>
                      <a:pPr algn="l" fontAlgn="b"/>
                      <a:r>
                        <a:rPr lang="en-GB" sz="800" b="0" i="0" u="none" strike="noStrike" dirty="0">
                          <a:solidFill>
                            <a:srgbClr val="000000"/>
                          </a:solidFill>
                          <a:effectLst/>
                          <a:latin typeface="Arial" panose="020B0604020202020204" pitchFamily="34" charset="0"/>
                          <a:cs typeface="Arial" panose="020B0604020202020204" pitchFamily="34" charset="0"/>
                        </a:rPr>
                        <a:t>CR-D062</a:t>
                      </a:r>
                    </a:p>
                  </a:txBody>
                  <a:tcPr marL="0" marR="0" marT="0" marB="0" anchor="b"/>
                </a:tc>
                <a:tc>
                  <a:txBody>
                    <a:bodyPr/>
                    <a:lstStyle/>
                    <a:p>
                      <a:pPr algn="l" fontAlgn="t"/>
                      <a:endParaRPr lang="en-GB" sz="8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tc>
                <a:tc>
                  <a:txBody>
                    <a:bodyPr/>
                    <a:lstStyle/>
                    <a:p>
                      <a:pPr algn="r" fontAlgn="b"/>
                      <a:r>
                        <a:rPr lang="en-GB" sz="800" b="0" i="0" u="none" strike="noStrike" dirty="0">
                          <a:solidFill>
                            <a:srgbClr val="000000"/>
                          </a:solidFill>
                          <a:effectLst/>
                          <a:latin typeface="Arial" panose="020B0604020202020204" pitchFamily="34" charset="0"/>
                          <a:cs typeface="Arial" panose="020B0604020202020204" pitchFamily="34" charset="0"/>
                        </a:rPr>
                        <a:t>27/01/2021</a:t>
                      </a:r>
                    </a:p>
                  </a:txBody>
                  <a:tcPr marL="0" marR="0" marT="0" marB="0" anchor="b"/>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566117223"/>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5" ma:contentTypeDescription="Create a new document." ma:contentTypeScope="" ma:versionID="f395a190287002935880076d131e6e39">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21adb8fda84ee351d0b414ae2a561507"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45E1A-EA83-463B-B744-ADE3D05E8049}">
  <ds:schemaRefs>
    <ds:schemaRef ds:uri="http://purl.org/dc/terms/"/>
    <ds:schemaRef ds:uri="http://purl.org/dc/elements/1.1/"/>
    <ds:schemaRef ds:uri="b5d8c402-b464-4f85-b954-cddb3da0df20"/>
    <ds:schemaRef ds:uri="http://www.w3.org/XML/1998/namespace"/>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schemas.microsoft.com/office/infopath/2007/PartnerControls"/>
    <ds:schemaRef ds:uri="afe9fadc-cf94-4dd1-a692-a3c9fbf85351"/>
  </ds:schemaRefs>
</ds:datastoreItem>
</file>

<file path=customXml/itemProps2.xml><?xml version="1.0" encoding="utf-8"?>
<ds:datastoreItem xmlns:ds="http://schemas.openxmlformats.org/officeDocument/2006/customXml" ds:itemID="{554B8806-3528-4016-A484-C0636F900AF2}"/>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1656</TotalTime>
  <Words>2745</Words>
  <Application>Microsoft Office PowerPoint</Application>
  <PresentationFormat>On-screen Show (16:9)</PresentationFormat>
  <Paragraphs>485</Paragraphs>
  <Slides>10</Slides>
  <Notes>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10</vt:i4>
      </vt:variant>
    </vt:vector>
  </HeadingPairs>
  <TitlesOfParts>
    <vt:vector size="18" baseType="lpstr">
      <vt:lpstr>ＭＳ Ｐゴシック</vt:lpstr>
      <vt:lpstr>Arial</vt:lpstr>
      <vt:lpstr>Calibri</vt:lpstr>
      <vt:lpstr>Wingdings</vt:lpstr>
      <vt:lpstr>xoserve templates</vt:lpstr>
      <vt:lpstr>Office Theme</vt:lpstr>
      <vt:lpstr>1_xoserve templates</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PowerPoint Presentation</vt:lpstr>
      <vt:lpstr>Switching Programme CR Position – CRs impacting Xoserve</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16</cp:revision>
  <cp:lastPrinted>2019-12-17T14:02:10Z</cp:lastPrinted>
  <dcterms:created xsi:type="dcterms:W3CDTF">2011-09-20T14:58:41Z</dcterms:created>
  <dcterms:modified xsi:type="dcterms:W3CDTF">2021-01-29T09:35:54Z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