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63" r:id="rId5"/>
    <p:sldId id="464" r:id="rId6"/>
    <p:sldId id="4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1AF88E-B7EF-450B-BEE9-0B61581E7137}" v="9" dt="2021-01-29T09:25:10.320"/>
    <p1510:client id="{F5387594-06F9-0FE9-07FC-F9B8417FBCF1}" v="534" dt="2021-01-29T09:59:48.051"/>
    <p1510:client id="{30833F39-7EFF-4430-9741-D6BE255DEA98}" v="299" dt="2021-01-29T15:18:02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microsoft.com/office/2015/10/relationships/revisionInfo" Target="revisionInfo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ableStyles" Target="tableStyles.xml" Id="rId11" /><Relationship Type="http://schemas.openxmlformats.org/officeDocument/2006/relationships/slide" Target="slides/slide1.xml" Id="rId5" /><Relationship Type="http://schemas.openxmlformats.org/officeDocument/2006/relationships/theme" Target="theme/theme1.xml" Id="rId10" /><Relationship Type="http://schemas.openxmlformats.org/officeDocument/2006/relationships/slideMaster" Target="slideMasters/slideMaster1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88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9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05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0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6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3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12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38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75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6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systems/contact-management-service/contact-management-service-cms-rebuild-projec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1FE292-CD4F-49F5-927E-B85C8C296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CMS Rebuild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593A0D-9414-4F66-A28B-C8A2F59EF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February Updates</a:t>
            </a:r>
          </a:p>
          <a:p>
            <a:r>
              <a:rPr lang="en-GB" dirty="0"/>
              <a:t>Jo Williams</a:t>
            </a:r>
          </a:p>
        </p:txBody>
      </p:sp>
    </p:spTree>
    <p:extLst>
      <p:ext uri="{BB962C8B-B14F-4D97-AF65-F5344CB8AC3E}">
        <p14:creationId xmlns:p14="http://schemas.microsoft.com/office/powerpoint/2010/main" val="121013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267AF-E9E0-48CA-8B54-175895CFF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CMS Rebuild - Progress to date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EA4514-D8BB-4490-B1C9-DBD08D5EA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98580"/>
              </p:ext>
            </p:extLst>
          </p:nvPr>
        </p:nvGraphicFramePr>
        <p:xfrm>
          <a:off x="200026" y="898284"/>
          <a:ext cx="6301088" cy="572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1088">
                  <a:extLst>
                    <a:ext uri="{9D8B030D-6E8A-4147-A177-3AD203B41FA5}">
                      <a16:colId xmlns:a16="http://schemas.microsoft.com/office/drawing/2014/main" val="429621566"/>
                    </a:ext>
                  </a:extLst>
                </a:gridCol>
              </a:tblGrid>
              <a:tr h="44602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Summary of progress to date </a:t>
                      </a:r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49645"/>
                  </a:ext>
                </a:extLst>
              </a:tr>
              <a:tr h="527530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CMS is a dated system which is coming to end of life support, rather than a lift and shift of current processes the project team wanted to understand the following from the actual users of CMS perspective: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What are their current processes and activities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What are their current pain points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What would their ideal version of the process be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4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18 External Initial Requirements Workshops have been held to date 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483 requirements captured, this figure may include duplication</a:t>
                      </a:r>
                    </a:p>
                    <a:p>
                      <a:pPr marL="609585" lvl="1" indent="0">
                        <a:buFont typeface="Arial" panose="020B0604020202020204" pitchFamily="34" charset="0"/>
                        <a:buNone/>
                      </a:pPr>
                      <a:endParaRPr lang="en-GB" sz="14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Common themes include: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Customer Effort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System functionality</a:t>
                      </a:r>
                    </a:p>
                    <a:p>
                      <a:pPr marL="781035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Visibility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kern="120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All Workshop outputs will be published here: 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  <a:hlinkClick r:id="rId2"/>
                        </a:rPr>
                        <a:t>https://www.xoserve.com/systems/contact-management-service/contact-management-service-cms-rebuild-project/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kern="120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Potential Suppliers are being engaged to understand high level requirements to obtain figures and timescales for High Level Solution Options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kern="120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Internal recommended "to be" workshops have commenced to understand what systems the solution will need to integrate with</a:t>
                      </a:r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28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A4A20B-D131-4342-9071-502295800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470099"/>
              </p:ext>
            </p:extLst>
          </p:nvPr>
        </p:nvGraphicFramePr>
        <p:xfrm>
          <a:off x="6906761" y="5217528"/>
          <a:ext cx="495215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147">
                  <a:extLst>
                    <a:ext uri="{9D8B030D-6E8A-4147-A177-3AD203B41FA5}">
                      <a16:colId xmlns:a16="http://schemas.microsoft.com/office/drawing/2014/main" val="1563247904"/>
                    </a:ext>
                  </a:extLst>
                </a:gridCol>
                <a:gridCol w="1839012">
                  <a:extLst>
                    <a:ext uri="{9D8B030D-6E8A-4147-A177-3AD203B41FA5}">
                      <a16:colId xmlns:a16="http://schemas.microsoft.com/office/drawing/2014/main" val="3891730288"/>
                    </a:ext>
                  </a:extLst>
                </a:gridCol>
              </a:tblGrid>
              <a:tr h="153322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Milestones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Due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625286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14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Initial Workshops Completed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22/01/2021 </a:t>
                      </a:r>
                    </a:p>
                  </a:txBody>
                  <a:tcPr marL="121920" marR="121920" marT="60960" marB="6096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08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1400" b="0" i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To Be Workshops Commence</a:t>
                      </a:r>
                      <a:endParaRPr lang="de-DE" sz="1400" b="0" i="0" err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08/02/2021</a:t>
                      </a:r>
                      <a:endParaRPr lang="en-GB"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34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HLSO – Target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March </a:t>
                      </a:r>
                    </a:p>
                  </a:txBody>
                  <a:tcPr marL="121920" marR="121920" marT="60960" marB="6096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8021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A0C3EF-B82F-484D-BC09-9FE416453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10766"/>
              </p:ext>
            </p:extLst>
          </p:nvPr>
        </p:nvGraphicFramePr>
        <p:xfrm>
          <a:off x="6734176" y="898284"/>
          <a:ext cx="5257798" cy="419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798">
                  <a:extLst>
                    <a:ext uri="{9D8B030D-6E8A-4147-A177-3AD203B41FA5}">
                      <a16:colId xmlns:a16="http://schemas.microsoft.com/office/drawing/2014/main" val="429621566"/>
                    </a:ext>
                  </a:extLst>
                </a:gridCol>
              </a:tblGrid>
              <a:tr h="48193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Next Steps</a:t>
                      </a:r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49645"/>
                  </a:ext>
                </a:extLst>
              </a:tr>
              <a:tr h="37156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Refine the requirements which will be:</a:t>
                      </a:r>
                    </a:p>
                    <a:p>
                      <a:pPr marL="89533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Remove duplication</a:t>
                      </a:r>
                    </a:p>
                    <a:p>
                      <a:pPr marL="89471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Add our understanding to the requirements and ratify with customers</a:t>
                      </a:r>
                    </a:p>
                    <a:p>
                      <a:pPr marL="89471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Understand areas of conflict in requirements</a:t>
                      </a:r>
                    </a:p>
                    <a:p>
                      <a:pPr marL="608965" lvl="1" indent="0">
                        <a:buNone/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13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Continue internal and schedule external recommended “To Be" workshops  </a:t>
                      </a:r>
                      <a:endParaRPr lang="en-GB" sz="1400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Identify possible solutions and seek approval on solution and design from:</a:t>
                      </a:r>
                    </a:p>
                    <a:p>
                      <a:pPr marL="89533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CoMC</a:t>
                      </a:r>
                    </a:p>
                    <a:p>
                      <a:pPr marL="89471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ChMC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89533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DSG</a:t>
                      </a:r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2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99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F94A-131E-4D89-8A18-7DB7FBA1F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CMS Rebuild Next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EFF36-0C6C-4E3E-B790-905A244EA1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507363"/>
              </p:ext>
            </p:extLst>
          </p:nvPr>
        </p:nvGraphicFramePr>
        <p:xfrm>
          <a:off x="977245" y="1191078"/>
          <a:ext cx="10828675" cy="536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35">
                  <a:extLst>
                    <a:ext uri="{9D8B030D-6E8A-4147-A177-3AD203B41FA5}">
                      <a16:colId xmlns:a16="http://schemas.microsoft.com/office/drawing/2014/main" val="3199749464"/>
                    </a:ext>
                  </a:extLst>
                </a:gridCol>
                <a:gridCol w="2330411">
                  <a:extLst>
                    <a:ext uri="{9D8B030D-6E8A-4147-A177-3AD203B41FA5}">
                      <a16:colId xmlns:a16="http://schemas.microsoft.com/office/drawing/2014/main" val="2278956407"/>
                    </a:ext>
                  </a:extLst>
                </a:gridCol>
                <a:gridCol w="2617509">
                  <a:extLst>
                    <a:ext uri="{9D8B030D-6E8A-4147-A177-3AD203B41FA5}">
                      <a16:colId xmlns:a16="http://schemas.microsoft.com/office/drawing/2014/main" val="412067831"/>
                    </a:ext>
                  </a:extLst>
                </a:gridCol>
                <a:gridCol w="2966720">
                  <a:extLst>
                    <a:ext uri="{9D8B030D-6E8A-4147-A177-3AD203B41FA5}">
                      <a16:colId xmlns:a16="http://schemas.microsoft.com/office/drawing/2014/main" val="1981382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3060"/>
                  </a:ext>
                </a:extLst>
              </a:tr>
              <a:tr h="49127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42653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D7A6711-5C9E-4D51-9120-5F4E916D7FE4}"/>
              </a:ext>
            </a:extLst>
          </p:cNvPr>
          <p:cNvSpPr/>
          <p:nvPr/>
        </p:nvSpPr>
        <p:spPr>
          <a:xfrm>
            <a:off x="1442301" y="1836022"/>
            <a:ext cx="3836709" cy="48076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1C25670-03F1-4729-BEEB-EE311C70052B}"/>
              </a:ext>
            </a:extLst>
          </p:cNvPr>
          <p:cNvSpPr/>
          <p:nvPr/>
        </p:nvSpPr>
        <p:spPr>
          <a:xfrm>
            <a:off x="2461967" y="2539684"/>
            <a:ext cx="3836709" cy="48076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Hints &amp; Tips Refreshers published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EB8C2DB-4E15-449E-9667-D9B82E5D4E7D}"/>
              </a:ext>
            </a:extLst>
          </p:cNvPr>
          <p:cNvSpPr/>
          <p:nvPr/>
        </p:nvSpPr>
        <p:spPr>
          <a:xfrm>
            <a:off x="2876746" y="3113884"/>
            <a:ext cx="5739353" cy="48076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327BC24-3614-4A30-851D-BAEE4BAAA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74876"/>
              </p:ext>
            </p:extLst>
          </p:nvPr>
        </p:nvGraphicFramePr>
        <p:xfrm>
          <a:off x="977245" y="5646656"/>
          <a:ext cx="10828674" cy="102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8674">
                  <a:extLst>
                    <a:ext uri="{9D8B030D-6E8A-4147-A177-3AD203B41FA5}">
                      <a16:colId xmlns:a16="http://schemas.microsoft.com/office/drawing/2014/main" val="2428157951"/>
                    </a:ext>
                  </a:extLst>
                </a:gridCol>
              </a:tblGrid>
              <a:tr h="50538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Commentary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93121617"/>
                  </a:ext>
                </a:extLst>
              </a:tr>
              <a:tr h="388754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14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Workshops to date have recieved great feedback to date and the findings are consitent accross the board</a:t>
                      </a:r>
                    </a:p>
                    <a:p>
                      <a:pPr algn="l" rtl="0" fontAlgn="base"/>
                      <a:endParaRPr lang="de-DE" sz="14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6027017"/>
                  </a:ext>
                </a:extLst>
              </a:tr>
            </a:tbl>
          </a:graphicData>
        </a:graphic>
      </p:graphicFrame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C7421E91-E76B-44C8-B438-72D6F63AAEC6}"/>
              </a:ext>
            </a:extLst>
          </p:cNvPr>
          <p:cNvSpPr/>
          <p:nvPr/>
        </p:nvSpPr>
        <p:spPr>
          <a:xfrm>
            <a:off x="10143894" y="4160132"/>
            <a:ext cx="497149" cy="586732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00AF17F-3A1D-4B21-8C1D-A7D27096EBF7}"/>
              </a:ext>
            </a:extLst>
          </p:cNvPr>
          <p:cNvSpPr/>
          <p:nvPr/>
        </p:nvSpPr>
        <p:spPr>
          <a:xfrm>
            <a:off x="2876744" y="4886539"/>
            <a:ext cx="7510129" cy="48076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Progress published – Website, CoMC and DSG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02A0E48-85A4-450E-B635-74FD662BF9CE}"/>
              </a:ext>
            </a:extLst>
          </p:cNvPr>
          <p:cNvSpPr/>
          <p:nvPr/>
        </p:nvSpPr>
        <p:spPr>
          <a:xfrm>
            <a:off x="5279010" y="3648567"/>
            <a:ext cx="4249764" cy="48076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External “To Be” Solution Options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CA74E4-7A27-4AC2-9872-CCCD22210BA9}"/>
              </a:ext>
            </a:extLst>
          </p:cNvPr>
          <p:cNvSpPr/>
          <p:nvPr/>
        </p:nvSpPr>
        <p:spPr>
          <a:xfrm>
            <a:off x="1827703" y="1900705"/>
            <a:ext cx="3065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Painpoint</a:t>
            </a:r>
            <a:r>
              <a:rPr lang="en-GB" dirty="0">
                <a:solidFill>
                  <a:schemeClr val="bg1"/>
                </a:solidFill>
              </a:rPr>
              <a:t> &amp; </a:t>
            </a:r>
            <a:r>
              <a:rPr lang="en-GB" dirty="0" err="1">
                <a:solidFill>
                  <a:schemeClr val="bg1"/>
                </a:solidFill>
              </a:rPr>
              <a:t>Req</a:t>
            </a:r>
            <a:r>
              <a:rPr lang="en-GB" dirty="0">
                <a:solidFill>
                  <a:schemeClr val="bg1"/>
                </a:solidFill>
              </a:rPr>
              <a:t> Workshops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D34640-2BDB-4E06-8868-A16A85AEC8F9}"/>
              </a:ext>
            </a:extLst>
          </p:cNvPr>
          <p:cNvSpPr/>
          <p:nvPr/>
        </p:nvSpPr>
        <p:spPr>
          <a:xfrm>
            <a:off x="9269304" y="5646656"/>
            <a:ext cx="815730" cy="1765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Completed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EBF8D9-895B-4618-9C12-54F946F3BC52}"/>
              </a:ext>
            </a:extLst>
          </p:cNvPr>
          <p:cNvSpPr/>
          <p:nvPr/>
        </p:nvSpPr>
        <p:spPr>
          <a:xfrm>
            <a:off x="10129746" y="5646656"/>
            <a:ext cx="815730" cy="17654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On Track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142BD2-3324-428F-BEF3-4299ACB9CA52}"/>
              </a:ext>
            </a:extLst>
          </p:cNvPr>
          <p:cNvSpPr/>
          <p:nvPr/>
        </p:nvSpPr>
        <p:spPr>
          <a:xfrm>
            <a:off x="9269304" y="5890794"/>
            <a:ext cx="815730" cy="17654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At Risk</a:t>
            </a: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AA096A9B-D157-40F7-8FA2-E03EB2279077}"/>
              </a:ext>
            </a:extLst>
          </p:cNvPr>
          <p:cNvSpPr/>
          <p:nvPr/>
        </p:nvSpPr>
        <p:spPr>
          <a:xfrm>
            <a:off x="9255374" y="1902844"/>
            <a:ext cx="2217846" cy="1049832"/>
          </a:xfrm>
          <a:prstGeom prst="borderCallout1">
            <a:avLst>
              <a:gd name="adj1" fmla="val 112201"/>
              <a:gd name="adj2" fmla="val 47498"/>
              <a:gd name="adj3" fmla="val 198657"/>
              <a:gd name="adj4" fmla="val 50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It is currently unclear if there is any misalignment on the To be solutions across the processes and these may require several iterations to come to an agreed approach.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A4F7E2-ACEE-45D5-8207-6571009D10E9}"/>
              </a:ext>
            </a:extLst>
          </p:cNvPr>
          <p:cNvSpPr/>
          <p:nvPr/>
        </p:nvSpPr>
        <p:spPr>
          <a:xfrm>
            <a:off x="7459322" y="4024514"/>
            <a:ext cx="246495" cy="6171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AA332D24-A867-443E-A584-A3340D3547E1}"/>
              </a:ext>
            </a:extLst>
          </p:cNvPr>
          <p:cNvSpPr/>
          <p:nvPr/>
        </p:nvSpPr>
        <p:spPr>
          <a:xfrm>
            <a:off x="7459322" y="4080711"/>
            <a:ext cx="2217847" cy="80582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Overall Agreement of “To Be” processes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86C743-A81F-456B-9DF7-3FA32D639E1A}"/>
              </a:ext>
            </a:extLst>
          </p:cNvPr>
          <p:cNvSpPr/>
          <p:nvPr/>
        </p:nvSpPr>
        <p:spPr>
          <a:xfrm>
            <a:off x="2876744" y="3254255"/>
            <a:ext cx="3421932" cy="1747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6E2511-27FA-46B4-8B03-D1E65A86FB84}"/>
              </a:ext>
            </a:extLst>
          </p:cNvPr>
          <p:cNvSpPr/>
          <p:nvPr/>
        </p:nvSpPr>
        <p:spPr>
          <a:xfrm>
            <a:off x="2828222" y="3148433"/>
            <a:ext cx="3518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Internal “To Be” Solution Options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1959E8-661B-4C4F-A118-86AA9377E53D}"/>
              </a:ext>
            </a:extLst>
          </p:cNvPr>
          <p:cNvSpPr/>
          <p:nvPr/>
        </p:nvSpPr>
        <p:spPr>
          <a:xfrm>
            <a:off x="5283181" y="3768361"/>
            <a:ext cx="926481" cy="256153"/>
          </a:xfrm>
          <a:prstGeom prst="rect">
            <a:avLst/>
          </a:prstGeom>
          <a:solidFill>
            <a:schemeClr val="accent6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1051749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Angela Clarke</DisplayName>
        <AccountId>23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87EC1D-3E1E-4C2A-9FDC-4581458977BA}"/>
</file>

<file path=customXml/itemProps2.xml><?xml version="1.0" encoding="utf-8"?>
<ds:datastoreItem xmlns:ds="http://schemas.openxmlformats.org/officeDocument/2006/customXml" ds:itemID="{B32DC69A-4E4C-4C5F-A573-ED75CA8821B0}">
  <ds:schemaRefs>
    <ds:schemaRef ds:uri="http://schemas.microsoft.com/office/2006/metadata/properties"/>
    <ds:schemaRef ds:uri="http://purl.org/dc/terms/"/>
    <ds:schemaRef ds:uri="691200bb-23ec-4320-bfcc-6974bc463eb3"/>
    <ds:schemaRef ds:uri="http://schemas.microsoft.com/office/2006/documentManagement/types"/>
    <ds:schemaRef ds:uri="http://schemas.microsoft.com/office/infopath/2007/PartnerControls"/>
    <ds:schemaRef ds:uri="1447494a-e48f-468a-bba7-54d8a0f3944e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B4F39B2-7EC3-40D5-9E4B-29176C252D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7253</TotalTime>
  <Words>324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CMS Rebuild Update</vt:lpstr>
      <vt:lpstr>CMS Rebuild - Progress to date</vt:lpstr>
      <vt:lpstr>CMS Rebuild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Rebuild Update</dc:title>
  <dc:creator>Joanne Williams</dc:creator>
  <cp:lastModifiedBy>Joanne Williams</cp:lastModifiedBy>
  <cp:revision>6</cp:revision>
  <dcterms:created xsi:type="dcterms:W3CDTF">2020-12-03T15:59:13Z</dcterms:created>
  <dcterms:modified xsi:type="dcterms:W3CDTF">2021-01-29T15:20:30Z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