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88" r:id="rId5"/>
    <p:sldId id="298" r:id="rId6"/>
    <p:sldId id="295" r:id="rId7"/>
    <p:sldId id="299" r:id="rId8"/>
    <p:sldId id="300" r:id="rId9"/>
    <p:sldId id="296" r:id="rId10"/>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B8DA"/>
    <a:srgbClr val="B1D6E8"/>
    <a:srgbClr val="707272"/>
    <a:srgbClr val="2B80B1"/>
    <a:srgbClr val="AFB1B1"/>
    <a:srgbClr val="D97609"/>
    <a:srgbClr val="FCFC28"/>
    <a:srgbClr val="40D1F5"/>
    <a:srgbClr val="FFFFFF"/>
    <a:srgbClr val="9C48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5A5CA4-9D75-4E93-A4A1-4D79749847F2}" v="4191" dt="2021-02-03T11:57:26.0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02" autoAdjust="0"/>
    <p:restoredTop sz="99645" autoAdjust="0"/>
  </p:normalViewPr>
  <p:slideViewPr>
    <p:cSldViewPr>
      <p:cViewPr varScale="1">
        <p:scale>
          <a:sx n="90" d="100"/>
          <a:sy n="90" d="100"/>
        </p:scale>
        <p:origin x="864"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ie Rogers" userId="9c04aa10-35ea-4c34-895a-b6d15843c33e" providerId="ADAL" clId="{805A5CA4-9D75-4E93-A4A1-4D79749847F2}"/>
    <pc:docChg chg="custSel addSld modSld">
      <pc:chgData name="Ellie Rogers" userId="9c04aa10-35ea-4c34-895a-b6d15843c33e" providerId="ADAL" clId="{805A5CA4-9D75-4E93-A4A1-4D79749847F2}" dt="2021-02-03T11:57:26.035" v="4190" actId="20577"/>
      <pc:docMkLst>
        <pc:docMk/>
      </pc:docMkLst>
      <pc:sldChg chg="modSp">
        <pc:chgData name="Ellie Rogers" userId="9c04aa10-35ea-4c34-895a-b6d15843c33e" providerId="ADAL" clId="{805A5CA4-9D75-4E93-A4A1-4D79749847F2}" dt="2021-02-03T11:55:47.652" v="4060" actId="20577"/>
        <pc:sldMkLst>
          <pc:docMk/>
          <pc:sldMk cId="3653749228" sldId="288"/>
        </pc:sldMkLst>
        <pc:spChg chg="mod">
          <ac:chgData name="Ellie Rogers" userId="9c04aa10-35ea-4c34-895a-b6d15843c33e" providerId="ADAL" clId="{805A5CA4-9D75-4E93-A4A1-4D79749847F2}" dt="2021-02-03T11:55:47.652" v="4060" actId="20577"/>
          <ac:spMkLst>
            <pc:docMk/>
            <pc:sldMk cId="3653749228" sldId="288"/>
            <ac:spMk id="2" creationId="{00000000-0000-0000-0000-000000000000}"/>
          </ac:spMkLst>
        </pc:spChg>
        <pc:spChg chg="mod">
          <ac:chgData name="Ellie Rogers" userId="9c04aa10-35ea-4c34-895a-b6d15843c33e" providerId="ADAL" clId="{805A5CA4-9D75-4E93-A4A1-4D79749847F2}" dt="2021-02-03T10:49:08.280" v="108" actId="1036"/>
          <ac:spMkLst>
            <pc:docMk/>
            <pc:sldMk cId="3653749228" sldId="288"/>
            <ac:spMk id="3" creationId="{00000000-0000-0000-0000-000000000000}"/>
          </ac:spMkLst>
        </pc:spChg>
      </pc:sldChg>
      <pc:sldChg chg="modSp">
        <pc:chgData name="Ellie Rogers" userId="9c04aa10-35ea-4c34-895a-b6d15843c33e" providerId="ADAL" clId="{805A5CA4-9D75-4E93-A4A1-4D79749847F2}" dt="2021-02-03T11:57:26.035" v="4190" actId="20577"/>
        <pc:sldMkLst>
          <pc:docMk/>
          <pc:sldMk cId="2570775752" sldId="295"/>
        </pc:sldMkLst>
        <pc:spChg chg="mod">
          <ac:chgData name="Ellie Rogers" userId="9c04aa10-35ea-4c34-895a-b6d15843c33e" providerId="ADAL" clId="{805A5CA4-9D75-4E93-A4A1-4D79749847F2}" dt="2021-02-03T10:50:00.997" v="128" actId="20577"/>
          <ac:spMkLst>
            <pc:docMk/>
            <pc:sldMk cId="2570775752" sldId="295"/>
            <ac:spMk id="2" creationId="{D8B792B1-327B-479E-ABE7-4015E929FAD2}"/>
          </ac:spMkLst>
        </pc:spChg>
        <pc:spChg chg="mod">
          <ac:chgData name="Ellie Rogers" userId="9c04aa10-35ea-4c34-895a-b6d15843c33e" providerId="ADAL" clId="{805A5CA4-9D75-4E93-A4A1-4D79749847F2}" dt="2021-02-03T11:57:26.035" v="4190" actId="20577"/>
          <ac:spMkLst>
            <pc:docMk/>
            <pc:sldMk cId="2570775752" sldId="295"/>
            <ac:spMk id="3" creationId="{2199624A-805B-498B-AD03-51E0BCAADB3B}"/>
          </ac:spMkLst>
        </pc:spChg>
      </pc:sldChg>
      <pc:sldChg chg="modSp">
        <pc:chgData name="Ellie Rogers" userId="9c04aa10-35ea-4c34-895a-b6d15843c33e" providerId="ADAL" clId="{805A5CA4-9D75-4E93-A4A1-4D79749847F2}" dt="2021-02-03T11:55:54.996" v="4061" actId="207"/>
        <pc:sldMkLst>
          <pc:docMk/>
          <pc:sldMk cId="1864499273" sldId="298"/>
        </pc:sldMkLst>
        <pc:spChg chg="mod">
          <ac:chgData name="Ellie Rogers" userId="9c04aa10-35ea-4c34-895a-b6d15843c33e" providerId="ADAL" clId="{805A5CA4-9D75-4E93-A4A1-4D79749847F2}" dt="2021-02-03T11:55:54.996" v="4061" actId="207"/>
          <ac:spMkLst>
            <pc:docMk/>
            <pc:sldMk cId="1864499273" sldId="298"/>
            <ac:spMk id="3" creationId="{2199624A-805B-498B-AD03-51E0BCAADB3B}"/>
          </ac:spMkLst>
        </pc:spChg>
      </pc:sldChg>
      <pc:sldChg chg="modSp">
        <pc:chgData name="Ellie Rogers" userId="9c04aa10-35ea-4c34-895a-b6d15843c33e" providerId="ADAL" clId="{805A5CA4-9D75-4E93-A4A1-4D79749847F2}" dt="2021-02-03T11:52:04.568" v="3473" actId="20577"/>
        <pc:sldMkLst>
          <pc:docMk/>
          <pc:sldMk cId="3660658292" sldId="299"/>
        </pc:sldMkLst>
        <pc:spChg chg="mod">
          <ac:chgData name="Ellie Rogers" userId="9c04aa10-35ea-4c34-895a-b6d15843c33e" providerId="ADAL" clId="{805A5CA4-9D75-4E93-A4A1-4D79749847F2}" dt="2021-02-03T11:22:06.710" v="999" actId="20577"/>
          <ac:spMkLst>
            <pc:docMk/>
            <pc:sldMk cId="3660658292" sldId="299"/>
            <ac:spMk id="2" creationId="{A2AD5F4C-7862-4F13-8E86-48D7FB95CD5C}"/>
          </ac:spMkLst>
        </pc:spChg>
        <pc:spChg chg="mod">
          <ac:chgData name="Ellie Rogers" userId="9c04aa10-35ea-4c34-895a-b6d15843c33e" providerId="ADAL" clId="{805A5CA4-9D75-4E93-A4A1-4D79749847F2}" dt="2021-02-03T11:52:04.568" v="3473" actId="20577"/>
          <ac:spMkLst>
            <pc:docMk/>
            <pc:sldMk cId="3660658292" sldId="299"/>
            <ac:spMk id="3" creationId="{27553356-02F8-4343-BF6A-F79470AEE9E6}"/>
          </ac:spMkLst>
        </pc:spChg>
      </pc:sldChg>
      <pc:sldChg chg="modSp add setBg">
        <pc:chgData name="Ellie Rogers" userId="9c04aa10-35ea-4c34-895a-b6d15843c33e" providerId="ADAL" clId="{805A5CA4-9D75-4E93-A4A1-4D79749847F2}" dt="2021-02-03T11:55:41.300" v="4059" actId="20577"/>
        <pc:sldMkLst>
          <pc:docMk/>
          <pc:sldMk cId="2960028335" sldId="300"/>
        </pc:sldMkLst>
        <pc:spChg chg="mod">
          <ac:chgData name="Ellie Rogers" userId="9c04aa10-35ea-4c34-895a-b6d15843c33e" providerId="ADAL" clId="{805A5CA4-9D75-4E93-A4A1-4D79749847F2}" dt="2021-02-03T11:52:24.300" v="3484" actId="20577"/>
          <ac:spMkLst>
            <pc:docMk/>
            <pc:sldMk cId="2960028335" sldId="300"/>
            <ac:spMk id="2" creationId="{93AE1FBC-A208-410D-9456-A53A2935F62A}"/>
          </ac:spMkLst>
        </pc:spChg>
        <pc:spChg chg="mod">
          <ac:chgData name="Ellie Rogers" userId="9c04aa10-35ea-4c34-895a-b6d15843c33e" providerId="ADAL" clId="{805A5CA4-9D75-4E93-A4A1-4D79749847F2}" dt="2021-02-03T11:55:41.300" v="4059" actId="20577"/>
          <ac:spMkLst>
            <pc:docMk/>
            <pc:sldMk cId="2960028335" sldId="300"/>
            <ac:spMk id="3" creationId="{BC790380-B703-4E86-ADD8-AC138C94305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37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93713"/>
          </a:xfrm>
          <a:prstGeom prst="rect">
            <a:avLst/>
          </a:prstGeom>
        </p:spPr>
        <p:txBody>
          <a:bodyPr vert="horz" lIns="91440" tIns="45720" rIns="91440" bIns="45720" rtlCol="0"/>
          <a:lstStyle>
            <a:lvl1pPr algn="r">
              <a:defRPr sz="1200"/>
            </a:lvl1pPr>
          </a:lstStyle>
          <a:p>
            <a:fld id="{30CC7C86-2D66-4C55-8F99-E153512351BA}" type="datetimeFigureOut">
              <a:rPr lang="en-GB" smtClean="0"/>
              <a:t>03/02/2021</a:t>
            </a:fld>
            <a:endParaRPr lang="en-GB" dirty="0"/>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90269"/>
            <a:ext cx="5379720"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14015" cy="49371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378824"/>
            <a:ext cx="2914015" cy="493713"/>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067694"/>
            <a:ext cx="7772400" cy="1102519"/>
          </a:xfrm>
        </p:spPr>
        <p:txBody>
          <a:bodyPr>
            <a:normAutofit fontScale="90000"/>
          </a:bodyPr>
          <a:lstStyle/>
          <a:p>
            <a:r>
              <a:rPr lang="en-GB" dirty="0"/>
              <a:t>Modification 0710 - Provision of Class 1 Service by CDSP </a:t>
            </a:r>
            <a:br>
              <a:rPr lang="en-GB" dirty="0"/>
            </a:br>
            <a:br>
              <a:rPr lang="en-GB" dirty="0"/>
            </a:br>
            <a:r>
              <a:rPr lang="en-GB" sz="2000" i="1" dirty="0"/>
              <a:t>Update on proposed Charging and Liabilities approach</a:t>
            </a:r>
            <a:br>
              <a:rPr lang="en-GB" dirty="0"/>
            </a:br>
            <a:endParaRPr lang="en-GB" dirty="0"/>
          </a:p>
        </p:txBody>
      </p:sp>
      <p:sp>
        <p:nvSpPr>
          <p:cNvPr id="3" name="Subtitle 2"/>
          <p:cNvSpPr>
            <a:spLocks noGrp="1"/>
          </p:cNvSpPr>
          <p:nvPr>
            <p:ph type="subTitle" idx="1"/>
          </p:nvPr>
        </p:nvSpPr>
        <p:spPr>
          <a:xfrm>
            <a:off x="1371600" y="3701479"/>
            <a:ext cx="6400800" cy="1102519"/>
          </a:xfrm>
        </p:spPr>
        <p:txBody>
          <a:bodyPr>
            <a:normAutofit/>
          </a:bodyPr>
          <a:lstStyle/>
          <a:p>
            <a:r>
              <a:rPr lang="en-GB" sz="2000" b="1" dirty="0"/>
              <a:t>Contract Management Committee</a:t>
            </a:r>
          </a:p>
          <a:p>
            <a:r>
              <a:rPr lang="en-GB" sz="2000" b="1" dirty="0"/>
              <a:t>17 February 2020</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792B1-327B-479E-ABE7-4015E929FAD2}"/>
              </a:ext>
            </a:extLst>
          </p:cNvPr>
          <p:cNvSpPr>
            <a:spLocks noGrp="1"/>
          </p:cNvSpPr>
          <p:nvPr>
            <p:ph type="title"/>
          </p:nvPr>
        </p:nvSpPr>
        <p:spPr/>
        <p:txBody>
          <a:bodyPr/>
          <a:lstStyle/>
          <a:p>
            <a:r>
              <a:rPr lang="en-GB" dirty="0"/>
              <a:t>Purpose of this presentation</a:t>
            </a:r>
          </a:p>
        </p:txBody>
      </p:sp>
      <p:sp>
        <p:nvSpPr>
          <p:cNvPr id="3" name="Content Placeholder 2">
            <a:extLst>
              <a:ext uri="{FF2B5EF4-FFF2-40B4-BE49-F238E27FC236}">
                <a16:creationId xmlns:a16="http://schemas.microsoft.com/office/drawing/2014/main" id="{2199624A-805B-498B-AD03-51E0BCAADB3B}"/>
              </a:ext>
            </a:extLst>
          </p:cNvPr>
          <p:cNvSpPr>
            <a:spLocks noGrp="1"/>
          </p:cNvSpPr>
          <p:nvPr>
            <p:ph idx="1"/>
          </p:nvPr>
        </p:nvSpPr>
        <p:spPr>
          <a:xfrm>
            <a:off x="457200" y="915566"/>
            <a:ext cx="8229600" cy="3672408"/>
          </a:xfrm>
        </p:spPr>
        <p:txBody>
          <a:bodyPr>
            <a:normAutofit/>
          </a:bodyPr>
          <a:lstStyle/>
          <a:p>
            <a:r>
              <a:rPr lang="en-GB" sz="1600" dirty="0">
                <a:solidFill>
                  <a:schemeClr val="tx2"/>
                </a:solidFill>
              </a:rPr>
              <a:t>We are continuing our work to deliver Modification 0710 – CDSP Provision of the Class 1 Read Service. </a:t>
            </a:r>
          </a:p>
          <a:p>
            <a:endParaRPr lang="en-GB" sz="1600" dirty="0">
              <a:solidFill>
                <a:schemeClr val="tx2"/>
              </a:solidFill>
            </a:endParaRPr>
          </a:p>
          <a:p>
            <a:r>
              <a:rPr lang="en-GB" sz="1600" dirty="0">
                <a:solidFill>
                  <a:schemeClr val="tx2"/>
                </a:solidFill>
              </a:rPr>
              <a:t>A Solution Change Pack for the associated Change Proposal (XRN5218) will be issued on 15 February to provide the high level solution option and indicative implementation and ongoing cost of the change. </a:t>
            </a:r>
          </a:p>
          <a:p>
            <a:endParaRPr lang="en-GB" sz="1600" dirty="0">
              <a:solidFill>
                <a:schemeClr val="tx2"/>
              </a:solidFill>
            </a:endParaRPr>
          </a:p>
          <a:p>
            <a:r>
              <a:rPr lang="en-GB" sz="1600" dirty="0">
                <a:solidFill>
                  <a:schemeClr val="tx2"/>
                </a:solidFill>
              </a:rPr>
              <a:t>This presentation intends to provide a view of the high level principles and approach we are expecting to follow for certain elements of the change.</a:t>
            </a:r>
          </a:p>
          <a:p>
            <a:endParaRPr lang="en-GB" sz="1600" dirty="0">
              <a:solidFill>
                <a:schemeClr val="tx2"/>
              </a:solidFill>
            </a:endParaRPr>
          </a:p>
          <a:p>
            <a:r>
              <a:rPr lang="en-GB" sz="1600" dirty="0">
                <a:solidFill>
                  <a:schemeClr val="tx2"/>
                </a:solidFill>
              </a:rPr>
              <a:t>These specific elements are:</a:t>
            </a:r>
          </a:p>
          <a:p>
            <a:pPr lvl="1"/>
            <a:r>
              <a:rPr lang="en-GB" sz="1400" dirty="0">
                <a:solidFill>
                  <a:schemeClr val="tx2"/>
                </a:solidFill>
              </a:rPr>
              <a:t>The service charge approach</a:t>
            </a:r>
          </a:p>
          <a:p>
            <a:pPr lvl="1"/>
            <a:r>
              <a:rPr lang="en-GB" sz="1400" dirty="0">
                <a:solidFill>
                  <a:schemeClr val="tx2"/>
                </a:solidFill>
              </a:rPr>
              <a:t>The service liabilities approach</a:t>
            </a:r>
          </a:p>
        </p:txBody>
      </p:sp>
    </p:spTree>
    <p:extLst>
      <p:ext uri="{BB962C8B-B14F-4D97-AF65-F5344CB8AC3E}">
        <p14:creationId xmlns:p14="http://schemas.microsoft.com/office/powerpoint/2010/main" val="1864499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792B1-327B-479E-ABE7-4015E929FAD2}"/>
              </a:ext>
            </a:extLst>
          </p:cNvPr>
          <p:cNvSpPr>
            <a:spLocks noGrp="1"/>
          </p:cNvSpPr>
          <p:nvPr>
            <p:ph type="title"/>
          </p:nvPr>
        </p:nvSpPr>
        <p:spPr/>
        <p:txBody>
          <a:bodyPr/>
          <a:lstStyle/>
          <a:p>
            <a:r>
              <a:rPr lang="en-GB" dirty="0"/>
              <a:t>Charging Approach</a:t>
            </a:r>
          </a:p>
        </p:txBody>
      </p:sp>
      <p:sp>
        <p:nvSpPr>
          <p:cNvPr id="3" name="Content Placeholder 2">
            <a:extLst>
              <a:ext uri="{FF2B5EF4-FFF2-40B4-BE49-F238E27FC236}">
                <a16:creationId xmlns:a16="http://schemas.microsoft.com/office/drawing/2014/main" id="{2199624A-805B-498B-AD03-51E0BCAADB3B}"/>
              </a:ext>
            </a:extLst>
          </p:cNvPr>
          <p:cNvSpPr>
            <a:spLocks noGrp="1"/>
          </p:cNvSpPr>
          <p:nvPr>
            <p:ph idx="1"/>
          </p:nvPr>
        </p:nvSpPr>
        <p:spPr>
          <a:xfrm>
            <a:off x="457200" y="915566"/>
            <a:ext cx="8229600" cy="3888432"/>
          </a:xfrm>
        </p:spPr>
        <p:txBody>
          <a:bodyPr>
            <a:normAutofit fontScale="85000" lnSpcReduction="10000"/>
          </a:bodyPr>
          <a:lstStyle/>
          <a:p>
            <a:r>
              <a:rPr lang="en-GB" sz="1600" dirty="0">
                <a:solidFill>
                  <a:schemeClr val="tx2"/>
                </a:solidFill>
              </a:rPr>
              <a:t>We are not expecting the DMSP charges for this service to change significantly, however an uplift is proposed to be applied to the charge to account for the additional ongoing CDSP support for the service. </a:t>
            </a:r>
          </a:p>
          <a:p>
            <a:endParaRPr lang="en-GB" sz="1600" dirty="0">
              <a:solidFill>
                <a:schemeClr val="tx2"/>
              </a:solidFill>
            </a:endParaRPr>
          </a:p>
          <a:p>
            <a:r>
              <a:rPr lang="en-GB" sz="1600" dirty="0">
                <a:solidFill>
                  <a:schemeClr val="tx2"/>
                </a:solidFill>
              </a:rPr>
              <a:t>As per the current service, Shippers receive a daily meter and daily read charge. To minimise the system changes for Shippers, the DMSPs and the CDSP, we are proposing that we will continue to charge a daily meter and daily read charge for the remaining period of the contracts (March 2023). </a:t>
            </a:r>
          </a:p>
          <a:p>
            <a:endParaRPr lang="en-GB" sz="1600" dirty="0">
              <a:solidFill>
                <a:schemeClr val="tx2"/>
              </a:solidFill>
            </a:endParaRPr>
          </a:p>
          <a:p>
            <a:r>
              <a:rPr lang="en-GB" sz="1600" dirty="0">
                <a:solidFill>
                  <a:schemeClr val="tx2"/>
                </a:solidFill>
              </a:rPr>
              <a:t>As there are currently two DMSPs that provide this service and will continue to provide the service for the remaining period of the contracts. Based on this, we expect there will be different costs per DMSP. </a:t>
            </a:r>
          </a:p>
          <a:p>
            <a:endParaRPr lang="en-GB" sz="1600" dirty="0">
              <a:solidFill>
                <a:schemeClr val="tx2"/>
              </a:solidFill>
            </a:endParaRPr>
          </a:p>
          <a:p>
            <a:r>
              <a:rPr lang="en-GB" sz="1600" dirty="0">
                <a:solidFill>
                  <a:schemeClr val="tx2"/>
                </a:solidFill>
              </a:rPr>
              <a:t>The costs Shippers receive will be dependent on which DMSP is providing the service for the site. </a:t>
            </a:r>
          </a:p>
          <a:p>
            <a:endParaRPr lang="en-GB" sz="1600" dirty="0">
              <a:solidFill>
                <a:schemeClr val="tx2"/>
              </a:solidFill>
            </a:endParaRPr>
          </a:p>
          <a:p>
            <a:r>
              <a:rPr lang="en-GB" sz="1600" dirty="0">
                <a:solidFill>
                  <a:schemeClr val="tx2"/>
                </a:solidFill>
              </a:rPr>
              <a:t>Charges for this service will no longer be invoiced via a UK Link invoice on behalf of Transporters but instead will be charged via the DSC Specific Service invoice directly by the CDSP. </a:t>
            </a:r>
            <a:endParaRPr lang="en-GB" dirty="0"/>
          </a:p>
        </p:txBody>
      </p:sp>
    </p:spTree>
    <p:extLst>
      <p:ext uri="{BB962C8B-B14F-4D97-AF65-F5344CB8AC3E}">
        <p14:creationId xmlns:p14="http://schemas.microsoft.com/office/powerpoint/2010/main" val="2570775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D5F4C-7862-4F13-8E86-48D7FB95CD5C}"/>
              </a:ext>
            </a:extLst>
          </p:cNvPr>
          <p:cNvSpPr>
            <a:spLocks noGrp="1"/>
          </p:cNvSpPr>
          <p:nvPr>
            <p:ph type="title"/>
          </p:nvPr>
        </p:nvSpPr>
        <p:spPr/>
        <p:txBody>
          <a:bodyPr/>
          <a:lstStyle/>
          <a:p>
            <a:r>
              <a:rPr lang="en-GB" dirty="0"/>
              <a:t>Liabilities Approach</a:t>
            </a:r>
          </a:p>
        </p:txBody>
      </p:sp>
      <p:sp>
        <p:nvSpPr>
          <p:cNvPr id="3" name="Content Placeholder 2">
            <a:extLst>
              <a:ext uri="{FF2B5EF4-FFF2-40B4-BE49-F238E27FC236}">
                <a16:creationId xmlns:a16="http://schemas.microsoft.com/office/drawing/2014/main" id="{27553356-02F8-4343-BF6A-F79470AEE9E6}"/>
              </a:ext>
            </a:extLst>
          </p:cNvPr>
          <p:cNvSpPr>
            <a:spLocks noGrp="1"/>
          </p:cNvSpPr>
          <p:nvPr>
            <p:ph idx="1"/>
          </p:nvPr>
        </p:nvSpPr>
        <p:spPr>
          <a:xfrm>
            <a:off x="454170" y="843558"/>
            <a:ext cx="8229600" cy="3672408"/>
          </a:xfrm>
        </p:spPr>
        <p:txBody>
          <a:bodyPr>
            <a:normAutofit fontScale="85000" lnSpcReduction="20000"/>
          </a:bodyPr>
          <a:lstStyle/>
          <a:p>
            <a:r>
              <a:rPr lang="en-GB" sz="2000" dirty="0">
                <a:solidFill>
                  <a:schemeClr val="tx2"/>
                </a:solidFill>
              </a:rPr>
              <a:t>Currently the method of calculating liabilities for the Class 1 Read Service is detailed within UNC. </a:t>
            </a:r>
          </a:p>
          <a:p>
            <a:endParaRPr lang="en-GB" sz="2000" dirty="0">
              <a:solidFill>
                <a:schemeClr val="tx2"/>
              </a:solidFill>
            </a:endParaRPr>
          </a:p>
          <a:p>
            <a:r>
              <a:rPr lang="en-GB" sz="2000" dirty="0">
                <a:solidFill>
                  <a:schemeClr val="tx2"/>
                </a:solidFill>
              </a:rPr>
              <a:t>As part of Modification 0710 implementation, this will be removed from Code as will the obligation for the Transporters to pay liabilities for the Class 1 Read Service. </a:t>
            </a:r>
          </a:p>
          <a:p>
            <a:endParaRPr lang="en-GB" sz="2000" dirty="0">
              <a:solidFill>
                <a:schemeClr val="tx2"/>
              </a:solidFill>
            </a:endParaRPr>
          </a:p>
          <a:p>
            <a:r>
              <a:rPr lang="en-GB" sz="2000" dirty="0">
                <a:solidFill>
                  <a:schemeClr val="tx2"/>
                </a:solidFill>
              </a:rPr>
              <a:t>Post-0710 implementation, the DMSPs will continue to pay liabilities which will be credited back to the relevant Shippers, however the value of the liability that the DMSP will pay is capped.  </a:t>
            </a:r>
          </a:p>
          <a:p>
            <a:endParaRPr lang="en-GB" sz="2000" dirty="0">
              <a:solidFill>
                <a:schemeClr val="tx2"/>
              </a:solidFill>
            </a:endParaRPr>
          </a:p>
          <a:p>
            <a:r>
              <a:rPr lang="en-GB" sz="2000" dirty="0">
                <a:solidFill>
                  <a:schemeClr val="tx2"/>
                </a:solidFill>
              </a:rPr>
              <a:t>The method for calculating the liabilities will remain as is, however as this will no longer be detailed in Code, we are proposing that a supporting DSC document is created which details the liabilities calculation logic in order for this to remain visible to Shippers. </a:t>
            </a:r>
          </a:p>
          <a:p>
            <a:endParaRPr lang="en-GB" sz="2000" dirty="0">
              <a:solidFill>
                <a:schemeClr val="tx2"/>
              </a:solidFill>
            </a:endParaRPr>
          </a:p>
          <a:p>
            <a:endParaRPr lang="en-GB" dirty="0"/>
          </a:p>
        </p:txBody>
      </p:sp>
    </p:spTree>
    <p:extLst>
      <p:ext uri="{BB962C8B-B14F-4D97-AF65-F5344CB8AC3E}">
        <p14:creationId xmlns:p14="http://schemas.microsoft.com/office/powerpoint/2010/main" val="3660658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E1FBC-A208-410D-9456-A53A2935F62A}"/>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BC790380-B703-4E86-ADD8-AC138C94305F}"/>
              </a:ext>
            </a:extLst>
          </p:cNvPr>
          <p:cNvSpPr>
            <a:spLocks noGrp="1"/>
          </p:cNvSpPr>
          <p:nvPr>
            <p:ph idx="1"/>
          </p:nvPr>
        </p:nvSpPr>
        <p:spPr/>
        <p:txBody>
          <a:bodyPr>
            <a:normAutofit/>
          </a:bodyPr>
          <a:lstStyle/>
          <a:p>
            <a:r>
              <a:rPr lang="en-GB" sz="1800" dirty="0">
                <a:solidFill>
                  <a:schemeClr val="tx2"/>
                </a:solidFill>
              </a:rPr>
              <a:t>We are requesting the March ChMC to approve the Solution Change Pack for XRN5218.</a:t>
            </a:r>
          </a:p>
          <a:p>
            <a:endParaRPr lang="en-GB" sz="1800" dirty="0">
              <a:solidFill>
                <a:schemeClr val="tx2"/>
              </a:solidFill>
            </a:endParaRPr>
          </a:p>
          <a:p>
            <a:r>
              <a:rPr lang="en-GB" sz="1800" dirty="0">
                <a:solidFill>
                  <a:schemeClr val="tx2"/>
                </a:solidFill>
              </a:rPr>
              <a:t>We will continue to undertake detailed assessments of processes as part of the novation activities for Modification 0710 to verify Schedules. </a:t>
            </a:r>
          </a:p>
          <a:p>
            <a:endParaRPr lang="en-GB" sz="1800" dirty="0">
              <a:solidFill>
                <a:schemeClr val="tx2"/>
              </a:solidFill>
            </a:endParaRPr>
          </a:p>
          <a:p>
            <a:r>
              <a:rPr lang="en-GB" sz="1800" dirty="0">
                <a:solidFill>
                  <a:schemeClr val="tx2"/>
                </a:solidFill>
              </a:rPr>
              <a:t>We will commence drafting the DSC supporting document which will cover relevant details such as the service liability approach.  </a:t>
            </a:r>
          </a:p>
        </p:txBody>
      </p:sp>
    </p:spTree>
    <p:extLst>
      <p:ext uri="{BB962C8B-B14F-4D97-AF65-F5344CB8AC3E}">
        <p14:creationId xmlns:p14="http://schemas.microsoft.com/office/powerpoint/2010/main" val="296002833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5FC8F-249C-4F17-8739-5A766AEAB1CF}"/>
              </a:ext>
            </a:extLst>
          </p:cNvPr>
          <p:cNvSpPr>
            <a:spLocks noGrp="1"/>
          </p:cNvSpPr>
          <p:nvPr>
            <p:ph type="title"/>
          </p:nvPr>
        </p:nvSpPr>
        <p:spPr>
          <a:xfrm>
            <a:off x="323528" y="2067694"/>
            <a:ext cx="8229600" cy="637580"/>
          </a:xfrm>
        </p:spPr>
        <p:txBody>
          <a:bodyPr/>
          <a:lstStyle/>
          <a:p>
            <a:r>
              <a:rPr lang="en-GB" dirty="0"/>
              <a:t>Any questions or views on this?</a:t>
            </a:r>
          </a:p>
        </p:txBody>
      </p:sp>
    </p:spTree>
    <p:extLst>
      <p:ext uri="{BB962C8B-B14F-4D97-AF65-F5344CB8AC3E}">
        <p14:creationId xmlns:p14="http://schemas.microsoft.com/office/powerpoint/2010/main" val="811717875"/>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6" ma:contentTypeDescription="Create a new document." ma:contentTypeScope="" ma:versionID="3ec5a87947171acfd9804d4f30ba0a3d">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1f903d043c5dee0e65d32569fd8cb14b"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966AA5-3D01-4B81-BAE0-8020A2E16EFF}">
  <ds:schemaRefs>
    <ds:schemaRef ds:uri="http://schemas.microsoft.com/office/2006/metadata/properties"/>
    <ds:schemaRef ds:uri="http://purl.org/dc/terms/"/>
    <ds:schemaRef ds:uri="http://schemas.microsoft.com/office/infopath/2007/PartnerControls"/>
    <ds:schemaRef ds:uri="http://purl.org/dc/elements/1.1/"/>
    <ds:schemaRef ds:uri="http://schemas.openxmlformats.org/package/2006/metadata/core-properties"/>
    <ds:schemaRef ds:uri="http://schemas.microsoft.com/office/2006/documentManagement/types"/>
    <ds:schemaRef ds:uri="9a7b3e7a-0d4a-4993-87d4-e4b984056896"/>
    <ds:schemaRef ds:uri="be7838b9-f9df-4a11-9d61-bf4b27e2a56e"/>
    <ds:schemaRef ds:uri="http://www.w3.org/XML/1998/namespace"/>
    <ds:schemaRef ds:uri="http://purl.org/dc/dcmitype/"/>
  </ds:schemaRefs>
</ds:datastoreItem>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07D9226A-9422-447E-98F5-2BBAB4A24102}"/>
</file>

<file path=docProps/app.xml><?xml version="1.0" encoding="utf-8"?>
<Properties xmlns="http://schemas.openxmlformats.org/officeDocument/2006/extended-properties" xmlns:vt="http://schemas.openxmlformats.org/officeDocument/2006/docPropsVTypes">
  <Template/>
  <TotalTime>2062</TotalTime>
  <Words>497</Words>
  <Application>Microsoft Office PowerPoint</Application>
  <PresentationFormat>On-screen Show (16:9)</PresentationFormat>
  <Paragraphs>38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Modification 0710 - Provision of Class 1 Service by CDSP   Update on proposed Charging and Liabilities approach </vt:lpstr>
      <vt:lpstr>Purpose of this presentation</vt:lpstr>
      <vt:lpstr>Charging Approach</vt:lpstr>
      <vt:lpstr>Liabilities Approach</vt:lpstr>
      <vt:lpstr>Next steps</vt:lpstr>
      <vt:lpstr>Any questions or views on this?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Ellie Rogers</cp:lastModifiedBy>
  <cp:revision>91</cp:revision>
  <cp:lastPrinted>2019-03-28T16:17:10Z</cp:lastPrinted>
  <dcterms:created xsi:type="dcterms:W3CDTF">2018-09-02T17:12:15Z</dcterms:created>
  <dcterms:modified xsi:type="dcterms:W3CDTF">2021-02-03T11:57:31Z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0x010100CD78529C455A9849A187361FC3458725</vt:lpwstr>
  </property>
</Properties>
</file>