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8"/>
  </p:notesMasterIdLst>
  <p:handoutMasterIdLst>
    <p:handoutMasterId r:id="rId9"/>
  </p:handoutMasterIdLst>
  <p:sldIdLst>
    <p:sldId id="790" r:id="rId5"/>
    <p:sldId id="1138" r:id="rId6"/>
    <p:sldId id="1137" r:id="rId7"/>
  </p:sldIdLst>
  <p:sldSz cx="9144000" cy="5143500" type="screen16x9"/>
  <p:notesSz cx="6670675" cy="9777413"/>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1" orient="horz" pos="962" userDrawn="1">
          <p15:clr>
            <a:srgbClr val="A4A3A4"/>
          </p15:clr>
        </p15:guide>
        <p15:guide id="2" pos="748" userDrawn="1">
          <p15:clr>
            <a:srgbClr val="A4A3A4"/>
          </p15:clr>
        </p15:guide>
        <p15:guide id="3" orient="horz" pos="22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2" clrIdx="0">
    <p:extLst>
      <p:ext uri="{19B8F6BF-5375-455C-9EA6-DF929625EA0E}">
        <p15:presenceInfo xmlns:p15="http://schemas.microsoft.com/office/powerpoint/2012/main" userId="S-1-5-21-4161563473-2938609101-4020916863-1246" providerId="AD"/>
      </p:ext>
    </p:extLst>
  </p:cmAuthor>
  <p:cmAuthor id="2" name="Hinsley1, Rachel" initials="HR" lastIdx="1" clrIdx="1">
    <p:extLst>
      <p:ext uri="{19B8F6BF-5375-455C-9EA6-DF929625EA0E}">
        <p15:presenceInfo xmlns:p15="http://schemas.microsoft.com/office/powerpoint/2012/main" userId="S::rachel.hinsley1@uk.nationalgrid.com::5887046a-3c74-4425-b7f5-d7a108c3f56b" providerId="AD"/>
      </p:ext>
    </p:extLst>
  </p:cmAuthor>
  <p:cmAuthor id="3" name="Pemberton, Jennifer" initials="PJ" lastIdx="3" clrIdx="2">
    <p:extLst>
      <p:ext uri="{19B8F6BF-5375-455C-9EA6-DF929625EA0E}">
        <p15:presenceInfo xmlns:p15="http://schemas.microsoft.com/office/powerpoint/2012/main" userId="S::Jennifer.Pemberton@uk.nationalgrid.com::addda9a9-25eb-4ce9-a57b-382dcceb4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E83CC-1074-4649-A12C-8314C95342A1}" v="2" dt="2021-02-23T11:04:08.3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249" autoAdjust="0"/>
  </p:normalViewPr>
  <p:slideViewPr>
    <p:cSldViewPr snapToGrid="0">
      <p:cViewPr varScale="1">
        <p:scale>
          <a:sx n="92" d="100"/>
          <a:sy n="92" d="100"/>
        </p:scale>
        <p:origin x="150" y="84"/>
      </p:cViewPr>
      <p:guideLst>
        <p:guide orient="horz" pos="962"/>
        <p:guide pos="748"/>
        <p:guide orient="horz" pos="225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bbins, Phil" userId="b3d12ff8-466c-4703-a3c5-a2ea9fa13e92" providerId="ADAL" clId="{DE0E83CC-1074-4649-A12C-8314C95342A1}"/>
    <pc:docChg chg="custSel modSld sldOrd">
      <pc:chgData name="Hobbins, Phil" userId="b3d12ff8-466c-4703-a3c5-a2ea9fa13e92" providerId="ADAL" clId="{DE0E83CC-1074-4649-A12C-8314C95342A1}" dt="2021-02-23T11:05:46.380" v="309" actId="6549"/>
      <pc:docMkLst>
        <pc:docMk/>
      </pc:docMkLst>
      <pc:sldChg chg="modSp">
        <pc:chgData name="Hobbins, Phil" userId="b3d12ff8-466c-4703-a3c5-a2ea9fa13e92" providerId="ADAL" clId="{DE0E83CC-1074-4649-A12C-8314C95342A1}" dt="2021-02-23T10:59:43.836" v="235" actId="404"/>
        <pc:sldMkLst>
          <pc:docMk/>
          <pc:sldMk cId="3484790296" sldId="790"/>
        </pc:sldMkLst>
        <pc:spChg chg="mod">
          <ac:chgData name="Hobbins, Phil" userId="b3d12ff8-466c-4703-a3c5-a2ea9fa13e92" providerId="ADAL" clId="{DE0E83CC-1074-4649-A12C-8314C95342A1}" dt="2021-02-23T10:59:43.836" v="235" actId="404"/>
          <ac:spMkLst>
            <pc:docMk/>
            <pc:sldMk cId="3484790296" sldId="790"/>
            <ac:spMk id="18" creationId="{220D7A5C-41FB-4A52-9B12-B489A9754A5D}"/>
          </ac:spMkLst>
        </pc:spChg>
      </pc:sldChg>
      <pc:sldChg chg="delSp modSp">
        <pc:chgData name="Hobbins, Phil" userId="b3d12ff8-466c-4703-a3c5-a2ea9fa13e92" providerId="ADAL" clId="{DE0E83CC-1074-4649-A12C-8314C95342A1}" dt="2021-02-23T11:05:46.380" v="309" actId="6549"/>
        <pc:sldMkLst>
          <pc:docMk/>
          <pc:sldMk cId="4164655381" sldId="1137"/>
        </pc:sldMkLst>
        <pc:spChg chg="mod">
          <ac:chgData name="Hobbins, Phil" userId="b3d12ff8-466c-4703-a3c5-a2ea9fa13e92" providerId="ADAL" clId="{DE0E83CC-1074-4649-A12C-8314C95342A1}" dt="2021-02-23T11:05:46.380" v="309" actId="6549"/>
          <ac:spMkLst>
            <pc:docMk/>
            <pc:sldMk cId="4164655381" sldId="1137"/>
            <ac:spMk id="3" creationId="{38AB1A71-BA6A-49E6-9F13-C9C748D411B1}"/>
          </ac:spMkLst>
        </pc:spChg>
        <pc:spChg chg="del">
          <ac:chgData name="Hobbins, Phil" userId="b3d12ff8-466c-4703-a3c5-a2ea9fa13e92" providerId="ADAL" clId="{DE0E83CC-1074-4649-A12C-8314C95342A1}" dt="2021-02-23T10:56:16.412" v="130" actId="478"/>
          <ac:spMkLst>
            <pc:docMk/>
            <pc:sldMk cId="4164655381" sldId="1137"/>
            <ac:spMk id="5" creationId="{F6CA3B6D-0575-447D-A088-F625029F1710}"/>
          </ac:spMkLst>
        </pc:spChg>
      </pc:sldChg>
      <pc:sldChg chg="delSp modSp ord">
        <pc:chgData name="Hobbins, Phil" userId="b3d12ff8-466c-4703-a3c5-a2ea9fa13e92" providerId="ADAL" clId="{DE0E83CC-1074-4649-A12C-8314C95342A1}" dt="2021-02-23T11:04:08.346" v="308"/>
        <pc:sldMkLst>
          <pc:docMk/>
          <pc:sldMk cId="4196099911" sldId="1138"/>
        </pc:sldMkLst>
        <pc:spChg chg="mod">
          <ac:chgData name="Hobbins, Phil" userId="b3d12ff8-466c-4703-a3c5-a2ea9fa13e92" providerId="ADAL" clId="{DE0E83CC-1074-4649-A12C-8314C95342A1}" dt="2021-02-23T11:03:03.615" v="307" actId="403"/>
          <ac:spMkLst>
            <pc:docMk/>
            <pc:sldMk cId="4196099911" sldId="1138"/>
            <ac:spMk id="2" creationId="{2FBECE5E-B509-4F69-B40A-B5B025A54CAD}"/>
          </ac:spMkLst>
        </pc:spChg>
        <pc:spChg chg="del">
          <ac:chgData name="Hobbins, Phil" userId="b3d12ff8-466c-4703-a3c5-a2ea9fa13e92" providerId="ADAL" clId="{DE0E83CC-1074-4649-A12C-8314C95342A1}" dt="2021-02-23T10:58:39.126" v="173" actId="478"/>
          <ac:spMkLst>
            <pc:docMk/>
            <pc:sldMk cId="4196099911" sldId="1138"/>
            <ac:spMk id="4" creationId="{1EA53CA4-18D2-481D-A230-813084714FA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890916"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779761" y="1"/>
            <a:ext cx="2890915"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23/02/2021</a:t>
            </a:fld>
            <a:endParaRPr lang="en-US"/>
          </a:p>
        </p:txBody>
      </p:sp>
      <p:sp>
        <p:nvSpPr>
          <p:cNvPr id="9220" name="Rectangle 1028"/>
          <p:cNvSpPr>
            <a:spLocks noGrp="1" noChangeArrowheads="1"/>
          </p:cNvSpPr>
          <p:nvPr>
            <p:ph type="ftr" sz="quarter" idx="2"/>
          </p:nvPr>
        </p:nvSpPr>
        <p:spPr bwMode="auto">
          <a:xfrm>
            <a:off x="1" y="9289191"/>
            <a:ext cx="2890916"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779761" y="9289191"/>
            <a:ext cx="2890915"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8547" name="Rectangle 3"/>
          <p:cNvSpPr>
            <a:spLocks noGrp="1" noChangeArrowheads="1"/>
          </p:cNvSpPr>
          <p:nvPr>
            <p:ph type="dt" idx="1"/>
          </p:nvPr>
        </p:nvSpPr>
        <p:spPr bwMode="auto">
          <a:xfrm>
            <a:off x="3778312"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31C4EFE-BC34-5643-BA96-233A28E9007A}" type="datetime1">
              <a:rPr lang="en-GB" smtClean="0"/>
              <a:t>23/02/2021</a:t>
            </a:fld>
            <a:endParaRPr lang="en-GB"/>
          </a:p>
        </p:txBody>
      </p:sp>
      <p:sp>
        <p:nvSpPr>
          <p:cNvPr id="108548" name="Rectangle 4"/>
          <p:cNvSpPr>
            <a:spLocks noGrp="1" noRot="1" noChangeAspect="1" noChangeArrowheads="1" noTextEdit="1"/>
          </p:cNvSpPr>
          <p:nvPr>
            <p:ph type="sldImg" idx="2"/>
          </p:nvPr>
        </p:nvSpPr>
        <p:spPr bwMode="auto">
          <a:xfrm>
            <a:off x="77788" y="733425"/>
            <a:ext cx="6515100"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67358" y="4644596"/>
            <a:ext cx="5335961" cy="439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8551" name="Rectangle 7"/>
          <p:cNvSpPr>
            <a:spLocks noGrp="1" noChangeArrowheads="1"/>
          </p:cNvSpPr>
          <p:nvPr>
            <p:ph type="sldNum" sz="quarter" idx="5"/>
          </p:nvPr>
        </p:nvSpPr>
        <p:spPr bwMode="auto">
          <a:xfrm>
            <a:off x="3778312"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779895-3E67-4CB8-BE0C-23F3FD5FF7F3}" type="slidenum">
              <a:rPr lang="en-GB"/>
              <a:pPr/>
              <a:t>‹#›</a:t>
            </a:fld>
            <a:endParaRPr lang="en-GB"/>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points to mention – both follow ups to the Q4 2020 questionnaire that we issued to terminal operators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1</a:t>
            </a:fld>
            <a:endParaRPr kumimoji="0" lang="en-GB"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40391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indicative central case view in a range ideally in a world where expanded </a:t>
            </a:r>
            <a:r>
              <a:rPr lang="en-GB" dirty="0" err="1"/>
              <a:t>Wobbe</a:t>
            </a:r>
            <a:r>
              <a:rPr lang="en-GB" dirty="0"/>
              <a:t> Index was available </a:t>
            </a:r>
          </a:p>
        </p:txBody>
      </p:sp>
      <p:sp>
        <p:nvSpPr>
          <p:cNvPr id="4" name="Slide Number Placeholder 3"/>
          <p:cNvSpPr>
            <a:spLocks noGrp="1"/>
          </p:cNvSpPr>
          <p:nvPr>
            <p:ph type="sldNum" sz="quarter" idx="5"/>
          </p:nvPr>
        </p:nvSpPr>
        <p:spPr/>
        <p:txBody>
          <a:bodyPr/>
          <a:lstStyle/>
          <a:p>
            <a:fld id="{DD779895-3E67-4CB8-BE0C-23F3FD5FF7F3}" type="slidenum">
              <a:rPr lang="en-GB" smtClean="0"/>
              <a:pPr/>
              <a:t>2</a:t>
            </a:fld>
            <a:endParaRPr lang="en-GB"/>
          </a:p>
        </p:txBody>
      </p:sp>
    </p:spTree>
    <p:extLst>
      <p:ext uri="{BB962C8B-B14F-4D97-AF65-F5344CB8AC3E}">
        <p14:creationId xmlns:p14="http://schemas.microsoft.com/office/powerpoint/2010/main" val="152573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Stakeholders would like more transparency of gas actually in the network and this will be our next project but transparency of limit is a start.  </a:t>
            </a:r>
          </a:p>
          <a:p>
            <a:r>
              <a:rPr lang="en-GB" dirty="0"/>
              <a:t>Value would be so that when a change comes forward, people can see how they might be impacted </a:t>
            </a:r>
          </a:p>
          <a:p>
            <a:r>
              <a:rPr lang="en-GB" dirty="0"/>
              <a:t>Ofgem letter 2004 did this – would be updating that essentially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GQ limits in NEAs are currently confidential although UNC provides for any shipper to request.  Project recognised that rules written in 1996 and transparency has come a long since then, gas quality hasn’t kept up.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We propose to do this by consent – UNC mod to force this wouldn’t work anyway – letter agreement with each operator</a:t>
            </a:r>
          </a:p>
          <a:p>
            <a:r>
              <a:rPr lang="en-GB" dirty="0"/>
              <a:t>  </a:t>
            </a:r>
          </a:p>
        </p:txBody>
      </p:sp>
      <p:sp>
        <p:nvSpPr>
          <p:cNvPr id="4" name="Slide Number Placeholder 3"/>
          <p:cNvSpPr>
            <a:spLocks noGrp="1"/>
          </p:cNvSpPr>
          <p:nvPr>
            <p:ph type="sldNum" sz="quarter" idx="5"/>
          </p:nvPr>
        </p:nvSpPr>
        <p:spPr/>
        <p:txBody>
          <a:bodyPr/>
          <a:lstStyle/>
          <a:p>
            <a:fld id="{DD779895-3E67-4CB8-BE0C-23F3FD5FF7F3}" type="slidenum">
              <a:rPr lang="en-GB" smtClean="0"/>
              <a:pPr/>
              <a:t>3</a:t>
            </a:fld>
            <a:endParaRPr lang="en-GB"/>
          </a:p>
        </p:txBody>
      </p:sp>
    </p:spTree>
    <p:extLst>
      <p:ext uri="{BB962C8B-B14F-4D97-AF65-F5344CB8AC3E}">
        <p14:creationId xmlns:p14="http://schemas.microsoft.com/office/powerpoint/2010/main" val="175835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en-GB"/>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endParaRPr lang="en-GB"/>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25" name="Group 24">
            <a:extLst>
              <a:ext uri="{FF2B5EF4-FFF2-40B4-BE49-F238E27FC236}">
                <a16:creationId xmlns:a16="http://schemas.microsoft.com/office/drawing/2014/main" id="{5D1AD628-1E99-41AE-A4DE-E8D47E3F2A00}"/>
              </a:ext>
            </a:extLst>
          </p:cNvPr>
          <p:cNvGrpSpPr/>
          <p:nvPr userDrawn="1"/>
        </p:nvGrpSpPr>
        <p:grpSpPr>
          <a:xfrm>
            <a:off x="9206425" y="0"/>
            <a:ext cx="2029736" cy="2104028"/>
            <a:chOff x="3528102" y="847657"/>
            <a:chExt cx="2029736" cy="2104028"/>
          </a:xfrm>
        </p:grpSpPr>
        <p:sp>
          <p:nvSpPr>
            <p:cNvPr id="26" name="Guidance note">
              <a:extLst>
                <a:ext uri="{FF2B5EF4-FFF2-40B4-BE49-F238E27FC236}">
                  <a16:creationId xmlns:a16="http://schemas.microsoft.com/office/drawing/2014/main" id="{C3AD16BC-865F-4730-B576-3924C11BBB5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7" name="Group 26">
              <a:extLst>
                <a:ext uri="{FF2B5EF4-FFF2-40B4-BE49-F238E27FC236}">
                  <a16:creationId xmlns:a16="http://schemas.microsoft.com/office/drawing/2014/main" id="{8918825A-E661-4165-AFAF-DF026ACCBF7D}"/>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8" name="Picture 3">
                <a:extLst>
                  <a:ext uri="{FF2B5EF4-FFF2-40B4-BE49-F238E27FC236}">
                    <a16:creationId xmlns:a16="http://schemas.microsoft.com/office/drawing/2014/main" id="{D670EEFD-71A1-460B-93B0-010CABE4F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8490A9-DA83-4553-86AD-17100E2D20A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1" name="Guidance note">
            <a:extLst>
              <a:ext uri="{FF2B5EF4-FFF2-40B4-BE49-F238E27FC236}">
                <a16:creationId xmlns:a16="http://schemas.microsoft.com/office/drawing/2014/main" id="{00BC0673-5213-4DA3-BE67-C1DB97C4A10F}"/>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1550186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endParaRPr lang="en-GB"/>
          </a:p>
        </p:txBody>
      </p:sp>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03A40AB7-029F-4311-80FC-0AAAE2F69DD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27" name="Group 26">
            <a:extLst>
              <a:ext uri="{FF2B5EF4-FFF2-40B4-BE49-F238E27FC236}">
                <a16:creationId xmlns:a16="http://schemas.microsoft.com/office/drawing/2014/main" id="{FD78705A-DCC5-4C39-8BC7-0071FE0B6E9D}"/>
              </a:ext>
            </a:extLst>
          </p:cNvPr>
          <p:cNvGrpSpPr/>
          <p:nvPr userDrawn="1"/>
        </p:nvGrpSpPr>
        <p:grpSpPr>
          <a:xfrm>
            <a:off x="9206425" y="0"/>
            <a:ext cx="2029736" cy="2104028"/>
            <a:chOff x="3528102" y="847657"/>
            <a:chExt cx="2029736" cy="2104028"/>
          </a:xfrm>
        </p:grpSpPr>
        <p:sp>
          <p:nvSpPr>
            <p:cNvPr id="28" name="Guidance note">
              <a:extLst>
                <a:ext uri="{FF2B5EF4-FFF2-40B4-BE49-F238E27FC236}">
                  <a16:creationId xmlns:a16="http://schemas.microsoft.com/office/drawing/2014/main" id="{C6E2522F-9DAA-41D3-8636-CA2AD6DF26D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BF8CA62A-2C50-48E5-8954-5C3104C2B47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37ACEAC6-5EC9-49C5-A059-7A0DC1FCC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13E90BA5-7852-4BC3-A7C6-1D57B4B4776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Guidance note">
            <a:extLst>
              <a:ext uri="{FF2B5EF4-FFF2-40B4-BE49-F238E27FC236}">
                <a16:creationId xmlns:a16="http://schemas.microsoft.com/office/drawing/2014/main" id="{395CA386-D2EE-45ED-B3EB-20DC32FFECC9}"/>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06087982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0"/>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endParaRPr lang="en-GB"/>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7" name="Footer Placeholder 2">
            <a:extLst>
              <a:ext uri="{FF2B5EF4-FFF2-40B4-BE49-F238E27FC236}">
                <a16:creationId xmlns:a16="http://schemas.microsoft.com/office/drawing/2014/main" id="{B8E8D2DA-923C-46FD-AE23-D8997A885C17}"/>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24" name="Group 23">
            <a:extLst>
              <a:ext uri="{FF2B5EF4-FFF2-40B4-BE49-F238E27FC236}">
                <a16:creationId xmlns:a16="http://schemas.microsoft.com/office/drawing/2014/main" id="{554C5F39-EE55-4150-AE38-A7A999F3BA25}"/>
              </a:ext>
            </a:extLst>
          </p:cNvPr>
          <p:cNvGrpSpPr/>
          <p:nvPr userDrawn="1"/>
        </p:nvGrpSpPr>
        <p:grpSpPr>
          <a:xfrm>
            <a:off x="9206425" y="0"/>
            <a:ext cx="2029736" cy="2104028"/>
            <a:chOff x="3528102" y="847657"/>
            <a:chExt cx="2029736" cy="2104028"/>
          </a:xfrm>
        </p:grpSpPr>
        <p:sp>
          <p:nvSpPr>
            <p:cNvPr id="25" name="Guidance note">
              <a:extLst>
                <a:ext uri="{FF2B5EF4-FFF2-40B4-BE49-F238E27FC236}">
                  <a16:creationId xmlns:a16="http://schemas.microsoft.com/office/drawing/2014/main" id="{025D7FB3-CF69-4E08-8922-003EB4E3975F}"/>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528045C4-A569-4BC0-A2C6-680DA682611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0FD70A2C-539C-4A23-AF36-00B08ACFA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A36B5CC0-766A-45B5-97A8-7C56DFCFC8EE}"/>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9" name="Guidance note">
            <a:extLst>
              <a:ext uri="{FF2B5EF4-FFF2-40B4-BE49-F238E27FC236}">
                <a16:creationId xmlns:a16="http://schemas.microsoft.com/office/drawing/2014/main" id="{9FC3F62A-60AD-47BF-8C6C-EA4FD3505A95}"/>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25295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x 1">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F5B49068-D080-4ACE-BA89-F101FF74DD61}"/>
              </a:ext>
            </a:extLst>
          </p:cNvPr>
          <p:cNvSpPr>
            <a:spLocks noGrp="1"/>
          </p:cNvSpPr>
          <p:nvPr>
            <p:ph type="body" sz="quarter" idx="18"/>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A230DD3F-5BD6-47DB-88DD-B17645228A05}"/>
              </a:ext>
            </a:extLst>
          </p:cNvPr>
          <p:cNvSpPr>
            <a:spLocks noGrp="1"/>
          </p:cNvSpPr>
          <p:nvPr>
            <p:ph type="body" sz="quarter" idx="17"/>
          </p:nvPr>
        </p:nvSpPr>
        <p:spPr>
          <a:xfrm>
            <a:off x="6228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E5F1110-D46C-45FE-84D5-25150A01F2E3}"/>
              </a:ext>
            </a:extLst>
          </p:cNvPr>
          <p:cNvCxnSpPr>
            <a:cxnSpLocks/>
          </p:cNvCxnSpPr>
          <p:nvPr userDrawn="1"/>
        </p:nvCxnSpPr>
        <p:spPr>
          <a:xfrm>
            <a:off x="323850" y="2218065"/>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icture Placeholder 4">
            <a:extLst>
              <a:ext uri="{FF2B5EF4-FFF2-40B4-BE49-F238E27FC236}">
                <a16:creationId xmlns:a16="http://schemas.microsoft.com/office/drawing/2014/main" id="{E544F918-5B29-4CA8-B698-287CEE5C6122}"/>
              </a:ext>
            </a:extLst>
          </p:cNvPr>
          <p:cNvSpPr>
            <a:spLocks noGrp="1"/>
          </p:cNvSpPr>
          <p:nvPr>
            <p:ph type="pic" sz="quarter" idx="24"/>
          </p:nvPr>
        </p:nvSpPr>
        <p:spPr>
          <a:xfrm>
            <a:off x="323851" y="1062000"/>
            <a:ext cx="994286" cy="1080000"/>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323850" y="2311146"/>
            <a:ext cx="2592388"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213690" indent="-209974">
              <a:spcBef>
                <a:spcPts val="0"/>
              </a:spcBef>
              <a:spcAft>
                <a:spcPts val="200"/>
              </a:spcAft>
              <a:buFont typeface="Arial" panose="020B0604020202020204" pitchFamily="34" charset="0"/>
              <a:buChar char="•"/>
              <a:defRPr sz="1200">
                <a:solidFill>
                  <a:schemeClr val="accent1"/>
                </a:solidFill>
              </a:defRPr>
            </a:lvl4pPr>
            <a:lvl5pPr marL="419946" indent="-209974">
              <a:spcBef>
                <a:spcPts val="0"/>
              </a:spcBef>
              <a:spcAft>
                <a:spcPts val="200"/>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22" name="Footer Placeholder 2">
            <a:extLst>
              <a:ext uri="{FF2B5EF4-FFF2-40B4-BE49-F238E27FC236}">
                <a16:creationId xmlns:a16="http://schemas.microsoft.com/office/drawing/2014/main" id="{65364470-3814-46DA-81B6-9B6ABEDC8B9F}"/>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28" name="Group 27">
            <a:extLst>
              <a:ext uri="{FF2B5EF4-FFF2-40B4-BE49-F238E27FC236}">
                <a16:creationId xmlns:a16="http://schemas.microsoft.com/office/drawing/2014/main" id="{3E9C2C4D-4ACC-4F73-A4B9-04807E3ACA87}"/>
              </a:ext>
            </a:extLst>
          </p:cNvPr>
          <p:cNvGrpSpPr/>
          <p:nvPr userDrawn="1"/>
        </p:nvGrpSpPr>
        <p:grpSpPr>
          <a:xfrm>
            <a:off x="9206425" y="0"/>
            <a:ext cx="2029736" cy="2104028"/>
            <a:chOff x="3528102" y="847657"/>
            <a:chExt cx="2029736" cy="2104028"/>
          </a:xfrm>
        </p:grpSpPr>
        <p:sp>
          <p:nvSpPr>
            <p:cNvPr id="29" name="Guidance note">
              <a:extLst>
                <a:ext uri="{FF2B5EF4-FFF2-40B4-BE49-F238E27FC236}">
                  <a16:creationId xmlns:a16="http://schemas.microsoft.com/office/drawing/2014/main" id="{E9DBA4A0-469B-42D9-A384-66D0F7F5CF1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0" name="Group 29">
              <a:extLst>
                <a:ext uri="{FF2B5EF4-FFF2-40B4-BE49-F238E27FC236}">
                  <a16:creationId xmlns:a16="http://schemas.microsoft.com/office/drawing/2014/main" id="{4F513AB0-B464-432C-96F6-C01AE1AD896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69D17DA6-BCD4-4046-9D31-CF5D43390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8B82DBD2-6FB6-4465-9E2D-6DA528C0AEC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Round Diagonal Corner Rectangle 4">
            <a:extLst>
              <a:ext uri="{FF2B5EF4-FFF2-40B4-BE49-F238E27FC236}">
                <a16:creationId xmlns:a16="http://schemas.microsoft.com/office/drawing/2014/main" id="{CCFF34D1-F27E-4737-B8CF-F9385F2D624E}"/>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4221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32385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32385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323851"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327660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327660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3276601"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6227762"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6227762"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6227763"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2287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418147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71342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Footer Placeholder 2">
            <a:extLst>
              <a:ext uri="{FF2B5EF4-FFF2-40B4-BE49-F238E27FC236}">
                <a16:creationId xmlns:a16="http://schemas.microsoft.com/office/drawing/2014/main" id="{45A0E1D1-8595-4E45-A401-A475018540FC}"/>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43" name="Group 42">
            <a:extLst>
              <a:ext uri="{FF2B5EF4-FFF2-40B4-BE49-F238E27FC236}">
                <a16:creationId xmlns:a16="http://schemas.microsoft.com/office/drawing/2014/main" id="{B815125D-7568-4091-BEEB-35B82C7A282E}"/>
              </a:ext>
            </a:extLst>
          </p:cNvPr>
          <p:cNvGrpSpPr/>
          <p:nvPr userDrawn="1"/>
        </p:nvGrpSpPr>
        <p:grpSpPr>
          <a:xfrm>
            <a:off x="9206425" y="0"/>
            <a:ext cx="2029736" cy="2104028"/>
            <a:chOff x="3528102" y="847657"/>
            <a:chExt cx="2029736" cy="2104028"/>
          </a:xfrm>
        </p:grpSpPr>
        <p:sp>
          <p:nvSpPr>
            <p:cNvPr id="44" name="Guidance note">
              <a:extLst>
                <a:ext uri="{FF2B5EF4-FFF2-40B4-BE49-F238E27FC236}">
                  <a16:creationId xmlns:a16="http://schemas.microsoft.com/office/drawing/2014/main" id="{05DADCA8-9F14-4D3E-AEA6-3968A4B99D5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45" name="Group 44">
              <a:extLst>
                <a:ext uri="{FF2B5EF4-FFF2-40B4-BE49-F238E27FC236}">
                  <a16:creationId xmlns:a16="http://schemas.microsoft.com/office/drawing/2014/main" id="{35567F3E-A867-493E-9CDF-6C283ED69F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46" name="Picture 3">
                <a:extLst>
                  <a:ext uri="{FF2B5EF4-FFF2-40B4-BE49-F238E27FC236}">
                    <a16:creationId xmlns:a16="http://schemas.microsoft.com/office/drawing/2014/main" id="{EF71D8E4-9AAD-42D4-BB7D-BD4FF105C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7" name="Rounded Rectangle 20">
                <a:extLst>
                  <a:ext uri="{FF2B5EF4-FFF2-40B4-BE49-F238E27FC236}">
                    <a16:creationId xmlns:a16="http://schemas.microsoft.com/office/drawing/2014/main" id="{F43BCCBD-E91E-4385-9D1C-933F4A1EFF4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8" name="Round Diagonal Corner Rectangle 4">
            <a:extLst>
              <a:ext uri="{FF2B5EF4-FFF2-40B4-BE49-F238E27FC236}">
                <a16:creationId xmlns:a16="http://schemas.microsoft.com/office/drawing/2014/main" id="{DCC9EC93-F46B-4A7B-8A65-57D85F810085}"/>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56749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558169163"/>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a:t> </a:t>
            </a:r>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a:t> </a:t>
            </a:r>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23220"/>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t> </a:t>
            </a:r>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GB"/>
              <a:t> </a:t>
            </a:r>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1" y="1062500"/>
            <a:ext cx="55434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322780" y="267573"/>
            <a:ext cx="5544620" cy="430887"/>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9206425" y="0"/>
            <a:ext cx="2029736" cy="2104028"/>
            <a:chOff x="3528102" y="847657"/>
            <a:chExt cx="2029736" cy="2104028"/>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997860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lang="en-GB"/>
          </a:p>
        </p:txBody>
      </p:sp>
      <p:sp>
        <p:nvSpPr>
          <p:cNvPr id="7" name="Round Diagonal Corner Rectangle 4">
            <a:extLst>
              <a:ext uri="{FF2B5EF4-FFF2-40B4-BE49-F238E27FC236}">
                <a16:creationId xmlns:a16="http://schemas.microsoft.com/office/drawing/2014/main" id="{231B8D91-3113-4251-BBA5-C25AE54B04E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4344318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5" name="Round Diagonal Corner Rectangle 4">
            <a:extLst>
              <a:ext uri="{FF2B5EF4-FFF2-40B4-BE49-F238E27FC236}">
                <a16:creationId xmlns:a16="http://schemas.microsoft.com/office/drawing/2014/main" id="{37609B83-716F-4C19-B524-DF1CE466DE04}"/>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0" name="Graphic 19">
            <a:extLst>
              <a:ext uri="{FF2B5EF4-FFF2-40B4-BE49-F238E27FC236}">
                <a16:creationId xmlns:a16="http://schemas.microsoft.com/office/drawing/2014/main" id="{044AFBBA-7610-4A43-B583-B8E6F6343F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44460403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GB"/>
              <a:t>1</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GB"/>
              <a:t> </a:t>
            </a:r>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a:p>
        </p:txBody>
      </p:sp>
      <p:sp>
        <p:nvSpPr>
          <p:cNvPr id="11" name="Footer Placeholder 2">
            <a:extLst>
              <a:ext uri="{FF2B5EF4-FFF2-40B4-BE49-F238E27FC236}">
                <a16:creationId xmlns:a16="http://schemas.microsoft.com/office/drawing/2014/main" id="{EB7EAF22-09C0-49C9-9811-75AF4CD21686}"/>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24" name="Group 23">
            <a:extLst>
              <a:ext uri="{FF2B5EF4-FFF2-40B4-BE49-F238E27FC236}">
                <a16:creationId xmlns:a16="http://schemas.microsoft.com/office/drawing/2014/main" id="{96800D90-E2FB-42D1-8CB6-1955ED546129}"/>
              </a:ext>
            </a:extLst>
          </p:cNvPr>
          <p:cNvGrpSpPr/>
          <p:nvPr userDrawn="1"/>
        </p:nvGrpSpPr>
        <p:grpSpPr>
          <a:xfrm>
            <a:off x="9206425" y="0"/>
            <a:ext cx="2029736" cy="2104028"/>
            <a:chOff x="3528102" y="847657"/>
            <a:chExt cx="2029736" cy="2104028"/>
          </a:xfrm>
        </p:grpSpPr>
        <p:sp>
          <p:nvSpPr>
            <p:cNvPr id="25" name="Guidance note">
              <a:extLst>
                <a:ext uri="{FF2B5EF4-FFF2-40B4-BE49-F238E27FC236}">
                  <a16:creationId xmlns:a16="http://schemas.microsoft.com/office/drawing/2014/main" id="{819ED999-6999-46F4-B7A1-EFF10837A57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1B633B5A-3193-4605-B154-E0B8CB89CCB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585F499E-E2AE-40D1-BBDA-189BC79FD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52EE2C4-E482-438A-9070-A14C38B6146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3836630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44373E4D-07C5-468F-A7BD-C7AD22C7764C}"/>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33" name="Group 32">
            <a:extLst>
              <a:ext uri="{FF2B5EF4-FFF2-40B4-BE49-F238E27FC236}">
                <a16:creationId xmlns:a16="http://schemas.microsoft.com/office/drawing/2014/main" id="{DBC6F12F-E651-47EF-873C-C4BCFD73026C}"/>
              </a:ext>
            </a:extLst>
          </p:cNvPr>
          <p:cNvGrpSpPr/>
          <p:nvPr userDrawn="1"/>
        </p:nvGrpSpPr>
        <p:grpSpPr>
          <a:xfrm>
            <a:off x="9206425" y="0"/>
            <a:ext cx="2029736" cy="2104028"/>
            <a:chOff x="3528102" y="847657"/>
            <a:chExt cx="2029736" cy="2104028"/>
          </a:xfrm>
        </p:grpSpPr>
        <p:sp>
          <p:nvSpPr>
            <p:cNvPr id="34" name="Guidance note">
              <a:extLst>
                <a:ext uri="{FF2B5EF4-FFF2-40B4-BE49-F238E27FC236}">
                  <a16:creationId xmlns:a16="http://schemas.microsoft.com/office/drawing/2014/main" id="{F95C3436-B6EE-47A5-8CDF-DFC1CEE6A784}"/>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5" name="Group 34">
              <a:extLst>
                <a:ext uri="{FF2B5EF4-FFF2-40B4-BE49-F238E27FC236}">
                  <a16:creationId xmlns:a16="http://schemas.microsoft.com/office/drawing/2014/main" id="{F50E3572-442E-4063-AED5-829AB7EAA7C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6" name="Picture 3">
                <a:extLst>
                  <a:ext uri="{FF2B5EF4-FFF2-40B4-BE49-F238E27FC236}">
                    <a16:creationId xmlns:a16="http://schemas.microsoft.com/office/drawing/2014/main" id="{97890FFF-8342-4E6A-B73E-44D0FCF7A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7" name="Rounded Rectangle 20">
                <a:extLst>
                  <a:ext uri="{FF2B5EF4-FFF2-40B4-BE49-F238E27FC236}">
                    <a16:creationId xmlns:a16="http://schemas.microsoft.com/office/drawing/2014/main" id="{C5F8D64F-558B-4EE8-B969-C40A6125D25D}"/>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9" name="Round Diagonal Corner Rectangle 4">
            <a:extLst>
              <a:ext uri="{FF2B5EF4-FFF2-40B4-BE49-F238E27FC236}">
                <a16:creationId xmlns:a16="http://schemas.microsoft.com/office/drawing/2014/main" id="{DEEFE2A4-9E60-4329-8F38-C8621FA2D86F}"/>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396611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11993E21-89C4-43F1-B0DA-3D71670B0B0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13" name="Group 12">
            <a:extLst>
              <a:ext uri="{FF2B5EF4-FFF2-40B4-BE49-F238E27FC236}">
                <a16:creationId xmlns:a16="http://schemas.microsoft.com/office/drawing/2014/main" id="{E2EC9A99-CBD6-4BA5-A71D-10F2DFE9CFA1}"/>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6ADE5D12-11A2-4CCE-81CB-203511BF5C3F}"/>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E081217D-4EA5-40B0-9EA6-FAD35195E17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464DB892-B193-4994-87A1-F3005D1BE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4CE544B9-8DF2-4C6C-B878-A4384379E280}"/>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9164807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2664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0"/>
              </a:spcAft>
              <a:defRPr sz="1600">
                <a:solidFill>
                  <a:schemeClr val="bg1"/>
                </a:solidFill>
              </a:defRPr>
            </a:lvl2pPr>
            <a:lvl3pPr marL="0" indent="0">
              <a:spcAft>
                <a:spcPts val="0"/>
              </a:spcAft>
              <a:buClr>
                <a:schemeClr val="bg1"/>
              </a:buClr>
              <a:buFontTx/>
              <a:buNone/>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F1F48095-532B-4817-BFFB-AF6AF6A81C5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26" name="Group 25">
            <a:extLst>
              <a:ext uri="{FF2B5EF4-FFF2-40B4-BE49-F238E27FC236}">
                <a16:creationId xmlns:a16="http://schemas.microsoft.com/office/drawing/2014/main" id="{B2F101B0-C15C-4E8B-BCD8-94C6F9FA8B71}"/>
              </a:ext>
            </a:extLst>
          </p:cNvPr>
          <p:cNvGrpSpPr/>
          <p:nvPr userDrawn="1"/>
        </p:nvGrpSpPr>
        <p:grpSpPr>
          <a:xfrm>
            <a:off x="9206425" y="0"/>
            <a:ext cx="2029736" cy="2104028"/>
            <a:chOff x="3528102" y="847657"/>
            <a:chExt cx="2029736" cy="2104028"/>
          </a:xfrm>
        </p:grpSpPr>
        <p:sp>
          <p:nvSpPr>
            <p:cNvPr id="27" name="Guidance note">
              <a:extLst>
                <a:ext uri="{FF2B5EF4-FFF2-40B4-BE49-F238E27FC236}">
                  <a16:creationId xmlns:a16="http://schemas.microsoft.com/office/drawing/2014/main" id="{5019EF20-6B36-43C9-BDEB-3621A64EB545}"/>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8" name="Group 27">
              <a:extLst>
                <a:ext uri="{FF2B5EF4-FFF2-40B4-BE49-F238E27FC236}">
                  <a16:creationId xmlns:a16="http://schemas.microsoft.com/office/drawing/2014/main" id="{B21C0FE1-B9EF-4B93-932D-4FD8C477B3AE}"/>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9" name="Picture 3">
                <a:extLst>
                  <a:ext uri="{FF2B5EF4-FFF2-40B4-BE49-F238E27FC236}">
                    <a16:creationId xmlns:a16="http://schemas.microsoft.com/office/drawing/2014/main" id="{7C1D4B64-6112-4E50-93D6-4D6DF530D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0" name="Rounded Rectangle 20">
                <a:extLst>
                  <a:ext uri="{FF2B5EF4-FFF2-40B4-BE49-F238E27FC236}">
                    <a16:creationId xmlns:a16="http://schemas.microsoft.com/office/drawing/2014/main" id="{4E55863B-5F7C-47FB-BB27-4E84CB7B252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635992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6228000" y="1062500"/>
            <a:ext cx="2592000" cy="2664000"/>
          </a:xfrm>
          <a:solidFill>
            <a:srgbClr val="0073CD"/>
          </a:solidFill>
        </p:spPr>
        <p:txBody>
          <a:bodyPr wrap="square" lIns="144000" tIns="108000" rIns="144000" bIns="108000">
            <a:noAutofit/>
          </a:bodyPr>
          <a:lstStyle>
            <a:lvl1pPr>
              <a:spcAft>
                <a:spcPts val="600"/>
              </a:spcAft>
              <a:defRPr sz="1800">
                <a:solidFill>
                  <a:schemeClr val="bg1"/>
                </a:solidFill>
              </a:defRPr>
            </a:lvl1pPr>
            <a:lvl2pPr>
              <a:spcAft>
                <a:spcPts val="0"/>
              </a:spcAft>
              <a:defRPr sz="1600">
                <a:solidFill>
                  <a:schemeClr val="bg1"/>
                </a:solidFill>
              </a:defRPr>
            </a:lvl2pPr>
            <a:lvl3pPr marL="0" indent="0">
              <a:spcAft>
                <a:spcPts val="0"/>
              </a:spcAft>
              <a:buClr>
                <a:schemeClr val="bg1"/>
              </a:buClr>
              <a:buFontTx/>
              <a:buNone/>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6" name="Footer Placeholder 2">
            <a:extLst>
              <a:ext uri="{FF2B5EF4-FFF2-40B4-BE49-F238E27FC236}">
                <a16:creationId xmlns:a16="http://schemas.microsoft.com/office/drawing/2014/main" id="{CC0BFDE7-E46E-4D15-A8FA-219C8CB4D49F}"/>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en-GB"/>
              <a:t>| [Insert document title] | [Insert date]</a:t>
            </a:r>
          </a:p>
        </p:txBody>
      </p:sp>
      <p:grpSp>
        <p:nvGrpSpPr>
          <p:cNvPr id="27" name="Group 26">
            <a:extLst>
              <a:ext uri="{FF2B5EF4-FFF2-40B4-BE49-F238E27FC236}">
                <a16:creationId xmlns:a16="http://schemas.microsoft.com/office/drawing/2014/main" id="{A6F0B578-E378-46F0-A4C9-1552A629C76D}"/>
              </a:ext>
            </a:extLst>
          </p:cNvPr>
          <p:cNvGrpSpPr/>
          <p:nvPr userDrawn="1"/>
        </p:nvGrpSpPr>
        <p:grpSpPr>
          <a:xfrm>
            <a:off x="9206425" y="0"/>
            <a:ext cx="2029736" cy="2104028"/>
            <a:chOff x="3528102" y="847657"/>
            <a:chExt cx="2029736" cy="2104028"/>
          </a:xfrm>
        </p:grpSpPr>
        <p:sp>
          <p:nvSpPr>
            <p:cNvPr id="28" name="Guidance note">
              <a:extLst>
                <a:ext uri="{FF2B5EF4-FFF2-40B4-BE49-F238E27FC236}">
                  <a16:creationId xmlns:a16="http://schemas.microsoft.com/office/drawing/2014/main" id="{F2DEB423-320E-404F-8B3B-CCFAFB4B5554}"/>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E3BE6250-E57A-419B-A962-5A85632A71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0" name="Picture 3">
                <a:extLst>
                  <a:ext uri="{FF2B5EF4-FFF2-40B4-BE49-F238E27FC236}">
                    <a16:creationId xmlns:a16="http://schemas.microsoft.com/office/drawing/2014/main" id="{3815D591-B560-4B71-ACE3-786F10B3E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1" name="Rounded Rectangle 20">
                <a:extLst>
                  <a:ext uri="{FF2B5EF4-FFF2-40B4-BE49-F238E27FC236}">
                    <a16:creationId xmlns:a16="http://schemas.microsoft.com/office/drawing/2014/main" id="{D9C85BF9-7030-4B6C-A627-472B55A9DB3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717105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en-GB"/>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187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en-GB"/>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en-GB" b="1"/>
              <a:t>National Grid </a:t>
            </a:r>
          </a:p>
        </p:txBody>
      </p:sp>
    </p:spTree>
  </p:cSld>
  <p:clrMap bg1="lt1" tx1="dk1" bg2="lt2" tx2="dk2" accent1="accent1" accent2="accent2" accent3="accent3" accent4="accent4" accent5="accent5" accent6="accent6" hlink="hlink" folHlink="folHlink"/>
  <p:sldLayoutIdLst>
    <p:sldLayoutId id="2147483785" r:id="rId1"/>
    <p:sldLayoutId id="2147483800" r:id="rId2"/>
    <p:sldLayoutId id="2147483801" r:id="rId3"/>
    <p:sldLayoutId id="2147483803" r:id="rId4"/>
    <p:sldLayoutId id="2147483813" r:id="rId5"/>
    <p:sldLayoutId id="2147483804" r:id="rId6"/>
    <p:sldLayoutId id="2147483805" r:id="rId7"/>
    <p:sldLayoutId id="2147483806" r:id="rId8"/>
    <p:sldLayoutId id="2147483786" r:id="rId9"/>
    <p:sldLayoutId id="2147483808" r:id="rId10"/>
    <p:sldLayoutId id="2147483809" r:id="rId11"/>
    <p:sldLayoutId id="2147483814" r:id="rId12"/>
    <p:sldLayoutId id="2147483810" r:id="rId13"/>
    <p:sldLayoutId id="2147483811" r:id="rId14"/>
    <p:sldLayoutId id="2147483812" r:id="rId15"/>
    <p:sldLayoutId id="2147483790" r:id="rId16"/>
    <p:sldLayoutId id="2147483794" r:id="rId17"/>
    <p:sldLayoutId id="2147483796" r:id="rId18"/>
    <p:sldLayoutId id="2147483795" r:id="rId19"/>
    <p:sldLayoutId id="2147483792" r:id="rId20"/>
    <p:sldLayoutId id="2147483793" r:id="rId21"/>
    <p:sldLayoutId id="2147483798" r:id="rId22"/>
    <p:sldLayoutId id="2147483797" r:id="rId23"/>
    <p:sldLayoutId id="2147483784" r:id="rId24"/>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userDrawn="1">
          <p15:clr>
            <a:srgbClr val="F26B43"/>
          </p15:clr>
        </p15:guide>
        <p15:guide id="4" pos="5556" userDrawn="1">
          <p15:clr>
            <a:srgbClr val="F26B43"/>
          </p15:clr>
        </p15:guide>
        <p15:guide id="6" orient="horz" pos="2845" userDrawn="1">
          <p15:clr>
            <a:srgbClr val="F26B43"/>
          </p15:clr>
        </p15:guide>
        <p15:guide id="8" pos="204" userDrawn="1">
          <p15:clr>
            <a:srgbClr val="F26B43"/>
          </p15:clr>
        </p15:guide>
        <p15:guide id="13" pos="2993" userDrawn="1">
          <p15:clr>
            <a:srgbClr val="F26B43"/>
          </p15:clr>
        </p15:guide>
        <p15:guide id="14" orient="horz" pos="350" userDrawn="1">
          <p15:clr>
            <a:srgbClr val="F26B43"/>
          </p15:clr>
        </p15:guide>
        <p15:guide id="15" orient="horz" pos="667" userDrawn="1">
          <p15:clr>
            <a:srgbClr val="F26B43"/>
          </p15:clr>
        </p15:guide>
        <p15:guide id="16" pos="2064" userDrawn="1">
          <p15:clr>
            <a:srgbClr val="F26B43"/>
          </p15:clr>
        </p15:guide>
        <p15:guide id="17" pos="3923" userDrawn="1">
          <p15:clr>
            <a:srgbClr val="F26B43"/>
          </p15:clr>
        </p15:guide>
        <p15:guide id="18" pos="3696" userDrawn="1">
          <p15:clr>
            <a:srgbClr val="F26B43"/>
          </p15:clr>
        </p15:guide>
        <p15:guide id="19" pos="18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hilip.Hobbins@nationalgrid.com"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20D7A5C-41FB-4A52-9B12-B489A9754A5D}"/>
              </a:ext>
            </a:extLst>
          </p:cNvPr>
          <p:cNvSpPr>
            <a:spLocks noGrp="1"/>
          </p:cNvSpPr>
          <p:nvPr>
            <p:ph type="title"/>
          </p:nvPr>
        </p:nvSpPr>
        <p:spPr>
          <a:xfrm>
            <a:off x="330196" y="1607379"/>
            <a:ext cx="4636916" cy="868039"/>
          </a:xfrm>
        </p:spPr>
        <p:txBody>
          <a:bodyPr/>
          <a:lstStyle/>
          <a:p>
            <a:r>
              <a:rPr lang="en-GB" sz="2800" dirty="0"/>
              <a:t>Gas Quality Update</a:t>
            </a:r>
            <a:br>
              <a:rPr lang="en-GB" sz="2800" dirty="0"/>
            </a:br>
            <a:br>
              <a:rPr lang="en-GB" sz="2800" dirty="0"/>
            </a:br>
            <a:br>
              <a:rPr lang="en-GB" sz="1800" dirty="0"/>
            </a:br>
            <a:r>
              <a:rPr lang="en-GB" sz="1800" dirty="0"/>
              <a:t>Transmission Workgroup</a:t>
            </a:r>
            <a:br>
              <a:rPr lang="en-GB" sz="1800" dirty="0"/>
            </a:br>
            <a:br>
              <a:rPr lang="en-GB" sz="1800" dirty="0"/>
            </a:br>
            <a:r>
              <a:rPr lang="en-GB" sz="1800" dirty="0"/>
              <a:t>4</a:t>
            </a:r>
            <a:r>
              <a:rPr lang="en-GB" sz="1800" baseline="30000" dirty="0"/>
              <a:t>th</a:t>
            </a:r>
            <a:r>
              <a:rPr lang="en-GB" sz="1800" dirty="0"/>
              <a:t> March 2021</a:t>
            </a:r>
            <a:br>
              <a:rPr lang="en-GB" sz="1800" dirty="0"/>
            </a:br>
            <a:br>
              <a:rPr lang="en-GB" sz="1800" dirty="0"/>
            </a:br>
            <a:r>
              <a:rPr lang="en-GB" sz="1400" dirty="0"/>
              <a:t>Phil Hobbins</a:t>
            </a:r>
            <a:br>
              <a:rPr lang="en-GB" sz="1400" dirty="0"/>
            </a:br>
            <a:r>
              <a:rPr lang="en-GB" sz="1400" dirty="0">
                <a:hlinkClick r:id="rId3"/>
              </a:rPr>
              <a:t>Philip.Hobbins@nationalgrid.com</a:t>
            </a:r>
            <a:r>
              <a:rPr lang="en-GB" sz="1400" dirty="0"/>
              <a:t> </a:t>
            </a:r>
            <a:br>
              <a:rPr lang="en-GB" sz="1800" dirty="0"/>
            </a:br>
            <a:br>
              <a:rPr lang="en-GB" sz="1800" dirty="0"/>
            </a:br>
            <a:br>
              <a:rPr lang="en-GB" sz="1800" dirty="0"/>
            </a:br>
            <a:br>
              <a:rPr lang="en-GB" sz="1800" dirty="0"/>
            </a:br>
            <a:br>
              <a:rPr lang="en-GB" sz="1800" dirty="0"/>
            </a:br>
            <a:br>
              <a:rPr lang="en-GB" sz="1350" dirty="0"/>
            </a:br>
            <a:br>
              <a:rPr lang="en-GB" sz="1350" dirty="0"/>
            </a:br>
            <a:br>
              <a:rPr lang="en-GB" sz="2100" dirty="0"/>
            </a:br>
            <a:br>
              <a:rPr lang="en-GB" sz="2700" dirty="0"/>
            </a:br>
            <a:br>
              <a:rPr lang="en-GB" sz="2800" dirty="0"/>
            </a:br>
            <a:endParaRPr lang="en-GB" sz="2800" dirty="0"/>
          </a:p>
        </p:txBody>
      </p:sp>
      <p:pic>
        <p:nvPicPr>
          <p:cNvPr id="38" name="Picture Placeholder 37">
            <a:extLst>
              <a:ext uri="{FF2B5EF4-FFF2-40B4-BE49-F238E27FC236}">
                <a16:creationId xmlns:a16="http://schemas.microsoft.com/office/drawing/2014/main" id="{AADC93F4-E146-4883-9E0C-0D655FBAF86D}"/>
              </a:ext>
            </a:extLst>
          </p:cNvPr>
          <p:cNvPicPr>
            <a:picLocks noGrp="1" noChangeAspect="1"/>
          </p:cNvPicPr>
          <p:nvPr>
            <p:ph type="pic" sz="quarter" idx="12"/>
          </p:nvPr>
        </p:nvPicPr>
        <p:blipFill>
          <a:blip r:embed="rId4" cstate="hqprint">
            <a:extLst>
              <a:ext uri="{28A0092B-C50C-407E-A947-70E740481C1C}">
                <a14:useLocalDpi xmlns:a14="http://schemas.microsoft.com/office/drawing/2010/main"/>
              </a:ext>
            </a:extLst>
          </a:blip>
          <a:srcRect/>
          <a:stretch>
            <a:fillRect/>
          </a:stretch>
        </p:blipFill>
        <p:spPr bwMode="gray">
          <a:xfrm>
            <a:off x="2279659" y="2663100"/>
            <a:ext cx="4960800" cy="2480400"/>
          </a:xfrm>
        </p:spPr>
      </p:pic>
      <p:pic>
        <p:nvPicPr>
          <p:cNvPr id="11" name="Picture Placeholder 8"/>
          <p:cNvPicPr>
            <a:picLocks noGrp="1" noChangeAspect="1"/>
          </p:cNvPicPr>
          <p:nvPr>
            <p:ph type="pic" sz="quarter" idx="13"/>
          </p:nvPr>
        </p:nvPicPr>
        <p:blipFill>
          <a:blip r:embed="rId5" cstate="hqprint">
            <a:extLst>
              <a:ext uri="{28A0092B-C50C-407E-A947-70E740481C1C}">
                <a14:useLocalDpi xmlns:a14="http://schemas.microsoft.com/office/drawing/2010/main"/>
              </a:ext>
            </a:extLst>
          </a:blip>
          <a:srcRect/>
          <a:stretch>
            <a:fillRect/>
          </a:stretch>
        </p:blipFill>
        <p:spPr/>
      </p:pic>
      <p:pic>
        <p:nvPicPr>
          <p:cNvPr id="12" name="Picture Placeholder 15"/>
          <p:cNvPicPr>
            <a:picLocks noGrp="1" noChangeAspect="1"/>
          </p:cNvPicPr>
          <p:nvPr>
            <p:ph type="pic" sz="quarter" idx="11"/>
          </p:nvPr>
        </p:nvPicPr>
        <p:blipFill>
          <a:blip r:embed="rId6" cstate="hqprint">
            <a:extLst>
              <a:ext uri="{28A0092B-C50C-407E-A947-70E740481C1C}">
                <a14:useLocalDpi xmlns:a14="http://schemas.microsoft.com/office/drawing/2010/main"/>
              </a:ext>
            </a:extLst>
          </a:blip>
          <a:srcRect/>
          <a:stretch>
            <a:fillRect/>
          </a:stretch>
        </p:blipFill>
        <p:spPr bwMode="gray">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90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BECE5E-B509-4F69-B40A-B5B025A54CAD}"/>
              </a:ext>
            </a:extLst>
          </p:cNvPr>
          <p:cNvSpPr>
            <a:spLocks noGrp="1"/>
          </p:cNvSpPr>
          <p:nvPr>
            <p:ph type="body" sz="quarter" idx="16"/>
          </p:nvPr>
        </p:nvSpPr>
        <p:spPr>
          <a:xfrm>
            <a:off x="324001" y="1062500"/>
            <a:ext cx="8106252" cy="3323987"/>
          </a:xfrm>
        </p:spPr>
        <p:txBody>
          <a:bodyPr/>
          <a:lstStyle/>
          <a:p>
            <a:r>
              <a:rPr lang="en-GB" sz="1600" dirty="0"/>
              <a:t>HSE issued a questionnaire to industry in mid-Dec 2020 to inform its impact assessment of the IGEM proposals  </a:t>
            </a:r>
          </a:p>
          <a:p>
            <a:r>
              <a:rPr lang="en-GB" sz="1600" dirty="0"/>
              <a:t>National Grid was asked to provide an assessment of the potential impact of a wider </a:t>
            </a:r>
            <a:r>
              <a:rPr lang="en-GB" sz="1600" dirty="0" err="1"/>
              <a:t>Wobbe</a:t>
            </a:r>
            <a:r>
              <a:rPr lang="en-GB" sz="1600" dirty="0"/>
              <a:t> Index range on CV shrinkage</a:t>
            </a:r>
          </a:p>
          <a:p>
            <a:r>
              <a:rPr lang="en-GB" sz="1600" dirty="0"/>
              <a:t>In order to produce this analysis, we would need a view from terminal operators about what future CVs might be delivered to the NTS if wider </a:t>
            </a:r>
            <a:r>
              <a:rPr lang="en-GB" sz="1600" dirty="0" err="1"/>
              <a:t>Wobbe</a:t>
            </a:r>
            <a:r>
              <a:rPr lang="en-GB" sz="1600" dirty="0"/>
              <a:t> limits could be accessed</a:t>
            </a:r>
          </a:p>
          <a:p>
            <a:r>
              <a:rPr lang="en-GB" sz="1600" dirty="0"/>
              <a:t>We therefore propose to issue a questionnaire in March to all NTS terminal operators seeking this information on a confidential basis   </a:t>
            </a:r>
          </a:p>
          <a:p>
            <a:pPr marL="285750" indent="-285750">
              <a:buFont typeface="Arial" panose="020B0604020202020204" pitchFamily="34" charset="0"/>
              <a:buChar char="•"/>
            </a:pPr>
            <a:r>
              <a:rPr lang="en-GB" sz="1600" b="0" dirty="0"/>
              <a:t>Analysis outputs would not identify any data supplied by any individual NTS entry terminal</a:t>
            </a:r>
          </a:p>
        </p:txBody>
      </p:sp>
      <p:sp>
        <p:nvSpPr>
          <p:cNvPr id="3" name="Title 2">
            <a:extLst>
              <a:ext uri="{FF2B5EF4-FFF2-40B4-BE49-F238E27FC236}">
                <a16:creationId xmlns:a16="http://schemas.microsoft.com/office/drawing/2014/main" id="{08E67209-7221-4EC8-9E5D-01F07488F711}"/>
              </a:ext>
            </a:extLst>
          </p:cNvPr>
          <p:cNvSpPr>
            <a:spLocks noGrp="1"/>
          </p:cNvSpPr>
          <p:nvPr>
            <p:ph type="title"/>
          </p:nvPr>
        </p:nvSpPr>
        <p:spPr>
          <a:xfrm>
            <a:off x="322780" y="267573"/>
            <a:ext cx="7151908" cy="430887"/>
          </a:xfrm>
        </p:spPr>
        <p:txBody>
          <a:bodyPr/>
          <a:lstStyle/>
          <a:p>
            <a:r>
              <a:rPr lang="en-GB" dirty="0"/>
              <a:t>GS(M)R Review – CV Shrinkage Assessment </a:t>
            </a:r>
          </a:p>
        </p:txBody>
      </p:sp>
    </p:spTree>
    <p:extLst>
      <p:ext uri="{BB962C8B-B14F-4D97-AF65-F5344CB8AC3E}">
        <p14:creationId xmlns:p14="http://schemas.microsoft.com/office/powerpoint/2010/main" val="419609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B1A71-BA6A-49E6-9F13-C9C748D411B1}"/>
              </a:ext>
            </a:extLst>
          </p:cNvPr>
          <p:cNvSpPr>
            <a:spLocks noGrp="1"/>
          </p:cNvSpPr>
          <p:nvPr>
            <p:ph type="body" sz="quarter" idx="11"/>
          </p:nvPr>
        </p:nvSpPr>
        <p:spPr>
          <a:xfrm>
            <a:off x="322780" y="1068388"/>
            <a:ext cx="7834249" cy="3200876"/>
          </a:xfrm>
        </p:spPr>
        <p:txBody>
          <a:bodyPr/>
          <a:lstStyle/>
          <a:p>
            <a:pPr marL="285750" indent="-285750">
              <a:spcAft>
                <a:spcPts val="600"/>
              </a:spcAft>
              <a:buFont typeface="Arial" panose="020B0604020202020204" pitchFamily="34" charset="0"/>
              <a:buChar char="•"/>
            </a:pPr>
            <a:r>
              <a:rPr lang="en-GB" sz="1600" dirty="0"/>
              <a:t>We have been conducting a Gas Markets Plan (</a:t>
            </a:r>
            <a:r>
              <a:rPr lang="en-GB" sz="1600" dirty="0" err="1"/>
              <a:t>GMaP</a:t>
            </a:r>
            <a:r>
              <a:rPr lang="en-GB" sz="1600" dirty="0"/>
              <a:t>) project in conjunction with stakeholders looking at process issues in relation to gas quality changes at entry points.  Our report will be published shortly.</a:t>
            </a:r>
          </a:p>
          <a:p>
            <a:pPr marL="285750" indent="-285750">
              <a:spcAft>
                <a:spcPts val="600"/>
              </a:spcAft>
              <a:buFont typeface="Arial" panose="020B0604020202020204" pitchFamily="34" charset="0"/>
              <a:buChar char="•"/>
            </a:pPr>
            <a:r>
              <a:rPr lang="en-GB" sz="1600" dirty="0"/>
              <a:t>A consistent theme has been to improve transparency </a:t>
            </a:r>
          </a:p>
          <a:p>
            <a:pPr marL="285750" indent="-285750">
              <a:spcAft>
                <a:spcPts val="600"/>
              </a:spcAft>
              <a:buFont typeface="Arial" panose="020B0604020202020204" pitchFamily="34" charset="0"/>
              <a:buChar char="•"/>
            </a:pPr>
            <a:r>
              <a:rPr lang="en-GB" sz="1600" dirty="0"/>
              <a:t>We therefore consulted NTS entry terminal operators in Q4 2020 about publishing the gas quality parameters and limits that apply in relation to their entry point(s)   </a:t>
            </a:r>
          </a:p>
          <a:p>
            <a:pPr marL="555750" lvl="2" indent="-285750">
              <a:spcAft>
                <a:spcPts val="600"/>
              </a:spcAft>
            </a:pPr>
            <a:r>
              <a:rPr lang="en-GB" sz="1400" dirty="0"/>
              <a:t>A majority of those who responded </a:t>
            </a:r>
            <a:r>
              <a:rPr lang="en-GB" sz="1400"/>
              <a:t>indicated no </a:t>
            </a:r>
            <a:r>
              <a:rPr lang="en-GB" sz="1400" dirty="0"/>
              <a:t>objection in principle to such publication by National Grid</a:t>
            </a:r>
          </a:p>
          <a:p>
            <a:pPr marL="285750" indent="-285750">
              <a:spcAft>
                <a:spcPts val="600"/>
              </a:spcAft>
              <a:buFont typeface="Arial" panose="020B0604020202020204" pitchFamily="34" charset="0"/>
              <a:buChar char="•"/>
            </a:pPr>
            <a:r>
              <a:rPr lang="en-GB" sz="1600" dirty="0"/>
              <a:t>We now propose to seek consent from all operators that deliver gas to the NTS (including interconnectors and storage) to publish these limits and any future changes to them on the Joint Office website </a:t>
            </a:r>
          </a:p>
        </p:txBody>
      </p:sp>
      <p:sp>
        <p:nvSpPr>
          <p:cNvPr id="4" name="Title 3">
            <a:extLst>
              <a:ext uri="{FF2B5EF4-FFF2-40B4-BE49-F238E27FC236}">
                <a16:creationId xmlns:a16="http://schemas.microsoft.com/office/drawing/2014/main" id="{9B195F7D-3F00-4557-B5D7-7D9DC22F741E}"/>
              </a:ext>
            </a:extLst>
          </p:cNvPr>
          <p:cNvSpPr>
            <a:spLocks noGrp="1"/>
          </p:cNvSpPr>
          <p:nvPr>
            <p:ph type="title"/>
          </p:nvPr>
        </p:nvSpPr>
        <p:spPr/>
        <p:txBody>
          <a:bodyPr/>
          <a:lstStyle/>
          <a:p>
            <a:r>
              <a:rPr lang="en-GB" dirty="0"/>
              <a:t>Publication of Gas Quality Limits at NTS Entry Points</a:t>
            </a:r>
          </a:p>
        </p:txBody>
      </p:sp>
    </p:spTree>
    <p:extLst>
      <p:ext uri="{BB962C8B-B14F-4D97-AF65-F5344CB8AC3E}">
        <p14:creationId xmlns:p14="http://schemas.microsoft.com/office/powerpoint/2010/main" val="4164655381"/>
      </p:ext>
    </p:extLst>
  </p:cSld>
  <p:clrMapOvr>
    <a:masterClrMapping/>
  </p:clrMapOvr>
  <p:transition>
    <p:fade/>
  </p:transition>
</p:sld>
</file>

<file path=ppt/theme/theme1.xml><?xml version="1.0" encoding="utf-8"?>
<a:theme xmlns:a="http://schemas.openxmlformats.org/drawingml/2006/main" name="NG_PPT_16x9_Generic_template-blue">
  <a:themeElements>
    <a:clrScheme name="Custom 39">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563C1"/>
      </a:hlink>
      <a:folHlink>
        <a:srgbClr val="954F72"/>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Gas Qulaity Blending Consultation Webinar slides" id="{D7268605-F1F9-4145-9D2A-92564EB37A8F}" vid="{A99C1C23-47E1-4AF9-B8C0-D107F6AC7F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63f065d3-f48e-4d2d-a5d5-b4becdeb24f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9FE3A0DFBDDF4B86E3D79E9FDBE029" ma:contentTypeVersion="13" ma:contentTypeDescription="Create a new document." ma:contentTypeScope="" ma:versionID="1ef4820706d40e5aa512a8a8da068d1f">
  <xsd:schema xmlns:xsd="http://www.w3.org/2001/XMLSchema" xmlns:xs="http://www.w3.org/2001/XMLSchema" xmlns:p="http://schemas.microsoft.com/office/2006/metadata/properties" xmlns:ns3="058e8728-260f-4dfb-8787-4ebe17203182" xmlns:ns4="63f065d3-f48e-4d2d-a5d5-b4becdeb24fc" targetNamespace="http://schemas.microsoft.com/office/2006/metadata/properties" ma:root="true" ma:fieldsID="ea4232f1ad1ba5e60e57cf5aed53d14e" ns3:_="" ns4:_="">
    <xsd:import namespace="058e8728-260f-4dfb-8787-4ebe17203182"/>
    <xsd:import namespace="63f065d3-f48e-4d2d-a5d5-b4becdeb24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8e8728-260f-4dfb-8787-4ebe172031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f065d3-f48e-4d2d-a5d5-b4becdeb24f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24E34E-9B02-4350-A2E3-2729DACCB301}">
  <ds:schemaRefs>
    <ds:schemaRef ds:uri="http://schemas.microsoft.com/office/2006/metadata/properties"/>
    <ds:schemaRef ds:uri="63f065d3-f48e-4d2d-a5d5-b4becdeb24fc"/>
  </ds:schemaRefs>
</ds:datastoreItem>
</file>

<file path=customXml/itemProps2.xml><?xml version="1.0" encoding="utf-8"?>
<ds:datastoreItem xmlns:ds="http://schemas.openxmlformats.org/officeDocument/2006/customXml" ds:itemID="{E7C5D37F-030B-4E2E-8C11-D45297BC3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8e8728-260f-4dfb-8787-4ebe17203182"/>
    <ds:schemaRef ds:uri="63f065d3-f48e-4d2d-a5d5-b4becdeb2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0F59C6-8286-424B-8542-B16269B378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TotalTime>
  <Words>444</Words>
  <Application>Microsoft Office PowerPoint</Application>
  <PresentationFormat>On-screen Show (16:9)</PresentationFormat>
  <Paragraphs>24</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NG_PPT_16x9_Generic_template-blue</vt:lpstr>
      <vt:lpstr>Gas Quality Update   Transmission Workgroup  4th March 2021  Phil Hobbins Philip.Hobbins@nationalgrid.com           </vt:lpstr>
      <vt:lpstr>GS(M)R Review – CV Shrinkage Assessment </vt:lpstr>
      <vt:lpstr>Publication of Gas Quality Limits at NTS Entry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Gas Quality Today   ENTSOG Gas Grids 2050 25th November 2020   Phil Hobbins Philip.Hobbins@nationalgrid.com</dc:title>
  <dc:creator>Hobbins, Phil</dc:creator>
  <cp:lastModifiedBy>Hobbins, Phil</cp:lastModifiedBy>
  <cp:revision>2</cp:revision>
  <dcterms:created xsi:type="dcterms:W3CDTF">2020-11-24T08:34:56Z</dcterms:created>
  <dcterms:modified xsi:type="dcterms:W3CDTF">2021-02-23T11:05:57Z</dcterms:modified>
</cp:coreProperties>
</file>