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1788" r:id="rId10"/>
    <p:sldId id="871" r:id="rId11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3" name="Tracy OConnor" initials="TO" lastIdx="3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4" name="Tambe, Surfaraz" initials="TS" lastIdx="10" clrIdx="4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E5AA8"/>
    <a:srgbClr val="E8EAF1"/>
    <a:srgbClr val="CED1E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73323" autoAdjust="0"/>
  </p:normalViewPr>
  <p:slideViewPr>
    <p:cSldViewPr>
      <p:cViewPr varScale="1">
        <p:scale>
          <a:sx n="117" d="100"/>
          <a:sy n="117" d="100"/>
        </p:scale>
        <p:origin x="10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8097F511-7CCB-498D-AB10-2462A746671E}"/>
    <pc:docChg chg="modSld">
      <pc:chgData name="Kulvinderjit Singh" userId="eadb32f3-53cc-459d-aca4-3527f1c9f1da" providerId="ADAL" clId="{8097F511-7CCB-498D-AB10-2462A746671E}" dt="2021-02-25T11:53:20.432" v="42" actId="5793"/>
      <pc:docMkLst>
        <pc:docMk/>
      </pc:docMkLst>
      <pc:sldChg chg="modSp">
        <pc:chgData name="Kulvinderjit Singh" userId="eadb32f3-53cc-459d-aca4-3527f1c9f1da" providerId="ADAL" clId="{8097F511-7CCB-498D-AB10-2462A746671E}" dt="2021-02-25T11:53:20.432" v="42" actId="5793"/>
        <pc:sldMkLst>
          <pc:docMk/>
          <pc:sldMk cId="3646139523" sldId="1788"/>
        </pc:sldMkLst>
        <pc:graphicFrameChg chg="mod modGraphic">
          <ac:chgData name="Kulvinderjit Singh" userId="eadb32f3-53cc-459d-aca4-3527f1c9f1da" providerId="ADAL" clId="{8097F511-7CCB-498D-AB10-2462A746671E}" dt="2021-02-25T11:53:20.432" v="42" actId="5793"/>
          <ac:graphicFrameMkLst>
            <pc:docMk/>
            <pc:sldMk cId="3646139523" sldId="1788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-20538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XRN4996 - June 20 Release - 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112158"/>
              </p:ext>
            </p:extLst>
          </p:nvPr>
        </p:nvGraphicFramePr>
        <p:xfrm>
          <a:off x="103276" y="752780"/>
          <a:ext cx="8784975" cy="4084819"/>
        </p:xfrm>
        <a:graphic>
          <a:graphicData uri="http://schemas.openxmlformats.org/drawingml/2006/table">
            <a:tbl>
              <a:tblPr firstRow="1" bandRow="1"/>
              <a:tblGrid>
                <a:gridCol w="123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58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  <a:endParaRPr lang="en-GB" sz="1050" b="1" i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32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38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7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XRN4850 SMS/Email Notification: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The new service is being utilised by Networks however usage is limited due to the limited amount of data held in UK Link. Currently there is circa 8.99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million meter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points in UK Link and the team are monitoring usage.  Please contact Max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Pemberton at customerexperience@xoserve.com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prior to submitting any contact </a:t>
                      </a:r>
                      <a:r>
                        <a:rPr kumimoji="0" lang="en-GB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details.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Scope Variations: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XRN4850 -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Report automation integration into DDP Go Live completed on 24</a:t>
                      </a:r>
                      <a:r>
                        <a:rPr kumimoji="0"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th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February 2021 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XRN4850 UK Link Portal changes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– Change implemented in Portal on 13</a:t>
                      </a:r>
                      <a:r>
                        <a:rPr kumimoji="0"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th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February 2021 to allow special characters, increase character limits in text and email and display character number count.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Project Closedown: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Following completion of Post Implementation Support project closedown is in progress on track for end of March 2021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4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N/A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4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Costs have been finalised in the CCR which has been approved by Change Management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59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No resource issues identified for the remainder of the project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8C45CFA6-12A8-4C7A-8C1D-470E6597658D}"/>
              </a:ext>
            </a:extLst>
          </p:cNvPr>
          <p:cNvSpPr txBox="1"/>
          <p:nvPr/>
        </p:nvSpPr>
        <p:spPr>
          <a:xfrm>
            <a:off x="131316" y="4973338"/>
            <a:ext cx="2379737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Updates as of the 24</a:t>
            </a:r>
            <a:r>
              <a:rPr kumimoji="0" lang="en-GB" sz="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GB" sz="700" dirty="0">
                <a:solidFill>
                  <a:prstClr val="black"/>
                </a:solidFill>
                <a:latin typeface="Arial"/>
              </a:rPr>
              <a:t>February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64613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2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XRN4996 June 20 Release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316" y="1175792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/>
              <a:t>June 20 Release consists of 7 changes, Implementation was completed for June 20:</a:t>
            </a:r>
            <a:endParaRPr lang="en-GB" sz="900" b="1" dirty="0">
              <a:cs typeface="Arial"/>
            </a:endParaRPr>
          </a:p>
          <a:p>
            <a:endParaRPr lang="en-GB" sz="900" dirty="0">
              <a:cs typeface="Arial"/>
            </a:endParaRPr>
          </a:p>
          <a:p>
            <a:r>
              <a:rPr lang="en-GB" sz="900" b="1" u="sng" dirty="0"/>
              <a:t>In Scope</a:t>
            </a:r>
            <a:endParaRPr lang="en-GB" sz="900" b="1" u="sng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XRN4772</a:t>
            </a:r>
            <a:r>
              <a:rPr lang="en-GB" sz="900" dirty="0"/>
              <a:t> - </a:t>
            </a:r>
            <a:r>
              <a:rPr lang="en-US" sz="900" dirty="0"/>
              <a:t>Composite Weather Variable (CWV) Improvements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XRN4888</a:t>
            </a:r>
            <a:r>
              <a:rPr lang="en-US" sz="900" dirty="0"/>
              <a:t> - Removing Duplicate Address Update Validation for IGT Supply Meter Points via Contact Management Service (CMS)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XRN4930</a:t>
            </a:r>
            <a:r>
              <a:rPr lang="en-US" sz="900" dirty="0"/>
              <a:t> - Requirement to Inform Shipper of Meter Link Code Change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XRN4850</a:t>
            </a:r>
            <a:r>
              <a:rPr lang="en-US" sz="900" dirty="0"/>
              <a:t> - Notification of Customer Contact Details to Transporters (UKLink file formats, new service to follow)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XRN4865</a:t>
            </a:r>
            <a:r>
              <a:rPr lang="en-US" sz="900" dirty="0"/>
              <a:t> - Amendment to Treatment and Reporting  of CYCL Reads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XRN4932</a:t>
            </a:r>
            <a:r>
              <a:rPr lang="en-US" sz="900" dirty="0"/>
              <a:t> - Improvements to the quality of the Conversion Factor values held on the Supply Point Register (MOD0681S)</a:t>
            </a:r>
            <a:endParaRPr lang="en-US" sz="900" b="1" u="sng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/>
              <a:t>XRN4780 (B)***</a:t>
            </a:r>
            <a:r>
              <a:rPr lang="en-US" sz="900" dirty="0"/>
              <a:t> – Inclusion of Meter Asset Provider Identity (MAP Id) in the UK Link system (</a:t>
            </a:r>
            <a:r>
              <a:rPr lang="en-US" sz="900" b="1" dirty="0"/>
              <a:t>CSS Consequential Change</a:t>
            </a:r>
            <a:r>
              <a:rPr lang="en-US" sz="900" dirty="0"/>
              <a:t>)</a:t>
            </a:r>
            <a:endParaRPr lang="en-US" sz="9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cs typeface="Arial"/>
            </a:endParaRPr>
          </a:p>
          <a:p>
            <a:r>
              <a:rPr lang="en-US" sz="900" b="1" u="sng" dirty="0"/>
              <a:t>Descoped</a:t>
            </a:r>
            <a:endParaRPr lang="en-US" sz="900" b="1" u="sng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strike="sngStrike" dirty="0"/>
              <a:t>XRN4691**</a:t>
            </a:r>
            <a:r>
              <a:rPr lang="en-GB" sz="900" strike="sngStrike" dirty="0"/>
              <a:t> - </a:t>
            </a:r>
            <a:r>
              <a:rPr lang="en-US" sz="900" strike="sngStrike" dirty="0"/>
              <a:t>CSEPs: IGT and GT File Formats (CGI Files)</a:t>
            </a:r>
            <a:endParaRPr lang="en-GB" sz="900" strike="sngStrike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strike="sngStrike" dirty="0"/>
              <a:t>XRN4692**</a:t>
            </a:r>
            <a:r>
              <a:rPr lang="en-GB" sz="900" strike="sngStrike" dirty="0"/>
              <a:t> - </a:t>
            </a:r>
            <a:r>
              <a:rPr lang="en-US" sz="900" strike="sngStrike" dirty="0"/>
              <a:t>CSEPs: IGT and GT File Formats (CIN Files)</a:t>
            </a:r>
            <a:endParaRPr lang="en-US" sz="900" strike="sngStrike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900" b="1" strike="sngStrike" dirty="0"/>
              <a:t>XRN4780 (B) </a:t>
            </a:r>
            <a:r>
              <a:rPr lang="en-GB" sz="900" strike="sngStrike" dirty="0"/>
              <a:t>- </a:t>
            </a:r>
            <a:r>
              <a:rPr lang="en-US" sz="900" strike="sngStrike" dirty="0"/>
              <a:t>Inclusion of Meter Asset Provider Identity (MAP Id) in the UK Link system (CSS Consequential Change)</a:t>
            </a:r>
            <a:endParaRPr lang="en-US" sz="900" strike="sngStrike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b="1" strike="sngStrike" dirty="0"/>
              <a:t>XRN4871 (B)** </a:t>
            </a:r>
            <a:r>
              <a:rPr lang="en-US" sz="900" strike="sngStrike" dirty="0"/>
              <a:t>- Changes to Ratchet Regime (MOD0665)</a:t>
            </a:r>
            <a:endParaRPr lang="en-US" sz="900" strike="sngStrike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b="1" strike="sngStrike" dirty="0"/>
              <a:t>XRN4941*</a:t>
            </a:r>
            <a:r>
              <a:rPr lang="en-GB" sz="900" strike="sngStrike" dirty="0"/>
              <a:t> - </a:t>
            </a:r>
            <a:r>
              <a:rPr lang="en-US" sz="900" strike="sngStrike" dirty="0"/>
              <a:t>Auto updates to meter read frequency (MOD0692)</a:t>
            </a:r>
            <a:endParaRPr lang="en-GB" sz="900" strike="sngStrike" dirty="0">
              <a:cs typeface="Arial"/>
            </a:endParaRPr>
          </a:p>
          <a:p>
            <a:endParaRPr lang="en-GB" sz="900" dirty="0">
              <a:cs typeface="Arial"/>
            </a:endParaRPr>
          </a:p>
          <a:p>
            <a:pPr lvl="0"/>
            <a:r>
              <a:rPr lang="en-GB" sz="900" dirty="0"/>
              <a:t>* Pending Solution/MOD </a:t>
            </a:r>
            <a:r>
              <a:rPr lang="en-GB" sz="900" dirty="0">
                <a:cs typeface="Arial"/>
              </a:rPr>
              <a:t>approval by ChMC/DSG for remaining change requests. Descoped at ChMC on 8</a:t>
            </a:r>
            <a:r>
              <a:rPr lang="en-GB" sz="900" baseline="30000" dirty="0">
                <a:cs typeface="Arial"/>
              </a:rPr>
              <a:t>th</a:t>
            </a:r>
            <a:r>
              <a:rPr lang="en-GB" sz="900" dirty="0">
                <a:cs typeface="Arial"/>
              </a:rPr>
              <a:t> January 2020</a:t>
            </a:r>
          </a:p>
          <a:p>
            <a:pPr lvl="0"/>
            <a:r>
              <a:rPr lang="en-GB" sz="900" dirty="0">
                <a:cs typeface="Arial"/>
              </a:rPr>
              <a:t>** Descoped at eChMC on 22</a:t>
            </a:r>
            <a:r>
              <a:rPr lang="en-GB" sz="900" baseline="30000" dirty="0">
                <a:cs typeface="Arial"/>
              </a:rPr>
              <a:t>nd</a:t>
            </a:r>
            <a:r>
              <a:rPr lang="en-GB" sz="900" dirty="0">
                <a:cs typeface="Arial"/>
              </a:rPr>
              <a:t> November 2019</a:t>
            </a:r>
          </a:p>
          <a:p>
            <a:pPr lvl="0"/>
            <a:r>
              <a:rPr lang="en-GB" sz="900" dirty="0">
                <a:cs typeface="Arial"/>
              </a:rPr>
              <a:t>*** Added to scope (revised scope from original)</a:t>
            </a:r>
          </a:p>
          <a:p>
            <a:endParaRPr lang="en-GB" sz="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C9D96-E637-4990-8799-628973799966}"/>
              </a:ext>
            </a:extLst>
          </p:cNvPr>
          <p:cNvSpPr txBox="1"/>
          <p:nvPr/>
        </p:nvSpPr>
        <p:spPr>
          <a:xfrm>
            <a:off x="131316" y="4973338"/>
            <a:ext cx="2379737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/>
              <a:t>Updates as of the 24</a:t>
            </a:r>
            <a:r>
              <a:rPr lang="en-GB" sz="700" baseline="30000" dirty="0"/>
              <a:t>th</a:t>
            </a:r>
            <a:r>
              <a:rPr lang="en-GB" sz="700" dirty="0"/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315074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1B0257-71E8-4EB0-B618-D8274D63EF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103fba77-31dd-4780-83f9-c54f26c3a260"/>
    <ds:schemaRef ds:uri="http://schemas.microsoft.com/office/infopath/2007/PartnerControls"/>
    <ds:schemaRef ds:uri="http://purl.org/dc/terms/"/>
    <ds:schemaRef ds:uri="http://purl.org/dc/elements/1.1/"/>
    <ds:schemaRef ds:uri="11f1cc19-a6a2-4477-822b-8358f9edc37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28672</TotalTime>
  <Words>289</Words>
  <Application>Microsoft Office PowerPoint</Application>
  <PresentationFormat>On-screen Show (16:9)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XRN4996 - June 20 Release -  Status Update</vt:lpstr>
      <vt:lpstr>XRN4996 June 20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932</cp:revision>
  <cp:lastPrinted>2019-05-07T07:36:37Z</cp:lastPrinted>
  <dcterms:created xsi:type="dcterms:W3CDTF">2018-09-02T17:12:15Z</dcterms:created>
  <dcterms:modified xsi:type="dcterms:W3CDTF">2021-02-25T11:53:29Z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