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3"/>
  </p:notesMasterIdLst>
  <p:handoutMasterIdLst>
    <p:handoutMasterId r:id="rId14"/>
  </p:handoutMasterIdLst>
  <p:sldIdLst>
    <p:sldId id="352" r:id="rId6"/>
    <p:sldId id="1790" r:id="rId7"/>
    <p:sldId id="1791" r:id="rId8"/>
    <p:sldId id="358" r:id="rId9"/>
    <p:sldId id="359" r:id="rId10"/>
    <p:sldId id="360" r:id="rId11"/>
    <p:sldId id="361" r:id="rId12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08/03/2021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1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 March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397623" y="1387495"/>
            <a:ext cx="1674127" cy="1630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918307" y="4778161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B2C193FD-5C02-43DE-A05F-F7BABCFAAF8C}"/>
              </a:ext>
            </a:extLst>
          </p:cNvPr>
          <p:cNvSpPr/>
          <p:nvPr/>
        </p:nvSpPr>
        <p:spPr>
          <a:xfrm>
            <a:off x="1351483" y="2146139"/>
            <a:ext cx="176076" cy="14686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accent1"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E8E1D8-2A26-46EB-8F3A-492858B75B8A}"/>
              </a:ext>
            </a:extLst>
          </p:cNvPr>
          <p:cNvSpPr txBox="1"/>
          <p:nvPr/>
        </p:nvSpPr>
        <p:spPr>
          <a:xfrm>
            <a:off x="55459" y="2015762"/>
            <a:ext cx="99675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Data Permissions Alignment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388837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388278" y="400886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46550" y="3644180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98E00-2BA8-4A16-93C4-A7CED7ED3498}"/>
              </a:ext>
            </a:extLst>
          </p:cNvPr>
          <p:cNvSpPr txBox="1"/>
          <p:nvPr/>
        </p:nvSpPr>
        <p:spPr>
          <a:xfrm>
            <a:off x="40788" y="1617029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Fortnightly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RDUG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EAA3ED8-97D3-487B-8AE8-6C4926773299}"/>
              </a:ext>
            </a:extLst>
          </p:cNvPr>
          <p:cNvSpPr/>
          <p:nvPr/>
        </p:nvSpPr>
        <p:spPr>
          <a:xfrm>
            <a:off x="1252423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46888D-614B-42AD-8783-5D0476A8F465}"/>
              </a:ext>
            </a:extLst>
          </p:cNvPr>
          <p:cNvSpPr/>
          <p:nvPr/>
        </p:nvSpPr>
        <p:spPr>
          <a:xfrm>
            <a:off x="1433217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7749700-FA3E-4EBE-98BF-176A8C97F024}"/>
              </a:ext>
            </a:extLst>
          </p:cNvPr>
          <p:cNvSpPr/>
          <p:nvPr/>
        </p:nvSpPr>
        <p:spPr>
          <a:xfrm>
            <a:off x="871423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EC27BB-9B81-46DC-8776-76F62A65C0A3}"/>
              </a:ext>
            </a:extLst>
          </p:cNvPr>
          <p:cNvSpPr/>
          <p:nvPr/>
        </p:nvSpPr>
        <p:spPr>
          <a:xfrm>
            <a:off x="1052217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AFEE3F0-E937-4546-9528-D729ED3886AB}"/>
              </a:ext>
            </a:extLst>
          </p:cNvPr>
          <p:cNvSpPr/>
          <p:nvPr/>
        </p:nvSpPr>
        <p:spPr>
          <a:xfrm>
            <a:off x="1628546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8A6FA5A-8708-41EE-9001-27718ADC29C4}"/>
              </a:ext>
            </a:extLst>
          </p:cNvPr>
          <p:cNvSpPr/>
          <p:nvPr/>
        </p:nvSpPr>
        <p:spPr>
          <a:xfrm>
            <a:off x="1809340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638752" y="461313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071957" y="4799574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75667" y="456560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88727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2613928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359281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583832" y="37777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3444641" y="418669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2964431" y="4427881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GES/CDSP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12357" y="4238512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35816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604765" y="3843282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676907" y="379857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344819" y="4008019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5608805" y="41233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5357174" y="4341406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Go-Live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919323" y="418259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4028106" y="4227046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66762" y="4171547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28340" y="4391070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2932900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2941641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274100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601315" y="3806013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850247" y="3837347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3606625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5269283" y="3603564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2788782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296B3B1-01D1-4E0A-9247-4C82B4A5A607}"/>
              </a:ext>
            </a:extLst>
          </p:cNvPr>
          <p:cNvSpPr/>
          <p:nvPr/>
        </p:nvSpPr>
        <p:spPr>
          <a:xfrm>
            <a:off x="1993036" y="169780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20A6060-EBAD-46BF-9628-8780CFC0C08F}"/>
              </a:ext>
            </a:extLst>
          </p:cNvPr>
          <p:cNvSpPr/>
          <p:nvPr/>
        </p:nvSpPr>
        <p:spPr>
          <a:xfrm>
            <a:off x="2197255" y="169511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4052155" y="461912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573398" y="4820054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61D1D091-C3C8-4379-BF5B-A8CE3507F1FC}"/>
              </a:ext>
            </a:extLst>
          </p:cNvPr>
          <p:cNvSpPr/>
          <p:nvPr/>
        </p:nvSpPr>
        <p:spPr>
          <a:xfrm>
            <a:off x="3403522" y="2152034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7B00104-3F6C-4F48-A363-C6414A6D127A}"/>
              </a:ext>
            </a:extLst>
          </p:cNvPr>
          <p:cNvCxnSpPr>
            <a:cxnSpLocks/>
          </p:cNvCxnSpPr>
          <p:nvPr/>
        </p:nvCxnSpPr>
        <p:spPr>
          <a:xfrm flipV="1">
            <a:off x="1717173" y="2218961"/>
            <a:ext cx="1275338" cy="13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EE824669-25E0-485D-9FC0-50ABF6E193E3}"/>
              </a:ext>
            </a:extLst>
          </p:cNvPr>
          <p:cNvSpPr/>
          <p:nvPr/>
        </p:nvSpPr>
        <p:spPr>
          <a:xfrm>
            <a:off x="3287940" y="169317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B91B7D5-DFC7-4A03-AA4A-69971B7BD1BA}"/>
              </a:ext>
            </a:extLst>
          </p:cNvPr>
          <p:cNvSpPr/>
          <p:nvPr/>
        </p:nvSpPr>
        <p:spPr>
          <a:xfrm>
            <a:off x="3468734" y="1693178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E8C39DE-8E8A-46B2-9A08-1B6C338B261A}"/>
              </a:ext>
            </a:extLst>
          </p:cNvPr>
          <p:cNvSpPr/>
          <p:nvPr/>
        </p:nvSpPr>
        <p:spPr>
          <a:xfrm>
            <a:off x="2906940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B7C0D680-22C1-47C6-9F1B-70CC72233874}"/>
              </a:ext>
            </a:extLst>
          </p:cNvPr>
          <p:cNvSpPr/>
          <p:nvPr/>
        </p:nvSpPr>
        <p:spPr>
          <a:xfrm>
            <a:off x="3087734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A5FE64-9CA8-4F93-89E9-09980EB303E5}"/>
              </a:ext>
            </a:extLst>
          </p:cNvPr>
          <p:cNvSpPr/>
          <p:nvPr/>
        </p:nvSpPr>
        <p:spPr>
          <a:xfrm>
            <a:off x="3675696" y="1693178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1868626" y="3827126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40477" y="398420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283092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23" name="Star: 5 Points 122">
            <a:extLst>
              <a:ext uri="{FF2B5EF4-FFF2-40B4-BE49-F238E27FC236}">
                <a16:creationId xmlns:a16="http://schemas.microsoft.com/office/drawing/2014/main" id="{08D4A481-E820-4313-8529-7717FC585D28}"/>
              </a:ext>
            </a:extLst>
          </p:cNvPr>
          <p:cNvSpPr/>
          <p:nvPr/>
        </p:nvSpPr>
        <p:spPr>
          <a:xfrm>
            <a:off x="1640908" y="360075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733FECD-EDEC-4794-B2E5-937BB11D822E}"/>
              </a:ext>
            </a:extLst>
          </p:cNvPr>
          <p:cNvCxnSpPr>
            <a:cxnSpLocks/>
          </p:cNvCxnSpPr>
          <p:nvPr/>
        </p:nvCxnSpPr>
        <p:spPr>
          <a:xfrm>
            <a:off x="1987543" y="3728405"/>
            <a:ext cx="420576" cy="6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tar: 5 Points 124">
            <a:extLst>
              <a:ext uri="{FF2B5EF4-FFF2-40B4-BE49-F238E27FC236}">
                <a16:creationId xmlns:a16="http://schemas.microsoft.com/office/drawing/2014/main" id="{0F3351B4-AD25-46D4-8BC6-6ED36C9EDCB7}"/>
              </a:ext>
            </a:extLst>
          </p:cNvPr>
          <p:cNvSpPr/>
          <p:nvPr/>
        </p:nvSpPr>
        <p:spPr>
          <a:xfrm>
            <a:off x="2750174" y="3597431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B182386-349A-4F6F-A07E-B7BEA12348C6}"/>
              </a:ext>
            </a:extLst>
          </p:cNvPr>
          <p:cNvCxnSpPr>
            <a:cxnSpLocks/>
          </p:cNvCxnSpPr>
          <p:nvPr/>
        </p:nvCxnSpPr>
        <p:spPr>
          <a:xfrm flipV="1">
            <a:off x="2991355" y="3733693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tar: 5 Points 126">
            <a:extLst>
              <a:ext uri="{FF2B5EF4-FFF2-40B4-BE49-F238E27FC236}">
                <a16:creationId xmlns:a16="http://schemas.microsoft.com/office/drawing/2014/main" id="{6FCD9814-CD41-414E-9AF7-2C60812742B3}"/>
              </a:ext>
            </a:extLst>
          </p:cNvPr>
          <p:cNvSpPr/>
          <p:nvPr/>
        </p:nvSpPr>
        <p:spPr>
          <a:xfrm>
            <a:off x="4301606" y="3808282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6DA6D62-DFE8-4F46-8D55-ACE28F0E21EE}"/>
              </a:ext>
            </a:extLst>
          </p:cNvPr>
          <p:cNvCxnSpPr>
            <a:cxnSpLocks/>
          </p:cNvCxnSpPr>
          <p:nvPr/>
        </p:nvCxnSpPr>
        <p:spPr>
          <a:xfrm flipV="1">
            <a:off x="4515537" y="3971976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Star: 5 Points 128">
            <a:extLst>
              <a:ext uri="{FF2B5EF4-FFF2-40B4-BE49-F238E27FC236}">
                <a16:creationId xmlns:a16="http://schemas.microsoft.com/office/drawing/2014/main" id="{050FC055-20BE-40C3-BAE9-743E4B55A0DC}"/>
              </a:ext>
            </a:extLst>
          </p:cNvPr>
          <p:cNvSpPr/>
          <p:nvPr/>
        </p:nvSpPr>
        <p:spPr>
          <a:xfrm>
            <a:off x="7738035" y="4580840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189C15B-9C5F-4D12-B9A2-6141FE295514}"/>
              </a:ext>
            </a:extLst>
          </p:cNvPr>
          <p:cNvCxnSpPr>
            <a:cxnSpLocks/>
          </p:cNvCxnSpPr>
          <p:nvPr/>
        </p:nvCxnSpPr>
        <p:spPr>
          <a:xfrm>
            <a:off x="8059616" y="4727391"/>
            <a:ext cx="816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739255" y="1334993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468149" y="1448815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326025" y="419279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3237052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3436894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3421236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319033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668787" y="3044597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273254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2884557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>
            <a:extLst>
              <a:ext uri="{FF2B5EF4-FFF2-40B4-BE49-F238E27FC236}">
                <a16:creationId xmlns:a16="http://schemas.microsoft.com/office/drawing/2014/main" id="{4832E902-139A-4A9A-AA61-D35B9AF9ED1E}"/>
              </a:ext>
            </a:extLst>
          </p:cNvPr>
          <p:cNvSpPr/>
          <p:nvPr/>
        </p:nvSpPr>
        <p:spPr>
          <a:xfrm>
            <a:off x="2716269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481347" y="267725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320547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448868" y="319538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3430391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247290" y="344556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302750" y="318560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317550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124632" y="343689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345206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317073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67352" y="3023065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REC V2 - REC Code Consolidation Schedules </a:t>
            </a:r>
          </a:p>
          <a:p>
            <a:pPr lvl="1"/>
            <a:r>
              <a:rPr lang="en-US" dirty="0"/>
              <a:t>(REC Transition; SPAA Transition; Data Access; Transfer of Consumer Data; Smart Meter Installation; Prepayment; Qualification and Maintenance; Secure Data Exchange; Market Exit; Meter Operations; Metering Governance) </a:t>
            </a:r>
          </a:p>
          <a:p>
            <a:pPr lvl="1"/>
            <a:r>
              <a:rPr lang="en-US" dirty="0"/>
              <a:t>Response submitted. </a:t>
            </a:r>
          </a:p>
          <a:p>
            <a:r>
              <a:rPr lang="en-US" dirty="0"/>
              <a:t>REC V3 - Faster Switching Schedules 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  <a:endParaRPr lang="en-GB" dirty="0"/>
          </a:p>
          <a:p>
            <a:pPr lvl="1"/>
            <a:r>
              <a:rPr lang="en-GB" dirty="0"/>
              <a:t>Data Access Schedule – comments due back 09/03/21</a:t>
            </a:r>
          </a:p>
          <a:p>
            <a:pPr lvl="1"/>
            <a:r>
              <a:rPr lang="en-GB" dirty="0"/>
              <a:t>Consultation response due 31/03/21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SCR –Code Consolidation REC V2 (Sept 2021) </a:t>
            </a:r>
          </a:p>
          <a:p>
            <a:pPr lvl="1"/>
            <a:r>
              <a:rPr lang="en-GB" dirty="0"/>
              <a:t>Minimum changes as deletion of BEIS wording completed as a result of Mod697 implementation. </a:t>
            </a:r>
          </a:p>
          <a:p>
            <a:pPr lvl="1"/>
            <a:r>
              <a:rPr lang="en-GB" dirty="0"/>
              <a:t>Changes required as a result of consultation responses – these are still unknown.</a:t>
            </a:r>
          </a:p>
          <a:p>
            <a:pPr lvl="1"/>
            <a:r>
              <a:rPr lang="en-GB" dirty="0"/>
              <a:t>Raise Mod to add REC PA CM to DPM</a:t>
            </a:r>
          </a:p>
          <a:p>
            <a:pPr lvl="1"/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Amendments to UNC to align with REC (B;G;M; GT-D)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9828-C871-4C21-A952-95BC569A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Descoped – from this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47B2-A32C-4B9C-B740-154EA2BA0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Changes to DSC that can be covered via changes via this Committee</a:t>
            </a:r>
          </a:p>
          <a:p>
            <a:pPr lvl="1"/>
            <a:r>
              <a:rPr lang="en-GB" dirty="0"/>
              <a:t>E.g. Changes to the Change Management Procedure</a:t>
            </a:r>
          </a:p>
          <a:p>
            <a:endParaRPr lang="en-GB" dirty="0"/>
          </a:p>
          <a:p>
            <a:r>
              <a:rPr lang="en-GB" dirty="0"/>
              <a:t>Considering arrangements required for transition from UNC to CSS</a:t>
            </a:r>
          </a:p>
          <a:p>
            <a:pPr lvl="1"/>
            <a:r>
              <a:rPr lang="en-GB" dirty="0"/>
              <a:t>This will be done by a UNC Modification as will be needed in advance of CSS Implementation</a:t>
            </a:r>
          </a:p>
          <a:p>
            <a:pPr lvl="2"/>
            <a:r>
              <a:rPr lang="en-GB" dirty="0"/>
              <a:t>Detail is still being worked on</a:t>
            </a:r>
          </a:p>
          <a:p>
            <a:pPr lvl="2"/>
            <a:r>
              <a:rPr lang="en-GB" dirty="0"/>
              <a:t>NB: Principle of In Flight Switching proposed by the programme which is being worked through</a:t>
            </a:r>
          </a:p>
        </p:txBody>
      </p:sp>
    </p:spTree>
    <p:extLst>
      <p:ext uri="{BB962C8B-B14F-4D97-AF65-F5344CB8AC3E}">
        <p14:creationId xmlns:p14="http://schemas.microsoft.com/office/powerpoint/2010/main" val="362682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B746-341F-4E37-A68C-B38A7F513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Impacts to CDSP Service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4189-80EC-4D9F-A8A9-55AD3A4C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Service Description Table:</a:t>
            </a:r>
          </a:p>
          <a:p>
            <a:pPr marL="0" indent="0">
              <a:buNone/>
            </a:pPr>
            <a:r>
              <a:rPr lang="en-GB" dirty="0"/>
              <a:t>	amendments will be required following SCR </a:t>
            </a:r>
          </a:p>
          <a:p>
            <a:pPr marL="0" indent="0">
              <a:buNone/>
            </a:pPr>
            <a:r>
              <a:rPr lang="en-GB" dirty="0"/>
              <a:t>	may require agreement to freeze SDT whilst amendments are tracked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consider consequential impacts to  all CDSP Service Documents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can be managed through change consultation and approved at CoMC.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Third Party &amp; Additional Services Policy will require amendment  to paragraph 2.3.1 (e)  ahead of GES-P contract negotiations: </a:t>
            </a:r>
          </a:p>
          <a:p>
            <a:pPr marL="0" indent="0">
              <a:buNone/>
            </a:pPr>
            <a:r>
              <a:rPr lang="en-US" i="1" dirty="0"/>
              <a:t>the aggregate amount of the CDSP's turnover attributable to Third Party Services (excluding Charges payable under UK Link User Agreements) does not, and will not as a result of entering into the TPS Agreement, exceed 2.5% of the CDSP's overall turnover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Once cost of GES is understood we will return with proposal to remove/increase cap.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43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to 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Update following Ofgem discussion on access (DSC or REC)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Scope of GES </a:t>
            </a:r>
          </a:p>
          <a:p>
            <a:pPr marL="0" indent="0">
              <a:buNone/>
            </a:pPr>
            <a:r>
              <a:rPr lang="en-GB" dirty="0"/>
              <a:t>	DES </a:t>
            </a:r>
          </a:p>
          <a:p>
            <a:pPr marL="0" indent="0">
              <a:buNone/>
            </a:pPr>
            <a:r>
              <a:rPr lang="en-GB" dirty="0"/>
              <a:t>	3 switching APIs </a:t>
            </a:r>
          </a:p>
          <a:p>
            <a:pPr marL="0" indent="0">
              <a:buNone/>
            </a:pPr>
            <a:r>
              <a:rPr lang="en-GB" dirty="0"/>
              <a:t>	Non-DSC Reporting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FindMySupplier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	Telephone Services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3092569d-7549-4f1f-b838-122d264c6bd8"/>
    <ds:schemaRef ds:uri="http://purl.org/dc/dcmitype/"/>
    <ds:schemaRef ds:uri="http://schemas.microsoft.com/office/2006/metadata/properties"/>
    <ds:schemaRef ds:uri="http://schemas.microsoft.com/office/infopath/2007/PartnerControls"/>
    <ds:schemaRef ds:uri="01f7a547-d57a-44ce-a211-81869c79743b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E44BEB-310C-441D-A37D-505C5B242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10982</TotalTime>
  <Words>424</Words>
  <Application>Microsoft Office PowerPoint</Application>
  <PresentationFormat>On-screen Show (16:9)</PresentationFormat>
  <Paragraphs>127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</vt:lpstr>
      <vt:lpstr>SCR- Impacts to UNC </vt:lpstr>
      <vt:lpstr>Descoped – from this version</vt:lpstr>
      <vt:lpstr>Impacts to CDSP Service Documents </vt:lpstr>
      <vt:lpstr>Access to GES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24</cp:revision>
  <cp:lastPrinted>2019-04-24T14:22:54Z</cp:lastPrinted>
  <dcterms:created xsi:type="dcterms:W3CDTF">2011-09-20T14:58:41Z</dcterms:created>
  <dcterms:modified xsi:type="dcterms:W3CDTF">2021-03-08T10:40:55Z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