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1"/>
  </p:notesMasterIdLst>
  <p:handoutMasterIdLst>
    <p:handoutMasterId r:id="rId12"/>
  </p:handoutMasterIdLst>
  <p:sldIdLst>
    <p:sldId id="352" r:id="rId6"/>
    <p:sldId id="1790" r:id="rId7"/>
    <p:sldId id="1791" r:id="rId8"/>
    <p:sldId id="358" r:id="rId9"/>
    <p:sldId id="361" r:id="rId10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D626B-B6DD-484A-8573-A154F4798D7E}" v="445" dt="2021-04-08T20:35:45.6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94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ne McGlone" userId="f5976ee6-f269-451c-ab96-754f27ca3b3e" providerId="ADAL" clId="{BCB248E1-AB0C-40F9-9D49-E68AEB8EF9EB}"/>
    <pc:docChg chg="custSel delSld modSld">
      <pc:chgData name="Jayne McGlone" userId="f5976ee6-f269-451c-ab96-754f27ca3b3e" providerId="ADAL" clId="{BCB248E1-AB0C-40F9-9D49-E68AEB8EF9EB}" dt="2021-04-08T20:35:45.672" v="444" actId="20577"/>
      <pc:docMkLst>
        <pc:docMk/>
      </pc:docMkLst>
      <pc:sldChg chg="modSp">
        <pc:chgData name="Jayne McGlone" userId="f5976ee6-f269-451c-ab96-754f27ca3b3e" providerId="ADAL" clId="{BCB248E1-AB0C-40F9-9D49-E68AEB8EF9EB}" dt="2021-04-08T15:24:31.874" v="12" actId="20577"/>
        <pc:sldMkLst>
          <pc:docMk/>
          <pc:sldMk cId="3324695576" sldId="352"/>
        </pc:sldMkLst>
        <pc:spChg chg="mod">
          <ac:chgData name="Jayne McGlone" userId="f5976ee6-f269-451c-ab96-754f27ca3b3e" providerId="ADAL" clId="{BCB248E1-AB0C-40F9-9D49-E68AEB8EF9EB}" dt="2021-04-08T15:24:31.874" v="12" actId="20577"/>
          <ac:spMkLst>
            <pc:docMk/>
            <pc:sldMk cId="3324695576" sldId="352"/>
            <ac:spMk id="2" creationId="{00000000-0000-0000-0000-000000000000}"/>
          </ac:spMkLst>
        </pc:spChg>
      </pc:sldChg>
      <pc:sldChg chg="modSp">
        <pc:chgData name="Jayne McGlone" userId="f5976ee6-f269-451c-ab96-754f27ca3b3e" providerId="ADAL" clId="{BCB248E1-AB0C-40F9-9D49-E68AEB8EF9EB}" dt="2021-04-08T15:25:51.190" v="115" actId="20577"/>
        <pc:sldMkLst>
          <pc:docMk/>
          <pc:sldMk cId="2362714855" sldId="358"/>
        </pc:sldMkLst>
        <pc:spChg chg="mod">
          <ac:chgData name="Jayne McGlone" userId="f5976ee6-f269-451c-ab96-754f27ca3b3e" providerId="ADAL" clId="{BCB248E1-AB0C-40F9-9D49-E68AEB8EF9EB}" dt="2021-04-08T15:25:51.190" v="115" actId="20577"/>
          <ac:spMkLst>
            <pc:docMk/>
            <pc:sldMk cId="2362714855" sldId="358"/>
            <ac:spMk id="3" creationId="{6E5A3016-8844-441E-8FFF-D12412D122CB}"/>
          </ac:spMkLst>
        </pc:spChg>
      </pc:sldChg>
      <pc:sldChg chg="del">
        <pc:chgData name="Jayne McGlone" userId="f5976ee6-f269-451c-ab96-754f27ca3b3e" providerId="ADAL" clId="{BCB248E1-AB0C-40F9-9D49-E68AEB8EF9EB}" dt="2021-04-08T16:33:59.696" v="121" actId="2696"/>
        <pc:sldMkLst>
          <pc:docMk/>
          <pc:sldMk cId="3626827505" sldId="359"/>
        </pc:sldMkLst>
      </pc:sldChg>
      <pc:sldChg chg="del">
        <pc:chgData name="Jayne McGlone" userId="f5976ee6-f269-451c-ab96-754f27ca3b3e" providerId="ADAL" clId="{BCB248E1-AB0C-40F9-9D49-E68AEB8EF9EB}" dt="2021-04-08T16:34:02.475" v="122" actId="2696"/>
        <pc:sldMkLst>
          <pc:docMk/>
          <pc:sldMk cId="3481437870" sldId="360"/>
        </pc:sldMkLst>
      </pc:sldChg>
      <pc:sldChg chg="modSp">
        <pc:chgData name="Jayne McGlone" userId="f5976ee6-f269-451c-ab96-754f27ca3b3e" providerId="ADAL" clId="{BCB248E1-AB0C-40F9-9D49-E68AEB8EF9EB}" dt="2021-04-08T20:35:45.672" v="444" actId="20577"/>
        <pc:sldMkLst>
          <pc:docMk/>
          <pc:sldMk cId="2101086495" sldId="361"/>
        </pc:sldMkLst>
        <pc:spChg chg="mod">
          <ac:chgData name="Jayne McGlone" userId="f5976ee6-f269-451c-ab96-754f27ca3b3e" providerId="ADAL" clId="{BCB248E1-AB0C-40F9-9D49-E68AEB8EF9EB}" dt="2021-04-08T16:34:10.475" v="132" actId="20577"/>
          <ac:spMkLst>
            <pc:docMk/>
            <pc:sldMk cId="2101086495" sldId="361"/>
            <ac:spMk id="2" creationId="{786AF142-A84D-4780-BB51-36D642FD3271}"/>
          </ac:spMkLst>
        </pc:spChg>
        <pc:spChg chg="mod">
          <ac:chgData name="Jayne McGlone" userId="f5976ee6-f269-451c-ab96-754f27ca3b3e" providerId="ADAL" clId="{BCB248E1-AB0C-40F9-9D49-E68AEB8EF9EB}" dt="2021-04-08T20:35:45.672" v="444" actId="20577"/>
          <ac:spMkLst>
            <pc:docMk/>
            <pc:sldMk cId="2101086495" sldId="361"/>
            <ac:spMk id="3" creationId="{590336AD-F491-4AE8-BC92-95DA91EAF352}"/>
          </ac:spMkLst>
        </pc:spChg>
      </pc:sldChg>
      <pc:sldChg chg="modSp">
        <pc:chgData name="Jayne McGlone" userId="f5976ee6-f269-451c-ab96-754f27ca3b3e" providerId="ADAL" clId="{BCB248E1-AB0C-40F9-9D49-E68AEB8EF9EB}" dt="2021-04-08T16:31:01.672" v="120" actId="14100"/>
        <pc:sldMkLst>
          <pc:docMk/>
          <pc:sldMk cId="1801725489" sldId="1790"/>
        </pc:sldMkLst>
        <pc:spChg chg="mod">
          <ac:chgData name="Jayne McGlone" userId="f5976ee6-f269-451c-ab96-754f27ca3b3e" providerId="ADAL" clId="{BCB248E1-AB0C-40F9-9D49-E68AEB8EF9EB}" dt="2021-04-08T16:30:48.175" v="119" actId="1076"/>
          <ac:spMkLst>
            <pc:docMk/>
            <pc:sldMk cId="1801725489" sldId="1790"/>
            <ac:spMk id="91" creationId="{20540361-E957-4A16-89D4-AD710CD7F37D}"/>
          </ac:spMkLst>
        </pc:spChg>
        <pc:spChg chg="mod">
          <ac:chgData name="Jayne McGlone" userId="f5976ee6-f269-451c-ab96-754f27ca3b3e" providerId="ADAL" clId="{BCB248E1-AB0C-40F9-9D49-E68AEB8EF9EB}" dt="2021-04-08T16:30:32.862" v="118" actId="207"/>
          <ac:spMkLst>
            <pc:docMk/>
            <pc:sldMk cId="1801725489" sldId="1790"/>
            <ac:spMk id="95" creationId="{61D1D091-C3C8-4379-BF5B-A8CE3507F1FC}"/>
          </ac:spMkLst>
        </pc:spChg>
        <pc:spChg chg="mod">
          <ac:chgData name="Jayne McGlone" userId="f5976ee6-f269-451c-ab96-754f27ca3b3e" providerId="ADAL" clId="{BCB248E1-AB0C-40F9-9D49-E68AEB8EF9EB}" dt="2021-04-08T16:30:14.882" v="116" actId="207"/>
          <ac:spMkLst>
            <pc:docMk/>
            <pc:sldMk cId="1801725489" sldId="1790"/>
            <ac:spMk id="110" creationId="{3B91B7D5-DFC7-4A03-AA4A-69971B7BD1BA}"/>
          </ac:spMkLst>
        </pc:spChg>
        <pc:spChg chg="mod">
          <ac:chgData name="Jayne McGlone" userId="f5976ee6-f269-451c-ab96-754f27ca3b3e" providerId="ADAL" clId="{BCB248E1-AB0C-40F9-9D49-E68AEB8EF9EB}" dt="2021-04-08T16:30:23.866" v="117" actId="207"/>
          <ac:spMkLst>
            <pc:docMk/>
            <pc:sldMk cId="1801725489" sldId="1790"/>
            <ac:spMk id="115" creationId="{93A5FE64-9CA8-4F93-89E9-09980EB303E5}"/>
          </ac:spMkLst>
        </pc:spChg>
        <pc:cxnChg chg="mod">
          <ac:chgData name="Jayne McGlone" userId="f5976ee6-f269-451c-ab96-754f27ca3b3e" providerId="ADAL" clId="{BCB248E1-AB0C-40F9-9D49-E68AEB8EF9EB}" dt="2021-04-08T16:31:01.672" v="120" actId="14100"/>
          <ac:cxnSpMkLst>
            <pc:docMk/>
            <pc:sldMk cId="1801725489" sldId="1790"/>
            <ac:cxnSpMk id="128" creationId="{D6DA6D62-DFE8-4F46-8D55-ACE28F0E21EE}"/>
          </ac:cxnSpMkLst>
        </pc:cxnChg>
      </pc:sldChg>
      <pc:sldChg chg="modSp">
        <pc:chgData name="Jayne McGlone" userId="f5976ee6-f269-451c-ab96-754f27ca3b3e" providerId="ADAL" clId="{BCB248E1-AB0C-40F9-9D49-E68AEB8EF9EB}" dt="2021-04-08T15:24:55.743" v="57" actId="20577"/>
        <pc:sldMkLst>
          <pc:docMk/>
          <pc:sldMk cId="1726418221" sldId="1791"/>
        </pc:sldMkLst>
        <pc:spChg chg="mod">
          <ac:chgData name="Jayne McGlone" userId="f5976ee6-f269-451c-ab96-754f27ca3b3e" providerId="ADAL" clId="{BCB248E1-AB0C-40F9-9D49-E68AEB8EF9EB}" dt="2021-04-08T15:24:55.743" v="57" actId="20577"/>
          <ac:spMkLst>
            <pc:docMk/>
            <pc:sldMk cId="1726418221" sldId="1791"/>
            <ac:spMk id="3" creationId="{43113494-0DB8-41BB-A6DA-DB97803AE9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08/04/2021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53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4666" y="2318807"/>
            <a:ext cx="283266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21 April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6533923-B715-41D7-B6A3-FA20C4105689}"/>
              </a:ext>
            </a:extLst>
          </p:cNvPr>
          <p:cNvSpPr/>
          <p:nvPr/>
        </p:nvSpPr>
        <p:spPr>
          <a:xfrm>
            <a:off x="7397623" y="1387495"/>
            <a:ext cx="1674127" cy="16307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21" y="-70194"/>
            <a:ext cx="8229600" cy="63758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Planned Meetings Update &amp; Key Milestones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E1EBB5-89E1-4F69-B233-DF3B21A2A608}"/>
              </a:ext>
            </a:extLst>
          </p:cNvPr>
          <p:cNvSpPr txBox="1"/>
          <p:nvPr/>
        </p:nvSpPr>
        <p:spPr>
          <a:xfrm>
            <a:off x="7918307" y="4778161"/>
            <a:ext cx="1148630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CSS &amp; GES (V3)</a:t>
            </a:r>
            <a:endParaRPr lang="en-GB" sz="1000" dirty="0">
              <a:cs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B4401E-8A79-4C69-8E4C-DA58760209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2885" y="729602"/>
          <a:ext cx="8568936" cy="98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39">
                  <a:extLst>
                    <a:ext uri="{9D8B030D-6E8A-4147-A177-3AD203B41FA5}">
                      <a16:colId xmlns:a16="http://schemas.microsoft.com/office/drawing/2014/main" val="227232022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40266650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3340089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41049651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0467238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92797384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8589553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26449763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466702363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04177662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19942221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196902979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36199863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579937891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89649312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47527644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41628596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76924869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9943749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3821826087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152206408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2717181515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796712580"/>
                    </a:ext>
                  </a:extLst>
                </a:gridCol>
                <a:gridCol w="357039">
                  <a:extLst>
                    <a:ext uri="{9D8B030D-6E8A-4147-A177-3AD203B41FA5}">
                      <a16:colId xmlns:a16="http://schemas.microsoft.com/office/drawing/2014/main" val="528232374"/>
                    </a:ext>
                  </a:extLst>
                </a:gridCol>
              </a:tblGrid>
              <a:tr h="228802"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488260"/>
                  </a:ext>
                </a:extLst>
              </a:tr>
              <a:tr h="368828"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Jul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Sep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700" dirty="0"/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439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3802602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B2C193FD-5C02-43DE-A05F-F7BABCFAAF8C}"/>
              </a:ext>
            </a:extLst>
          </p:cNvPr>
          <p:cNvSpPr/>
          <p:nvPr/>
        </p:nvSpPr>
        <p:spPr>
          <a:xfrm>
            <a:off x="1351483" y="2146139"/>
            <a:ext cx="176076" cy="146862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solidFill>
              <a:schemeClr val="accent1">
                <a:alpha val="2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E8E1D8-2A26-46EB-8F3A-492858B75B8A}"/>
              </a:ext>
            </a:extLst>
          </p:cNvPr>
          <p:cNvSpPr txBox="1"/>
          <p:nvPr/>
        </p:nvSpPr>
        <p:spPr>
          <a:xfrm>
            <a:off x="55459" y="2015762"/>
            <a:ext cx="99675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Data Permissions Alignment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8E71DA-18DB-4D9E-8F49-EA1CC3B22F2E}"/>
              </a:ext>
            </a:extLst>
          </p:cNvPr>
          <p:cNvSpPr txBox="1"/>
          <p:nvPr/>
        </p:nvSpPr>
        <p:spPr>
          <a:xfrm>
            <a:off x="2102683" y="4388837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Drafting commences​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BE9411-6BB2-4E21-A5E4-DA4B02DB7431}"/>
              </a:ext>
            </a:extLst>
          </p:cNvPr>
          <p:cNvSpPr txBox="1"/>
          <p:nvPr/>
        </p:nvSpPr>
        <p:spPr>
          <a:xfrm>
            <a:off x="3388278" y="4008869"/>
            <a:ext cx="69204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Opens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6F50AE-CEAC-446B-846B-EC98873501B5}"/>
              </a:ext>
            </a:extLst>
          </p:cNvPr>
          <p:cNvSpPr txBox="1"/>
          <p:nvPr/>
        </p:nvSpPr>
        <p:spPr>
          <a:xfrm>
            <a:off x="46550" y="3644180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v2 Code Consolidation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D98E00-2BA8-4A16-93C4-A7CED7ED3498}"/>
              </a:ext>
            </a:extLst>
          </p:cNvPr>
          <p:cNvSpPr txBox="1"/>
          <p:nvPr/>
        </p:nvSpPr>
        <p:spPr>
          <a:xfrm>
            <a:off x="40788" y="1617029"/>
            <a:ext cx="8034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Fortnightly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RDUG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EAA3ED8-97D3-487B-8AE8-6C4926773299}"/>
              </a:ext>
            </a:extLst>
          </p:cNvPr>
          <p:cNvSpPr/>
          <p:nvPr/>
        </p:nvSpPr>
        <p:spPr>
          <a:xfrm>
            <a:off x="1252423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846888D-614B-42AD-8783-5D0476A8F465}"/>
              </a:ext>
            </a:extLst>
          </p:cNvPr>
          <p:cNvSpPr/>
          <p:nvPr/>
        </p:nvSpPr>
        <p:spPr>
          <a:xfrm>
            <a:off x="1433217" y="1693796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7749700-FA3E-4EBE-98BF-176A8C97F024}"/>
              </a:ext>
            </a:extLst>
          </p:cNvPr>
          <p:cNvSpPr/>
          <p:nvPr/>
        </p:nvSpPr>
        <p:spPr>
          <a:xfrm>
            <a:off x="871423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9EC27BB-9B81-46DC-8776-76F62A65C0A3}"/>
              </a:ext>
            </a:extLst>
          </p:cNvPr>
          <p:cNvSpPr/>
          <p:nvPr/>
        </p:nvSpPr>
        <p:spPr>
          <a:xfrm>
            <a:off x="1052217" y="169227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AFEE3F0-E937-4546-9528-D729ED3886AB}"/>
              </a:ext>
            </a:extLst>
          </p:cNvPr>
          <p:cNvSpPr/>
          <p:nvPr/>
        </p:nvSpPr>
        <p:spPr>
          <a:xfrm>
            <a:off x="1628546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8A6FA5A-8708-41EE-9001-27718ADC29C4}"/>
              </a:ext>
            </a:extLst>
          </p:cNvPr>
          <p:cNvSpPr/>
          <p:nvPr/>
        </p:nvSpPr>
        <p:spPr>
          <a:xfrm>
            <a:off x="1809340" y="1696261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180D9D5-2D7C-4909-AD4D-257E3A5BF699}"/>
              </a:ext>
            </a:extLst>
          </p:cNvPr>
          <p:cNvSpPr/>
          <p:nvPr/>
        </p:nvSpPr>
        <p:spPr>
          <a:xfrm>
            <a:off x="5638752" y="461313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0FEEAB-E314-447B-A822-A5D6257A823D}"/>
              </a:ext>
            </a:extLst>
          </p:cNvPr>
          <p:cNvSpPr txBox="1"/>
          <p:nvPr/>
        </p:nvSpPr>
        <p:spPr>
          <a:xfrm>
            <a:off x="5071957" y="4799574"/>
            <a:ext cx="1596385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Code Consolidation (V2)</a:t>
            </a:r>
            <a:endParaRPr lang="en-GB" sz="1000" dirty="0">
              <a:cs typeface="Arial"/>
            </a:endParaRPr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6F5783D5-B194-43F3-B55B-93D0F4668729}"/>
              </a:ext>
            </a:extLst>
          </p:cNvPr>
          <p:cNvSpPr/>
          <p:nvPr/>
        </p:nvSpPr>
        <p:spPr>
          <a:xfrm>
            <a:off x="8875667" y="456560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FD70F1-6592-4E86-BE71-B6AA9ED58060}"/>
              </a:ext>
            </a:extLst>
          </p:cNvPr>
          <p:cNvSpPr txBox="1"/>
          <p:nvPr/>
        </p:nvSpPr>
        <p:spPr>
          <a:xfrm>
            <a:off x="2047" y="4688727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Go Lives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A542C96-637A-4BAA-B9F9-8178A711B4AC}"/>
              </a:ext>
            </a:extLst>
          </p:cNvPr>
          <p:cNvSpPr txBox="1"/>
          <p:nvPr/>
        </p:nvSpPr>
        <p:spPr>
          <a:xfrm>
            <a:off x="69758" y="2613928"/>
            <a:ext cx="135742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Ofgem Consultation</a:t>
            </a:r>
            <a:endParaRPr lang="en-GB" sz="800" b="1" dirty="0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F8CD220D-9872-4181-BD2C-603F69ECB31D}"/>
              </a:ext>
            </a:extLst>
          </p:cNvPr>
          <p:cNvSpPr/>
          <p:nvPr/>
        </p:nvSpPr>
        <p:spPr>
          <a:xfrm>
            <a:off x="2410197" y="3592813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B7042C2A-42D5-457B-9F33-E1584B3E9E03}"/>
              </a:ext>
            </a:extLst>
          </p:cNvPr>
          <p:cNvSpPr/>
          <p:nvPr/>
        </p:nvSpPr>
        <p:spPr>
          <a:xfrm>
            <a:off x="3583832" y="37777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BA2A58E7-0A84-4B58-8AA1-C2467F2E0F3A}"/>
              </a:ext>
            </a:extLst>
          </p:cNvPr>
          <p:cNvSpPr/>
          <p:nvPr/>
        </p:nvSpPr>
        <p:spPr>
          <a:xfrm>
            <a:off x="3444641" y="418669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8A7D44B-7E69-4124-B471-BB6EC0BE1A50}"/>
              </a:ext>
            </a:extLst>
          </p:cNvPr>
          <p:cNvSpPr txBox="1"/>
          <p:nvPr/>
        </p:nvSpPr>
        <p:spPr>
          <a:xfrm>
            <a:off x="2964431" y="4427881"/>
            <a:ext cx="110584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GES/CDSP FS</a:t>
            </a:r>
            <a:endParaRPr lang="en-US" dirty="0">
              <a:cs typeface="Arial" charset="0"/>
            </a:endParaRPr>
          </a:p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Contract Signature</a:t>
            </a:r>
            <a:endParaRPr lang="en-US" dirty="0">
              <a:cs typeface="Arial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BEDF74C-8006-42DC-BBAD-0F1D295E5CF1}"/>
              </a:ext>
            </a:extLst>
          </p:cNvPr>
          <p:cNvSpPr txBox="1"/>
          <p:nvPr/>
        </p:nvSpPr>
        <p:spPr>
          <a:xfrm>
            <a:off x="-12357" y="4238512"/>
            <a:ext cx="91775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REC/XO</a:t>
            </a:r>
            <a:endParaRPr lang="en-US" sz="800" b="1" dirty="0">
              <a:latin typeface="Arial"/>
              <a:ea typeface="ＭＳ Ｐゴシック"/>
              <a:cs typeface="Arial"/>
            </a:endParaRPr>
          </a:p>
          <a:p>
            <a:r>
              <a:rPr lang="en-GB" sz="800" b="1" dirty="0">
                <a:latin typeface="Arial"/>
                <a:ea typeface="ＭＳ Ｐゴシック"/>
                <a:cs typeface="Arial"/>
              </a:rPr>
              <a:t>Contractual​s'</a:t>
            </a:r>
            <a:endParaRPr lang="en-US" sz="800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6F68A019-65C7-4FB5-8181-31A05FDFD219}"/>
              </a:ext>
            </a:extLst>
          </p:cNvPr>
          <p:cNvSpPr/>
          <p:nvPr/>
        </p:nvSpPr>
        <p:spPr>
          <a:xfrm>
            <a:off x="3134773" y="358168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AAF6C1C-A08A-40DA-9361-4272B1B59EC1}"/>
              </a:ext>
            </a:extLst>
          </p:cNvPr>
          <p:cNvSpPr txBox="1"/>
          <p:nvPr/>
        </p:nvSpPr>
        <p:spPr>
          <a:xfrm>
            <a:off x="2604765" y="3843282"/>
            <a:ext cx="88977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20540361-E957-4A16-89D4-AD710CD7F37D}"/>
              </a:ext>
            </a:extLst>
          </p:cNvPr>
          <p:cNvSpPr/>
          <p:nvPr/>
        </p:nvSpPr>
        <p:spPr>
          <a:xfrm>
            <a:off x="4872341" y="3814123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B742A6-B849-4585-9754-D225DC29B547}"/>
              </a:ext>
            </a:extLst>
          </p:cNvPr>
          <p:cNvSpPr txBox="1"/>
          <p:nvPr/>
        </p:nvSpPr>
        <p:spPr>
          <a:xfrm>
            <a:off x="4344819" y="4008019"/>
            <a:ext cx="64902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 </a:t>
            </a:r>
            <a:r>
              <a:rPr lang="en-GB" sz="800" dirty="0">
                <a:cs typeface="Arial"/>
              </a:rPr>
              <a:t>Closes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AE0FF07B-94E4-4B3B-9A04-A970746EBB91}"/>
              </a:ext>
            </a:extLst>
          </p:cNvPr>
          <p:cNvSpPr/>
          <p:nvPr/>
        </p:nvSpPr>
        <p:spPr>
          <a:xfrm>
            <a:off x="5608805" y="4123349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124AED3-C4F0-41A9-B7E0-36255E82E2B6}"/>
              </a:ext>
            </a:extLst>
          </p:cNvPr>
          <p:cNvSpPr txBox="1"/>
          <p:nvPr/>
        </p:nvSpPr>
        <p:spPr>
          <a:xfrm>
            <a:off x="5357174" y="4341406"/>
            <a:ext cx="80345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Go-Live</a:t>
            </a:r>
            <a:endParaRPr lang="en-US" dirty="0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767E0A9-B86C-4912-AEAB-9A4839929878}"/>
              </a:ext>
            </a:extLst>
          </p:cNvPr>
          <p:cNvSpPr/>
          <p:nvPr/>
        </p:nvSpPr>
        <p:spPr>
          <a:xfrm>
            <a:off x="3919323" y="418259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086E8-04CB-4326-88A6-F9BF46B43DA8}"/>
              </a:ext>
            </a:extLst>
          </p:cNvPr>
          <p:cNvSpPr txBox="1"/>
          <p:nvPr/>
        </p:nvSpPr>
        <p:spPr>
          <a:xfrm>
            <a:off x="4028106" y="4227046"/>
            <a:ext cx="114714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Enduring RECCo. Board Appointed</a:t>
            </a:r>
            <a:endParaRPr lang="en-US" dirty="0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201E4583-B6BD-414F-9B6E-75894B3C49BD}"/>
              </a:ext>
            </a:extLst>
          </p:cNvPr>
          <p:cNvSpPr/>
          <p:nvPr/>
        </p:nvSpPr>
        <p:spPr>
          <a:xfrm>
            <a:off x="1366762" y="4171547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31A39F4-D7FA-46F0-AF10-D06FCC3638C0}"/>
              </a:ext>
            </a:extLst>
          </p:cNvPr>
          <p:cNvSpPr txBox="1"/>
          <p:nvPr/>
        </p:nvSpPr>
        <p:spPr>
          <a:xfrm>
            <a:off x="1028340" y="4391070"/>
            <a:ext cx="949529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REC Manager Proc Completed</a:t>
            </a:r>
            <a:endParaRPr lang="en-US" dirty="0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E0871CF3-1DBC-4DF1-9857-0EEC0757CA0A}"/>
              </a:ext>
            </a:extLst>
          </p:cNvPr>
          <p:cNvSpPr/>
          <p:nvPr/>
        </p:nvSpPr>
        <p:spPr>
          <a:xfrm>
            <a:off x="1709398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47F3AE49-E7C7-453E-A581-425C73B78E50}"/>
              </a:ext>
            </a:extLst>
          </p:cNvPr>
          <p:cNvSpPr/>
          <p:nvPr/>
        </p:nvSpPr>
        <p:spPr>
          <a:xfrm>
            <a:off x="2096531" y="274090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45B6BA-A25E-4B5A-8FBC-93DC0EF82CD3}"/>
              </a:ext>
            </a:extLst>
          </p:cNvPr>
          <p:cNvSpPr txBox="1"/>
          <p:nvPr/>
        </p:nvSpPr>
        <p:spPr>
          <a:xfrm>
            <a:off x="1581893" y="2932900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FD19F44-C016-48D8-A6B6-14E0F35F86F3}"/>
              </a:ext>
            </a:extLst>
          </p:cNvPr>
          <p:cNvSpPr txBox="1"/>
          <p:nvPr/>
        </p:nvSpPr>
        <p:spPr>
          <a:xfrm>
            <a:off x="1957406" y="2941641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AAA13C0C-16C1-4551-94AD-50C659AC1D66}"/>
              </a:ext>
            </a:extLst>
          </p:cNvPr>
          <p:cNvSpPr/>
          <p:nvPr/>
        </p:nvSpPr>
        <p:spPr>
          <a:xfrm>
            <a:off x="2409726" y="274100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Star: 5 Points 107">
            <a:extLst>
              <a:ext uri="{FF2B5EF4-FFF2-40B4-BE49-F238E27FC236}">
                <a16:creationId xmlns:a16="http://schemas.microsoft.com/office/drawing/2014/main" id="{A7993770-D05A-4B5E-BF88-19156A104018}"/>
              </a:ext>
            </a:extLst>
          </p:cNvPr>
          <p:cNvSpPr/>
          <p:nvPr/>
        </p:nvSpPr>
        <p:spPr>
          <a:xfrm>
            <a:off x="5601315" y="3806013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B99739C-130B-4453-8659-DBCB424A65B0}"/>
              </a:ext>
            </a:extLst>
          </p:cNvPr>
          <p:cNvSpPr txBox="1"/>
          <p:nvPr/>
        </p:nvSpPr>
        <p:spPr>
          <a:xfrm>
            <a:off x="5850247" y="3837347"/>
            <a:ext cx="889774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V3 </a:t>
            </a:r>
            <a:r>
              <a:rPr lang="en-GB" sz="800" dirty="0">
                <a:cs typeface="Arial"/>
              </a:rPr>
              <a:t>Designated</a:t>
            </a:r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4420DF15-5320-4CD2-92DA-7C7EC6A24D51}"/>
              </a:ext>
            </a:extLst>
          </p:cNvPr>
          <p:cNvSpPr/>
          <p:nvPr/>
        </p:nvSpPr>
        <p:spPr>
          <a:xfrm>
            <a:off x="5083793" y="3606625"/>
            <a:ext cx="268749" cy="290553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5F82726-E7C1-4F6C-B9CD-79081221E6AF}"/>
              </a:ext>
            </a:extLst>
          </p:cNvPr>
          <p:cNvSpPr txBox="1"/>
          <p:nvPr/>
        </p:nvSpPr>
        <p:spPr>
          <a:xfrm>
            <a:off x="5269283" y="3603564"/>
            <a:ext cx="872153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56CCBF-9254-4A2C-8FD0-E0704A0116CF}"/>
              </a:ext>
            </a:extLst>
          </p:cNvPr>
          <p:cNvSpPr txBox="1"/>
          <p:nvPr/>
        </p:nvSpPr>
        <p:spPr>
          <a:xfrm>
            <a:off x="2994978" y="2788782"/>
            <a:ext cx="1022166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V1.1 Designated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296B3B1-01D1-4E0A-9247-4C82B4A5A607}"/>
              </a:ext>
            </a:extLst>
          </p:cNvPr>
          <p:cNvSpPr/>
          <p:nvPr/>
        </p:nvSpPr>
        <p:spPr>
          <a:xfrm>
            <a:off x="1993036" y="1697802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120A6060-EBAD-46BF-9628-8780CFC0C08F}"/>
              </a:ext>
            </a:extLst>
          </p:cNvPr>
          <p:cNvSpPr/>
          <p:nvPr/>
        </p:nvSpPr>
        <p:spPr>
          <a:xfrm>
            <a:off x="2197255" y="169511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899D67DD-5B14-4C8F-AE27-777F07F45F49}"/>
              </a:ext>
            </a:extLst>
          </p:cNvPr>
          <p:cNvSpPr/>
          <p:nvPr/>
        </p:nvSpPr>
        <p:spPr>
          <a:xfrm>
            <a:off x="4052155" y="461912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138D13A-206E-488A-B496-0DC0499CD5EF}"/>
              </a:ext>
            </a:extLst>
          </p:cNvPr>
          <p:cNvSpPr txBox="1"/>
          <p:nvPr/>
        </p:nvSpPr>
        <p:spPr>
          <a:xfrm>
            <a:off x="3573398" y="4820054"/>
            <a:ext cx="1402279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1000" dirty="0">
                <a:latin typeface="Arial"/>
                <a:ea typeface="ＭＳ Ｐゴシック"/>
                <a:cs typeface="Arial"/>
              </a:rPr>
              <a:t>REC V1.1</a:t>
            </a:r>
            <a:endParaRPr lang="en-GB" sz="1000" dirty="0">
              <a:cs typeface="Arial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61D1D091-C3C8-4379-BF5B-A8CE3507F1FC}"/>
              </a:ext>
            </a:extLst>
          </p:cNvPr>
          <p:cNvSpPr/>
          <p:nvPr/>
        </p:nvSpPr>
        <p:spPr>
          <a:xfrm>
            <a:off x="3403522" y="2152034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7B00104-3F6C-4F48-A363-C6414A6D127A}"/>
              </a:ext>
            </a:extLst>
          </p:cNvPr>
          <p:cNvCxnSpPr>
            <a:cxnSpLocks/>
          </p:cNvCxnSpPr>
          <p:nvPr/>
        </p:nvCxnSpPr>
        <p:spPr>
          <a:xfrm flipV="1">
            <a:off x="1717173" y="2218961"/>
            <a:ext cx="1275338" cy="13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EE824669-25E0-485D-9FC0-50ABF6E193E3}"/>
              </a:ext>
            </a:extLst>
          </p:cNvPr>
          <p:cNvSpPr/>
          <p:nvPr/>
        </p:nvSpPr>
        <p:spPr>
          <a:xfrm>
            <a:off x="3287940" y="169317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B91B7D5-DFC7-4A03-AA4A-69971B7BD1BA}"/>
              </a:ext>
            </a:extLst>
          </p:cNvPr>
          <p:cNvSpPr/>
          <p:nvPr/>
        </p:nvSpPr>
        <p:spPr>
          <a:xfrm>
            <a:off x="3468734" y="169317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E8C39DE-8E8A-46B2-9A08-1B6C338B261A}"/>
              </a:ext>
            </a:extLst>
          </p:cNvPr>
          <p:cNvSpPr/>
          <p:nvPr/>
        </p:nvSpPr>
        <p:spPr>
          <a:xfrm>
            <a:off x="2906940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B7C0D680-22C1-47C6-9F1B-70CC72233874}"/>
              </a:ext>
            </a:extLst>
          </p:cNvPr>
          <p:cNvSpPr/>
          <p:nvPr/>
        </p:nvSpPr>
        <p:spPr>
          <a:xfrm>
            <a:off x="3087734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93A5FE64-9CA8-4F93-89E9-09980EB303E5}"/>
              </a:ext>
            </a:extLst>
          </p:cNvPr>
          <p:cNvSpPr/>
          <p:nvPr/>
        </p:nvSpPr>
        <p:spPr>
          <a:xfrm>
            <a:off x="3675696" y="1693178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294BF02-0DFF-4C23-A17C-83079778110B}"/>
              </a:ext>
            </a:extLst>
          </p:cNvPr>
          <p:cNvSpPr txBox="1"/>
          <p:nvPr/>
        </p:nvSpPr>
        <p:spPr>
          <a:xfrm>
            <a:off x="1868626" y="3827126"/>
            <a:ext cx="648513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V2 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E82BC0ED-9669-41A5-B934-B7C2C1B1A426}"/>
              </a:ext>
            </a:extLst>
          </p:cNvPr>
          <p:cNvSpPr txBox="1"/>
          <p:nvPr/>
        </p:nvSpPr>
        <p:spPr>
          <a:xfrm>
            <a:off x="40477" y="3984206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V3 Fast Switching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3BECFF8-673D-442C-9FFA-82EB04F56AD5}"/>
              </a:ext>
            </a:extLst>
          </p:cNvPr>
          <p:cNvSpPr txBox="1"/>
          <p:nvPr/>
        </p:nvSpPr>
        <p:spPr>
          <a:xfrm>
            <a:off x="90510" y="2830923"/>
            <a:ext cx="16416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V1.1 Interim Governance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23" name="Star: 5 Points 122">
            <a:extLst>
              <a:ext uri="{FF2B5EF4-FFF2-40B4-BE49-F238E27FC236}">
                <a16:creationId xmlns:a16="http://schemas.microsoft.com/office/drawing/2014/main" id="{08D4A481-E820-4313-8529-7717FC585D28}"/>
              </a:ext>
            </a:extLst>
          </p:cNvPr>
          <p:cNvSpPr/>
          <p:nvPr/>
        </p:nvSpPr>
        <p:spPr>
          <a:xfrm>
            <a:off x="1640908" y="360075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733FECD-EDEC-4794-B2E5-937BB11D822E}"/>
              </a:ext>
            </a:extLst>
          </p:cNvPr>
          <p:cNvCxnSpPr>
            <a:cxnSpLocks/>
          </p:cNvCxnSpPr>
          <p:nvPr/>
        </p:nvCxnSpPr>
        <p:spPr>
          <a:xfrm>
            <a:off x="1987543" y="3728405"/>
            <a:ext cx="420576" cy="6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tar: 5 Points 124">
            <a:extLst>
              <a:ext uri="{FF2B5EF4-FFF2-40B4-BE49-F238E27FC236}">
                <a16:creationId xmlns:a16="http://schemas.microsoft.com/office/drawing/2014/main" id="{0F3351B4-AD25-46D4-8BC6-6ED36C9EDCB7}"/>
              </a:ext>
            </a:extLst>
          </p:cNvPr>
          <p:cNvSpPr/>
          <p:nvPr/>
        </p:nvSpPr>
        <p:spPr>
          <a:xfrm>
            <a:off x="2750174" y="3597431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FB182386-349A-4F6F-A07E-B7BEA12348C6}"/>
              </a:ext>
            </a:extLst>
          </p:cNvPr>
          <p:cNvCxnSpPr>
            <a:cxnSpLocks/>
          </p:cNvCxnSpPr>
          <p:nvPr/>
        </p:nvCxnSpPr>
        <p:spPr>
          <a:xfrm flipV="1">
            <a:off x="2991355" y="3733693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Star: 5 Points 126">
            <a:extLst>
              <a:ext uri="{FF2B5EF4-FFF2-40B4-BE49-F238E27FC236}">
                <a16:creationId xmlns:a16="http://schemas.microsoft.com/office/drawing/2014/main" id="{6FCD9814-CD41-414E-9AF7-2C60812742B3}"/>
              </a:ext>
            </a:extLst>
          </p:cNvPr>
          <p:cNvSpPr/>
          <p:nvPr/>
        </p:nvSpPr>
        <p:spPr>
          <a:xfrm>
            <a:off x="4301606" y="3808282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D6DA6D62-DFE8-4F46-8D55-ACE28F0E21EE}"/>
              </a:ext>
            </a:extLst>
          </p:cNvPr>
          <p:cNvCxnSpPr>
            <a:cxnSpLocks/>
          </p:cNvCxnSpPr>
          <p:nvPr/>
        </p:nvCxnSpPr>
        <p:spPr>
          <a:xfrm flipV="1">
            <a:off x="4515537" y="3972592"/>
            <a:ext cx="356804" cy="2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Star: 5 Points 128">
            <a:extLst>
              <a:ext uri="{FF2B5EF4-FFF2-40B4-BE49-F238E27FC236}">
                <a16:creationId xmlns:a16="http://schemas.microsoft.com/office/drawing/2014/main" id="{050FC055-20BE-40C3-BAE9-743E4B55A0DC}"/>
              </a:ext>
            </a:extLst>
          </p:cNvPr>
          <p:cNvSpPr/>
          <p:nvPr/>
        </p:nvSpPr>
        <p:spPr>
          <a:xfrm>
            <a:off x="7738035" y="4580840"/>
            <a:ext cx="268749" cy="264139"/>
          </a:xfrm>
          <a:prstGeom prst="star5">
            <a:avLst/>
          </a:prstGeom>
          <a:solidFill>
            <a:schemeClr val="tx2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189C15B-9C5F-4D12-B9A2-6141FE295514}"/>
              </a:ext>
            </a:extLst>
          </p:cNvPr>
          <p:cNvCxnSpPr>
            <a:cxnSpLocks/>
          </p:cNvCxnSpPr>
          <p:nvPr/>
        </p:nvCxnSpPr>
        <p:spPr>
          <a:xfrm>
            <a:off x="8059616" y="4727391"/>
            <a:ext cx="816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CA957A-1426-4732-BA7F-9E56AD5A9B1F}"/>
              </a:ext>
            </a:extLst>
          </p:cNvPr>
          <p:cNvSpPr txBox="1"/>
          <p:nvPr/>
        </p:nvSpPr>
        <p:spPr>
          <a:xfrm>
            <a:off x="7739255" y="1334993"/>
            <a:ext cx="159071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Arial"/>
              </a:rPr>
              <a:t>Key:</a:t>
            </a:r>
          </a:p>
          <a:p>
            <a:r>
              <a:rPr lang="en-GB" sz="800" dirty="0">
                <a:cs typeface="Arial"/>
              </a:rPr>
              <a:t>Meeting Scheduled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Completed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Meeting Originally Planned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Latest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Original Milestone Date</a:t>
            </a:r>
          </a:p>
          <a:p>
            <a:endParaRPr lang="en-GB" sz="800" dirty="0">
              <a:cs typeface="Arial"/>
            </a:endParaRPr>
          </a:p>
          <a:p>
            <a:r>
              <a:rPr lang="en-GB" sz="800" dirty="0">
                <a:cs typeface="Arial"/>
              </a:rPr>
              <a:t>Completed Milestone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7DDB9B-9963-4039-915A-29A5903E8C71}"/>
              </a:ext>
            </a:extLst>
          </p:cNvPr>
          <p:cNvGrpSpPr/>
          <p:nvPr/>
        </p:nvGrpSpPr>
        <p:grpSpPr>
          <a:xfrm>
            <a:off x="7468149" y="1448815"/>
            <a:ext cx="284110" cy="1176156"/>
            <a:chOff x="6685142" y="2804393"/>
            <a:chExt cx="284110" cy="117615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278877C-FBD8-4CE5-BCAF-DBD67F3623F0}"/>
                </a:ext>
              </a:extLst>
            </p:cNvPr>
            <p:cNvSpPr/>
            <p:nvPr/>
          </p:nvSpPr>
          <p:spPr>
            <a:xfrm>
              <a:off x="6724517" y="2804393"/>
              <a:ext cx="176076" cy="1468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B779261-1B86-4F86-89F2-9D91A358BA47}"/>
                </a:ext>
              </a:extLst>
            </p:cNvPr>
            <p:cNvSpPr/>
            <p:nvPr/>
          </p:nvSpPr>
          <p:spPr>
            <a:xfrm>
              <a:off x="6717436" y="3013014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E23607-EAC4-4864-95FA-D7108C3AC25F}"/>
                </a:ext>
              </a:extLst>
            </p:cNvPr>
            <p:cNvSpPr/>
            <p:nvPr/>
          </p:nvSpPr>
          <p:spPr>
            <a:xfrm>
              <a:off x="6725107" y="3267803"/>
              <a:ext cx="176076" cy="146862"/>
            </a:xfrm>
            <a:prstGeom prst="ellips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solidFill>
                <a:schemeClr val="accent1">
                  <a:alpha val="2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Star: 5 Points 135">
              <a:extLst>
                <a:ext uri="{FF2B5EF4-FFF2-40B4-BE49-F238E27FC236}">
                  <a16:creationId xmlns:a16="http://schemas.microsoft.com/office/drawing/2014/main" id="{CF41661F-A09A-412D-BA33-F55E62B482C0}"/>
                </a:ext>
              </a:extLst>
            </p:cNvPr>
            <p:cNvSpPr/>
            <p:nvPr/>
          </p:nvSpPr>
          <p:spPr>
            <a:xfrm>
              <a:off x="6700503" y="3466455"/>
              <a:ext cx="268749" cy="264139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Star: 5 Points 136">
              <a:extLst>
                <a:ext uri="{FF2B5EF4-FFF2-40B4-BE49-F238E27FC236}">
                  <a16:creationId xmlns:a16="http://schemas.microsoft.com/office/drawing/2014/main" id="{C1A38456-5360-4F43-AB98-1374D28BE9BB}"/>
                </a:ext>
              </a:extLst>
            </p:cNvPr>
            <p:cNvSpPr/>
            <p:nvPr/>
          </p:nvSpPr>
          <p:spPr>
            <a:xfrm>
              <a:off x="6685142" y="3716410"/>
              <a:ext cx="268749" cy="264139"/>
            </a:xfrm>
            <a:prstGeom prst="star5">
              <a:avLst/>
            </a:prstGeom>
            <a:solidFill>
              <a:schemeClr val="tx2">
                <a:lumMod val="60000"/>
                <a:lumOff val="4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8" name="Star: 5 Points 137">
            <a:extLst>
              <a:ext uri="{FF2B5EF4-FFF2-40B4-BE49-F238E27FC236}">
                <a16:creationId xmlns:a16="http://schemas.microsoft.com/office/drawing/2014/main" id="{0E020C6B-5AAA-46B8-ADEC-FFFA33B0D93A}"/>
              </a:ext>
            </a:extLst>
          </p:cNvPr>
          <p:cNvSpPr/>
          <p:nvPr/>
        </p:nvSpPr>
        <p:spPr>
          <a:xfrm>
            <a:off x="2326025" y="4192792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A9B7DB5-5626-4647-B2D3-685BCC8113E8}"/>
              </a:ext>
            </a:extLst>
          </p:cNvPr>
          <p:cNvSpPr txBox="1"/>
          <p:nvPr/>
        </p:nvSpPr>
        <p:spPr>
          <a:xfrm>
            <a:off x="40477" y="3237052"/>
            <a:ext cx="1415986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REC Licence Changes</a:t>
            </a:r>
          </a:p>
        </p:txBody>
      </p:sp>
      <p:sp>
        <p:nvSpPr>
          <p:cNvPr id="120" name="Star: 5 Points 119">
            <a:extLst>
              <a:ext uri="{FF2B5EF4-FFF2-40B4-BE49-F238E27FC236}">
                <a16:creationId xmlns:a16="http://schemas.microsoft.com/office/drawing/2014/main" id="{30834CA1-2ADD-429F-B563-145E3954A648}"/>
              </a:ext>
            </a:extLst>
          </p:cNvPr>
          <p:cNvSpPr/>
          <p:nvPr/>
        </p:nvSpPr>
        <p:spPr>
          <a:xfrm>
            <a:off x="2114891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Star: 5 Points 120">
            <a:extLst>
              <a:ext uri="{FF2B5EF4-FFF2-40B4-BE49-F238E27FC236}">
                <a16:creationId xmlns:a16="http://schemas.microsoft.com/office/drawing/2014/main" id="{060D4E23-8A60-417D-8BC7-5368632A3443}"/>
              </a:ext>
            </a:extLst>
          </p:cNvPr>
          <p:cNvSpPr/>
          <p:nvPr/>
        </p:nvSpPr>
        <p:spPr>
          <a:xfrm>
            <a:off x="2763278" y="3195381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08E03EC-0E83-493B-99A6-6277F4F600DD}"/>
              </a:ext>
            </a:extLst>
          </p:cNvPr>
          <p:cNvSpPr txBox="1"/>
          <p:nvPr/>
        </p:nvSpPr>
        <p:spPr>
          <a:xfrm>
            <a:off x="1985043" y="3436894"/>
            <a:ext cx="53203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053A4E2-7BCA-4F6C-91F3-9DBDF7EEB4F4}"/>
              </a:ext>
            </a:extLst>
          </p:cNvPr>
          <p:cNvSpPr txBox="1"/>
          <p:nvPr/>
        </p:nvSpPr>
        <p:spPr>
          <a:xfrm>
            <a:off x="2614896" y="3421236"/>
            <a:ext cx="574052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33" name="Star: 5 Points 132">
            <a:extLst>
              <a:ext uri="{FF2B5EF4-FFF2-40B4-BE49-F238E27FC236}">
                <a16:creationId xmlns:a16="http://schemas.microsoft.com/office/drawing/2014/main" id="{965CA124-A6E0-4371-9370-2079CDEC6648}"/>
              </a:ext>
            </a:extLst>
          </p:cNvPr>
          <p:cNvSpPr/>
          <p:nvPr/>
        </p:nvSpPr>
        <p:spPr>
          <a:xfrm>
            <a:off x="5080340" y="3190336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9440EBA-7810-4559-A8F9-C02957EF27C1}"/>
              </a:ext>
            </a:extLst>
          </p:cNvPr>
          <p:cNvSpPr txBox="1"/>
          <p:nvPr/>
        </p:nvSpPr>
        <p:spPr>
          <a:xfrm>
            <a:off x="3668787" y="3044597"/>
            <a:ext cx="1837087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800" dirty="0">
                <a:latin typeface="Arial"/>
                <a:ea typeface="ＭＳ Ｐゴシック"/>
                <a:cs typeface="Arial"/>
              </a:rPr>
              <a:t>CC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0" name="Star: 5 Points 139">
            <a:extLst>
              <a:ext uri="{FF2B5EF4-FFF2-40B4-BE49-F238E27FC236}">
                <a16:creationId xmlns:a16="http://schemas.microsoft.com/office/drawing/2014/main" id="{F09706EE-E943-47D6-A1F6-78328E9D9531}"/>
              </a:ext>
            </a:extLst>
          </p:cNvPr>
          <p:cNvSpPr/>
          <p:nvPr/>
        </p:nvSpPr>
        <p:spPr>
          <a:xfrm>
            <a:off x="2798287" y="2732549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3C91005-28B6-4349-AB2D-FA09DF02386A}"/>
              </a:ext>
            </a:extLst>
          </p:cNvPr>
          <p:cNvCxnSpPr>
            <a:cxnSpLocks/>
          </p:cNvCxnSpPr>
          <p:nvPr/>
        </p:nvCxnSpPr>
        <p:spPr>
          <a:xfrm flipV="1">
            <a:off x="2636763" y="2884557"/>
            <a:ext cx="190575" cy="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>
            <a:extLst>
              <a:ext uri="{FF2B5EF4-FFF2-40B4-BE49-F238E27FC236}">
                <a16:creationId xmlns:a16="http://schemas.microsoft.com/office/drawing/2014/main" id="{4832E902-139A-4A9A-AA61-D35B9AF9ED1E}"/>
              </a:ext>
            </a:extLst>
          </p:cNvPr>
          <p:cNvSpPr/>
          <p:nvPr/>
        </p:nvSpPr>
        <p:spPr>
          <a:xfrm>
            <a:off x="2716269" y="1690859"/>
            <a:ext cx="176076" cy="14686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Star: 5 Points 142">
            <a:extLst>
              <a:ext uri="{FF2B5EF4-FFF2-40B4-BE49-F238E27FC236}">
                <a16:creationId xmlns:a16="http://schemas.microsoft.com/office/drawing/2014/main" id="{AB64E655-8945-4319-A56D-9F0708E346E4}"/>
              </a:ext>
            </a:extLst>
          </p:cNvPr>
          <p:cNvSpPr/>
          <p:nvPr/>
        </p:nvSpPr>
        <p:spPr>
          <a:xfrm>
            <a:off x="7481347" y="2677255"/>
            <a:ext cx="268749" cy="264139"/>
          </a:xfrm>
          <a:prstGeom prst="star5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Star: 5 Points 143">
            <a:extLst>
              <a:ext uri="{FF2B5EF4-FFF2-40B4-BE49-F238E27FC236}">
                <a16:creationId xmlns:a16="http://schemas.microsoft.com/office/drawing/2014/main" id="{449C8006-45D2-40DC-8412-59176964B1F5}"/>
              </a:ext>
            </a:extLst>
          </p:cNvPr>
          <p:cNvSpPr/>
          <p:nvPr/>
        </p:nvSpPr>
        <p:spPr>
          <a:xfrm>
            <a:off x="3725199" y="3205478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5" name="Star: 5 Points 144">
            <a:extLst>
              <a:ext uri="{FF2B5EF4-FFF2-40B4-BE49-F238E27FC236}">
                <a16:creationId xmlns:a16="http://schemas.microsoft.com/office/drawing/2014/main" id="{4A7DB76D-3681-4C77-81DF-85E168B5DF91}"/>
              </a:ext>
            </a:extLst>
          </p:cNvPr>
          <p:cNvSpPr/>
          <p:nvPr/>
        </p:nvSpPr>
        <p:spPr>
          <a:xfrm>
            <a:off x="4448868" y="3195380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71FEB46-382E-458B-AE70-6C07810DF3CC}"/>
              </a:ext>
            </a:extLst>
          </p:cNvPr>
          <p:cNvSpPr txBox="1"/>
          <p:nvPr/>
        </p:nvSpPr>
        <p:spPr>
          <a:xfrm>
            <a:off x="3521484" y="3430391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9089D8C-8303-4D51-8799-A2C60198BA3F}"/>
              </a:ext>
            </a:extLst>
          </p:cNvPr>
          <p:cNvSpPr txBox="1"/>
          <p:nvPr/>
        </p:nvSpPr>
        <p:spPr>
          <a:xfrm>
            <a:off x="4247290" y="344556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49" name="Star: 5 Points 148">
            <a:extLst>
              <a:ext uri="{FF2B5EF4-FFF2-40B4-BE49-F238E27FC236}">
                <a16:creationId xmlns:a16="http://schemas.microsoft.com/office/drawing/2014/main" id="{BD96861A-CF00-47C9-B69B-F7AA5D1915A1}"/>
              </a:ext>
            </a:extLst>
          </p:cNvPr>
          <p:cNvSpPr/>
          <p:nvPr/>
        </p:nvSpPr>
        <p:spPr>
          <a:xfrm>
            <a:off x="6302750" y="3185602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Star: 5 Points 149">
            <a:extLst>
              <a:ext uri="{FF2B5EF4-FFF2-40B4-BE49-F238E27FC236}">
                <a16:creationId xmlns:a16="http://schemas.microsoft.com/office/drawing/2014/main" id="{FA159329-F778-4913-8348-45D96EF1951D}"/>
              </a:ext>
            </a:extLst>
          </p:cNvPr>
          <p:cNvSpPr/>
          <p:nvPr/>
        </p:nvSpPr>
        <p:spPr>
          <a:xfrm>
            <a:off x="7026419" y="3175504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13457F3A-C5D3-4D8D-B42A-4BAA7817EF6C}"/>
              </a:ext>
            </a:extLst>
          </p:cNvPr>
          <p:cNvSpPr txBox="1"/>
          <p:nvPr/>
        </p:nvSpPr>
        <p:spPr>
          <a:xfrm>
            <a:off x="6124632" y="3436894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Opens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2D018CE-BDDE-4AF3-AEAE-91052243E2A0}"/>
              </a:ext>
            </a:extLst>
          </p:cNvPr>
          <p:cNvSpPr txBox="1"/>
          <p:nvPr/>
        </p:nvSpPr>
        <p:spPr>
          <a:xfrm>
            <a:off x="6850438" y="3452067"/>
            <a:ext cx="646130" cy="2165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Closes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  <p:sp>
        <p:nvSpPr>
          <p:cNvPr id="153" name="Star: 5 Points 152">
            <a:extLst>
              <a:ext uri="{FF2B5EF4-FFF2-40B4-BE49-F238E27FC236}">
                <a16:creationId xmlns:a16="http://schemas.microsoft.com/office/drawing/2014/main" id="{DDA197F0-CE79-446D-8CE5-0171048AD9D0}"/>
              </a:ext>
            </a:extLst>
          </p:cNvPr>
          <p:cNvSpPr/>
          <p:nvPr/>
        </p:nvSpPr>
        <p:spPr>
          <a:xfrm>
            <a:off x="7839125" y="3170735"/>
            <a:ext cx="268749" cy="264139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910140F-2D3C-455D-8BC3-E2CA519829A1}"/>
              </a:ext>
            </a:extLst>
          </p:cNvPr>
          <p:cNvSpPr txBox="1"/>
          <p:nvPr/>
        </p:nvSpPr>
        <p:spPr>
          <a:xfrm>
            <a:off x="6267352" y="3023065"/>
            <a:ext cx="1906421" cy="2154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800" dirty="0">
                <a:latin typeface="Arial"/>
                <a:ea typeface="ＭＳ Ｐゴシック"/>
                <a:cs typeface="Arial"/>
              </a:rPr>
              <a:t>FS Statutory Licence Consultation</a:t>
            </a:r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7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83C1-4CC0-4979-B45D-54C9547E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Ofgem 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13494-0DB8-41BB-A6DA-DB97803AE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REC V2 - REC Code Consolidation Schedules </a:t>
            </a:r>
          </a:p>
          <a:p>
            <a:pPr lvl="1"/>
            <a:r>
              <a:rPr lang="en-US" dirty="0"/>
              <a:t>(REC Transition; SPAA Transition; Data Access; Transfer of Consumer Data; Smart Meter Installation; Prepayment; Qualification and Maintenance; Secure Data Exchange; Market Exit; Meter Operations; Metering Governance) </a:t>
            </a:r>
          </a:p>
          <a:p>
            <a:pPr lvl="1"/>
            <a:r>
              <a:rPr lang="en-US" dirty="0"/>
              <a:t>Response submitted. </a:t>
            </a:r>
          </a:p>
          <a:p>
            <a:r>
              <a:rPr lang="en-US" dirty="0"/>
              <a:t>REC V3 - Faster Switching Schedules </a:t>
            </a:r>
          </a:p>
          <a:p>
            <a:pPr lvl="1"/>
            <a:r>
              <a:rPr lang="en-US" dirty="0"/>
              <a:t>(Data Access Schedule; Interpretation; Data Management; Registration Service; Registrable Measurement Point Lifecycle; Address Management; Switching Service Management)</a:t>
            </a:r>
            <a:endParaRPr lang="en-GB" dirty="0"/>
          </a:p>
          <a:p>
            <a:pPr lvl="1"/>
            <a:r>
              <a:rPr lang="en-GB" dirty="0"/>
              <a:t>Data Access Schedule – comments due back 09/03/21</a:t>
            </a:r>
          </a:p>
          <a:p>
            <a:pPr lvl="1"/>
            <a:r>
              <a:rPr lang="en-GB" dirty="0"/>
              <a:t>Consultation commenced 01 April – responses due 30 July</a:t>
            </a:r>
          </a:p>
        </p:txBody>
      </p:sp>
    </p:spTree>
    <p:extLst>
      <p:ext uri="{BB962C8B-B14F-4D97-AF65-F5344CB8AC3E}">
        <p14:creationId xmlns:p14="http://schemas.microsoft.com/office/powerpoint/2010/main" val="17264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5C5CC-ABEA-4C9F-A457-1F3D16AF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SCR- Impacts to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A3016-8844-441E-8FFF-D12412D12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SCR –Code Consolidation REC V2 (Sept 2021) </a:t>
            </a:r>
          </a:p>
          <a:p>
            <a:pPr lvl="1"/>
            <a:r>
              <a:rPr lang="en-GB" dirty="0"/>
              <a:t>Minimum changes as deletion of BEIS wording completed as a result of Mod697 implementation. </a:t>
            </a:r>
          </a:p>
          <a:p>
            <a:pPr lvl="1"/>
            <a:r>
              <a:rPr lang="en-GB" dirty="0"/>
              <a:t>Changes required as a result of consultation responses – these are still unknown.</a:t>
            </a:r>
          </a:p>
          <a:p>
            <a:pPr lvl="1"/>
            <a:r>
              <a:rPr lang="en-GB" dirty="0"/>
              <a:t>Mod762 raised to add RECCo to the DPM </a:t>
            </a:r>
          </a:p>
          <a:p>
            <a:pPr lvl="1"/>
            <a:r>
              <a:rPr lang="en-GB" dirty="0"/>
              <a:t>SCR – Faster Switching REC V3 (summer 2022) </a:t>
            </a:r>
          </a:p>
          <a:p>
            <a:pPr lvl="1"/>
            <a:r>
              <a:rPr lang="en-GB" dirty="0"/>
              <a:t>Amendments to UNC to align with REC (B;G;M; GT-D)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142-A84D-4780-BB51-36D642FD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36AD-F491-4AE8-BC92-95DA91EAF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UNC Consequential Changes will </a:t>
            </a:r>
            <a:r>
              <a:rPr lang="en-GB"/>
              <a:t>be published by </a:t>
            </a:r>
            <a:r>
              <a:rPr lang="en-GB" dirty="0"/>
              <a:t>Ofgem in the next </a:t>
            </a:r>
            <a:r>
              <a:rPr lang="en-GB"/>
              <a:t>2-4 weeks	</a:t>
            </a:r>
            <a:endParaRPr lang="en-GB" dirty="0"/>
          </a:p>
          <a:p>
            <a:endParaRPr lang="en-GB" dirty="0"/>
          </a:p>
          <a:p>
            <a:r>
              <a:rPr lang="en-GB" dirty="0"/>
              <a:t>Discussions to be held with RECCo ahead of GES contract negotiations: </a:t>
            </a:r>
          </a:p>
          <a:p>
            <a:pPr lvl="1"/>
            <a:r>
              <a:rPr lang="en-GB" dirty="0"/>
              <a:t>DSC Customer access to gas enquiry services </a:t>
            </a:r>
          </a:p>
          <a:p>
            <a:pPr lvl="1"/>
            <a:r>
              <a:rPr lang="en-GB" dirty="0"/>
              <a:t>Scope of GES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08649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10" ma:contentTypeDescription="Create a new document." ma:contentTypeScope="" ma:versionID="5f734f88377a37ce2bd1e185f423e635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d0be2b021abbea2b4eb3ceb7838e0f65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c39f7e49-0b2e-4394-868d-72099a267b4a"/>
    <ds:schemaRef ds:uri="http://purl.org/dc/terms/"/>
    <ds:schemaRef ds:uri="http://schemas.openxmlformats.org/package/2006/metadata/core-properties"/>
    <ds:schemaRef ds:uri="7dc10145-0930-4f77-9971-20747f828c5b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338F49-6186-4274-8749-AF47E3A6BA5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11293</TotalTime>
  <Words>341</Words>
  <Application>Microsoft Office PowerPoint</Application>
  <PresentationFormat>On-screen Show (16:9)</PresentationFormat>
  <Paragraphs>102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xoserve templates</vt:lpstr>
      <vt:lpstr>Office Theme</vt:lpstr>
      <vt:lpstr>REC Update </vt:lpstr>
      <vt:lpstr>Planned Meetings Update &amp; Key Milestones</vt:lpstr>
      <vt:lpstr>Ofgem Consultation </vt:lpstr>
      <vt:lpstr>SCR- Impacts to UNC </vt:lpstr>
      <vt:lpstr>Next Steps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Jayne McGlone</cp:lastModifiedBy>
  <cp:revision>24</cp:revision>
  <cp:lastPrinted>2019-04-24T14:22:54Z</cp:lastPrinted>
  <dcterms:created xsi:type="dcterms:W3CDTF">2011-09-20T14:58:41Z</dcterms:created>
  <dcterms:modified xsi:type="dcterms:W3CDTF">2021-04-08T20:35:54Z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0x010100CD78529C455A9849A187361FC3458725</vt:lpwstr>
  </property>
</Properties>
</file>