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560" r:id="rId5"/>
    <p:sldId id="305" r:id="rId6"/>
    <p:sldId id="559" r:id="rId7"/>
    <p:sldId id="5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8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A219C-AB0E-49BA-930E-D9A7CF9E7E19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66E0F-3898-4802-88C7-3E1746E7C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4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53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6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4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34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2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18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348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5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5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722" y="3429001"/>
            <a:ext cx="11690556" cy="1470025"/>
          </a:xfrm>
        </p:spPr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CoMC</a:t>
            </a:r>
            <a:r>
              <a:rPr lang="en-GB" sz="3200" dirty="0">
                <a:latin typeface="Arial"/>
                <a:cs typeface="Arial"/>
              </a:rPr>
              <a:t> 19/05/2021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Action Update: 0201 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Retrospective Data Updates 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Options and Next Steps</a:t>
            </a:r>
            <a:br>
              <a:rPr lang="en-GB" sz="3200" dirty="0"/>
            </a:br>
            <a:br>
              <a:rPr lang="en-GB" sz="3200" dirty="0"/>
            </a:br>
            <a:endParaRPr lang="en-GB" sz="320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B7DF4B-0598-4EA1-A641-D4AD75B743A6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B1FBB-3016-4F9B-A033-14B272ACB92A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459A1-FE68-4B9B-893D-0D6A7F3F5C9D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46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27" y="164637"/>
            <a:ext cx="11396573" cy="620171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Option A – UK Link Data Cleanse and Enduring Retro Solution – Mod0651</a:t>
            </a:r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9349" y="836713"/>
          <a:ext cx="11521280" cy="1836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Overview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below diagram gives a view of the interfaces and systems that are likely to be impacted as a result of performing a Data Cleanse exercise that facilitates correcting data retrospectively, in addition to creating an enduring Retrospective Update UK Link Solution.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Significant user acceptance, regression and performance testing would be required, in addition to a dedicated workstream to oversee the data preparation and migration activity. This solution is likely cost between £1.797m and £2.398m, and would represent a standalone UK Link Major Release – with a development and delivery cycle of between 18 - 24 months. </a:t>
                      </a:r>
                    </a:p>
                  </a:txBody>
                  <a:tcPr marL="240000" marR="121920" marT="60960" marB="60960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9349" y="2660915"/>
          <a:ext cx="11521280" cy="29763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8672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Impacted Systems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765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9349" y="5733256"/>
          <a:ext cx="11521280" cy="7456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62806843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Overall Impact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Release Type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</a:rPr>
                        <a:t>T-Shirt Size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High Level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</a:rPr>
                        <a:t> Cost Estimate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- Standalone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£1.797m – £2.396m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4461382" y="4141101"/>
            <a:ext cx="1307325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Marketflow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6345027" y="4096699"/>
            <a:ext cx="1152000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SAP PO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8073219" y="4096699"/>
            <a:ext cx="1152000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SAP ISU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8089513" y="3178104"/>
            <a:ext cx="1152000" cy="528000"/>
          </a:xfrm>
          <a:prstGeom prst="rect">
            <a:avLst/>
          </a:prstGeom>
          <a:solidFill>
            <a:srgbClr val="B1D6E8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Gemini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8089513" y="5002307"/>
            <a:ext cx="1152000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SAP BW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9801411" y="4097433"/>
            <a:ext cx="1152000" cy="528000"/>
          </a:xfrm>
          <a:prstGeom prst="rect">
            <a:avLst/>
          </a:prstGeom>
          <a:solidFill>
            <a:srgbClr val="B1D6E8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CMS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9801411" y="5002307"/>
            <a:ext cx="1152000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16840" y="4264133"/>
            <a:ext cx="480053" cy="223520"/>
            <a:chOff x="4788024" y="3789241"/>
            <a:chExt cx="360040" cy="1524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4788024" y="37892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4788024" y="39416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D75733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7546582" y="4264868"/>
            <a:ext cx="480053" cy="223520"/>
            <a:chOff x="4788024" y="3789241"/>
            <a:chExt cx="360040" cy="15240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4788024" y="37892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4788024" y="39416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D75733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9282848" y="4264868"/>
            <a:ext cx="480053" cy="223520"/>
            <a:chOff x="4788024" y="3789241"/>
            <a:chExt cx="360040" cy="1524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4788024" y="37892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788024" y="3941641"/>
              <a:ext cx="360040" cy="0"/>
            </a:xfrm>
            <a:prstGeom prst="straightConnector1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D75733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8" name="Straight Arrow Connector 27"/>
          <p:cNvCxnSpPr>
            <a:cxnSpLocks/>
          </p:cNvCxnSpPr>
          <p:nvPr/>
        </p:nvCxnSpPr>
        <p:spPr bwMode="auto">
          <a:xfrm>
            <a:off x="9282848" y="5281501"/>
            <a:ext cx="480053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8649219" y="4624700"/>
            <a:ext cx="0" cy="35545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cxnSpLocks/>
          </p:cNvCxnSpPr>
          <p:nvPr/>
        </p:nvCxnSpPr>
        <p:spPr bwMode="auto">
          <a:xfrm>
            <a:off x="8649219" y="3734690"/>
            <a:ext cx="0" cy="35545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6345027" y="4991420"/>
            <a:ext cx="1152000" cy="528000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API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 bwMode="auto">
          <a:xfrm>
            <a:off x="7546582" y="5270615"/>
            <a:ext cx="480053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4107714" y="3127758"/>
            <a:ext cx="1983351" cy="386325"/>
          </a:xfrm>
          <a:prstGeom prst="rect">
            <a:avLst/>
          </a:prstGeom>
          <a:solidFill>
            <a:srgbClr val="FCBC55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Enduring UK Link Solution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7E2B36-7DEE-45D9-949A-3AA80163CD70}"/>
              </a:ext>
            </a:extLst>
          </p:cNvPr>
          <p:cNvSpPr/>
          <p:nvPr/>
        </p:nvSpPr>
        <p:spPr>
          <a:xfrm>
            <a:off x="440198" y="4701549"/>
            <a:ext cx="1349265" cy="636736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Preparation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A203A8-9A16-48EB-BAB5-9C37C4EA031D}"/>
              </a:ext>
            </a:extLst>
          </p:cNvPr>
          <p:cNvSpPr/>
          <p:nvPr/>
        </p:nvSpPr>
        <p:spPr>
          <a:xfrm>
            <a:off x="2100923" y="4701549"/>
            <a:ext cx="1349264" cy="636736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Migration Routines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81BF0D-8F59-43CD-AAFA-EA98AA4C4C72}"/>
              </a:ext>
            </a:extLst>
          </p:cNvPr>
          <p:cNvSpPr/>
          <p:nvPr/>
        </p:nvSpPr>
        <p:spPr>
          <a:xfrm>
            <a:off x="440198" y="3803747"/>
            <a:ext cx="1349265" cy="636736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Industry Governance 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Rules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EC48E3-B5E6-4787-8318-BFEBCFFEB042}"/>
              </a:ext>
            </a:extLst>
          </p:cNvPr>
          <p:cNvSpPr/>
          <p:nvPr/>
        </p:nvSpPr>
        <p:spPr>
          <a:xfrm>
            <a:off x="1036941" y="3118462"/>
            <a:ext cx="1983351" cy="386325"/>
          </a:xfrm>
          <a:prstGeom prst="rect">
            <a:avLst/>
          </a:prstGeom>
          <a:solidFill>
            <a:srgbClr val="FCBC55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Cleanse Exercise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EC1BCD1-CACB-4278-B025-AEBEDFA08C97}"/>
              </a:ext>
            </a:extLst>
          </p:cNvPr>
          <p:cNvSpPr/>
          <p:nvPr/>
        </p:nvSpPr>
        <p:spPr>
          <a:xfrm>
            <a:off x="2100922" y="3791269"/>
            <a:ext cx="1349265" cy="636736"/>
          </a:xfrm>
          <a:prstGeom prst="rect">
            <a:avLst/>
          </a:prstGeom>
          <a:solidFill>
            <a:srgbClr val="FFC000"/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 Link Data Load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F8719B08-7FAA-44CC-A090-248FBCE5A722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450187" y="3870197"/>
            <a:ext cx="3470840" cy="22650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B8AE40-9D1B-46D7-8D14-930B77F9E072}"/>
              </a:ext>
            </a:extLst>
          </p:cNvPr>
          <p:cNvCxnSpPr/>
          <p:nvPr/>
        </p:nvCxnSpPr>
        <p:spPr>
          <a:xfrm>
            <a:off x="3880081" y="3127758"/>
            <a:ext cx="0" cy="23916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1B734E3-FCB6-432E-8A92-1F38FB2A0111}"/>
              </a:ext>
            </a:extLst>
          </p:cNvPr>
          <p:cNvCxnSpPr>
            <a:stCxn id="40" idx="2"/>
            <a:endCxn id="37" idx="0"/>
          </p:cNvCxnSpPr>
          <p:nvPr/>
        </p:nvCxnSpPr>
        <p:spPr>
          <a:xfrm>
            <a:off x="1114831" y="4440483"/>
            <a:ext cx="0" cy="2610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7BBA610-E0DB-4CE1-B971-BE7015F7195B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>
            <a:off x="1789463" y="5019917"/>
            <a:ext cx="31146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0F220A-2E33-4AE6-BC34-973B5B7EB3D4}"/>
              </a:ext>
            </a:extLst>
          </p:cNvPr>
          <p:cNvCxnSpPr>
            <a:cxnSpLocks/>
            <a:stCxn id="38" idx="0"/>
            <a:endCxn id="34" idx="2"/>
          </p:cNvCxnSpPr>
          <p:nvPr/>
        </p:nvCxnSpPr>
        <p:spPr>
          <a:xfrm flipV="1">
            <a:off x="2775555" y="4428005"/>
            <a:ext cx="0" cy="2735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1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 Icon, Transparent Person.PNG Images &amp; Vector - FreeIconsPNG">
            <a:extLst>
              <a:ext uri="{FF2B5EF4-FFF2-40B4-BE49-F238E27FC236}">
                <a16:creationId xmlns:a16="http://schemas.microsoft.com/office/drawing/2014/main" id="{01A5492B-A2DB-4E53-B40A-586502AA3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32" y="1385928"/>
            <a:ext cx="508000" cy="69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95C5A7-B347-41EB-ACF1-5490CC32C436}"/>
              </a:ext>
            </a:extLst>
          </p:cNvPr>
          <p:cNvSpPr/>
          <p:nvPr/>
        </p:nvSpPr>
        <p:spPr>
          <a:xfrm>
            <a:off x="3558434" y="750865"/>
            <a:ext cx="3034837" cy="2032000"/>
          </a:xfrm>
          <a:prstGeom prst="roundRect">
            <a:avLst/>
          </a:prstGeom>
          <a:noFill/>
          <a:ln w="19050">
            <a:solidFill>
              <a:srgbClr val="F5F5F5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Comparison Engine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F7540BA-7815-43E3-AF70-3CF656326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1633" y="1339377"/>
            <a:ext cx="529089" cy="5290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5D84579-6914-4C46-9F26-4DC9C8CFD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1634" y="1970066"/>
            <a:ext cx="529089" cy="5290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13E80EA-0EBF-4AE6-B9D0-6F782F380C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723" y="1619952"/>
            <a:ext cx="558800" cy="55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F55C194-60C3-451E-99E1-1EE4FCB1F8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57133" y="1596367"/>
            <a:ext cx="558800" cy="558800"/>
          </a:xfrm>
          <a:prstGeom prst="rect">
            <a:avLst/>
          </a:prstGeom>
        </p:spPr>
      </p:pic>
      <p:sp>
        <p:nvSpPr>
          <p:cNvPr id="11" name="Flowchart: Sequential Access Storage 10">
            <a:extLst>
              <a:ext uri="{FF2B5EF4-FFF2-40B4-BE49-F238E27FC236}">
                <a16:creationId xmlns:a16="http://schemas.microsoft.com/office/drawing/2014/main" id="{DE27EDF9-3D0F-4603-BBDA-DAF258C293DF}"/>
              </a:ext>
            </a:extLst>
          </p:cNvPr>
          <p:cNvSpPr/>
          <p:nvPr/>
        </p:nvSpPr>
        <p:spPr>
          <a:xfrm>
            <a:off x="7586035" y="2157889"/>
            <a:ext cx="395728" cy="338831"/>
          </a:xfrm>
          <a:prstGeom prst="flowChartMagneticTape">
            <a:avLst/>
          </a:prstGeom>
          <a:noFill/>
          <a:ln>
            <a:solidFill>
              <a:srgbClr val="1E124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RawData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BA3D68F-7CD8-4317-A24F-7F8B38A6D1D1}"/>
              </a:ext>
            </a:extLst>
          </p:cNvPr>
          <p:cNvCxnSpPr>
            <a:cxnSpLocks/>
          </p:cNvCxnSpPr>
          <p:nvPr/>
        </p:nvCxnSpPr>
        <p:spPr>
          <a:xfrm>
            <a:off x="9004296" y="535325"/>
            <a:ext cx="0" cy="2399483"/>
          </a:xfrm>
          <a:prstGeom prst="line">
            <a:avLst/>
          </a:prstGeom>
          <a:noFill/>
          <a:ln w="9525" cap="flat" cmpd="sng" algn="ctr">
            <a:solidFill>
              <a:srgbClr val="1E1246">
                <a:shade val="95000"/>
                <a:satMod val="105000"/>
              </a:srgbClr>
            </a:solidFill>
            <a:prstDash val="sysDash"/>
          </a:ln>
          <a:effectLst/>
        </p:spPr>
      </p:cxnSp>
      <p:pic>
        <p:nvPicPr>
          <p:cNvPr id="13" name="Picture 6" descr="WTH is Azure Data Share? - samcogan.com">
            <a:extLst>
              <a:ext uri="{FF2B5EF4-FFF2-40B4-BE49-F238E27FC236}">
                <a16:creationId xmlns:a16="http://schemas.microsoft.com/office/drawing/2014/main" id="{D0917AEC-D3BE-43D4-89F9-27C2386A3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640" y="1053020"/>
            <a:ext cx="395728" cy="39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90711A-B0E1-4A66-8E92-CE686403A317}"/>
              </a:ext>
            </a:extLst>
          </p:cNvPr>
          <p:cNvSpPr/>
          <p:nvPr/>
        </p:nvSpPr>
        <p:spPr>
          <a:xfrm>
            <a:off x="7177933" y="750865"/>
            <a:ext cx="1219200" cy="2032000"/>
          </a:xfrm>
          <a:prstGeom prst="roundRect">
            <a:avLst/>
          </a:prstGeom>
          <a:noFill/>
          <a:ln w="19050">
            <a:solidFill>
              <a:srgbClr val="F5F5F5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File Share</a:t>
            </a:r>
          </a:p>
        </p:txBody>
      </p:sp>
      <p:pic>
        <p:nvPicPr>
          <p:cNvPr id="15" name="Picture 8" descr="Www Icon, Transparent Www.PNG Images &amp; Vector - FreeIconsPNG">
            <a:extLst>
              <a:ext uri="{FF2B5EF4-FFF2-40B4-BE49-F238E27FC236}">
                <a16:creationId xmlns:a16="http://schemas.microsoft.com/office/drawing/2014/main" id="{484CE8B0-6B28-4D6E-99AA-83292EE76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219" y="1500042"/>
            <a:ext cx="441380" cy="4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076C17-5198-49E2-9484-88BEF4F2D2ED}"/>
              </a:ext>
            </a:extLst>
          </p:cNvPr>
          <p:cNvCxnSpPr>
            <a:cxnSpLocks/>
          </p:cNvCxnSpPr>
          <p:nvPr/>
        </p:nvCxnSpPr>
        <p:spPr>
          <a:xfrm flipV="1">
            <a:off x="1285133" y="1791461"/>
            <a:ext cx="304800" cy="1"/>
          </a:xfrm>
          <a:prstGeom prst="straightConnector1">
            <a:avLst/>
          </a:prstGeom>
          <a:noFill/>
          <a:ln w="9525" cap="flat" cmpd="sng" algn="ctr">
            <a:solidFill>
              <a:srgbClr val="F5F5F5">
                <a:lumMod val="50000"/>
              </a:srgbClr>
            </a:solidFill>
            <a:prstDash val="soli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5FA401-1EFA-41E6-8402-BF416313C584}"/>
              </a:ext>
            </a:extLst>
          </p:cNvPr>
          <p:cNvSpPr txBox="1"/>
          <p:nvPr/>
        </p:nvSpPr>
        <p:spPr>
          <a:xfrm>
            <a:off x="3558433" y="1208158"/>
            <a:ext cx="1277428" cy="1606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Customer 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8F7347-6A14-4AB8-A26B-944854E612C3}"/>
              </a:ext>
            </a:extLst>
          </p:cNvPr>
          <p:cNvSpPr txBox="1"/>
          <p:nvPr/>
        </p:nvSpPr>
        <p:spPr>
          <a:xfrm>
            <a:off x="3660032" y="2499155"/>
            <a:ext cx="977901" cy="1606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UK Link Data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205EB8F-7929-4926-ADC8-0FF6C75C0A8D}"/>
              </a:ext>
            </a:extLst>
          </p:cNvPr>
          <p:cNvCxnSpPr>
            <a:stCxn id="8" idx="3"/>
          </p:cNvCxnSpPr>
          <p:nvPr/>
        </p:nvCxnSpPr>
        <p:spPr>
          <a:xfrm flipV="1">
            <a:off x="4290723" y="2037744"/>
            <a:ext cx="461512" cy="196867"/>
          </a:xfrm>
          <a:prstGeom prst="bentConnector3">
            <a:avLst/>
          </a:prstGeom>
          <a:noFill/>
          <a:ln w="9525" cap="flat" cmpd="sng" algn="ctr">
            <a:solidFill>
              <a:srgbClr val="F5F5F5">
                <a:lumMod val="50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8495FB6-F38C-453A-AC61-A60A4DCC317D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290722" y="1603922"/>
            <a:ext cx="461513" cy="200033"/>
          </a:xfrm>
          <a:prstGeom prst="bentConnector3">
            <a:avLst/>
          </a:prstGeom>
          <a:noFill/>
          <a:ln w="9525" cap="flat" cmpd="sng" algn="ctr">
            <a:solidFill>
              <a:srgbClr val="F5F5F5">
                <a:lumMod val="50000"/>
              </a:srgbClr>
            </a:solidFill>
            <a:prstDash val="soli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AAA1CE2-8866-4EEA-BD11-EEB06739CBBA}"/>
              </a:ext>
            </a:extLst>
          </p:cNvPr>
          <p:cNvSpPr txBox="1"/>
          <p:nvPr/>
        </p:nvSpPr>
        <p:spPr>
          <a:xfrm>
            <a:off x="4542673" y="2251986"/>
            <a:ext cx="1165383" cy="46061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Validation and  Comparison Rules</a:t>
            </a:r>
          </a:p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Engine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400D24-AD20-4665-9079-AF75B6F7E6F7}"/>
              </a:ext>
            </a:extLst>
          </p:cNvPr>
          <p:cNvCxnSpPr>
            <a:cxnSpLocks/>
          </p:cNvCxnSpPr>
          <p:nvPr/>
        </p:nvCxnSpPr>
        <p:spPr>
          <a:xfrm>
            <a:off x="5552333" y="1868465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rgbClr val="F5F5F5">
                <a:lumMod val="50000"/>
              </a:srgbClr>
            </a:solidFill>
            <a:prstDash val="soli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C82FE81-6D9D-4DDF-A8D2-B7E07308578B}"/>
              </a:ext>
            </a:extLst>
          </p:cNvPr>
          <p:cNvSpPr txBox="1"/>
          <p:nvPr/>
        </p:nvSpPr>
        <p:spPr>
          <a:xfrm>
            <a:off x="5618772" y="2178753"/>
            <a:ext cx="977901" cy="1606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Result</a:t>
            </a:r>
          </a:p>
        </p:txBody>
      </p:sp>
      <p:sp>
        <p:nvSpPr>
          <p:cNvPr id="24" name="Flowchart: Sequential Access Storage 23">
            <a:extLst>
              <a:ext uri="{FF2B5EF4-FFF2-40B4-BE49-F238E27FC236}">
                <a16:creationId xmlns:a16="http://schemas.microsoft.com/office/drawing/2014/main" id="{8C254A35-6C45-4313-8A27-1362AB894F9C}"/>
              </a:ext>
            </a:extLst>
          </p:cNvPr>
          <p:cNvSpPr/>
          <p:nvPr/>
        </p:nvSpPr>
        <p:spPr>
          <a:xfrm>
            <a:off x="7586035" y="1563666"/>
            <a:ext cx="395728" cy="338831"/>
          </a:xfrm>
          <a:prstGeom prst="flowChartMagneticTape">
            <a:avLst/>
          </a:prstGeom>
          <a:noFill/>
          <a:ln>
            <a:solidFill>
              <a:srgbClr val="1E1246"/>
            </a:solidFill>
          </a:ln>
        </p:spPr>
        <p:txBody>
          <a:bodyPr wrap="square" lIns="0" tIns="0" rIns="0" bIns="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Raw 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1CC12E-2ADA-43FA-8BE8-68EF0A778286}"/>
              </a:ext>
            </a:extLst>
          </p:cNvPr>
          <p:cNvSpPr txBox="1"/>
          <p:nvPr/>
        </p:nvSpPr>
        <p:spPr>
          <a:xfrm>
            <a:off x="7177933" y="2520538"/>
            <a:ext cx="1219199" cy="1606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Exceptions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B95A15-145A-47B4-BE36-0B43A266EA37}"/>
              </a:ext>
            </a:extLst>
          </p:cNvPr>
          <p:cNvSpPr txBox="1"/>
          <p:nvPr/>
        </p:nvSpPr>
        <p:spPr>
          <a:xfrm>
            <a:off x="7177934" y="1910938"/>
            <a:ext cx="1219199" cy="1606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Matches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440C0E0-A7D3-41F3-91AA-81CDA49DA1E7}"/>
              </a:ext>
            </a:extLst>
          </p:cNvPr>
          <p:cNvSpPr/>
          <p:nvPr/>
        </p:nvSpPr>
        <p:spPr>
          <a:xfrm>
            <a:off x="6674885" y="1596367"/>
            <a:ext cx="407772" cy="390187"/>
          </a:xfrm>
          <a:prstGeom prst="rightArrow">
            <a:avLst/>
          </a:prstGeom>
          <a:solidFill>
            <a:srgbClr val="FFFFFF"/>
          </a:solidFill>
          <a:ln w="19050">
            <a:solidFill>
              <a:srgbClr val="F5F5F5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+mn-cs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49B62028-708A-4722-A6B1-03DA95C064DB}"/>
              </a:ext>
            </a:extLst>
          </p:cNvPr>
          <p:cNvSpPr/>
          <p:nvPr/>
        </p:nvSpPr>
        <p:spPr>
          <a:xfrm>
            <a:off x="3061529" y="1598992"/>
            <a:ext cx="407772" cy="390187"/>
          </a:xfrm>
          <a:prstGeom prst="rightArrow">
            <a:avLst/>
          </a:prstGeom>
          <a:solidFill>
            <a:srgbClr val="FFFFFF"/>
          </a:solidFill>
          <a:ln w="19050">
            <a:solidFill>
              <a:srgbClr val="F5F5F5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F8C8AF-0285-4077-9AAA-C857886CFE72}"/>
              </a:ext>
            </a:extLst>
          </p:cNvPr>
          <p:cNvSpPr txBox="1"/>
          <p:nvPr/>
        </p:nvSpPr>
        <p:spPr>
          <a:xfrm>
            <a:off x="1670363" y="2041946"/>
            <a:ext cx="1248644" cy="46061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1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Input</a:t>
            </a:r>
          </a:p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Customer Data  Upload / Run Facility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AC5AD8-B051-4221-821C-969AC6D91E53}"/>
              </a:ext>
            </a:extLst>
          </p:cNvPr>
          <p:cNvSpPr txBox="1"/>
          <p:nvPr/>
        </p:nvSpPr>
        <p:spPr>
          <a:xfrm>
            <a:off x="526455" y="2192362"/>
            <a:ext cx="658869" cy="30422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ctr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External Customer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76E2316C-AA27-4E54-96CC-EE24E7A84994}"/>
              </a:ext>
            </a:extLst>
          </p:cNvPr>
          <p:cNvCxnSpPr>
            <a:cxnSpLocks/>
            <a:stCxn id="14" idx="2"/>
            <a:endCxn id="30" idx="2"/>
          </p:cNvCxnSpPr>
          <p:nvPr/>
        </p:nvCxnSpPr>
        <p:spPr>
          <a:xfrm rot="5400000" flipH="1">
            <a:off x="4178574" y="-826093"/>
            <a:ext cx="286275" cy="6931643"/>
          </a:xfrm>
          <a:prstGeom prst="bentConnector3">
            <a:avLst>
              <a:gd name="adj1" fmla="val -79853"/>
            </a:avLst>
          </a:prstGeom>
          <a:noFill/>
          <a:ln w="9525" cap="flat" cmpd="sng" algn="ctr">
            <a:solidFill>
              <a:srgbClr val="F5F5F5">
                <a:lumMod val="50000"/>
              </a:srgbClr>
            </a:solidFill>
            <a:prstDash val="soli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D62D020-D8F8-483C-A2F5-9E21F1F70908}"/>
              </a:ext>
            </a:extLst>
          </p:cNvPr>
          <p:cNvSpPr txBox="1"/>
          <p:nvPr/>
        </p:nvSpPr>
        <p:spPr>
          <a:xfrm>
            <a:off x="9303591" y="1385927"/>
            <a:ext cx="1847415" cy="61700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44681" marR="0" lvl="0" indent="-228594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Insight via Data Discovery Platform</a:t>
            </a:r>
          </a:p>
          <a:p>
            <a:pPr marL="244681" marR="0" lvl="0" indent="-228594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Market level analysis</a:t>
            </a:r>
          </a:p>
          <a:p>
            <a:pPr marL="244681" marR="0" lvl="0" indent="-228594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16741" algn="l"/>
              </a:tabLst>
              <a:defRPr/>
            </a:pPr>
            <a:r>
              <a:rPr kumimoji="0" lang="en-GB" sz="9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Data enhancements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DEF85A6-8A4D-42E2-B8F6-40ABDB2469DD}"/>
              </a:ext>
            </a:extLst>
          </p:cNvPr>
          <p:cNvSpPr/>
          <p:nvPr/>
        </p:nvSpPr>
        <p:spPr>
          <a:xfrm>
            <a:off x="9123529" y="688183"/>
            <a:ext cx="2226641" cy="2032000"/>
          </a:xfrm>
          <a:prstGeom prst="roundRect">
            <a:avLst/>
          </a:prstGeom>
          <a:noFill/>
          <a:ln w="19050">
            <a:solidFill>
              <a:srgbClr val="F5F5F5">
                <a:lumMod val="50000"/>
              </a:srgb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Additional Correla Services (Optional)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15046A-6B86-4BBC-A641-350F3628B5AF}"/>
              </a:ext>
            </a:extLst>
          </p:cNvPr>
          <p:cNvSpPr txBox="1"/>
          <p:nvPr/>
        </p:nvSpPr>
        <p:spPr>
          <a:xfrm>
            <a:off x="250035" y="3211693"/>
            <a:ext cx="3711708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Poppins Medium"/>
              </a:rPr>
              <a:t>Features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707B21-49BF-46AB-9421-22051EA77DCD}"/>
              </a:ext>
            </a:extLst>
          </p:cNvPr>
          <p:cNvCxnSpPr>
            <a:cxnSpLocks/>
          </p:cNvCxnSpPr>
          <p:nvPr/>
        </p:nvCxnSpPr>
        <p:spPr>
          <a:xfrm flipH="1" flipV="1">
            <a:off x="213057" y="3175185"/>
            <a:ext cx="11686793" cy="21975"/>
          </a:xfrm>
          <a:prstGeom prst="line">
            <a:avLst/>
          </a:prstGeom>
          <a:noFill/>
          <a:ln w="9525" cap="flat" cmpd="sng" algn="ctr">
            <a:solidFill>
              <a:srgbClr val="1E124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7E0F65D-FBAB-4717-A77E-905C579CDD7C}"/>
              </a:ext>
            </a:extLst>
          </p:cNvPr>
          <p:cNvSpPr txBox="1"/>
          <p:nvPr/>
        </p:nvSpPr>
        <p:spPr>
          <a:xfrm>
            <a:off x="335518" y="921361"/>
            <a:ext cx="2669689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Poppins Medium"/>
              </a:rPr>
              <a:t>High Level Design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F113358-791D-44E5-8A4B-8D571951A666}"/>
              </a:ext>
            </a:extLst>
          </p:cNvPr>
          <p:cNvCxnSpPr>
            <a:cxnSpLocks/>
          </p:cNvCxnSpPr>
          <p:nvPr/>
        </p:nvCxnSpPr>
        <p:spPr>
          <a:xfrm>
            <a:off x="6724213" y="3343353"/>
            <a:ext cx="4503" cy="2961500"/>
          </a:xfrm>
          <a:prstGeom prst="line">
            <a:avLst/>
          </a:prstGeom>
          <a:noFill/>
          <a:ln w="9525" cap="flat" cmpd="sng" algn="ctr">
            <a:solidFill>
              <a:srgbClr val="1E124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BB188F48-6382-42BF-BAC1-8DA46EE5B134}"/>
              </a:ext>
            </a:extLst>
          </p:cNvPr>
          <p:cNvSpPr/>
          <p:nvPr/>
        </p:nvSpPr>
        <p:spPr>
          <a:xfrm>
            <a:off x="8552855" y="1594109"/>
            <a:ext cx="407772" cy="390187"/>
          </a:xfrm>
          <a:prstGeom prst="rightArrow">
            <a:avLst/>
          </a:prstGeom>
          <a:solidFill>
            <a:srgbClr val="FFFFFF"/>
          </a:solidFill>
          <a:ln w="19050">
            <a:solidFill>
              <a:srgbClr val="F5F5F5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FA77A4-D695-40E3-9F8A-29EB23733801}"/>
              </a:ext>
            </a:extLst>
          </p:cNvPr>
          <p:cNvSpPr txBox="1"/>
          <p:nvPr/>
        </p:nvSpPr>
        <p:spPr>
          <a:xfrm>
            <a:off x="104301" y="3496054"/>
            <a:ext cx="6566079" cy="112509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The flexibility to identify the data which your business wants to be compared, when and how that comparison is defined.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Specific view of your businesses data – results and analysis of the types of mismatches, and impacts of those mismatches to your business.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Ability to re run the data set as often as you need to identify whether the mismatched data has decreased and quality has improved overtime.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C3D9CF-5401-45A3-B7BB-3BFDFA3B6451}"/>
              </a:ext>
            </a:extLst>
          </p:cNvPr>
          <p:cNvSpPr txBox="1"/>
          <p:nvPr/>
        </p:nvSpPr>
        <p:spPr>
          <a:xfrm>
            <a:off x="200406" y="4737398"/>
            <a:ext cx="3711708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Poppins Medium"/>
              </a:rPr>
              <a:t>Potential Future Enhancements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AB969F-0C4A-4AD6-AB6F-632D77C0DB91}"/>
              </a:ext>
            </a:extLst>
          </p:cNvPr>
          <p:cNvSpPr txBox="1"/>
          <p:nvPr/>
        </p:nvSpPr>
        <p:spPr>
          <a:xfrm>
            <a:off x="124626" y="4996879"/>
            <a:ext cx="6679357" cy="132258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Market level analysis of mismatches.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Insight into how these anomalies may have happened with root causes analysis. 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The opportunity to identify quick wins to improve data quality and help your business. 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Evidence to help your business identify opportunities to address / prevent data anomalies. 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Provision of additional data to support your business with growing need for insight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Self service web front end with end to end automation.</a:t>
            </a:r>
          </a:p>
          <a:p>
            <a:pPr marL="244681" marR="0" lvl="0" indent="-228594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16741" algn="l"/>
              </a:tabLst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Poppins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6D6734-4B1F-4A34-8DA2-C397BDA5829F}"/>
              </a:ext>
            </a:extLst>
          </p:cNvPr>
          <p:cNvSpPr txBox="1"/>
          <p:nvPr/>
        </p:nvSpPr>
        <p:spPr>
          <a:xfrm>
            <a:off x="6932264" y="3211693"/>
            <a:ext cx="4498835" cy="26332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086" marR="0" lvl="0" indent="0" algn="l" defTabSz="1219170" rtl="0" eaLnBrk="1" fontAlgn="auto" latinLnBrk="0" hangingPunct="1">
              <a:lnSpc>
                <a:spcPct val="100000"/>
              </a:lnSpc>
              <a:spcBef>
                <a:spcPts val="133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741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Poppins Medium"/>
              </a:rPr>
              <a:t>Timelines and Approach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11DA1C-7EE9-48D2-9F6A-F8D6ED0C5A2E}"/>
              </a:ext>
            </a:extLst>
          </p:cNvPr>
          <p:cNvSpPr txBox="1"/>
          <p:nvPr/>
        </p:nvSpPr>
        <p:spPr>
          <a:xfrm>
            <a:off x="6832593" y="3512719"/>
            <a:ext cx="5168497" cy="241775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Concept has been assessed and a solution identified 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Collaborative development will enable us to define the right service and product capability for customers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Multiple contracting options available to customers, all of which support development and delivery of a solution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Dependent on customers preferred option and direction, work with individual customers could start from July 2021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Delivery timescales will be driven by complexity of customer requirements from the Comparison product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Previous development work will be leveraged work to support expediating delivery timelines</a:t>
            </a:r>
          </a:p>
          <a:p>
            <a:pPr marL="228594" marR="0" lvl="0" indent="-228594" algn="l" defTabSz="12191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We will work with customers to build out the features of the product to ensure it meets your needs as they adapt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81393657-FC36-4C8D-90DF-86784FE8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6" y="156364"/>
            <a:ext cx="11396573" cy="620171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Option B – Correla Data Comparison Product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647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7D85-A962-41A4-8029-09349E4C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Proposed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BA09-8BC2-412D-AE79-B813DB51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95" y="1085606"/>
            <a:ext cx="10972800" cy="4896544"/>
          </a:xfrm>
        </p:spPr>
        <p:txBody>
          <a:bodyPr>
            <a:normAutofit/>
          </a:bodyPr>
          <a:lstStyle/>
          <a:p>
            <a:r>
              <a:rPr lang="en-GB" sz="2400" dirty="0"/>
              <a:t>Xoserve to issue Options Paper in Change Pack by CoP Monday 24</a:t>
            </a:r>
            <a:r>
              <a:rPr lang="en-GB" sz="2400" baseline="30000" dirty="0"/>
              <a:t>th</a:t>
            </a:r>
            <a:r>
              <a:rPr lang="en-GB" sz="2400" dirty="0"/>
              <a:t> May </a:t>
            </a:r>
          </a:p>
          <a:p>
            <a:r>
              <a:rPr lang="en-GB" sz="2400" dirty="0"/>
              <a:t>Options paper will seek consultation representations on three solution options covered (A and B) from DSC Customers </a:t>
            </a:r>
          </a:p>
          <a:p>
            <a:r>
              <a:rPr lang="en-GB" sz="2400" dirty="0"/>
              <a:t>Consultation proposed to run for a period of 20 working days</a:t>
            </a:r>
          </a:p>
          <a:p>
            <a:r>
              <a:rPr lang="en-GB" sz="2400" dirty="0"/>
              <a:t>Xoserve will provide responses to any reps received during the consultation period</a:t>
            </a:r>
          </a:p>
          <a:p>
            <a:r>
              <a:rPr lang="en-GB" sz="2400" dirty="0"/>
              <a:t>Update on consultation activity to be provided at </a:t>
            </a:r>
            <a:r>
              <a:rPr lang="en-GB" sz="2400" dirty="0" err="1"/>
              <a:t>CoMC</a:t>
            </a:r>
            <a:r>
              <a:rPr lang="en-GB" sz="2400" dirty="0"/>
              <a:t> in June</a:t>
            </a:r>
          </a:p>
          <a:p>
            <a:r>
              <a:rPr lang="en-GB" sz="2400" dirty="0"/>
              <a:t>Once consultation closes (21</a:t>
            </a:r>
            <a:r>
              <a:rPr lang="en-GB" sz="2400" baseline="30000" dirty="0"/>
              <a:t>st</a:t>
            </a:r>
            <a:r>
              <a:rPr lang="en-GB" sz="2400" dirty="0"/>
              <a:t> June), all reps will be collated and shared with DSC Change and Contract Committee members  </a:t>
            </a:r>
          </a:p>
          <a:p>
            <a:r>
              <a:rPr lang="en-GB" sz="2400" dirty="0"/>
              <a:t>Decision on preferred option and agreed approach to be requested at July’s </a:t>
            </a:r>
            <a:r>
              <a:rPr lang="en-GB" sz="2400" dirty="0" err="1"/>
              <a:t>CoMC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7506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B895E113AB02458DF20DE7C63DBE5B" ma:contentTypeVersion="12" ma:contentTypeDescription="Create a new document." ma:contentTypeScope="" ma:versionID="31441d6c24fe19038873a32b588a298c">
  <xsd:schema xmlns:xsd="http://www.w3.org/2001/XMLSchema" xmlns:xs="http://www.w3.org/2001/XMLSchema" xmlns:p="http://schemas.microsoft.com/office/2006/metadata/properties" xmlns:ns3="537ce229-4bb1-4720-badb-2ed4082bc479" xmlns:ns4="224c229d-20fe-4222-8b4d-5eb3612fed58" targetNamespace="http://schemas.microsoft.com/office/2006/metadata/properties" ma:root="true" ma:fieldsID="f35e77add549d7ea2d719ee721537141" ns3:_="" ns4:_="">
    <xsd:import namespace="537ce229-4bb1-4720-badb-2ed4082bc479"/>
    <xsd:import namespace="224c229d-20fe-4222-8b4d-5eb3612fed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e229-4bb1-4720-badb-2ed4082bc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c229d-20fe-4222-8b4d-5eb3612fed5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C435ED-3187-43D7-855F-08155976A829}">
  <ds:schemaRefs>
    <ds:schemaRef ds:uri="http://schemas.microsoft.com/office/2006/documentManagement/types"/>
    <ds:schemaRef ds:uri="224c229d-20fe-4222-8b4d-5eb3612fed58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537ce229-4bb1-4720-badb-2ed4082bc479"/>
  </ds:schemaRefs>
</ds:datastoreItem>
</file>

<file path=customXml/itemProps2.xml><?xml version="1.0" encoding="utf-8"?>
<ds:datastoreItem xmlns:ds="http://schemas.openxmlformats.org/officeDocument/2006/customXml" ds:itemID="{AB261D08-C9C0-42E1-BDC3-6C0D77E7ED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B5B799-0626-4760-8C38-B5A413250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ce229-4bb1-4720-badb-2ed4082bc479"/>
    <ds:schemaRef ds:uri="224c229d-20fe-4222-8b4d-5eb3612fed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608</Words>
  <Application>Microsoft Office PowerPoint</Application>
  <PresentationFormat>Widescreen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Poppins Medium</vt:lpstr>
      <vt:lpstr>Poppins-Medium</vt:lpstr>
      <vt:lpstr>Times New Roman</vt:lpstr>
      <vt:lpstr>1_Office Theme</vt:lpstr>
      <vt:lpstr>CoMC 19/05/2021 Action Update: 0201  Retrospective Data Updates  Options and Next Steps  </vt:lpstr>
      <vt:lpstr>Option A – UK Link Data Cleanse and Enduring Retro Solution – Mod0651</vt:lpstr>
      <vt:lpstr>Option B – Correla Data Comparison Product</vt:lpstr>
      <vt:lpstr>Proposed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CoMC 19/05/2021 Action Update: 0201  Retrospective Data Updates  Options and Next Steps</dc:title>
  <dc:creator>Paul Orsler</dc:creator>
  <cp:lastModifiedBy>Helen Cuin</cp:lastModifiedBy>
  <cp:revision>1</cp:revision>
  <dcterms:created xsi:type="dcterms:W3CDTF">2021-05-19T13:30:23Z</dcterms:created>
  <dcterms:modified xsi:type="dcterms:W3CDTF">2021-05-19T14:07:21Z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0x01010010B895E113AB02458DF20DE7C63DBE5B</vt:lpwstr>
  </property>
</Properties>
</file>