
<file path=[Content_Types].xml><?xml version="1.0" encoding="utf-8"?>
<Types xmlns="http://schemas.openxmlformats.org/package/2006/content-types">
  <Default Extension="png" ContentType="image/png"/>
  <Default Extension="svg" ContentType="image/svg+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4"/>
  </p:notesMasterIdLst>
  <p:sldIdLst>
    <p:sldId id="288" r:id="rId5"/>
    <p:sldId id="331" r:id="rId6"/>
    <p:sldId id="319" r:id="rId7"/>
    <p:sldId id="328" r:id="rId8"/>
    <p:sldId id="316" r:id="rId9"/>
    <p:sldId id="329" r:id="rId10"/>
    <p:sldId id="313" r:id="rId11"/>
    <p:sldId id="327" r:id="rId12"/>
    <p:sldId id="308" r:id="rId13"/>
  </p:sldIdLst>
  <p:sldSz cx="9144000" cy="5143500" type="screen16x9"/>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arah Wood" initials="SW" lastIdx="0" clrIdx="0">
    <p:extLst>
      <p:ext uri="{19B8F6BF-5375-455C-9EA6-DF929625EA0E}">
        <p15:presenceInfo xmlns:p15="http://schemas.microsoft.com/office/powerpoint/2012/main" userId="S-1-5-21-4145888014-839675345-3125187760-521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B80B1"/>
    <a:srgbClr val="84B8DA"/>
    <a:srgbClr val="B1D6E8"/>
    <a:srgbClr val="40D1F5"/>
    <a:srgbClr val="F5835D"/>
    <a:srgbClr val="9CCB3B"/>
    <a:srgbClr val="FFFFFF"/>
    <a:srgbClr val="9C4877"/>
    <a:srgbClr val="E7BB20"/>
    <a:srgbClr val="BD6AA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D955350-06B2-4A67-818A-7FC8C2EF2E2B}" v="4038" dt="2021-04-29T13:32:53.64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265" autoAdjust="0"/>
    <p:restoredTop sz="93883" autoAdjust="0"/>
  </p:normalViewPr>
  <p:slideViewPr>
    <p:cSldViewPr>
      <p:cViewPr varScale="1">
        <p:scale>
          <a:sx n="151" d="100"/>
          <a:sy n="151" d="100"/>
        </p:scale>
        <p:origin x="498" y="108"/>
      </p:cViewPr>
      <p:guideLst>
        <p:guide orient="horz" pos="162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20"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commentAuthors" Target="commentAuthors.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169920" cy="480060"/>
          </a:xfrm>
          <a:prstGeom prst="rect">
            <a:avLst/>
          </a:prstGeom>
        </p:spPr>
        <p:txBody>
          <a:bodyPr vert="horz" lIns="90196" tIns="45098" rIns="90196" bIns="45098" rtlCol="0"/>
          <a:lstStyle>
            <a:lvl1pPr algn="l">
              <a:defRPr sz="1200"/>
            </a:lvl1pPr>
          </a:lstStyle>
          <a:p>
            <a:endParaRPr lang="en-GB" dirty="0"/>
          </a:p>
        </p:txBody>
      </p:sp>
      <p:sp>
        <p:nvSpPr>
          <p:cNvPr id="3" name="Date Placeholder 2"/>
          <p:cNvSpPr>
            <a:spLocks noGrp="1"/>
          </p:cNvSpPr>
          <p:nvPr>
            <p:ph type="dt" idx="1"/>
          </p:nvPr>
        </p:nvSpPr>
        <p:spPr>
          <a:xfrm>
            <a:off x="4143588" y="0"/>
            <a:ext cx="3169920" cy="480060"/>
          </a:xfrm>
          <a:prstGeom prst="rect">
            <a:avLst/>
          </a:prstGeom>
        </p:spPr>
        <p:txBody>
          <a:bodyPr vert="horz" lIns="90196" tIns="45098" rIns="90196" bIns="45098" rtlCol="0"/>
          <a:lstStyle>
            <a:lvl1pPr algn="r">
              <a:defRPr sz="1200"/>
            </a:lvl1pPr>
          </a:lstStyle>
          <a:p>
            <a:fld id="{30CC7C86-2D66-4C55-8F99-E153512351BA}" type="datetimeFigureOut">
              <a:rPr lang="en-GB" smtClean="0"/>
              <a:t>04/05/2021</a:t>
            </a:fld>
            <a:endParaRPr lang="en-GB" dirty="0"/>
          </a:p>
        </p:txBody>
      </p:sp>
      <p:sp>
        <p:nvSpPr>
          <p:cNvPr id="4" name="Slide Image Placeholder 3"/>
          <p:cNvSpPr>
            <a:spLocks noGrp="1" noRot="1" noChangeAspect="1"/>
          </p:cNvSpPr>
          <p:nvPr>
            <p:ph type="sldImg" idx="2"/>
          </p:nvPr>
        </p:nvSpPr>
        <p:spPr>
          <a:xfrm>
            <a:off x="458788" y="720725"/>
            <a:ext cx="6397625" cy="3598863"/>
          </a:xfrm>
          <a:prstGeom prst="rect">
            <a:avLst/>
          </a:prstGeom>
          <a:noFill/>
          <a:ln w="12700">
            <a:solidFill>
              <a:prstClr val="black"/>
            </a:solidFill>
          </a:ln>
        </p:spPr>
        <p:txBody>
          <a:bodyPr vert="horz" lIns="90196" tIns="45098" rIns="90196" bIns="45098" rtlCol="0" anchor="ctr"/>
          <a:lstStyle/>
          <a:p>
            <a:endParaRPr lang="en-GB" dirty="0"/>
          </a:p>
        </p:txBody>
      </p:sp>
      <p:sp>
        <p:nvSpPr>
          <p:cNvPr id="5" name="Notes Placeholder 4"/>
          <p:cNvSpPr>
            <a:spLocks noGrp="1"/>
          </p:cNvSpPr>
          <p:nvPr>
            <p:ph type="body" sz="quarter" idx="3"/>
          </p:nvPr>
        </p:nvSpPr>
        <p:spPr>
          <a:xfrm>
            <a:off x="731520" y="4560571"/>
            <a:ext cx="5852160" cy="4320540"/>
          </a:xfrm>
          <a:prstGeom prst="rect">
            <a:avLst/>
          </a:prstGeom>
        </p:spPr>
        <p:txBody>
          <a:bodyPr vert="horz" lIns="90196" tIns="45098" rIns="90196" bIns="45098"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1" y="9119474"/>
            <a:ext cx="3169920" cy="480060"/>
          </a:xfrm>
          <a:prstGeom prst="rect">
            <a:avLst/>
          </a:prstGeom>
        </p:spPr>
        <p:txBody>
          <a:bodyPr vert="horz" lIns="90196" tIns="45098" rIns="90196" bIns="45098" rtlCol="0" anchor="b"/>
          <a:lstStyle>
            <a:lvl1pPr algn="l">
              <a:defRPr sz="1200"/>
            </a:lvl1pPr>
          </a:lstStyle>
          <a:p>
            <a:endParaRPr lang="en-GB" dirty="0"/>
          </a:p>
        </p:txBody>
      </p:sp>
      <p:sp>
        <p:nvSpPr>
          <p:cNvPr id="7" name="Slide Number Placeholder 6"/>
          <p:cNvSpPr>
            <a:spLocks noGrp="1"/>
          </p:cNvSpPr>
          <p:nvPr>
            <p:ph type="sldNum" sz="quarter" idx="5"/>
          </p:nvPr>
        </p:nvSpPr>
        <p:spPr>
          <a:xfrm>
            <a:off x="4143588" y="9119474"/>
            <a:ext cx="3169920" cy="480060"/>
          </a:xfrm>
          <a:prstGeom prst="rect">
            <a:avLst/>
          </a:prstGeom>
        </p:spPr>
        <p:txBody>
          <a:bodyPr vert="horz" lIns="90196" tIns="45098" rIns="90196" bIns="45098" rtlCol="0" anchor="b"/>
          <a:lstStyle>
            <a:lvl1pPr algn="r">
              <a:defRPr sz="1200"/>
            </a:lvl1pPr>
          </a:lstStyle>
          <a:p>
            <a:fld id="{2A2357B9-A31F-4FC7-A38A-70DF36F645F3}" type="slidenum">
              <a:rPr lang="en-GB" smtClean="0"/>
              <a:t>‹#›</a:t>
            </a:fld>
            <a:endParaRPr lang="en-GB" dirty="0"/>
          </a:p>
        </p:txBody>
      </p:sp>
    </p:spTree>
    <p:extLst>
      <p:ext uri="{BB962C8B-B14F-4D97-AF65-F5344CB8AC3E}">
        <p14:creationId xmlns:p14="http://schemas.microsoft.com/office/powerpoint/2010/main" val="7929643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a:t>Click to edit Master title style</a:t>
            </a:r>
            <a:endParaRPr lang="en-GB" dirty="0"/>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dirty="0"/>
          </a:p>
        </p:txBody>
      </p:sp>
    </p:spTree>
    <p:extLst>
      <p:ext uri="{BB962C8B-B14F-4D97-AF65-F5344CB8AC3E}">
        <p14:creationId xmlns:p14="http://schemas.microsoft.com/office/powerpoint/2010/main" val="31303932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5311928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a:t>Click to edit Master title style</a:t>
            </a:r>
            <a:endParaRPr lang="en-GB" dirty="0"/>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41873010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8655067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a:t>Click to edit Master title style</a:t>
            </a:r>
            <a:endParaRPr lang="en-GB" dirty="0"/>
          </a:p>
        </p:txBody>
      </p:sp>
    </p:spTree>
    <p:extLst>
      <p:ext uri="{BB962C8B-B14F-4D97-AF65-F5344CB8AC3E}">
        <p14:creationId xmlns:p14="http://schemas.microsoft.com/office/powerpoint/2010/main" val="31180979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28812197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72387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4807504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endParaRPr lang="en-GB" dirty="0"/>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7642197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1">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a:t>Click to edit Master title style</a:t>
            </a:r>
            <a:endParaRPr lang="en-GB" dirty="0"/>
          </a:p>
        </p:txBody>
      </p:sp>
      <p:sp>
        <p:nvSpPr>
          <p:cNvPr id="3" name="Text Placeholder 2"/>
          <p:cNvSpPr>
            <a:spLocks noGrp="1"/>
          </p:cNvSpPr>
          <p:nvPr>
            <p:ph type="body" idx="1"/>
          </p:nvPr>
        </p:nvSpPr>
        <p:spPr>
          <a:xfrm>
            <a:off x="457200" y="1059582"/>
            <a:ext cx="8229600" cy="367240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extLst>
      <p:ext uri="{BB962C8B-B14F-4D97-AF65-F5344CB8AC3E}">
        <p14:creationId xmlns:p14="http://schemas.microsoft.com/office/powerpoint/2010/main" val="22792911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txStyles>
    <p:title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26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2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Layout" Target="../slideLayouts/slideLayout6.xml"/><Relationship Id="rId5" Type="http://schemas.openxmlformats.org/officeDocument/2006/relationships/image" Target="../media/image6.svg"/><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9.svg"/><Relationship Id="rId2" Type="http://schemas.openxmlformats.org/officeDocument/2006/relationships/image" Target="../media/image8.pn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9.svg"/><Relationship Id="rId2" Type="http://schemas.openxmlformats.org/officeDocument/2006/relationships/image" Target="../media/image8.pn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9.svg"/><Relationship Id="rId2" Type="http://schemas.openxmlformats.org/officeDocument/2006/relationships/image" Target="../media/image8.pn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11560" y="1851670"/>
            <a:ext cx="7772400" cy="1102519"/>
          </a:xfrm>
        </p:spPr>
        <p:txBody>
          <a:bodyPr>
            <a:normAutofit fontScale="90000"/>
          </a:bodyPr>
          <a:lstStyle/>
          <a:p>
            <a:r>
              <a:rPr lang="en-GB" sz="3600" dirty="0">
                <a:latin typeface="Arial"/>
                <a:cs typeface="Arial"/>
              </a:rPr>
              <a:t>DSC Governance Sub-Committee 27</a:t>
            </a:r>
            <a:r>
              <a:rPr lang="en-GB" sz="3600" baseline="30000" dirty="0">
                <a:latin typeface="Arial"/>
                <a:cs typeface="Arial"/>
              </a:rPr>
              <a:t>th</a:t>
            </a:r>
            <a:r>
              <a:rPr lang="en-GB" sz="3600" dirty="0">
                <a:latin typeface="Arial"/>
                <a:cs typeface="Arial"/>
              </a:rPr>
              <a:t> April 2021</a:t>
            </a:r>
          </a:p>
        </p:txBody>
      </p:sp>
    </p:spTree>
    <p:extLst>
      <p:ext uri="{BB962C8B-B14F-4D97-AF65-F5344CB8AC3E}">
        <p14:creationId xmlns:p14="http://schemas.microsoft.com/office/powerpoint/2010/main" val="36537492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195486"/>
            <a:ext cx="8229600" cy="637580"/>
          </a:xfrm>
        </p:spPr>
        <p:txBody>
          <a:bodyPr>
            <a:normAutofit/>
          </a:bodyPr>
          <a:lstStyle/>
          <a:p>
            <a:r>
              <a:rPr lang="en-GB" dirty="0"/>
              <a:t>Agenda / Approximate Timings </a:t>
            </a:r>
          </a:p>
        </p:txBody>
      </p:sp>
      <p:sp>
        <p:nvSpPr>
          <p:cNvPr id="3" name="Rectangle 2"/>
          <p:cNvSpPr/>
          <p:nvPr/>
        </p:nvSpPr>
        <p:spPr>
          <a:xfrm>
            <a:off x="557519" y="915566"/>
            <a:ext cx="8424936" cy="416011"/>
          </a:xfrm>
          <a:prstGeom prst="rect">
            <a:avLst/>
          </a:prstGeom>
        </p:spPr>
        <p:txBody>
          <a:bodyPr wrap="square">
            <a:spAutoFit/>
          </a:bodyPr>
          <a:lstStyle/>
          <a:p>
            <a:pPr>
              <a:lnSpc>
                <a:spcPct val="150000"/>
              </a:lnSpc>
            </a:pPr>
            <a:endParaRPr lang="en-GB" sz="1600" dirty="0">
              <a:latin typeface="+mj-lt"/>
            </a:endParaRPr>
          </a:p>
        </p:txBody>
      </p:sp>
      <p:sp>
        <p:nvSpPr>
          <p:cNvPr id="5" name="TextBox 4">
            <a:extLst>
              <a:ext uri="{FF2B5EF4-FFF2-40B4-BE49-F238E27FC236}">
                <a16:creationId xmlns:a16="http://schemas.microsoft.com/office/drawing/2014/main" id="{2A37F94A-76E3-4E6C-BEC6-88F1A706D4A3}"/>
              </a:ext>
            </a:extLst>
          </p:cNvPr>
          <p:cNvSpPr txBox="1"/>
          <p:nvPr/>
        </p:nvSpPr>
        <p:spPr>
          <a:xfrm>
            <a:off x="557519" y="1123571"/>
            <a:ext cx="8370895" cy="3754874"/>
          </a:xfrm>
          <a:prstGeom prst="rect">
            <a:avLst/>
          </a:prstGeom>
          <a:noFill/>
        </p:spPr>
        <p:txBody>
          <a:bodyPr wrap="square" rtlCol="0">
            <a:spAutoFit/>
          </a:bodyPr>
          <a:lstStyle/>
          <a:p>
            <a:pPr marL="342900" indent="-342900">
              <a:buFont typeface="+mj-lt"/>
              <a:buAutoNum type="arabicPeriod"/>
            </a:pPr>
            <a:endParaRPr lang="en-GB" sz="1400" dirty="0"/>
          </a:p>
          <a:p>
            <a:pPr marL="342900" indent="-342900">
              <a:buFont typeface="+mj-lt"/>
              <a:buAutoNum type="arabicPeriod"/>
            </a:pPr>
            <a:r>
              <a:rPr lang="en-GB" sz="1400" dirty="0"/>
              <a:t>Introductions &amp; scene setting (10 mins) </a:t>
            </a:r>
          </a:p>
          <a:p>
            <a:pPr marL="342900" indent="-342900">
              <a:buFont typeface="+mj-lt"/>
              <a:buAutoNum type="arabicPeriod"/>
            </a:pPr>
            <a:endParaRPr lang="en-GB" sz="1400" dirty="0"/>
          </a:p>
          <a:p>
            <a:pPr marL="342900" indent="-342900">
              <a:buFont typeface="+mj-lt"/>
              <a:buAutoNum type="arabicPeriod"/>
            </a:pPr>
            <a:r>
              <a:rPr lang="en-GB" sz="1400" dirty="0"/>
              <a:t>‘Xoserve Change Fund’ (45 mins)</a:t>
            </a:r>
          </a:p>
          <a:p>
            <a:pPr marL="342900" indent="-342900">
              <a:buFont typeface="+mj-lt"/>
              <a:buAutoNum type="arabicPeriod"/>
            </a:pPr>
            <a:endParaRPr lang="en-GB" sz="1400" dirty="0"/>
          </a:p>
          <a:p>
            <a:pPr marL="342900" indent="-342900">
              <a:buFont typeface="+mj-lt"/>
              <a:buAutoNum type="arabicPeriod"/>
            </a:pPr>
            <a:r>
              <a:rPr lang="en-GB" sz="1400" dirty="0"/>
              <a:t>ChMC interactions with non-DSC-change-funded change programmes (30 mins)</a:t>
            </a:r>
          </a:p>
          <a:p>
            <a:pPr marL="342900" indent="-342900">
              <a:buFont typeface="+mj-lt"/>
              <a:buAutoNum type="arabicPeriod"/>
            </a:pPr>
            <a:endParaRPr lang="en-GB" sz="1400" dirty="0"/>
          </a:p>
          <a:p>
            <a:r>
              <a:rPr lang="en-GB" sz="1400" dirty="0"/>
              <a:t>4.    Financial Analysis and Management Information Discussion (30 mins)</a:t>
            </a:r>
          </a:p>
          <a:p>
            <a:pPr marL="342900" indent="-342900">
              <a:buFont typeface="+mj-lt"/>
              <a:buAutoNum type="arabicPeriod"/>
            </a:pPr>
            <a:endParaRPr lang="en-GB" sz="1400" dirty="0"/>
          </a:p>
          <a:p>
            <a:r>
              <a:rPr lang="en-GB" sz="1400" dirty="0"/>
              <a:t>5.    Summary &amp; Next Steps (15 mins)</a:t>
            </a:r>
          </a:p>
          <a:p>
            <a:pPr marL="342900" indent="-342900">
              <a:buFont typeface="+mj-lt"/>
              <a:buAutoNum type="arabicPeriod"/>
            </a:pPr>
            <a:endParaRPr lang="en-GB" sz="1400" dirty="0"/>
          </a:p>
          <a:p>
            <a:r>
              <a:rPr lang="en-GB" sz="1400" dirty="0"/>
              <a:t>6.    AOB (15 mins)</a:t>
            </a:r>
          </a:p>
          <a:p>
            <a:pPr marL="342900" indent="-342900">
              <a:buFont typeface="+mj-lt"/>
              <a:buAutoNum type="arabicPeriod"/>
            </a:pPr>
            <a:endParaRPr lang="en-GB" sz="1400" dirty="0"/>
          </a:p>
          <a:p>
            <a:pPr marL="342900" indent="-342900">
              <a:buFont typeface="+mj-lt"/>
              <a:buAutoNum type="arabicPeriod"/>
            </a:pPr>
            <a:endParaRPr lang="en-GB" sz="1400" dirty="0"/>
          </a:p>
          <a:p>
            <a:pPr marL="342900" indent="-342900">
              <a:buFont typeface="+mj-lt"/>
              <a:buAutoNum type="arabicPeriod"/>
            </a:pPr>
            <a:endParaRPr lang="en-GB" sz="1400" dirty="0"/>
          </a:p>
          <a:p>
            <a:pPr marL="285750" indent="-285750">
              <a:buFont typeface="Arial" panose="020B0604020202020204" pitchFamily="34" charset="0"/>
              <a:buChar char="•"/>
            </a:pPr>
            <a:endParaRPr lang="en-GB" sz="1400" dirty="0"/>
          </a:p>
          <a:p>
            <a:pPr marL="285750" indent="-285750">
              <a:buFont typeface="Arial" panose="020B0604020202020204" pitchFamily="34" charset="0"/>
              <a:buChar char="•"/>
            </a:pPr>
            <a:endParaRPr lang="en-GB" sz="1400" dirty="0"/>
          </a:p>
        </p:txBody>
      </p:sp>
    </p:spTree>
    <p:extLst>
      <p:ext uri="{BB962C8B-B14F-4D97-AF65-F5344CB8AC3E}">
        <p14:creationId xmlns:p14="http://schemas.microsoft.com/office/powerpoint/2010/main" val="8077674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557519" y="915566"/>
            <a:ext cx="8424936" cy="416011"/>
          </a:xfrm>
          <a:prstGeom prst="rect">
            <a:avLst/>
          </a:prstGeom>
        </p:spPr>
        <p:txBody>
          <a:bodyPr wrap="square">
            <a:spAutoFit/>
          </a:bodyPr>
          <a:lstStyle/>
          <a:p>
            <a:pPr>
              <a:lnSpc>
                <a:spcPct val="150000"/>
              </a:lnSpc>
            </a:pPr>
            <a:endParaRPr lang="en-GB" sz="1600" dirty="0">
              <a:latin typeface="+mj-lt"/>
            </a:endParaRPr>
          </a:p>
        </p:txBody>
      </p:sp>
      <p:sp>
        <p:nvSpPr>
          <p:cNvPr id="6" name="Title 1">
            <a:extLst>
              <a:ext uri="{FF2B5EF4-FFF2-40B4-BE49-F238E27FC236}">
                <a16:creationId xmlns:a16="http://schemas.microsoft.com/office/drawing/2014/main" id="{0111EFE7-BAC8-48CB-A5C3-8524BC587E50}"/>
              </a:ext>
            </a:extLst>
          </p:cNvPr>
          <p:cNvSpPr>
            <a:spLocks noGrp="1"/>
          </p:cNvSpPr>
          <p:nvPr>
            <p:ph type="title"/>
          </p:nvPr>
        </p:nvSpPr>
        <p:spPr>
          <a:xfrm>
            <a:off x="0" y="216011"/>
            <a:ext cx="8928992" cy="339515"/>
          </a:xfrm>
        </p:spPr>
        <p:txBody>
          <a:bodyPr>
            <a:noAutofit/>
          </a:bodyPr>
          <a:lstStyle/>
          <a:p>
            <a:r>
              <a:rPr lang="en-GB" sz="2400" dirty="0"/>
              <a:t>2. Xoserve Change Fund – background and intent</a:t>
            </a:r>
          </a:p>
        </p:txBody>
      </p:sp>
      <p:sp>
        <p:nvSpPr>
          <p:cNvPr id="5" name="TextBox 4">
            <a:extLst>
              <a:ext uri="{FF2B5EF4-FFF2-40B4-BE49-F238E27FC236}">
                <a16:creationId xmlns:a16="http://schemas.microsoft.com/office/drawing/2014/main" id="{58AE785B-73C0-4A43-865E-8130821B12A4}"/>
              </a:ext>
            </a:extLst>
          </p:cNvPr>
          <p:cNvSpPr txBox="1"/>
          <p:nvPr/>
        </p:nvSpPr>
        <p:spPr>
          <a:xfrm>
            <a:off x="612576" y="759664"/>
            <a:ext cx="8064896" cy="2292935"/>
          </a:xfrm>
          <a:prstGeom prst="rect">
            <a:avLst/>
          </a:prstGeom>
          <a:noFill/>
        </p:spPr>
        <p:txBody>
          <a:bodyPr wrap="square" rtlCol="0">
            <a:spAutoFit/>
          </a:bodyPr>
          <a:lstStyle/>
          <a:p>
            <a:pPr marL="171450" indent="-171450">
              <a:buFont typeface="Arial" panose="020B0604020202020204" pitchFamily="34" charset="0"/>
              <a:buChar char="•"/>
            </a:pPr>
            <a:r>
              <a:rPr lang="en-GB" sz="1100" dirty="0"/>
              <a:t>The concept of was discussed in ChMC during the business planning process and was ultimately recommended for approval by ChMC in September 2020 (and subsequently approved as part of the wider business plan) </a:t>
            </a:r>
          </a:p>
          <a:p>
            <a:pPr marL="171450" indent="-171450">
              <a:buFont typeface="Arial" panose="020B0604020202020204" pitchFamily="34" charset="0"/>
              <a:buChar char="•"/>
            </a:pPr>
            <a:endParaRPr lang="en-GB" sz="1100" dirty="0"/>
          </a:p>
          <a:p>
            <a:pPr marL="171450" indent="-171450">
              <a:buFont typeface="Arial" panose="020B0604020202020204" pitchFamily="34" charset="0"/>
              <a:buChar char="•"/>
            </a:pPr>
            <a:r>
              <a:rPr lang="en-GB" sz="1100" dirty="0"/>
              <a:t>A ‘parent’ XRN 5237 has been raised to allow drawdown from the associated budget of £200,000 for financial year 21/22, with the aim to:</a:t>
            </a:r>
          </a:p>
          <a:p>
            <a:pPr marL="171450" indent="-171450">
              <a:buFont typeface="Arial" panose="020B0604020202020204" pitchFamily="34" charset="0"/>
              <a:buChar char="•"/>
            </a:pPr>
            <a:endParaRPr lang="en-GB" sz="1100" dirty="0"/>
          </a:p>
          <a:p>
            <a:pPr marL="171450" indent="-171450">
              <a:buFont typeface="Arial" panose="020B0604020202020204" pitchFamily="34" charset="0"/>
              <a:buChar char="•"/>
            </a:pPr>
            <a:r>
              <a:rPr lang="en-GB" sz="1100" b="1" i="1" dirty="0"/>
              <a:t>“Allow </a:t>
            </a:r>
            <a:r>
              <a:rPr lang="en-US" sz="1100" b="1" i="1" dirty="0"/>
              <a:t>Xoserve greater flexibility to deliver appropriate changes with more agility, which will further lead to process and system improvements to increase efficiency and boost customer experience”</a:t>
            </a:r>
          </a:p>
          <a:p>
            <a:pPr marL="171450" indent="-171450">
              <a:buFont typeface="Arial" panose="020B0604020202020204" pitchFamily="34" charset="0"/>
              <a:buChar char="•"/>
            </a:pPr>
            <a:endParaRPr lang="en-US" sz="1100" i="1" dirty="0"/>
          </a:p>
          <a:p>
            <a:pPr marL="171450" indent="-171450">
              <a:buFont typeface="Arial" panose="020B0604020202020204" pitchFamily="34" charset="0"/>
              <a:buChar char="•"/>
            </a:pPr>
            <a:r>
              <a:rPr lang="en-US" sz="1100" dirty="0"/>
              <a:t>XRN 5237 was deferred by ChMC in March 2021 so that members could better understand the process via which the funds could be accessed and how ChMC would be engaged – this is the purpose of this agenda item </a:t>
            </a:r>
          </a:p>
          <a:p>
            <a:pPr marL="171450" indent="-171450">
              <a:buFont typeface="Arial" panose="020B0604020202020204" pitchFamily="34" charset="0"/>
              <a:buChar char="•"/>
            </a:pPr>
            <a:endParaRPr lang="en-US" sz="1100" dirty="0"/>
          </a:p>
          <a:p>
            <a:pPr marL="171450" indent="-171450">
              <a:buFont typeface="Arial" panose="020B0604020202020204" pitchFamily="34" charset="0"/>
              <a:buChar char="•"/>
            </a:pPr>
            <a:r>
              <a:rPr lang="en-US" sz="1100" dirty="0"/>
              <a:t>In principle, the fund would be accessible to deliver Change Requests (CRs) if:</a:t>
            </a:r>
            <a:endParaRPr lang="en-GB" sz="1100" dirty="0"/>
          </a:p>
        </p:txBody>
      </p:sp>
      <p:pic>
        <p:nvPicPr>
          <p:cNvPr id="9" name="Graphic 8" descr="Unlock">
            <a:extLst>
              <a:ext uri="{FF2B5EF4-FFF2-40B4-BE49-F238E27FC236}">
                <a16:creationId xmlns:a16="http://schemas.microsoft.com/office/drawing/2014/main" id="{ED126FB3-204E-4EC1-928C-E92999B06C10}"/>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39552" y="3135846"/>
            <a:ext cx="504056" cy="504056"/>
          </a:xfrm>
          <a:prstGeom prst="rect">
            <a:avLst/>
          </a:prstGeom>
        </p:spPr>
      </p:pic>
      <p:pic>
        <p:nvPicPr>
          <p:cNvPr id="10" name="Graphic 9" descr="Unlock">
            <a:extLst>
              <a:ext uri="{FF2B5EF4-FFF2-40B4-BE49-F238E27FC236}">
                <a16:creationId xmlns:a16="http://schemas.microsoft.com/office/drawing/2014/main" id="{5683DC81-58DA-46AE-9A60-8952480624A6}"/>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39552" y="3654191"/>
            <a:ext cx="504056" cy="504056"/>
          </a:xfrm>
          <a:prstGeom prst="rect">
            <a:avLst/>
          </a:prstGeom>
        </p:spPr>
      </p:pic>
      <p:pic>
        <p:nvPicPr>
          <p:cNvPr id="11" name="Graphic 10" descr="Unlock">
            <a:extLst>
              <a:ext uri="{FF2B5EF4-FFF2-40B4-BE49-F238E27FC236}">
                <a16:creationId xmlns:a16="http://schemas.microsoft.com/office/drawing/2014/main" id="{F40AD47D-418E-4BCE-92D8-890708A8ECF5}"/>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43926" y="4227934"/>
            <a:ext cx="504056" cy="504056"/>
          </a:xfrm>
          <a:prstGeom prst="rect">
            <a:avLst/>
          </a:prstGeom>
        </p:spPr>
      </p:pic>
      <p:sp>
        <p:nvSpPr>
          <p:cNvPr id="12" name="TextBox 11">
            <a:extLst>
              <a:ext uri="{FF2B5EF4-FFF2-40B4-BE49-F238E27FC236}">
                <a16:creationId xmlns:a16="http://schemas.microsoft.com/office/drawing/2014/main" id="{8B520490-FA11-432D-8DAD-02764937CB60}"/>
              </a:ext>
            </a:extLst>
          </p:cNvPr>
          <p:cNvSpPr txBox="1"/>
          <p:nvPr/>
        </p:nvSpPr>
        <p:spPr>
          <a:xfrm>
            <a:off x="1115616" y="3352114"/>
            <a:ext cx="4955254" cy="261610"/>
          </a:xfrm>
          <a:prstGeom prst="rect">
            <a:avLst/>
          </a:prstGeom>
          <a:noFill/>
        </p:spPr>
        <p:txBody>
          <a:bodyPr wrap="square" rtlCol="0">
            <a:spAutoFit/>
          </a:bodyPr>
          <a:lstStyle/>
          <a:p>
            <a:r>
              <a:rPr lang="en-GB" sz="1100" dirty="0"/>
              <a:t>Customer benefits can be clearly articulated </a:t>
            </a:r>
          </a:p>
        </p:txBody>
      </p:sp>
      <p:sp>
        <p:nvSpPr>
          <p:cNvPr id="13" name="TextBox 12">
            <a:extLst>
              <a:ext uri="{FF2B5EF4-FFF2-40B4-BE49-F238E27FC236}">
                <a16:creationId xmlns:a16="http://schemas.microsoft.com/office/drawing/2014/main" id="{87C13FE6-A675-4182-BE71-C7A5B44CBDE5}"/>
              </a:ext>
            </a:extLst>
          </p:cNvPr>
          <p:cNvSpPr txBox="1"/>
          <p:nvPr/>
        </p:nvSpPr>
        <p:spPr>
          <a:xfrm>
            <a:off x="1079104" y="3872082"/>
            <a:ext cx="4068960" cy="261610"/>
          </a:xfrm>
          <a:prstGeom prst="rect">
            <a:avLst/>
          </a:prstGeom>
          <a:noFill/>
        </p:spPr>
        <p:txBody>
          <a:bodyPr wrap="square" rtlCol="0">
            <a:spAutoFit/>
          </a:bodyPr>
          <a:lstStyle/>
          <a:p>
            <a:r>
              <a:rPr lang="en-GB" sz="1100" dirty="0"/>
              <a:t>No functional impacts to customer systems have be identified </a:t>
            </a:r>
          </a:p>
        </p:txBody>
      </p:sp>
      <p:sp>
        <p:nvSpPr>
          <p:cNvPr id="14" name="TextBox 13">
            <a:extLst>
              <a:ext uri="{FF2B5EF4-FFF2-40B4-BE49-F238E27FC236}">
                <a16:creationId xmlns:a16="http://schemas.microsoft.com/office/drawing/2014/main" id="{DEF547A4-05D5-47ED-A75B-DD2EA9DFCB89}"/>
              </a:ext>
            </a:extLst>
          </p:cNvPr>
          <p:cNvSpPr txBox="1"/>
          <p:nvPr/>
        </p:nvSpPr>
        <p:spPr>
          <a:xfrm>
            <a:off x="1079104" y="4406353"/>
            <a:ext cx="3348880" cy="261610"/>
          </a:xfrm>
          <a:prstGeom prst="rect">
            <a:avLst/>
          </a:prstGeom>
          <a:noFill/>
        </p:spPr>
        <p:txBody>
          <a:bodyPr wrap="square" rtlCol="0">
            <a:spAutoFit/>
          </a:bodyPr>
          <a:lstStyle/>
          <a:p>
            <a:r>
              <a:rPr lang="en-GB" sz="1100" dirty="0"/>
              <a:t>Flexibility is beneficial to deliver the change   </a:t>
            </a:r>
          </a:p>
        </p:txBody>
      </p:sp>
      <p:pic>
        <p:nvPicPr>
          <p:cNvPr id="16" name="Graphic 15" descr="Checkmark">
            <a:extLst>
              <a:ext uri="{FF2B5EF4-FFF2-40B4-BE49-F238E27FC236}">
                <a16:creationId xmlns:a16="http://schemas.microsoft.com/office/drawing/2014/main" id="{60100947-3C80-4543-A9EF-41D73C9236EC}"/>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4067945" y="3241584"/>
            <a:ext cx="504057" cy="504057"/>
          </a:xfrm>
          <a:prstGeom prst="rect">
            <a:avLst/>
          </a:prstGeom>
        </p:spPr>
      </p:pic>
      <p:pic>
        <p:nvPicPr>
          <p:cNvPr id="17" name="Graphic 16" descr="Checkmark">
            <a:extLst>
              <a:ext uri="{FF2B5EF4-FFF2-40B4-BE49-F238E27FC236}">
                <a16:creationId xmlns:a16="http://schemas.microsoft.com/office/drawing/2014/main" id="{7C128224-95C5-4327-B23D-C6920BC9BCEE}"/>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5076056" y="3723877"/>
            <a:ext cx="504057" cy="504057"/>
          </a:xfrm>
          <a:prstGeom prst="rect">
            <a:avLst/>
          </a:prstGeom>
        </p:spPr>
      </p:pic>
      <p:pic>
        <p:nvPicPr>
          <p:cNvPr id="18" name="Graphic 17" descr="Checkmark">
            <a:extLst>
              <a:ext uri="{FF2B5EF4-FFF2-40B4-BE49-F238E27FC236}">
                <a16:creationId xmlns:a16="http://schemas.microsoft.com/office/drawing/2014/main" id="{A42DF9D8-A6F2-42E0-AE56-E078F99E806D}"/>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4058263" y="4281897"/>
            <a:ext cx="504057" cy="504057"/>
          </a:xfrm>
          <a:prstGeom prst="rect">
            <a:avLst/>
          </a:prstGeom>
        </p:spPr>
      </p:pic>
    </p:spTree>
    <p:extLst>
      <p:ext uri="{BB962C8B-B14F-4D97-AF65-F5344CB8AC3E}">
        <p14:creationId xmlns:p14="http://schemas.microsoft.com/office/powerpoint/2010/main" val="29861708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DA5CB65F-85CC-40D2-BC65-400AF5A2BBBC}"/>
              </a:ext>
            </a:extLst>
          </p:cNvPr>
          <p:cNvSpPr/>
          <p:nvPr/>
        </p:nvSpPr>
        <p:spPr>
          <a:xfrm>
            <a:off x="6335942" y="1434104"/>
            <a:ext cx="2232501" cy="165205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Rectangle 2"/>
          <p:cNvSpPr/>
          <p:nvPr/>
        </p:nvSpPr>
        <p:spPr>
          <a:xfrm>
            <a:off x="557519" y="915566"/>
            <a:ext cx="8424936" cy="416011"/>
          </a:xfrm>
          <a:prstGeom prst="rect">
            <a:avLst/>
          </a:prstGeom>
        </p:spPr>
        <p:txBody>
          <a:bodyPr wrap="square">
            <a:spAutoFit/>
          </a:bodyPr>
          <a:lstStyle/>
          <a:p>
            <a:pPr>
              <a:lnSpc>
                <a:spcPct val="150000"/>
              </a:lnSpc>
            </a:pPr>
            <a:endParaRPr lang="en-GB" sz="1600" dirty="0">
              <a:latin typeface="+mj-lt"/>
            </a:endParaRPr>
          </a:p>
        </p:txBody>
      </p:sp>
      <p:sp>
        <p:nvSpPr>
          <p:cNvPr id="6" name="Title 1">
            <a:extLst>
              <a:ext uri="{FF2B5EF4-FFF2-40B4-BE49-F238E27FC236}">
                <a16:creationId xmlns:a16="http://schemas.microsoft.com/office/drawing/2014/main" id="{0111EFE7-BAC8-48CB-A5C3-8524BC587E50}"/>
              </a:ext>
            </a:extLst>
          </p:cNvPr>
          <p:cNvSpPr>
            <a:spLocks noGrp="1"/>
          </p:cNvSpPr>
          <p:nvPr>
            <p:ph type="title"/>
          </p:nvPr>
        </p:nvSpPr>
        <p:spPr>
          <a:xfrm>
            <a:off x="0" y="216011"/>
            <a:ext cx="8928992" cy="339515"/>
          </a:xfrm>
        </p:spPr>
        <p:txBody>
          <a:bodyPr>
            <a:noAutofit/>
          </a:bodyPr>
          <a:lstStyle/>
          <a:p>
            <a:r>
              <a:rPr lang="en-GB" sz="2400" dirty="0"/>
              <a:t>Documentation proposal </a:t>
            </a:r>
          </a:p>
        </p:txBody>
      </p:sp>
      <p:sp>
        <p:nvSpPr>
          <p:cNvPr id="5" name="TextBox 4">
            <a:extLst>
              <a:ext uri="{FF2B5EF4-FFF2-40B4-BE49-F238E27FC236}">
                <a16:creationId xmlns:a16="http://schemas.microsoft.com/office/drawing/2014/main" id="{58AE785B-73C0-4A43-865E-8130821B12A4}"/>
              </a:ext>
            </a:extLst>
          </p:cNvPr>
          <p:cNvSpPr txBox="1"/>
          <p:nvPr/>
        </p:nvSpPr>
        <p:spPr>
          <a:xfrm>
            <a:off x="360548" y="747739"/>
            <a:ext cx="8531932" cy="400110"/>
          </a:xfrm>
          <a:prstGeom prst="rect">
            <a:avLst/>
          </a:prstGeom>
          <a:noFill/>
        </p:spPr>
        <p:txBody>
          <a:bodyPr wrap="square" rtlCol="0">
            <a:spAutoFit/>
          </a:bodyPr>
          <a:lstStyle/>
          <a:p>
            <a:pPr marL="171450" indent="-171450">
              <a:buFont typeface="Arial" panose="020B0604020202020204" pitchFamily="34" charset="0"/>
              <a:buChar char="•"/>
            </a:pPr>
            <a:r>
              <a:rPr lang="en-GB" sz="1000" dirty="0"/>
              <a:t>A stated aim of having a ring-fenced budget is to reduce the need for individual (child) XRNs to pass through CP governance and therefore lead to greater fluency / flexibility.  Changes that would draw on this money will be Change Requests (CRs) rather than Change Proposals (CPs)</a:t>
            </a:r>
          </a:p>
        </p:txBody>
      </p:sp>
      <p:pic>
        <p:nvPicPr>
          <p:cNvPr id="15" name="Picture 14">
            <a:extLst>
              <a:ext uri="{FF2B5EF4-FFF2-40B4-BE49-F238E27FC236}">
                <a16:creationId xmlns:a16="http://schemas.microsoft.com/office/drawing/2014/main" id="{EDC15C27-BF8D-4D82-9A13-6A33ACA6B53A}"/>
              </a:ext>
            </a:extLst>
          </p:cNvPr>
          <p:cNvPicPr>
            <a:picLocks noChangeAspect="1"/>
          </p:cNvPicPr>
          <p:nvPr/>
        </p:nvPicPr>
        <p:blipFill>
          <a:blip r:embed="rId2"/>
          <a:stretch>
            <a:fillRect/>
          </a:stretch>
        </p:blipFill>
        <p:spPr>
          <a:xfrm>
            <a:off x="611560" y="1425976"/>
            <a:ext cx="5544108" cy="1660182"/>
          </a:xfrm>
          <a:prstGeom prst="rect">
            <a:avLst/>
          </a:prstGeom>
        </p:spPr>
      </p:pic>
      <p:sp>
        <p:nvSpPr>
          <p:cNvPr id="2" name="Rectangle 1">
            <a:extLst>
              <a:ext uri="{FF2B5EF4-FFF2-40B4-BE49-F238E27FC236}">
                <a16:creationId xmlns:a16="http://schemas.microsoft.com/office/drawing/2014/main" id="{B1000287-1742-4C9C-9B9D-95A8BC08114B}"/>
              </a:ext>
            </a:extLst>
          </p:cNvPr>
          <p:cNvSpPr/>
          <p:nvPr/>
        </p:nvSpPr>
        <p:spPr>
          <a:xfrm>
            <a:off x="359532" y="3315524"/>
            <a:ext cx="8460940" cy="1631216"/>
          </a:xfrm>
          <a:prstGeom prst="rect">
            <a:avLst/>
          </a:prstGeom>
        </p:spPr>
        <p:txBody>
          <a:bodyPr wrap="square">
            <a:spAutoFit/>
          </a:bodyPr>
          <a:lstStyle/>
          <a:p>
            <a:pPr marL="171450" indent="-171450">
              <a:buFont typeface="Arial" panose="020B0604020202020204" pitchFamily="34" charset="0"/>
              <a:buChar char="•"/>
            </a:pPr>
            <a:r>
              <a:rPr lang="en-GB" sz="1000" dirty="0"/>
              <a:t>The changes that will be consistent with the principles on the previous slide are CRs (not CPs).  As such we </a:t>
            </a:r>
            <a:r>
              <a:rPr lang="en-GB" sz="1000" b="1" dirty="0"/>
              <a:t>propose that XRN 5237 is re-launched as a parent CR and given its own location on Xoserve.com</a:t>
            </a:r>
            <a:r>
              <a:rPr lang="en-GB" sz="1000" dirty="0"/>
              <a:t> (e.g. like a release page).  </a:t>
            </a:r>
          </a:p>
          <a:p>
            <a:pPr marL="171450" indent="-171450">
              <a:buFont typeface="Arial" panose="020B0604020202020204" pitchFamily="34" charset="0"/>
              <a:buChar char="•"/>
            </a:pPr>
            <a:endParaRPr lang="en-GB" sz="1000" dirty="0"/>
          </a:p>
          <a:p>
            <a:pPr marL="171450" indent="-171450">
              <a:buFont typeface="Arial" panose="020B0604020202020204" pitchFamily="34" charset="0"/>
              <a:buChar char="•"/>
            </a:pPr>
            <a:r>
              <a:rPr lang="en-GB" sz="1000" dirty="0"/>
              <a:t>Any subsequent child CR that seeks to draw-down on the budget will be given it’s own XRN reference and will be published on the dedicated part of Xoserve.com and discussed in the quarterly DSC Governance Sub-Committee before funds are drawn / work started</a:t>
            </a:r>
          </a:p>
          <a:p>
            <a:pPr marL="171450" indent="-171450">
              <a:buFont typeface="Arial" panose="020B0604020202020204" pitchFamily="34" charset="0"/>
              <a:buChar char="•"/>
            </a:pPr>
            <a:endParaRPr lang="en-GB" sz="1000" dirty="0"/>
          </a:p>
          <a:p>
            <a:pPr marL="171450" indent="-171450">
              <a:buFont typeface="Arial" panose="020B0604020202020204" pitchFamily="34" charset="0"/>
              <a:buChar char="•"/>
            </a:pPr>
            <a:r>
              <a:rPr lang="en-GB" sz="1000" b="1" dirty="0"/>
              <a:t>Each child XRN will stipulate customer benefits and (lack of) customer impacts and state associated costs of work</a:t>
            </a:r>
          </a:p>
          <a:p>
            <a:pPr marL="171450" indent="-171450">
              <a:buFont typeface="Arial" panose="020B0604020202020204" pitchFamily="34" charset="0"/>
              <a:buChar char="•"/>
            </a:pPr>
            <a:endParaRPr lang="en-GB" sz="1000" dirty="0"/>
          </a:p>
          <a:p>
            <a:pPr marL="171450" indent="-171450">
              <a:buFont typeface="Arial" panose="020B0604020202020204" pitchFamily="34" charset="0"/>
              <a:buChar char="•"/>
            </a:pPr>
            <a:r>
              <a:rPr lang="en-GB" sz="1000" dirty="0"/>
              <a:t>Plan and associated costs of delivery will be shared on Xoserve.com and discussed in the DSC Governance Sub-Committee with </a:t>
            </a:r>
            <a:r>
              <a:rPr lang="en-GB" sz="1000" b="1" dirty="0"/>
              <a:t>financial MI included in the appropriate ChMC agenda item that tracks spend v remaining budget </a:t>
            </a:r>
          </a:p>
        </p:txBody>
      </p:sp>
      <p:sp>
        <p:nvSpPr>
          <p:cNvPr id="16" name="Rectangle 15">
            <a:extLst>
              <a:ext uri="{FF2B5EF4-FFF2-40B4-BE49-F238E27FC236}">
                <a16:creationId xmlns:a16="http://schemas.microsoft.com/office/drawing/2014/main" id="{D787849F-A219-4273-9FCF-84E2335F08B6}"/>
              </a:ext>
            </a:extLst>
          </p:cNvPr>
          <p:cNvSpPr/>
          <p:nvPr/>
        </p:nvSpPr>
        <p:spPr>
          <a:xfrm>
            <a:off x="6335942" y="1607364"/>
            <a:ext cx="1836458" cy="1569660"/>
          </a:xfrm>
          <a:prstGeom prst="rect">
            <a:avLst/>
          </a:prstGeom>
        </p:spPr>
        <p:txBody>
          <a:bodyPr wrap="square">
            <a:spAutoFit/>
          </a:bodyPr>
          <a:lstStyle/>
          <a:p>
            <a:pPr marL="342900" lvl="0" indent="-342900" fontAlgn="base">
              <a:spcAft>
                <a:spcPts val="0"/>
              </a:spcAft>
              <a:buSzPts val="1000"/>
              <a:buFont typeface="Wingdings" panose="05000000000000000000" pitchFamily="2" charset="2"/>
              <a:buChar char=""/>
              <a:tabLst>
                <a:tab pos="457200" algn="l"/>
              </a:tabLst>
            </a:pPr>
            <a:r>
              <a:rPr lang="en-GB" sz="600" i="1" dirty="0">
                <a:solidFill>
                  <a:schemeClr val="bg1"/>
                </a:solidFill>
                <a:latin typeface="Arial" panose="020B0604020202020204" pitchFamily="34" charset="0"/>
                <a:ea typeface="Calibri" panose="020F0502020204030204" pitchFamily="34" charset="0"/>
              </a:rPr>
              <a:t>Changes to screens (portal, DES, Gemini, etc.)</a:t>
            </a:r>
            <a:r>
              <a:rPr lang="en-GB" sz="600" dirty="0">
                <a:solidFill>
                  <a:schemeClr val="bg1"/>
                </a:solidFill>
                <a:latin typeface="Arial" panose="020B0604020202020204" pitchFamily="34" charset="0"/>
                <a:ea typeface="Calibri" panose="020F0502020204030204" pitchFamily="34" charset="0"/>
              </a:rPr>
              <a:t> </a:t>
            </a:r>
            <a:endParaRPr lang="en-GB" sz="600" dirty="0">
              <a:solidFill>
                <a:schemeClr val="bg1"/>
              </a:solidFill>
              <a:latin typeface="Calibri" panose="020F0502020204030204" pitchFamily="34" charset="0"/>
              <a:ea typeface="Calibri" panose="020F0502020204030204" pitchFamily="34" charset="0"/>
            </a:endParaRPr>
          </a:p>
          <a:p>
            <a:pPr marL="342900" lvl="0" indent="-342900" fontAlgn="base">
              <a:spcAft>
                <a:spcPts val="0"/>
              </a:spcAft>
              <a:buSzPts val="1000"/>
              <a:buFont typeface="Wingdings" panose="05000000000000000000" pitchFamily="2" charset="2"/>
              <a:buChar char=""/>
              <a:tabLst>
                <a:tab pos="457200" algn="l"/>
              </a:tabLst>
            </a:pPr>
            <a:r>
              <a:rPr lang="en-GB" sz="600" i="1" dirty="0">
                <a:solidFill>
                  <a:schemeClr val="bg1"/>
                </a:solidFill>
                <a:latin typeface="Arial" panose="020B0604020202020204" pitchFamily="34" charset="0"/>
                <a:ea typeface="Calibri" panose="020F0502020204030204" pitchFamily="34" charset="0"/>
              </a:rPr>
              <a:t>Change in process</a:t>
            </a:r>
            <a:r>
              <a:rPr lang="en-GB" sz="600" dirty="0">
                <a:solidFill>
                  <a:schemeClr val="bg1"/>
                </a:solidFill>
                <a:latin typeface="Arial" panose="020B0604020202020204" pitchFamily="34" charset="0"/>
                <a:ea typeface="Calibri" panose="020F0502020204030204" pitchFamily="34" charset="0"/>
              </a:rPr>
              <a:t> </a:t>
            </a:r>
            <a:endParaRPr lang="en-GB" sz="600" dirty="0">
              <a:solidFill>
                <a:schemeClr val="bg1"/>
              </a:solidFill>
              <a:latin typeface="Calibri" panose="020F0502020204030204" pitchFamily="34" charset="0"/>
              <a:ea typeface="Calibri" panose="020F0502020204030204" pitchFamily="34" charset="0"/>
            </a:endParaRPr>
          </a:p>
          <a:p>
            <a:pPr marL="342900" lvl="0" indent="-342900" fontAlgn="base">
              <a:spcAft>
                <a:spcPts val="0"/>
              </a:spcAft>
              <a:buSzPts val="1000"/>
              <a:buFont typeface="Wingdings" panose="05000000000000000000" pitchFamily="2" charset="2"/>
              <a:buChar char=""/>
              <a:tabLst>
                <a:tab pos="457200" algn="l"/>
              </a:tabLst>
            </a:pPr>
            <a:r>
              <a:rPr lang="en-GB" sz="600" i="1" dirty="0">
                <a:solidFill>
                  <a:schemeClr val="bg1"/>
                </a:solidFill>
                <a:latin typeface="Arial" panose="020B0604020202020204" pitchFamily="34" charset="0"/>
                <a:ea typeface="Calibri" panose="020F0502020204030204" pitchFamily="34" charset="0"/>
              </a:rPr>
              <a:t>New rejection code</a:t>
            </a:r>
            <a:r>
              <a:rPr lang="en-GB" sz="600" dirty="0">
                <a:solidFill>
                  <a:schemeClr val="bg1"/>
                </a:solidFill>
                <a:latin typeface="Arial" panose="020B0604020202020204" pitchFamily="34" charset="0"/>
                <a:ea typeface="Calibri" panose="020F0502020204030204" pitchFamily="34" charset="0"/>
              </a:rPr>
              <a:t> </a:t>
            </a:r>
            <a:endParaRPr lang="en-GB" sz="600" dirty="0">
              <a:solidFill>
                <a:schemeClr val="bg1"/>
              </a:solidFill>
              <a:latin typeface="Calibri" panose="020F0502020204030204" pitchFamily="34" charset="0"/>
              <a:ea typeface="Calibri" panose="020F0502020204030204" pitchFamily="34" charset="0"/>
            </a:endParaRPr>
          </a:p>
          <a:p>
            <a:pPr marL="342900" lvl="0" indent="-342900" fontAlgn="base">
              <a:spcAft>
                <a:spcPts val="0"/>
              </a:spcAft>
              <a:buSzPts val="1000"/>
              <a:buFont typeface="Wingdings" panose="05000000000000000000" pitchFamily="2" charset="2"/>
              <a:buChar char=""/>
              <a:tabLst>
                <a:tab pos="457200" algn="l"/>
              </a:tabLst>
            </a:pPr>
            <a:r>
              <a:rPr lang="en-GB" sz="600" i="1" dirty="0">
                <a:solidFill>
                  <a:schemeClr val="bg1"/>
                </a:solidFill>
                <a:latin typeface="Arial" panose="020B0604020202020204" pitchFamily="34" charset="0"/>
                <a:ea typeface="Calibri" panose="020F0502020204030204" pitchFamily="34" charset="0"/>
              </a:rPr>
              <a:t>Any change required to file formats and allowable values</a:t>
            </a:r>
            <a:r>
              <a:rPr lang="en-GB" sz="600" dirty="0">
                <a:solidFill>
                  <a:schemeClr val="bg1"/>
                </a:solidFill>
                <a:latin typeface="Arial" panose="020B0604020202020204" pitchFamily="34" charset="0"/>
                <a:ea typeface="Calibri" panose="020F0502020204030204" pitchFamily="34" charset="0"/>
              </a:rPr>
              <a:t> </a:t>
            </a:r>
            <a:endParaRPr lang="en-GB" sz="600" dirty="0">
              <a:solidFill>
                <a:schemeClr val="bg1"/>
              </a:solidFill>
              <a:latin typeface="Calibri" panose="020F0502020204030204" pitchFamily="34" charset="0"/>
              <a:ea typeface="Calibri" panose="020F0502020204030204" pitchFamily="34" charset="0"/>
            </a:endParaRPr>
          </a:p>
          <a:p>
            <a:pPr marL="342900" lvl="0" indent="-342900" fontAlgn="base">
              <a:spcAft>
                <a:spcPts val="0"/>
              </a:spcAft>
              <a:buSzPts val="1000"/>
              <a:buFont typeface="Wingdings" panose="05000000000000000000" pitchFamily="2" charset="2"/>
              <a:buChar char=""/>
              <a:tabLst>
                <a:tab pos="457200" algn="l"/>
              </a:tabLst>
            </a:pPr>
            <a:r>
              <a:rPr lang="en-GB" sz="600" i="1" dirty="0">
                <a:solidFill>
                  <a:schemeClr val="bg1"/>
                </a:solidFill>
                <a:latin typeface="Arial" panose="020B0604020202020204" pitchFamily="34" charset="0"/>
                <a:ea typeface="Calibri" panose="020F0502020204030204" pitchFamily="34" charset="0"/>
              </a:rPr>
              <a:t>Change to UNC code communications</a:t>
            </a:r>
            <a:r>
              <a:rPr lang="en-GB" sz="600" dirty="0">
                <a:solidFill>
                  <a:schemeClr val="bg1"/>
                </a:solidFill>
                <a:latin typeface="Arial" panose="020B0604020202020204" pitchFamily="34" charset="0"/>
                <a:ea typeface="Calibri" panose="020F0502020204030204" pitchFamily="34" charset="0"/>
              </a:rPr>
              <a:t> </a:t>
            </a:r>
            <a:endParaRPr lang="en-GB" sz="600" dirty="0">
              <a:solidFill>
                <a:schemeClr val="bg1"/>
              </a:solidFill>
              <a:latin typeface="Calibri" panose="020F0502020204030204" pitchFamily="34" charset="0"/>
              <a:ea typeface="Calibri" panose="020F0502020204030204" pitchFamily="34" charset="0"/>
            </a:endParaRPr>
          </a:p>
          <a:p>
            <a:pPr marL="342900" lvl="0" indent="-342900" fontAlgn="base">
              <a:spcAft>
                <a:spcPts val="0"/>
              </a:spcAft>
              <a:buSzPts val="1000"/>
              <a:buFont typeface="Wingdings" panose="05000000000000000000" pitchFamily="2" charset="2"/>
              <a:buChar char=""/>
              <a:tabLst>
                <a:tab pos="457200" algn="l"/>
              </a:tabLst>
            </a:pPr>
            <a:r>
              <a:rPr lang="en-GB" sz="600" i="1" dirty="0">
                <a:solidFill>
                  <a:schemeClr val="bg1"/>
                </a:solidFill>
                <a:latin typeface="Arial" panose="020B0604020202020204" pitchFamily="34" charset="0"/>
                <a:ea typeface="Calibri" panose="020F0502020204030204" pitchFamily="34" charset="0"/>
              </a:rPr>
              <a:t>Any functional change to UK Link systems, including the full suite of UK Link Systems: the UK Link Network, UK Link Gemini, DES and CMS</a:t>
            </a:r>
            <a:r>
              <a:rPr lang="en-GB" sz="600" dirty="0">
                <a:solidFill>
                  <a:schemeClr val="bg1"/>
                </a:solidFill>
                <a:latin typeface="Arial" panose="020B0604020202020204" pitchFamily="34" charset="0"/>
                <a:ea typeface="Calibri" panose="020F0502020204030204" pitchFamily="34" charset="0"/>
              </a:rPr>
              <a:t> </a:t>
            </a:r>
            <a:endParaRPr lang="en-GB" sz="600" dirty="0">
              <a:solidFill>
                <a:schemeClr val="bg1"/>
              </a:solidFill>
              <a:latin typeface="Calibri" panose="020F0502020204030204" pitchFamily="34" charset="0"/>
              <a:ea typeface="Calibri" panose="020F0502020204030204" pitchFamily="34" charset="0"/>
            </a:endParaRPr>
          </a:p>
          <a:p>
            <a:pPr marL="342900" lvl="0" indent="-342900" fontAlgn="base">
              <a:spcAft>
                <a:spcPts val="0"/>
              </a:spcAft>
              <a:buSzPts val="1000"/>
              <a:buFont typeface="Wingdings" panose="05000000000000000000" pitchFamily="2" charset="2"/>
              <a:buChar char=""/>
              <a:tabLst>
                <a:tab pos="457200" algn="l"/>
              </a:tabLst>
            </a:pPr>
            <a:r>
              <a:rPr lang="en-GB" sz="600" i="1" dirty="0">
                <a:solidFill>
                  <a:schemeClr val="bg1"/>
                </a:solidFill>
                <a:latin typeface="Arial" panose="020B0604020202020204" pitchFamily="34" charset="0"/>
                <a:ea typeface="Calibri" panose="020F0502020204030204" pitchFamily="34" charset="0"/>
              </a:rPr>
              <a:t>Any change to the UK Link Manual including all interface documents, rejection codes, screens, etc.</a:t>
            </a:r>
            <a:r>
              <a:rPr lang="en-GB" sz="600" dirty="0">
                <a:solidFill>
                  <a:schemeClr val="bg1"/>
                </a:solidFill>
                <a:latin typeface="Times New Roman" panose="02020603050405020304" pitchFamily="18" charset="0"/>
                <a:ea typeface="Calibri" panose="020F0502020204030204" pitchFamily="34" charset="0"/>
              </a:rPr>
              <a:t> </a:t>
            </a:r>
            <a:endParaRPr lang="en-GB" sz="600" dirty="0">
              <a:solidFill>
                <a:schemeClr val="bg1"/>
              </a:solidFill>
              <a:latin typeface="Calibri" panose="020F0502020204030204" pitchFamily="34" charset="0"/>
              <a:ea typeface="Calibri" panose="020F0502020204030204" pitchFamily="34" charset="0"/>
            </a:endParaRPr>
          </a:p>
          <a:p>
            <a:r>
              <a:rPr lang="en-GB" sz="600" dirty="0">
                <a:solidFill>
                  <a:schemeClr val="bg1"/>
                </a:solidFill>
                <a:latin typeface="Calibri" panose="020F0502020204030204" pitchFamily="34" charset="0"/>
                <a:ea typeface="Calibri" panose="020F0502020204030204" pitchFamily="34" charset="0"/>
              </a:rPr>
              <a:t> </a:t>
            </a:r>
            <a:endParaRPr lang="en-GB" sz="600" dirty="0">
              <a:solidFill>
                <a:schemeClr val="bg1"/>
              </a:solidFill>
            </a:endParaRPr>
          </a:p>
        </p:txBody>
      </p:sp>
      <p:sp>
        <p:nvSpPr>
          <p:cNvPr id="17" name="TextBox 16">
            <a:extLst>
              <a:ext uri="{FF2B5EF4-FFF2-40B4-BE49-F238E27FC236}">
                <a16:creationId xmlns:a16="http://schemas.microsoft.com/office/drawing/2014/main" id="{41F28E67-27E7-48AD-AAF4-DA13914152F0}"/>
              </a:ext>
            </a:extLst>
          </p:cNvPr>
          <p:cNvSpPr txBox="1"/>
          <p:nvPr/>
        </p:nvSpPr>
        <p:spPr>
          <a:xfrm>
            <a:off x="6313278" y="1434104"/>
            <a:ext cx="2700554" cy="215444"/>
          </a:xfrm>
          <a:prstGeom prst="rect">
            <a:avLst/>
          </a:prstGeom>
          <a:noFill/>
        </p:spPr>
        <p:txBody>
          <a:bodyPr wrap="square" rtlCol="0">
            <a:spAutoFit/>
          </a:bodyPr>
          <a:lstStyle/>
          <a:p>
            <a:r>
              <a:rPr lang="en-GB" sz="800" b="1" dirty="0">
                <a:solidFill>
                  <a:schemeClr val="bg1"/>
                </a:solidFill>
              </a:rPr>
              <a:t>Assessment criteria of customer ‘impact’</a:t>
            </a:r>
          </a:p>
        </p:txBody>
      </p:sp>
    </p:spTree>
    <p:extLst>
      <p:ext uri="{BB962C8B-B14F-4D97-AF65-F5344CB8AC3E}">
        <p14:creationId xmlns:p14="http://schemas.microsoft.com/office/powerpoint/2010/main" val="17405347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195486"/>
            <a:ext cx="8229600" cy="415970"/>
          </a:xfrm>
        </p:spPr>
        <p:txBody>
          <a:bodyPr>
            <a:noAutofit/>
          </a:bodyPr>
          <a:lstStyle/>
          <a:p>
            <a:r>
              <a:rPr lang="en-GB" sz="2400" i="1" dirty="0"/>
              <a:t>Project 1stop </a:t>
            </a:r>
          </a:p>
        </p:txBody>
      </p:sp>
      <p:sp>
        <p:nvSpPr>
          <p:cNvPr id="4" name="TextBox 3">
            <a:extLst>
              <a:ext uri="{FF2B5EF4-FFF2-40B4-BE49-F238E27FC236}">
                <a16:creationId xmlns:a16="http://schemas.microsoft.com/office/drawing/2014/main" id="{6B82B1EE-395B-4C0A-9108-7D8FF511F78E}"/>
              </a:ext>
            </a:extLst>
          </p:cNvPr>
          <p:cNvSpPr txBox="1"/>
          <p:nvPr/>
        </p:nvSpPr>
        <p:spPr>
          <a:xfrm>
            <a:off x="460252" y="776157"/>
            <a:ext cx="8332240" cy="1169551"/>
          </a:xfrm>
          <a:prstGeom prst="rect">
            <a:avLst/>
          </a:prstGeom>
          <a:noFill/>
        </p:spPr>
        <p:txBody>
          <a:bodyPr wrap="square" rtlCol="0">
            <a:spAutoFit/>
          </a:bodyPr>
          <a:lstStyle/>
          <a:p>
            <a:pPr marL="171450" indent="-171450">
              <a:buFont typeface="Arial" panose="020B0604020202020204" pitchFamily="34" charset="0"/>
              <a:buChar char="•"/>
            </a:pPr>
            <a:r>
              <a:rPr lang="en-GB" sz="1000" dirty="0"/>
              <a:t>We propose to make improvements to the change-related pages on xoserve.com to improve customer experience and think this change (associated XRN to follow) is suitable for the ring-fenced budget </a:t>
            </a:r>
          </a:p>
          <a:p>
            <a:pPr marL="171450" indent="-171450">
              <a:buFont typeface="Arial" panose="020B0604020202020204" pitchFamily="34" charset="0"/>
              <a:buChar char="•"/>
            </a:pPr>
            <a:endParaRPr lang="en-GB" sz="1000" dirty="0"/>
          </a:p>
          <a:p>
            <a:pPr marL="171450" indent="-171450">
              <a:buFont typeface="Arial" panose="020B0604020202020204" pitchFamily="34" charset="0"/>
              <a:buChar char="•"/>
            </a:pPr>
            <a:r>
              <a:rPr lang="en-GB" sz="1000" dirty="0"/>
              <a:t>These changes will provide a ‘1-stop-shop’ for consumers of this content (e.g. DSG, ChMC, any individual or organisation that uses the information we share)</a:t>
            </a:r>
          </a:p>
          <a:p>
            <a:pPr marL="171450" indent="-171450">
              <a:buFont typeface="Arial" panose="020B0604020202020204" pitchFamily="34" charset="0"/>
              <a:buChar char="•"/>
            </a:pPr>
            <a:endParaRPr lang="en-GB" sz="1000" dirty="0"/>
          </a:p>
          <a:p>
            <a:pPr marL="171450" indent="-171450">
              <a:buFont typeface="Arial" panose="020B0604020202020204" pitchFamily="34" charset="0"/>
              <a:buChar char="•"/>
            </a:pPr>
            <a:r>
              <a:rPr lang="en-GB" sz="1000" b="1" u="sng" dirty="0"/>
              <a:t>We will be seeking your input</a:t>
            </a:r>
            <a:r>
              <a:rPr lang="en-GB" sz="1000" dirty="0"/>
              <a:t> (now and in upcoming dedicated sessions) </a:t>
            </a:r>
            <a:r>
              <a:rPr lang="en-GB" sz="1000" b="1" u="sng" dirty="0"/>
              <a:t>to build ‘user stories’ and prioritise them for delivery</a:t>
            </a:r>
            <a:r>
              <a:rPr lang="en-GB" sz="1000" dirty="0"/>
              <a:t> </a:t>
            </a:r>
          </a:p>
        </p:txBody>
      </p:sp>
      <p:sp>
        <p:nvSpPr>
          <p:cNvPr id="5" name="Speech Bubble: Rectangle 4">
            <a:extLst>
              <a:ext uri="{FF2B5EF4-FFF2-40B4-BE49-F238E27FC236}">
                <a16:creationId xmlns:a16="http://schemas.microsoft.com/office/drawing/2014/main" id="{388FB1D1-9956-42CA-8FA9-8942FAE51653}"/>
              </a:ext>
            </a:extLst>
          </p:cNvPr>
          <p:cNvSpPr/>
          <p:nvPr/>
        </p:nvSpPr>
        <p:spPr>
          <a:xfrm>
            <a:off x="186413" y="2641618"/>
            <a:ext cx="2736304" cy="630322"/>
          </a:xfrm>
          <a:prstGeom prst="wedgeRectCallout">
            <a:avLst>
              <a:gd name="adj1" fmla="val -21261"/>
              <a:gd name="adj2" fmla="val 7451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GB" sz="1050" dirty="0"/>
              <a:t>“</a:t>
            </a:r>
            <a:r>
              <a:rPr lang="en-GB" sz="1050" i="1" dirty="0"/>
              <a:t>I am a shipper and I only want to see the changes that impact me etc – without having to go into an embedded s/s in a ChMC slide</a:t>
            </a:r>
            <a:r>
              <a:rPr lang="en-GB" sz="1050" dirty="0"/>
              <a:t>”</a:t>
            </a:r>
          </a:p>
        </p:txBody>
      </p:sp>
      <p:sp>
        <p:nvSpPr>
          <p:cNvPr id="8" name="Speech Bubble: Rectangle 7">
            <a:extLst>
              <a:ext uri="{FF2B5EF4-FFF2-40B4-BE49-F238E27FC236}">
                <a16:creationId xmlns:a16="http://schemas.microsoft.com/office/drawing/2014/main" id="{2C6A89FB-9ABD-4F25-8FE1-46DC91C83250}"/>
              </a:ext>
            </a:extLst>
          </p:cNvPr>
          <p:cNvSpPr/>
          <p:nvPr/>
        </p:nvSpPr>
        <p:spPr>
          <a:xfrm>
            <a:off x="3809239" y="4173676"/>
            <a:ext cx="2736304" cy="630322"/>
          </a:xfrm>
          <a:prstGeom prst="wedgeRectCallout">
            <a:avLst>
              <a:gd name="adj1" fmla="val -23450"/>
              <a:gd name="adj2" fmla="val -88974"/>
            </a:avLst>
          </a:prstGeom>
          <a:solidFill>
            <a:srgbClr val="B1D6E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GB" sz="1050" dirty="0">
                <a:solidFill>
                  <a:schemeClr val="tx1"/>
                </a:solidFill>
              </a:rPr>
              <a:t>“</a:t>
            </a:r>
            <a:r>
              <a:rPr lang="en-GB" sz="1050" i="1" dirty="0">
                <a:solidFill>
                  <a:schemeClr val="tx1"/>
                </a:solidFill>
              </a:rPr>
              <a:t>I want to be able to more easily navigate the UKL Manual so I can understand and visualise key gas industry processes”</a:t>
            </a:r>
            <a:r>
              <a:rPr lang="en-GB" sz="1050" dirty="0">
                <a:solidFill>
                  <a:schemeClr val="tx1"/>
                </a:solidFill>
              </a:rPr>
              <a:t> </a:t>
            </a:r>
          </a:p>
        </p:txBody>
      </p:sp>
      <p:sp>
        <p:nvSpPr>
          <p:cNvPr id="6" name="Thought Bubble: Cloud 5">
            <a:extLst>
              <a:ext uri="{FF2B5EF4-FFF2-40B4-BE49-F238E27FC236}">
                <a16:creationId xmlns:a16="http://schemas.microsoft.com/office/drawing/2014/main" id="{2C02F169-144C-4CE4-9749-FB0693B8574B}"/>
              </a:ext>
            </a:extLst>
          </p:cNvPr>
          <p:cNvSpPr/>
          <p:nvPr/>
        </p:nvSpPr>
        <p:spPr>
          <a:xfrm>
            <a:off x="60531" y="3770584"/>
            <a:ext cx="3412821" cy="630322"/>
          </a:xfrm>
          <a:prstGeom prst="cloudCallout">
            <a:avLst>
              <a:gd name="adj1" fmla="val -8379"/>
              <a:gd name="adj2" fmla="val -1163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50" dirty="0"/>
              <a:t>Let’s build ‘slice / dice’ options so different customers to get to relevant info quicker</a:t>
            </a:r>
          </a:p>
        </p:txBody>
      </p:sp>
      <p:sp>
        <p:nvSpPr>
          <p:cNvPr id="9" name="Thought Bubble: Cloud 8">
            <a:extLst>
              <a:ext uri="{FF2B5EF4-FFF2-40B4-BE49-F238E27FC236}">
                <a16:creationId xmlns:a16="http://schemas.microsoft.com/office/drawing/2014/main" id="{0F08B067-CF74-4AA0-B1F7-26701C9F98D9}"/>
              </a:ext>
            </a:extLst>
          </p:cNvPr>
          <p:cNvSpPr/>
          <p:nvPr/>
        </p:nvSpPr>
        <p:spPr>
          <a:xfrm>
            <a:off x="2987824" y="2973288"/>
            <a:ext cx="3412821" cy="630322"/>
          </a:xfrm>
          <a:prstGeom prst="cloudCallout">
            <a:avLst>
              <a:gd name="adj1" fmla="val 17805"/>
              <a:gd name="adj2" fmla="val 119017"/>
            </a:avLst>
          </a:prstGeom>
          <a:solidFill>
            <a:srgbClr val="B1D6E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50" dirty="0">
                <a:solidFill>
                  <a:schemeClr val="tx1"/>
                </a:solidFill>
              </a:rPr>
              <a:t>Let’s build visual key process maps that can be updated when changes to them occur</a:t>
            </a:r>
          </a:p>
        </p:txBody>
      </p:sp>
      <p:sp>
        <p:nvSpPr>
          <p:cNvPr id="10" name="Speech Bubble: Rectangle 9">
            <a:extLst>
              <a:ext uri="{FF2B5EF4-FFF2-40B4-BE49-F238E27FC236}">
                <a16:creationId xmlns:a16="http://schemas.microsoft.com/office/drawing/2014/main" id="{C297DE98-148E-495F-88E9-25F1D4D0D9B2}"/>
              </a:ext>
            </a:extLst>
          </p:cNvPr>
          <p:cNvSpPr/>
          <p:nvPr/>
        </p:nvSpPr>
        <p:spPr>
          <a:xfrm>
            <a:off x="6329519" y="3455423"/>
            <a:ext cx="2736304" cy="630322"/>
          </a:xfrm>
          <a:prstGeom prst="wedgeRectCallout">
            <a:avLst>
              <a:gd name="adj1" fmla="val -23450"/>
              <a:gd name="adj2" fmla="val -88974"/>
            </a:avLst>
          </a:prstGeom>
          <a:solidFill>
            <a:srgbClr val="2B80B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GB" sz="1050" dirty="0">
                <a:solidFill>
                  <a:schemeClr val="bg1"/>
                </a:solidFill>
              </a:rPr>
              <a:t>“</a:t>
            </a:r>
            <a:r>
              <a:rPr lang="en-GB" sz="1050" i="1" dirty="0">
                <a:solidFill>
                  <a:schemeClr val="bg1"/>
                </a:solidFill>
              </a:rPr>
              <a:t>I want  the CP form on the website to be easier to list stated aims and benefits of my change”</a:t>
            </a:r>
            <a:r>
              <a:rPr lang="en-GB" sz="1050" dirty="0">
                <a:solidFill>
                  <a:schemeClr val="bg1"/>
                </a:solidFill>
              </a:rPr>
              <a:t> </a:t>
            </a:r>
          </a:p>
        </p:txBody>
      </p:sp>
      <p:sp>
        <p:nvSpPr>
          <p:cNvPr id="11" name="Thought Bubble: Cloud 10">
            <a:extLst>
              <a:ext uri="{FF2B5EF4-FFF2-40B4-BE49-F238E27FC236}">
                <a16:creationId xmlns:a16="http://schemas.microsoft.com/office/drawing/2014/main" id="{D2968F72-8F00-4B4B-87FB-FAB52B6EA3D2}"/>
              </a:ext>
            </a:extLst>
          </p:cNvPr>
          <p:cNvSpPr/>
          <p:nvPr/>
        </p:nvSpPr>
        <p:spPr>
          <a:xfrm>
            <a:off x="5731179" y="2144337"/>
            <a:ext cx="3412821" cy="630322"/>
          </a:xfrm>
          <a:prstGeom prst="cloudCallout">
            <a:avLst>
              <a:gd name="adj1" fmla="val 16351"/>
              <a:gd name="adj2" fmla="val 135886"/>
            </a:avLst>
          </a:prstGeom>
          <a:solidFill>
            <a:srgbClr val="2B80B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50" dirty="0">
                <a:solidFill>
                  <a:schemeClr val="bg1"/>
                </a:solidFill>
              </a:rPr>
              <a:t>Let’s update the form to drive good  conversations in ChMC re priority </a:t>
            </a:r>
          </a:p>
        </p:txBody>
      </p:sp>
    </p:spTree>
    <p:extLst>
      <p:ext uri="{BB962C8B-B14F-4D97-AF65-F5344CB8AC3E}">
        <p14:creationId xmlns:p14="http://schemas.microsoft.com/office/powerpoint/2010/main" val="8066082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1123571"/>
            <a:ext cx="8262953" cy="3672408"/>
          </a:xfrm>
        </p:spPr>
        <p:txBody>
          <a:bodyPr>
            <a:normAutofit/>
          </a:bodyPr>
          <a:lstStyle/>
          <a:p>
            <a:r>
              <a:rPr lang="en-GB" dirty="0">
                <a:solidFill>
                  <a:srgbClr val="84B8DA"/>
                </a:solidFill>
              </a:rPr>
              <a:t>What are your ideas for how we can improve your experience of change via self-serve on xoserve.com?</a:t>
            </a:r>
            <a:br>
              <a:rPr lang="en-GB" dirty="0"/>
            </a:br>
            <a:br>
              <a:rPr lang="en-GB" dirty="0"/>
            </a:br>
            <a:r>
              <a:rPr lang="en-GB" dirty="0">
                <a:solidFill>
                  <a:srgbClr val="84B8DA"/>
                </a:solidFill>
              </a:rPr>
              <a:t>Do you agree </a:t>
            </a:r>
            <a:r>
              <a:rPr lang="en-GB" i="1" dirty="0">
                <a:solidFill>
                  <a:srgbClr val="84B8DA"/>
                </a:solidFill>
              </a:rPr>
              <a:t>1stop</a:t>
            </a:r>
            <a:r>
              <a:rPr lang="en-GB" dirty="0">
                <a:solidFill>
                  <a:srgbClr val="84B8DA"/>
                </a:solidFill>
              </a:rPr>
              <a:t> is a suitable candidate for accessing the ring-fenced budget?</a:t>
            </a:r>
          </a:p>
        </p:txBody>
      </p:sp>
      <p:sp>
        <p:nvSpPr>
          <p:cNvPr id="3" name="Rectangle 2"/>
          <p:cNvSpPr/>
          <p:nvPr/>
        </p:nvSpPr>
        <p:spPr>
          <a:xfrm>
            <a:off x="557519" y="915566"/>
            <a:ext cx="8424936" cy="416011"/>
          </a:xfrm>
          <a:prstGeom prst="rect">
            <a:avLst/>
          </a:prstGeom>
        </p:spPr>
        <p:txBody>
          <a:bodyPr wrap="square">
            <a:spAutoFit/>
          </a:bodyPr>
          <a:lstStyle/>
          <a:p>
            <a:pPr>
              <a:lnSpc>
                <a:spcPct val="150000"/>
              </a:lnSpc>
            </a:pPr>
            <a:endParaRPr lang="en-GB" sz="1600" dirty="0">
              <a:latin typeface="+mj-lt"/>
            </a:endParaRPr>
          </a:p>
        </p:txBody>
      </p:sp>
      <p:pic>
        <p:nvPicPr>
          <p:cNvPr id="6" name="Graphic 5" descr="Question mark">
            <a:extLst>
              <a:ext uri="{FF2B5EF4-FFF2-40B4-BE49-F238E27FC236}">
                <a16:creationId xmlns:a16="http://schemas.microsoft.com/office/drawing/2014/main" id="{F1980B0E-4A1E-441E-8B11-FC3CF979162A}"/>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626912" y="159482"/>
            <a:ext cx="1512168" cy="1512168"/>
          </a:xfrm>
          <a:prstGeom prst="rect">
            <a:avLst/>
          </a:prstGeom>
        </p:spPr>
      </p:pic>
    </p:spTree>
    <p:extLst>
      <p:ext uri="{BB962C8B-B14F-4D97-AF65-F5344CB8AC3E}">
        <p14:creationId xmlns:p14="http://schemas.microsoft.com/office/powerpoint/2010/main" val="39016999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7830" y="196059"/>
            <a:ext cx="8522642" cy="637580"/>
          </a:xfrm>
        </p:spPr>
        <p:txBody>
          <a:bodyPr>
            <a:noAutofit/>
          </a:bodyPr>
          <a:lstStyle/>
          <a:p>
            <a:r>
              <a:rPr lang="en-GB" sz="2400" dirty="0"/>
              <a:t>3. ChMC interactions with non-DSC-change-funded programmes </a:t>
            </a:r>
          </a:p>
        </p:txBody>
      </p:sp>
      <p:sp>
        <p:nvSpPr>
          <p:cNvPr id="3" name="Rectangle 2"/>
          <p:cNvSpPr/>
          <p:nvPr/>
        </p:nvSpPr>
        <p:spPr>
          <a:xfrm>
            <a:off x="557519" y="915566"/>
            <a:ext cx="8424936" cy="416011"/>
          </a:xfrm>
          <a:prstGeom prst="rect">
            <a:avLst/>
          </a:prstGeom>
        </p:spPr>
        <p:txBody>
          <a:bodyPr wrap="square">
            <a:spAutoFit/>
          </a:bodyPr>
          <a:lstStyle/>
          <a:p>
            <a:pPr>
              <a:lnSpc>
                <a:spcPct val="150000"/>
              </a:lnSpc>
            </a:pPr>
            <a:endParaRPr lang="en-GB" sz="1600" dirty="0">
              <a:latin typeface="+mj-lt"/>
            </a:endParaRPr>
          </a:p>
        </p:txBody>
      </p:sp>
      <p:sp>
        <p:nvSpPr>
          <p:cNvPr id="4" name="TextBox 3">
            <a:extLst>
              <a:ext uri="{FF2B5EF4-FFF2-40B4-BE49-F238E27FC236}">
                <a16:creationId xmlns:a16="http://schemas.microsoft.com/office/drawing/2014/main" id="{FB880A25-A6BB-44A2-9DFD-A5C746B9835D}"/>
              </a:ext>
            </a:extLst>
          </p:cNvPr>
          <p:cNvSpPr txBox="1"/>
          <p:nvPr/>
        </p:nvSpPr>
        <p:spPr>
          <a:xfrm>
            <a:off x="400183" y="947528"/>
            <a:ext cx="8190945" cy="3416320"/>
          </a:xfrm>
          <a:prstGeom prst="rect">
            <a:avLst/>
          </a:prstGeom>
          <a:noFill/>
        </p:spPr>
        <p:txBody>
          <a:bodyPr wrap="square" rtlCol="0">
            <a:spAutoFit/>
          </a:bodyPr>
          <a:lstStyle/>
          <a:p>
            <a:pPr marL="285750" indent="-285750">
              <a:buFont typeface="Arial" panose="020B0604020202020204" pitchFamily="34" charset="0"/>
              <a:buChar char="•"/>
            </a:pPr>
            <a:r>
              <a:rPr lang="en-GB" b="1" dirty="0"/>
              <a:t>What are they </a:t>
            </a:r>
            <a:r>
              <a:rPr lang="en-GB" dirty="0"/>
              <a:t>- CSSC, CMS Rebuild, UK Link Cloud </a:t>
            </a:r>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r>
              <a:rPr lang="en-GB" b="1" dirty="0"/>
              <a:t>What we do </a:t>
            </a:r>
            <a:r>
              <a:rPr lang="en-GB" dirty="0"/>
              <a:t>– when we need decisions on solution/design options we utilise existing governance framework (DSG, ChMC, solution/design change packs, outages).  We manage these approvals alongside ‘BAU’ decisions to help keep voting condensed - </a:t>
            </a:r>
            <a:r>
              <a:rPr lang="en-GB" b="1" dirty="0">
                <a:solidFill>
                  <a:srgbClr val="84B8DA"/>
                </a:solidFill>
              </a:rPr>
              <a:t>is this still a requirement, or is it confusing for people</a:t>
            </a:r>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r>
              <a:rPr lang="en-GB" b="1" dirty="0"/>
              <a:t>What we don’t do </a:t>
            </a:r>
            <a:r>
              <a:rPr lang="en-GB" dirty="0"/>
              <a:t>– ask for approval of spend (EQR, BER etc) because the work is not being paid for via the DSC Change Budget</a:t>
            </a:r>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r>
              <a:rPr lang="en-GB" b="1" dirty="0">
                <a:solidFill>
                  <a:srgbClr val="84B8DA"/>
                </a:solidFill>
              </a:rPr>
              <a:t>Does this work and what (if anything) should we do differently</a:t>
            </a:r>
          </a:p>
        </p:txBody>
      </p:sp>
      <p:pic>
        <p:nvPicPr>
          <p:cNvPr id="6" name="Graphic 5" descr="Question mark">
            <a:extLst>
              <a:ext uri="{FF2B5EF4-FFF2-40B4-BE49-F238E27FC236}">
                <a16:creationId xmlns:a16="http://schemas.microsoft.com/office/drawing/2014/main" id="{FC8295FD-F4CA-4A6D-89D7-CC8D61D2E65F}"/>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524328" y="3855406"/>
            <a:ext cx="504056" cy="504056"/>
          </a:xfrm>
          <a:prstGeom prst="rect">
            <a:avLst/>
          </a:prstGeom>
        </p:spPr>
      </p:pic>
      <p:pic>
        <p:nvPicPr>
          <p:cNvPr id="7" name="Graphic 6" descr="Question mark">
            <a:extLst>
              <a:ext uri="{FF2B5EF4-FFF2-40B4-BE49-F238E27FC236}">
                <a16:creationId xmlns:a16="http://schemas.microsoft.com/office/drawing/2014/main" id="{AEB733A8-E8D5-448E-9EDB-C0F6DF3CCA87}"/>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835696" y="2598432"/>
            <a:ext cx="495004" cy="495004"/>
          </a:xfrm>
          <a:prstGeom prst="rect">
            <a:avLst/>
          </a:prstGeom>
        </p:spPr>
      </p:pic>
    </p:spTree>
    <p:extLst>
      <p:ext uri="{BB962C8B-B14F-4D97-AF65-F5344CB8AC3E}">
        <p14:creationId xmlns:p14="http://schemas.microsoft.com/office/powerpoint/2010/main" val="5080746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195486"/>
            <a:ext cx="8712968" cy="637580"/>
          </a:xfrm>
        </p:spPr>
        <p:txBody>
          <a:bodyPr>
            <a:noAutofit/>
          </a:bodyPr>
          <a:lstStyle/>
          <a:p>
            <a:r>
              <a:rPr lang="en-GB" sz="2400" dirty="0"/>
              <a:t>4. Financial Analysis and Management Information Discussion </a:t>
            </a:r>
          </a:p>
        </p:txBody>
      </p:sp>
      <p:sp>
        <p:nvSpPr>
          <p:cNvPr id="3" name="Rectangle 2"/>
          <p:cNvSpPr/>
          <p:nvPr/>
        </p:nvSpPr>
        <p:spPr>
          <a:xfrm>
            <a:off x="557519" y="915566"/>
            <a:ext cx="8424936" cy="416011"/>
          </a:xfrm>
          <a:prstGeom prst="rect">
            <a:avLst/>
          </a:prstGeom>
        </p:spPr>
        <p:txBody>
          <a:bodyPr wrap="square">
            <a:spAutoFit/>
          </a:bodyPr>
          <a:lstStyle/>
          <a:p>
            <a:pPr>
              <a:lnSpc>
                <a:spcPct val="150000"/>
              </a:lnSpc>
            </a:pPr>
            <a:endParaRPr lang="en-GB" sz="1600" dirty="0">
              <a:latin typeface="+mj-lt"/>
            </a:endParaRPr>
          </a:p>
        </p:txBody>
      </p:sp>
      <p:sp>
        <p:nvSpPr>
          <p:cNvPr id="4" name="TextBox 3">
            <a:extLst>
              <a:ext uri="{FF2B5EF4-FFF2-40B4-BE49-F238E27FC236}">
                <a16:creationId xmlns:a16="http://schemas.microsoft.com/office/drawing/2014/main" id="{F242B009-6588-4E73-B35F-4630280B46C2}"/>
              </a:ext>
            </a:extLst>
          </p:cNvPr>
          <p:cNvSpPr txBox="1"/>
          <p:nvPr/>
        </p:nvSpPr>
        <p:spPr>
          <a:xfrm>
            <a:off x="172852" y="987574"/>
            <a:ext cx="8582272" cy="3693319"/>
          </a:xfrm>
          <a:prstGeom prst="rect">
            <a:avLst/>
          </a:prstGeom>
          <a:noFill/>
        </p:spPr>
        <p:txBody>
          <a:bodyPr wrap="square" rtlCol="0">
            <a:spAutoFit/>
          </a:bodyPr>
          <a:lstStyle/>
          <a:p>
            <a:pPr marL="285750" indent="-285750">
              <a:buFont typeface="Arial" panose="020B0604020202020204" pitchFamily="34" charset="0"/>
              <a:buChar char="•"/>
            </a:pPr>
            <a:r>
              <a:rPr lang="en-GB" b="1" dirty="0"/>
              <a:t>What are we measuring (and will be publishing) </a:t>
            </a:r>
            <a:r>
              <a:rPr lang="en-GB" dirty="0"/>
              <a:t>– the evolution from initial estimate (High Level Solution Option) through the lifecycle and related refinements / fixing of cost (Evaluation Quotation Report, Business Evaluation Report) for changes that draw down on the DSC Change Budget </a:t>
            </a:r>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r>
              <a:rPr lang="en-GB" b="1" dirty="0"/>
              <a:t>Why </a:t>
            </a:r>
            <a:r>
              <a:rPr lang="en-GB" dirty="0"/>
              <a:t>– to measure how accurate estimated costs (HLSO ‘t-shirt’ sizes) are in relation to costs ChMC are asked to approve and to use the statistics to articulate what we learn from one release to the next  </a:t>
            </a:r>
            <a:endParaRPr lang="en-GB" b="1" dirty="0">
              <a:solidFill>
                <a:srgbClr val="84B8DA"/>
              </a:solidFill>
            </a:endParaRPr>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r>
              <a:rPr lang="en-GB" b="1" dirty="0"/>
              <a:t>What initial analysis shows us </a:t>
            </a:r>
            <a:r>
              <a:rPr lang="en-GB" dirty="0"/>
              <a:t>– that our estimates are becoming more accurate through each major release since t-shirt sizing was established </a:t>
            </a:r>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r>
              <a:rPr lang="en-GB" b="1" dirty="0">
                <a:solidFill>
                  <a:srgbClr val="84B8DA"/>
                </a:solidFill>
              </a:rPr>
              <a:t>What else would be useful to see when we share findings in June ChMC </a:t>
            </a:r>
          </a:p>
        </p:txBody>
      </p:sp>
      <p:pic>
        <p:nvPicPr>
          <p:cNvPr id="5" name="Graphic 4" descr="Question mark">
            <a:extLst>
              <a:ext uri="{FF2B5EF4-FFF2-40B4-BE49-F238E27FC236}">
                <a16:creationId xmlns:a16="http://schemas.microsoft.com/office/drawing/2014/main" id="{09ACB38C-B697-4AE9-BC2D-2997338EB21A}"/>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336927" y="4190574"/>
            <a:ext cx="504056" cy="504056"/>
          </a:xfrm>
          <a:prstGeom prst="rect">
            <a:avLst/>
          </a:prstGeom>
        </p:spPr>
      </p:pic>
    </p:spTree>
    <p:extLst>
      <p:ext uri="{BB962C8B-B14F-4D97-AF65-F5344CB8AC3E}">
        <p14:creationId xmlns:p14="http://schemas.microsoft.com/office/powerpoint/2010/main" val="5682863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2536" y="227566"/>
            <a:ext cx="8658927" cy="637580"/>
          </a:xfrm>
        </p:spPr>
        <p:txBody>
          <a:bodyPr>
            <a:normAutofit/>
          </a:bodyPr>
          <a:lstStyle/>
          <a:p>
            <a:r>
              <a:rPr lang="en-GB" dirty="0"/>
              <a:t>5. Summary of Outcomes (post-meeting update) </a:t>
            </a:r>
          </a:p>
        </p:txBody>
      </p:sp>
      <p:sp>
        <p:nvSpPr>
          <p:cNvPr id="3" name="Rectangle 2"/>
          <p:cNvSpPr/>
          <p:nvPr/>
        </p:nvSpPr>
        <p:spPr>
          <a:xfrm>
            <a:off x="557519" y="915566"/>
            <a:ext cx="8424936" cy="416011"/>
          </a:xfrm>
          <a:prstGeom prst="rect">
            <a:avLst/>
          </a:prstGeom>
        </p:spPr>
        <p:txBody>
          <a:bodyPr wrap="square">
            <a:spAutoFit/>
          </a:bodyPr>
          <a:lstStyle/>
          <a:p>
            <a:pPr>
              <a:lnSpc>
                <a:spcPct val="150000"/>
              </a:lnSpc>
            </a:pPr>
            <a:endParaRPr lang="en-GB" sz="1600" dirty="0">
              <a:latin typeface="+mj-lt"/>
            </a:endParaRPr>
          </a:p>
        </p:txBody>
      </p:sp>
      <p:sp>
        <p:nvSpPr>
          <p:cNvPr id="5" name="TextBox 4">
            <a:extLst>
              <a:ext uri="{FF2B5EF4-FFF2-40B4-BE49-F238E27FC236}">
                <a16:creationId xmlns:a16="http://schemas.microsoft.com/office/drawing/2014/main" id="{2A37F94A-76E3-4E6C-BEC6-88F1A706D4A3}"/>
              </a:ext>
            </a:extLst>
          </p:cNvPr>
          <p:cNvSpPr txBox="1"/>
          <p:nvPr/>
        </p:nvSpPr>
        <p:spPr>
          <a:xfrm>
            <a:off x="461313" y="833066"/>
            <a:ext cx="8370895" cy="5016758"/>
          </a:xfrm>
          <a:prstGeom prst="rect">
            <a:avLst/>
          </a:prstGeom>
          <a:noFill/>
        </p:spPr>
        <p:txBody>
          <a:bodyPr wrap="square" rtlCol="0">
            <a:spAutoFit/>
          </a:bodyPr>
          <a:lstStyle/>
          <a:p>
            <a:pPr indent="-228600"/>
            <a:r>
              <a:rPr lang="en-GB" sz="1000" dirty="0"/>
              <a:t>2. ‘Xoserve Change Fund’</a:t>
            </a:r>
          </a:p>
          <a:p>
            <a:pPr indent="-228600">
              <a:buFont typeface="Wingdings" panose="05000000000000000000" pitchFamily="2" charset="2"/>
              <a:buChar char="§"/>
            </a:pPr>
            <a:r>
              <a:rPr lang="en-GB" sz="1000" dirty="0">
                <a:solidFill>
                  <a:srgbClr val="2B80B1"/>
                </a:solidFill>
              </a:rPr>
              <a:t>Further thought has gone into how we can make the most effective use of this pot of money (formally approved into the DSC Change Budget via BP21), while allaying any concerns raised in February ChMC re XRN 5327 (which was deferred pending discussion in the sub-committee)</a:t>
            </a:r>
          </a:p>
          <a:p>
            <a:pPr indent="-228600">
              <a:buFont typeface="Wingdings" panose="05000000000000000000" pitchFamily="2" charset="2"/>
              <a:buChar char="§"/>
            </a:pPr>
            <a:r>
              <a:rPr lang="en-GB" sz="1000" dirty="0">
                <a:solidFill>
                  <a:srgbClr val="2B80B1"/>
                </a:solidFill>
              </a:rPr>
              <a:t>Instead of using the money to deliver small scale / non-customer impacting UK Link change requests (CRs) with more flexibility than major/minor release windows allow, the CDSP believes it can utilise some of these funds (how much is to be determined following consultation with ChMC / sub-committee on priorities and then with Correla on delivery costs) to make improvements to the change process itself, focussing at first on the change-related content on Xoserve.com</a:t>
            </a:r>
          </a:p>
          <a:p>
            <a:pPr indent="-228600">
              <a:buFont typeface="Wingdings" panose="05000000000000000000" pitchFamily="2" charset="2"/>
              <a:buChar char="§"/>
            </a:pPr>
            <a:r>
              <a:rPr lang="en-GB" sz="1000" dirty="0">
                <a:solidFill>
                  <a:srgbClr val="2B80B1"/>
                </a:solidFill>
              </a:rPr>
              <a:t>This is to make the experience of using xo.com for change related activity easier, so that the consumers of change info have more opportunity to self-serve and can navigate to what they need to know quicker and more intuitively. </a:t>
            </a:r>
          </a:p>
          <a:p>
            <a:pPr indent="-228600">
              <a:buFont typeface="Wingdings" panose="05000000000000000000" pitchFamily="2" charset="2"/>
              <a:buChar char="§"/>
            </a:pPr>
            <a:r>
              <a:rPr lang="en-GB" sz="1000" dirty="0">
                <a:solidFill>
                  <a:srgbClr val="2B80B1"/>
                </a:solidFill>
              </a:rPr>
              <a:t>This work will be packaged-up under </a:t>
            </a:r>
            <a:r>
              <a:rPr lang="en-GB" sz="1000" b="1" i="1" dirty="0">
                <a:solidFill>
                  <a:srgbClr val="2B80B1"/>
                </a:solidFill>
              </a:rPr>
              <a:t>Project 1stop </a:t>
            </a:r>
            <a:r>
              <a:rPr lang="en-GB" sz="1000" dirty="0">
                <a:solidFill>
                  <a:srgbClr val="2B80B1"/>
                </a:solidFill>
              </a:rPr>
              <a:t>with ChMC and the sub-committee driving priority of delivery of user stories identified (by customers)</a:t>
            </a:r>
          </a:p>
          <a:p>
            <a:pPr indent="-228600">
              <a:buFont typeface="Wingdings" panose="05000000000000000000" pitchFamily="2" charset="2"/>
              <a:buChar char="§"/>
            </a:pPr>
            <a:r>
              <a:rPr lang="en-GB" sz="1000" dirty="0">
                <a:solidFill>
                  <a:srgbClr val="2B80B1"/>
                </a:solidFill>
              </a:rPr>
              <a:t>A CR XRN for ‘</a:t>
            </a:r>
            <a:r>
              <a:rPr lang="en-GB" sz="1000" i="1" dirty="0">
                <a:solidFill>
                  <a:srgbClr val="2B80B1"/>
                </a:solidFill>
              </a:rPr>
              <a:t>Project 1stop</a:t>
            </a:r>
            <a:r>
              <a:rPr lang="en-GB" sz="1000" dirty="0">
                <a:solidFill>
                  <a:srgbClr val="2B80B1"/>
                </a:solidFill>
              </a:rPr>
              <a:t>’ to be raised and formally introduced in June’s ChMC with a page on Xo.com dedicated to it when appropriate.  Customer concerns over lack of governance / transparency of cost drawdown and any risk of CDSP making ‘ungoverned’ changes therefor will be avoided, with new opportunities to drive efficiencies created.</a:t>
            </a:r>
          </a:p>
          <a:p>
            <a:pPr marL="228600" indent="-228600">
              <a:buAutoNum type="arabicPeriod" startAt="2"/>
            </a:pPr>
            <a:endParaRPr lang="en-GB" sz="1000" dirty="0"/>
          </a:p>
          <a:p>
            <a:pPr marL="228600" indent="-228600">
              <a:buAutoNum type="arabicPeriod" startAt="3"/>
            </a:pPr>
            <a:r>
              <a:rPr lang="en-GB" sz="1000" dirty="0"/>
              <a:t>ChMC interactions with non-DSC-change-funded change programmes</a:t>
            </a:r>
          </a:p>
          <a:p>
            <a:pPr marL="171450" indent="-171450">
              <a:buFont typeface="Wingdings" panose="05000000000000000000" pitchFamily="2" charset="2"/>
              <a:buChar char="§"/>
            </a:pPr>
            <a:r>
              <a:rPr lang="en-GB" sz="1000" dirty="0">
                <a:solidFill>
                  <a:srgbClr val="2B80B1"/>
                </a:solidFill>
              </a:rPr>
              <a:t>Agreement that non-DSC budget-impacting investment projects need to continue to come to ChMC for updates with greater clarity in material produced on website / in the committee as to how each project fits into total change delivery ‘POAP’ </a:t>
            </a:r>
          </a:p>
          <a:p>
            <a:pPr marL="171450" indent="-171450">
              <a:buFont typeface="Wingdings" panose="05000000000000000000" pitchFamily="2" charset="2"/>
              <a:buChar char="§"/>
            </a:pPr>
            <a:r>
              <a:rPr lang="en-GB" sz="1000" dirty="0">
                <a:solidFill>
                  <a:srgbClr val="2B80B1"/>
                </a:solidFill>
              </a:rPr>
              <a:t>CDSP took action to explore whether updates on these investments were as detailed as required in CoMC and report back to attendees / wider DSC committee members on improvements </a:t>
            </a:r>
          </a:p>
          <a:p>
            <a:pPr marL="342900" indent="-342900">
              <a:buFont typeface="+mj-lt"/>
              <a:buAutoNum type="arabicPeriod"/>
            </a:pPr>
            <a:endParaRPr lang="en-GB" sz="1000" dirty="0"/>
          </a:p>
          <a:p>
            <a:pPr marL="228600" indent="-228600">
              <a:buAutoNum type="arabicPeriod" startAt="4"/>
            </a:pPr>
            <a:r>
              <a:rPr lang="en-GB" sz="1000" dirty="0"/>
              <a:t>Financial Analysis and Management Information Discussion </a:t>
            </a:r>
          </a:p>
          <a:p>
            <a:pPr marL="171450" indent="-171450">
              <a:buFont typeface="Wingdings" panose="05000000000000000000" pitchFamily="2" charset="2"/>
              <a:buChar char="§"/>
            </a:pPr>
            <a:r>
              <a:rPr lang="en-GB" sz="1000" dirty="0">
                <a:solidFill>
                  <a:srgbClr val="2B80B1"/>
                </a:solidFill>
              </a:rPr>
              <a:t>Xoserve planning to bring some analysis of how costs evolve from initial estimates (HLSO) through to CCR, starting with major releases</a:t>
            </a:r>
          </a:p>
          <a:p>
            <a:pPr marL="171450" indent="-171450">
              <a:buFont typeface="Wingdings" panose="05000000000000000000" pitchFamily="2" charset="2"/>
              <a:buChar char="§"/>
            </a:pPr>
            <a:r>
              <a:rPr lang="en-GB" sz="1000" dirty="0">
                <a:solidFill>
                  <a:srgbClr val="2B80B1"/>
                </a:solidFill>
              </a:rPr>
              <a:t>Sub-committee would also like to see evidence that lessons are being learned and costs becoming more accurate</a:t>
            </a:r>
          </a:p>
          <a:p>
            <a:pPr marL="171450" indent="-171450">
              <a:buFont typeface="Wingdings" panose="05000000000000000000" pitchFamily="2" charset="2"/>
              <a:buChar char="§"/>
            </a:pPr>
            <a:r>
              <a:rPr lang="en-GB" sz="1000" dirty="0">
                <a:solidFill>
                  <a:srgbClr val="2B80B1"/>
                </a:solidFill>
              </a:rPr>
              <a:t>Despite being pragmatic in recognising that HLSOs are high level estimates and can’t be detailed, sub-committee would like to know the elements that make up a HLSO, which can be shared in the scheduled  </a:t>
            </a:r>
          </a:p>
          <a:p>
            <a:pPr marL="342900" indent="-342900">
              <a:buFont typeface="+mj-lt"/>
              <a:buAutoNum type="arabicPeriod"/>
            </a:pPr>
            <a:endParaRPr lang="en-GB" sz="1000" dirty="0"/>
          </a:p>
          <a:p>
            <a:pPr marL="342900" indent="-342900">
              <a:buFont typeface="+mj-lt"/>
              <a:buAutoNum type="arabicPeriod"/>
            </a:pPr>
            <a:endParaRPr lang="en-GB" sz="1000" dirty="0"/>
          </a:p>
          <a:p>
            <a:pPr marL="342900" indent="-342900">
              <a:buFont typeface="+mj-lt"/>
              <a:buAutoNum type="arabicPeriod"/>
            </a:pPr>
            <a:endParaRPr lang="en-GB" sz="1000" dirty="0"/>
          </a:p>
          <a:p>
            <a:pPr marL="342900" indent="-342900">
              <a:buFont typeface="+mj-lt"/>
              <a:buAutoNum type="arabicPeriod"/>
            </a:pPr>
            <a:endParaRPr lang="en-GB" sz="1000" dirty="0"/>
          </a:p>
          <a:p>
            <a:pPr marL="285750" indent="-285750">
              <a:buFont typeface="Arial" panose="020B0604020202020204" pitchFamily="34" charset="0"/>
              <a:buChar char="•"/>
            </a:pPr>
            <a:endParaRPr lang="en-GB" sz="1000" dirty="0"/>
          </a:p>
          <a:p>
            <a:pPr marL="285750" indent="-285750">
              <a:buFont typeface="Arial" panose="020B0604020202020204" pitchFamily="34" charset="0"/>
              <a:buChar char="•"/>
            </a:pPr>
            <a:endParaRPr lang="en-GB" sz="1000" dirty="0"/>
          </a:p>
        </p:txBody>
      </p:sp>
    </p:spTree>
    <p:extLst>
      <p:ext uri="{BB962C8B-B14F-4D97-AF65-F5344CB8AC3E}">
        <p14:creationId xmlns:p14="http://schemas.microsoft.com/office/powerpoint/2010/main" val="862162089"/>
      </p:ext>
    </p:extLst>
  </p:cSld>
  <p:clrMapOvr>
    <a:masterClrMapping/>
  </p:clrMapOvr>
</p:sld>
</file>

<file path=ppt/theme/theme1.xml><?xml version="1.0" encoding="utf-8"?>
<a:theme xmlns:a="http://schemas.openxmlformats.org/drawingml/2006/main" name="FR3 Comms Approach v1.0 221018">
  <a:themeElements>
    <a:clrScheme name="Xoserve 2018">
      <a:dk1>
        <a:sysClr val="windowText" lastClr="000000"/>
      </a:dk1>
      <a:lt1>
        <a:sysClr val="window" lastClr="FFFFFF"/>
      </a:lt1>
      <a:dk2>
        <a:srgbClr val="1D3E61"/>
      </a:dk2>
      <a:lt2>
        <a:srgbClr val="EEECE1"/>
      </a:lt2>
      <a:accent1>
        <a:srgbClr val="3E5AA8"/>
      </a:accent1>
      <a:accent2>
        <a:srgbClr val="D75733"/>
      </a:accent2>
      <a:accent3>
        <a:srgbClr val="56CF9E"/>
      </a:accent3>
      <a:accent4>
        <a:srgbClr val="6440A3"/>
      </a:accent4>
      <a:accent5>
        <a:srgbClr val="40D1F5"/>
      </a:accent5>
      <a:accent6>
        <a:srgbClr val="FCBC55"/>
      </a:accent6>
      <a:hlink>
        <a:srgbClr val="6440A3"/>
      </a:hlink>
      <a:folHlink>
        <a:srgbClr val="D2232A"/>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BE4A46900855F54F8B1B4A69CC14CF6B" ma:contentTypeVersion="7" ma:contentTypeDescription="Create a new document." ma:contentTypeScope="" ma:versionID="cb23e439608fa62b7d4e34d18c2a6014">
  <xsd:schema xmlns:xsd="http://www.w3.org/2001/XMLSchema" xmlns:xs="http://www.w3.org/2001/XMLSchema" xmlns:p="http://schemas.microsoft.com/office/2006/metadata/properties" xmlns:ns2="11f1cc19-a6a2-4477-822b-8358f9edc374" xmlns:ns3="103fba77-31dd-4780-83f9-c54f26c3a260" targetNamespace="http://schemas.microsoft.com/office/2006/metadata/properties" ma:root="true" ma:fieldsID="8f8e5271f7d152bbf69cc47d21b266bc" ns2:_="" ns3:_="">
    <xsd:import namespace="11f1cc19-a6a2-4477-822b-8358f9edc374"/>
    <xsd:import namespace="103fba77-31dd-4780-83f9-c54f26c3a260"/>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1f1cc19-a6a2-4477-822b-8358f9edc37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103fba77-31dd-4780-83f9-c54f26c3a260"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11B2E31-4703-4F4D-BB47-74A8364BAC36}">
  <ds:schemaRefs>
    <ds:schemaRef ds:uri="http://www.w3.org/XML/1998/namespace"/>
    <ds:schemaRef ds:uri="http://purl.org/dc/dcmitype/"/>
    <ds:schemaRef ds:uri="http://purl.org/dc/terms/"/>
    <ds:schemaRef ds:uri="http://schemas.microsoft.com/office/2006/metadata/properties"/>
    <ds:schemaRef ds:uri="http://purl.org/dc/elements/1.1/"/>
    <ds:schemaRef ds:uri="http://schemas.openxmlformats.org/package/2006/metadata/core-properties"/>
    <ds:schemaRef ds:uri="11f1cc19-a6a2-4477-822b-8358f9edc374"/>
    <ds:schemaRef ds:uri="103fba77-31dd-4780-83f9-c54f26c3a260"/>
    <ds:schemaRef ds:uri="http://schemas.microsoft.com/office/2006/documentManagement/types"/>
    <ds:schemaRef ds:uri="http://schemas.microsoft.com/office/infopath/2007/PartnerControls"/>
  </ds:schemaRefs>
</ds:datastoreItem>
</file>

<file path=customXml/itemProps2.xml><?xml version="1.0" encoding="utf-8"?>
<ds:datastoreItem xmlns:ds="http://schemas.openxmlformats.org/officeDocument/2006/customXml" ds:itemID="{A0DEEE7B-1543-4EFF-B3C1-AFC857C3E502}">
  <ds:schemaRefs>
    <ds:schemaRef ds:uri="http://schemas.microsoft.com/sharepoint/v3/contenttype/forms"/>
  </ds:schemaRefs>
</ds:datastoreItem>
</file>

<file path=customXml/itemProps3.xml><?xml version="1.0" encoding="utf-8"?>
<ds:datastoreItem xmlns:ds="http://schemas.openxmlformats.org/officeDocument/2006/customXml" ds:itemID="{624EDBF7-F182-45BC-BDA5-A33EA62C2E0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1f1cc19-a6a2-4477-822b-8358f9edc374"/>
    <ds:schemaRef ds:uri="103fba77-31dd-4780-83f9-c54f26c3a26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FR3 Comms Approach v1.0 221018</Template>
  <TotalTime>29256</TotalTime>
  <Words>1387</Words>
  <Application>Microsoft Office PowerPoint</Application>
  <PresentationFormat>On-screen Show (16:9)</PresentationFormat>
  <Paragraphs>97</Paragraphs>
  <Slides>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Times New Roman</vt:lpstr>
      <vt:lpstr>Wingdings</vt:lpstr>
      <vt:lpstr>FR3 Comms Approach v1.0 221018</vt:lpstr>
      <vt:lpstr>DSC Governance Sub-Committee 27th April 2021</vt:lpstr>
      <vt:lpstr>Agenda / Approximate Timings </vt:lpstr>
      <vt:lpstr>2. Xoserve Change Fund – background and intent</vt:lpstr>
      <vt:lpstr>Documentation proposal </vt:lpstr>
      <vt:lpstr>Project 1stop </vt:lpstr>
      <vt:lpstr>What are your ideas for how we can improve your experience of change via self-serve on xoserve.com?  Do you agree 1stop is a suitable candidate for accessing the ring-fenced budget?</vt:lpstr>
      <vt:lpstr>3. ChMC interactions with non-DSC-change-funded programmes </vt:lpstr>
      <vt:lpstr>4. Financial Analysis and Management Information Discussion </vt:lpstr>
      <vt:lpstr>5. Summary of Outcomes (post-meeting update) </vt:lpstr>
    </vt:vector>
  </TitlesOfParts>
  <Company>National Grid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UK Link Release 3  Communications Approach v1.0</dc:title>
  <dc:creator>National Grid</dc:creator>
  <cp:lastModifiedBy>Rachel Taggart</cp:lastModifiedBy>
  <cp:revision>109</cp:revision>
  <cp:lastPrinted>2020-08-25T07:41:33Z</cp:lastPrinted>
  <dcterms:created xsi:type="dcterms:W3CDTF">2018-10-22T13:17:46Z</dcterms:created>
  <dcterms:modified xsi:type="dcterms:W3CDTF">2021-05-04T12:56:58Z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ContentTypeId">
    <vt:lpwstr>0x010100BE4A46900855F54F8B1B4A69CC14CF6B</vt:lpwstr>
  </property>
</Properties>
</file>