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88" r:id="rId5"/>
    <p:sldId id="314" r:id="rId6"/>
    <p:sldId id="320" r:id="rId7"/>
    <p:sldId id="310" r:id="rId8"/>
    <p:sldId id="316" r:id="rId9"/>
    <p:sldId id="322" r:id="rId10"/>
    <p:sldId id="326" r:id="rId11"/>
    <p:sldId id="325" r:id="rId12"/>
    <p:sldId id="327" r:id="rId13"/>
    <p:sldId id="328" r:id="rId14"/>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5AA8"/>
    <a:srgbClr val="1D3E61"/>
    <a:srgbClr val="56CF9E"/>
    <a:srgbClr val="D75733"/>
    <a:srgbClr val="FCBC55"/>
    <a:srgbClr val="B1D6E8"/>
    <a:srgbClr val="84B8DA"/>
    <a:srgbClr val="6440A3"/>
    <a:srgbClr val="40D1F5"/>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5D99CE-6165-466C-B858-066E54D8B3E9}" v="18" dt="2021-04-23T13:11:32.7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817" autoAdjust="0"/>
  </p:normalViewPr>
  <p:slideViewPr>
    <p:cSldViewPr>
      <p:cViewPr varScale="1">
        <p:scale>
          <a:sx n="151" d="100"/>
          <a:sy n="151" d="100"/>
        </p:scale>
        <p:origin x="474"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28325235-D577-49D2-AC6F-3332D15F530A}">
      <dgm:prSet phldrT="[Text]" custT="1"/>
      <dgm:spPr>
        <a:solidFill>
          <a:srgbClr val="FCBC55"/>
        </a:solidFill>
        <a:ln w="12700" cap="flat" cmpd="sng" algn="ctr">
          <a:solidFill>
            <a:srgbClr val="1D3E61"/>
          </a:solidFill>
          <a:prstDash val="solid"/>
        </a:ln>
        <a:effectLst/>
      </dgm:spPr>
      <dgm:t>
        <a:bodyPr spcFirstLastPara="0" vert="horz" wrap="square" lIns="180000" tIns="41910" rIns="41910" bIns="41910" numCol="1" spcCol="1270" anchor="ctr" anchorCtr="0"/>
        <a:lstStyle/>
        <a:p>
          <a:pPr marL="0" lvl="0" indent="0" algn="l" defTabSz="444500">
            <a:lnSpc>
              <a:spcPct val="90000"/>
            </a:lnSpc>
            <a:spcBef>
              <a:spcPct val="0"/>
            </a:spcBef>
            <a:spcAft>
              <a:spcPct val="35000"/>
            </a:spcAft>
            <a:buNone/>
          </a:pPr>
          <a:r>
            <a:rPr lang="en-US" sz="1100" kern="1200" dirty="0">
              <a:solidFill>
                <a:schemeClr val="bg1"/>
              </a:solidFill>
              <a:effectLst/>
              <a:latin typeface="+mn-lt"/>
              <a:ea typeface="+mn-ea"/>
              <a:cs typeface="+mn-cs"/>
            </a:rPr>
            <a:t>Replace the spaces received in the mandatory field of inbound files with single special character in SAP PO then SAP ISU will identify the special character and mandatory field missing rejection will be sent in outbound files.</a:t>
          </a:r>
        </a:p>
      </dgm:t>
    </dgm:pt>
    <dgm:pt modelId="{A2FFAE7B-4BC5-47D7-9BDD-9D39ACDDBA90}" type="parTrans" cxnId="{56538FE6-BEEC-46A7-8B88-D839BC0DB3B2}">
      <dgm:prSet/>
      <dgm:spPr/>
      <dgm:t>
        <a:bodyPr/>
        <a:lstStyle/>
        <a:p>
          <a:pPr algn="l"/>
          <a:endParaRPr lang="en-GB" sz="1200" b="0">
            <a:solidFill>
              <a:schemeClr val="bg1">
                <a:lumMod val="50000"/>
              </a:schemeClr>
            </a:solidFill>
          </a:endParaRPr>
        </a:p>
      </dgm:t>
    </dgm:pt>
    <dgm:pt modelId="{12F7C278-7E02-42D9-A0EC-3DC26FAAA97F}" type="sibTrans" cxnId="{56538FE6-BEEC-46A7-8B88-D839BC0DB3B2}">
      <dgm:prSet/>
      <dgm:spPr/>
      <dgm:t>
        <a:bodyPr/>
        <a:lstStyle/>
        <a:p>
          <a:pPr algn="l"/>
          <a:endParaRPr lang="en-GB" sz="1200" b="0">
            <a:solidFill>
              <a:schemeClr val="bg1">
                <a:lumMod val="50000"/>
              </a:schemeClr>
            </a:solidFill>
          </a:endParaRPr>
        </a:p>
      </dgm:t>
    </dgm:pt>
    <dgm:pt modelId="{B8DC9AA9-E5F8-4B50-8C8C-C4B3DC9DD898}" type="pres">
      <dgm:prSet presAssocID="{42841D73-A78F-4002-AF71-D57A414FF688}" presName="linear" presStyleCnt="0">
        <dgm:presLayoutVars>
          <dgm:animLvl val="lvl"/>
          <dgm:resizeHandles val="exact"/>
        </dgm:presLayoutVars>
      </dgm:prSet>
      <dgm:spPr/>
    </dgm:pt>
    <dgm:pt modelId="{BD3A42AA-4B40-4503-ABD8-A4C1D5BDBFD5}" type="pres">
      <dgm:prSet presAssocID="{28325235-D577-49D2-AC6F-3332D15F530A}" presName="parentText" presStyleLbl="node1" presStyleIdx="0" presStyleCnt="1" custLinFactNeighborX="624" custLinFactNeighborY="10662">
        <dgm:presLayoutVars>
          <dgm:chMax val="0"/>
          <dgm:bulletEnabled val="1"/>
        </dgm:presLayoutVars>
      </dgm:prSet>
      <dgm:spPr>
        <a:xfrm>
          <a:off x="0" y="3035"/>
          <a:ext cx="7416824" cy="393120"/>
        </a:xfrm>
        <a:prstGeom prst="roundRect">
          <a:avLst/>
        </a:prstGeom>
      </dgm:spPr>
    </dgm:pt>
  </dgm:ptLst>
  <dgm:cxnLst>
    <dgm:cxn modelId="{9FA4B137-2677-40DD-B570-17A3C04126B0}" type="presOf" srcId="{28325235-D577-49D2-AC6F-3332D15F530A}" destId="{BD3A42AA-4B40-4503-ABD8-A4C1D5BDBFD5}" srcOrd="0" destOrd="0" presId="urn:microsoft.com/office/officeart/2005/8/layout/vList2"/>
    <dgm:cxn modelId="{B419496F-6546-4BBC-A03B-1671A2437A75}" type="presOf" srcId="{42841D73-A78F-4002-AF71-D57A414FF688}" destId="{B8DC9AA9-E5F8-4B50-8C8C-C4B3DC9DD898}" srcOrd="0" destOrd="0" presId="urn:microsoft.com/office/officeart/2005/8/layout/vList2"/>
    <dgm:cxn modelId="{56538FE6-BEEC-46A7-8B88-D839BC0DB3B2}" srcId="{42841D73-A78F-4002-AF71-D57A414FF688}" destId="{28325235-D577-49D2-AC6F-3332D15F530A}" srcOrd="0" destOrd="0" parTransId="{A2FFAE7B-4BC5-47D7-9BDD-9D39ACDDBA90}" sibTransId="{12F7C278-7E02-42D9-A0EC-3DC26FAAA97F}"/>
    <dgm:cxn modelId="{AE1525E2-2069-41B8-B4D3-0B658B6F8675}" type="presParOf" srcId="{B8DC9AA9-E5F8-4B50-8C8C-C4B3DC9DD898}" destId="{BD3A42AA-4B40-4503-ABD8-A4C1D5BDBFD5}"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28325235-D577-49D2-AC6F-3332D15F530A}">
      <dgm:prSet phldrT="[Text]" custT="1"/>
      <dgm:spPr>
        <a:solidFill>
          <a:srgbClr val="FCBC55"/>
        </a:solidFill>
        <a:ln w="12700" cap="flat" cmpd="sng" algn="ctr">
          <a:solidFill>
            <a:srgbClr val="1D3E61"/>
          </a:solidFill>
          <a:prstDash val="solid"/>
        </a:ln>
        <a:effectLst/>
      </dgm:spPr>
      <dgm:t>
        <a:bodyPr spcFirstLastPara="0" vert="horz" wrap="square" lIns="38100" tIns="38100" rIns="38100" bIns="38100" numCol="1" spcCol="1270" anchor="ctr" anchorCtr="0"/>
        <a:lstStyle/>
        <a:p>
          <a:pPr marL="0" lvl="0" indent="0" algn="ctr" defTabSz="444500">
            <a:lnSpc>
              <a:spcPct val="90000"/>
            </a:lnSpc>
            <a:spcBef>
              <a:spcPct val="0"/>
            </a:spcBef>
            <a:spcAft>
              <a:spcPct val="35000"/>
            </a:spcAft>
            <a:buNone/>
          </a:pPr>
          <a:r>
            <a:rPr lang="en-GB" sz="1000" b="1" u="none" kern="1200" dirty="0">
              <a:solidFill>
                <a:prstClr val="white"/>
              </a:solidFill>
              <a:latin typeface="Arial"/>
              <a:ea typeface="+mn-ea"/>
              <a:cs typeface="+mn-cs"/>
            </a:rPr>
            <a:t>1</a:t>
          </a:r>
        </a:p>
      </dgm:t>
    </dgm:pt>
    <dgm:pt modelId="{12F7C278-7E02-42D9-A0EC-3DC26FAAA97F}" type="sibTrans" cxnId="{56538FE6-BEEC-46A7-8B88-D839BC0DB3B2}">
      <dgm:prSet/>
      <dgm:spPr/>
      <dgm:t>
        <a:bodyPr/>
        <a:lstStyle/>
        <a:p>
          <a:pPr algn="ctr"/>
          <a:endParaRPr lang="en-GB" sz="1200" b="1" u="none">
            <a:solidFill>
              <a:schemeClr val="bg1"/>
            </a:solidFill>
          </a:endParaRPr>
        </a:p>
      </dgm:t>
    </dgm:pt>
    <dgm:pt modelId="{A2FFAE7B-4BC5-47D7-9BDD-9D39ACDDBA90}" type="parTrans" cxnId="{56538FE6-BEEC-46A7-8B88-D839BC0DB3B2}">
      <dgm:prSet/>
      <dgm:spPr/>
      <dgm:t>
        <a:bodyPr/>
        <a:lstStyle/>
        <a:p>
          <a:pPr algn="ctr"/>
          <a:endParaRPr lang="en-GB" sz="1200" b="1" u="none">
            <a:solidFill>
              <a:schemeClr val="bg1"/>
            </a:solidFill>
          </a:endParaRPr>
        </a:p>
      </dgm:t>
    </dgm:pt>
    <dgm:pt modelId="{B8DC9AA9-E5F8-4B50-8C8C-C4B3DC9DD898}" type="pres">
      <dgm:prSet presAssocID="{42841D73-A78F-4002-AF71-D57A414FF688}" presName="linear" presStyleCnt="0">
        <dgm:presLayoutVars>
          <dgm:animLvl val="lvl"/>
          <dgm:resizeHandles val="exact"/>
        </dgm:presLayoutVars>
      </dgm:prSet>
      <dgm:spPr/>
    </dgm:pt>
    <dgm:pt modelId="{BD3A42AA-4B40-4503-ABD8-A4C1D5BDBFD5}" type="pres">
      <dgm:prSet presAssocID="{28325235-D577-49D2-AC6F-3332D15F530A}" presName="parentText" presStyleLbl="node1" presStyleIdx="0" presStyleCnt="1" custLinFactNeighborX="16025" custLinFactNeighborY="2513">
        <dgm:presLayoutVars>
          <dgm:chMax val="0"/>
          <dgm:bulletEnabled val="1"/>
        </dgm:presLayoutVars>
      </dgm:prSet>
      <dgm:spPr>
        <a:xfrm>
          <a:off x="0" y="3035"/>
          <a:ext cx="544198" cy="393120"/>
        </a:xfrm>
        <a:prstGeom prst="roundRect">
          <a:avLst/>
        </a:prstGeom>
      </dgm:spPr>
    </dgm:pt>
  </dgm:ptLst>
  <dgm:cxnLst>
    <dgm:cxn modelId="{D051E847-0EA4-41A5-BF8B-81FAA80DA676}" type="presOf" srcId="{42841D73-A78F-4002-AF71-D57A414FF688}" destId="{B8DC9AA9-E5F8-4B50-8C8C-C4B3DC9DD898}" srcOrd="0" destOrd="0" presId="urn:microsoft.com/office/officeart/2005/8/layout/vList2"/>
    <dgm:cxn modelId="{56538FE6-BEEC-46A7-8B88-D839BC0DB3B2}" srcId="{42841D73-A78F-4002-AF71-D57A414FF688}" destId="{28325235-D577-49D2-AC6F-3332D15F530A}" srcOrd="0" destOrd="0" parTransId="{A2FFAE7B-4BC5-47D7-9BDD-9D39ACDDBA90}" sibTransId="{12F7C278-7E02-42D9-A0EC-3DC26FAAA97F}"/>
    <dgm:cxn modelId="{5D3B43F3-8399-466D-8FED-29A997FBEA4E}" type="presOf" srcId="{28325235-D577-49D2-AC6F-3332D15F530A}" destId="{BD3A42AA-4B40-4503-ABD8-A4C1D5BDBFD5}" srcOrd="0" destOrd="0" presId="urn:microsoft.com/office/officeart/2005/8/layout/vList2"/>
    <dgm:cxn modelId="{B764821F-1293-4050-9372-DA76A438F2E2}" type="presParOf" srcId="{B8DC9AA9-E5F8-4B50-8C8C-C4B3DC9DD898}" destId="{BD3A42AA-4B40-4503-ABD8-A4C1D5BDBFD5}"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28325235-D577-49D2-AC6F-3332D15F530A}">
      <dgm:prSet phldrT="[Text]" custT="1"/>
      <dgm:spPr>
        <a:solidFill>
          <a:srgbClr val="56CF9E"/>
        </a:solidFill>
        <a:ln w="12700" cap="flat" cmpd="sng" algn="ctr">
          <a:solidFill>
            <a:srgbClr val="1D3E61"/>
          </a:solidFill>
          <a:prstDash val="solid"/>
        </a:ln>
        <a:effectLst/>
      </dgm:spPr>
      <dgm:t>
        <a:bodyPr spcFirstLastPara="0" vert="horz" wrap="square" lIns="180000" tIns="38100" rIns="38100" bIns="38100" numCol="1" spcCol="1270" anchor="ctr" anchorCtr="0"/>
        <a:lstStyle/>
        <a:p>
          <a:pPr marL="0" lvl="0" indent="0" algn="l" defTabSz="444500">
            <a:lnSpc>
              <a:spcPct val="90000"/>
            </a:lnSpc>
            <a:spcBef>
              <a:spcPct val="0"/>
            </a:spcBef>
            <a:spcAft>
              <a:spcPct val="35000"/>
            </a:spcAft>
            <a:buNone/>
          </a:pPr>
          <a:r>
            <a:rPr lang="en-US" sz="1100" kern="1200" dirty="0">
              <a:solidFill>
                <a:prstClr val="white"/>
              </a:solidFill>
              <a:effectLst/>
              <a:latin typeface="Arial"/>
              <a:ea typeface="+mn-ea"/>
              <a:cs typeface="+mn-cs"/>
            </a:rPr>
            <a:t>Replace the spaces received in the mandatory field of inbound files with same number of special character(s) in SAP PO then SAP ISU will identify the special character and a mandatory field missing rejection will be sent in outbound files.</a:t>
          </a:r>
        </a:p>
      </dgm:t>
    </dgm:pt>
    <dgm:pt modelId="{12F7C278-7E02-42D9-A0EC-3DC26FAAA97F}" type="sibTrans" cxnId="{56538FE6-BEEC-46A7-8B88-D839BC0DB3B2}">
      <dgm:prSet/>
      <dgm:spPr/>
      <dgm:t>
        <a:bodyPr/>
        <a:lstStyle/>
        <a:p>
          <a:pPr algn="l"/>
          <a:endParaRPr lang="en-GB" sz="1200" b="0">
            <a:solidFill>
              <a:schemeClr val="bg1">
                <a:lumMod val="50000"/>
              </a:schemeClr>
            </a:solidFill>
          </a:endParaRPr>
        </a:p>
      </dgm:t>
    </dgm:pt>
    <dgm:pt modelId="{A2FFAE7B-4BC5-47D7-9BDD-9D39ACDDBA90}" type="parTrans" cxnId="{56538FE6-BEEC-46A7-8B88-D839BC0DB3B2}">
      <dgm:prSet/>
      <dgm:spPr/>
      <dgm:t>
        <a:bodyPr/>
        <a:lstStyle/>
        <a:p>
          <a:pPr algn="l"/>
          <a:endParaRPr lang="en-GB" sz="1200" b="0">
            <a:solidFill>
              <a:schemeClr val="bg1">
                <a:lumMod val="50000"/>
              </a:schemeClr>
            </a:solidFill>
          </a:endParaRPr>
        </a:p>
      </dgm:t>
    </dgm:pt>
    <dgm:pt modelId="{B8DC9AA9-E5F8-4B50-8C8C-C4B3DC9DD898}" type="pres">
      <dgm:prSet presAssocID="{42841D73-A78F-4002-AF71-D57A414FF688}" presName="linear" presStyleCnt="0">
        <dgm:presLayoutVars>
          <dgm:animLvl val="lvl"/>
          <dgm:resizeHandles val="exact"/>
        </dgm:presLayoutVars>
      </dgm:prSet>
      <dgm:spPr/>
    </dgm:pt>
    <dgm:pt modelId="{BD3A42AA-4B40-4503-ABD8-A4C1D5BDBFD5}" type="pres">
      <dgm:prSet presAssocID="{28325235-D577-49D2-AC6F-3332D15F530A}" presName="parentText" presStyleLbl="node1" presStyleIdx="0" presStyleCnt="1" custScaleY="308868" custLinFactNeighborX="-450" custLinFactNeighborY="-3805">
        <dgm:presLayoutVars>
          <dgm:chMax val="0"/>
          <dgm:bulletEnabled val="1"/>
        </dgm:presLayoutVars>
      </dgm:prSet>
      <dgm:spPr>
        <a:xfrm>
          <a:off x="0" y="0"/>
          <a:ext cx="7416824" cy="411840"/>
        </a:xfrm>
        <a:prstGeom prst="roundRect">
          <a:avLst/>
        </a:prstGeom>
      </dgm:spPr>
    </dgm:pt>
  </dgm:ptLst>
  <dgm:cxnLst>
    <dgm:cxn modelId="{9FA4B137-2677-40DD-B570-17A3C04126B0}" type="presOf" srcId="{28325235-D577-49D2-AC6F-3332D15F530A}" destId="{BD3A42AA-4B40-4503-ABD8-A4C1D5BDBFD5}" srcOrd="0" destOrd="0" presId="urn:microsoft.com/office/officeart/2005/8/layout/vList2"/>
    <dgm:cxn modelId="{B419496F-6546-4BBC-A03B-1671A2437A75}" type="presOf" srcId="{42841D73-A78F-4002-AF71-D57A414FF688}" destId="{B8DC9AA9-E5F8-4B50-8C8C-C4B3DC9DD898}" srcOrd="0" destOrd="0" presId="urn:microsoft.com/office/officeart/2005/8/layout/vList2"/>
    <dgm:cxn modelId="{56538FE6-BEEC-46A7-8B88-D839BC0DB3B2}" srcId="{42841D73-A78F-4002-AF71-D57A414FF688}" destId="{28325235-D577-49D2-AC6F-3332D15F530A}" srcOrd="0" destOrd="0" parTransId="{A2FFAE7B-4BC5-47D7-9BDD-9D39ACDDBA90}" sibTransId="{12F7C278-7E02-42D9-A0EC-3DC26FAAA97F}"/>
    <dgm:cxn modelId="{AE1525E2-2069-41B8-B4D3-0B658B6F8675}" type="presParOf" srcId="{B8DC9AA9-E5F8-4B50-8C8C-C4B3DC9DD898}" destId="{BD3A42AA-4B40-4503-ABD8-A4C1D5BDBFD5}" srcOrd="0" destOrd="0" presId="urn:microsoft.com/office/officeart/2005/8/layout/vList2"/>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A42AA-4B40-4503-ABD8-A4C1D5BDBFD5}">
      <dsp:nvSpPr>
        <dsp:cNvPr id="0" name=""/>
        <dsp:cNvSpPr/>
      </dsp:nvSpPr>
      <dsp:spPr>
        <a:xfrm>
          <a:off x="0" y="46"/>
          <a:ext cx="7416824" cy="396108"/>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41910" rIns="41910" bIns="41910" numCol="1" spcCol="1270" anchor="ctr" anchorCtr="0">
          <a:noAutofit/>
        </a:bodyPr>
        <a:lstStyle/>
        <a:p>
          <a:pPr marL="0" lvl="0" indent="0" algn="l" defTabSz="444500">
            <a:lnSpc>
              <a:spcPct val="90000"/>
            </a:lnSpc>
            <a:spcBef>
              <a:spcPct val="0"/>
            </a:spcBef>
            <a:spcAft>
              <a:spcPct val="35000"/>
            </a:spcAft>
            <a:buNone/>
          </a:pPr>
          <a:r>
            <a:rPr lang="en-US" sz="1100" kern="1200" dirty="0">
              <a:solidFill>
                <a:schemeClr val="bg1"/>
              </a:solidFill>
              <a:effectLst/>
              <a:latin typeface="+mn-lt"/>
              <a:ea typeface="+mn-ea"/>
              <a:cs typeface="+mn-cs"/>
            </a:rPr>
            <a:t>Replace the spaces received in the mandatory field of inbound files with single special character in SAP PO then SAP ISU will identify the special character and mandatory field missing rejection will be sent in outbound files.</a:t>
          </a:r>
        </a:p>
      </dsp:txBody>
      <dsp:txXfrm>
        <a:off x="19336" y="19382"/>
        <a:ext cx="7378152" cy="3574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A42AA-4B40-4503-ABD8-A4C1D5BDBFD5}">
      <dsp:nvSpPr>
        <dsp:cNvPr id="0" name=""/>
        <dsp:cNvSpPr/>
      </dsp:nvSpPr>
      <dsp:spPr>
        <a:xfrm>
          <a:off x="0" y="3035"/>
          <a:ext cx="544198" cy="393120"/>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u="none" kern="1200" dirty="0">
              <a:solidFill>
                <a:prstClr val="white"/>
              </a:solidFill>
              <a:latin typeface="Arial"/>
              <a:ea typeface="+mn-ea"/>
              <a:cs typeface="+mn-cs"/>
            </a:rPr>
            <a:t>1</a:t>
          </a:r>
        </a:p>
      </dsp:txBody>
      <dsp:txXfrm>
        <a:off x="19191" y="22226"/>
        <a:ext cx="505816" cy="3547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A42AA-4B40-4503-ABD8-A4C1D5BDBFD5}">
      <dsp:nvSpPr>
        <dsp:cNvPr id="0" name=""/>
        <dsp:cNvSpPr/>
      </dsp:nvSpPr>
      <dsp:spPr>
        <a:xfrm>
          <a:off x="0" y="0"/>
          <a:ext cx="7416824" cy="486905"/>
        </a:xfrm>
        <a:prstGeom prst="roundRect">
          <a:avLst/>
        </a:prstGeom>
        <a:solidFill>
          <a:srgbClr val="56CF9E"/>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marL="0" lvl="0" indent="0" algn="l" defTabSz="444500">
            <a:lnSpc>
              <a:spcPct val="90000"/>
            </a:lnSpc>
            <a:spcBef>
              <a:spcPct val="0"/>
            </a:spcBef>
            <a:spcAft>
              <a:spcPct val="35000"/>
            </a:spcAft>
            <a:buNone/>
          </a:pPr>
          <a:r>
            <a:rPr lang="en-US" sz="1100" kern="1200" dirty="0">
              <a:solidFill>
                <a:prstClr val="white"/>
              </a:solidFill>
              <a:effectLst/>
              <a:latin typeface="Arial"/>
              <a:ea typeface="+mn-ea"/>
              <a:cs typeface="+mn-cs"/>
            </a:rPr>
            <a:t>Replace the spaces received in the mandatory field of inbound files with same number of special character(s) in SAP PO then SAP ISU will identify the special character and a mandatory field missing rejection will be sent in outbound files.</a:t>
          </a:r>
        </a:p>
      </dsp:txBody>
      <dsp:txXfrm>
        <a:off x="23769" y="23769"/>
        <a:ext cx="7369286" cy="4393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24/06/2021</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824534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4534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System Component: File Format / Batch Job / Process Code / Report</a:t>
            </a:r>
          </a:p>
          <a:p>
            <a:endParaRPr lang="en-GB" dirty="0"/>
          </a:p>
          <a:p>
            <a:r>
              <a:rPr lang="en-GB" dirty="0"/>
              <a:t>Development Type: Interface</a:t>
            </a:r>
            <a:r>
              <a:rPr lang="en-GB" baseline="0" dirty="0"/>
              <a:t> / Online / Report / Workflow / Configuration</a:t>
            </a:r>
          </a:p>
          <a:p>
            <a:endParaRPr lang="en-GB" baseline="0" dirty="0"/>
          </a:p>
          <a:p>
            <a:r>
              <a:rPr lang="en-GB" baseline="0" dirty="0"/>
              <a:t>End User Impacted: Shipper / DN / NTS / Xoserve / Other</a:t>
            </a:r>
          </a:p>
          <a:p>
            <a:endParaRPr lang="en-GB" baseline="0" dirty="0"/>
          </a:p>
          <a:p>
            <a:r>
              <a:rPr lang="en-GB" baseline="0" dirty="0"/>
              <a:t>Build Type: New / Existing</a:t>
            </a:r>
            <a:endParaRPr lang="en-GB"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1018322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08103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System Component: File Format / Batch Job / Process Code / Report</a:t>
            </a:r>
          </a:p>
          <a:p>
            <a:endParaRPr lang="en-GB" dirty="0"/>
          </a:p>
          <a:p>
            <a:r>
              <a:rPr lang="en-GB" dirty="0"/>
              <a:t>Development Type: Interface</a:t>
            </a:r>
            <a:r>
              <a:rPr lang="en-GB" baseline="0" dirty="0"/>
              <a:t> / Online / Report / Workflow / Configuration</a:t>
            </a:r>
          </a:p>
          <a:p>
            <a:endParaRPr lang="en-GB" baseline="0" dirty="0"/>
          </a:p>
          <a:p>
            <a:r>
              <a:rPr lang="en-GB" baseline="0" dirty="0"/>
              <a:t>End User Impacted: Shipper / DN / NTS / Xoserve / Other</a:t>
            </a:r>
          </a:p>
          <a:p>
            <a:endParaRPr lang="en-GB" baseline="0" dirty="0"/>
          </a:p>
          <a:p>
            <a:r>
              <a:rPr lang="en-GB" baseline="0" dirty="0"/>
              <a:t>Build Type: New / Existing</a:t>
            </a:r>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3830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MSIPCMContentMarking" descr="{&quot;HashCode&quot;:2133105206,&quot;Placement&quot;:&quot;Footer&quot;}">
            <a:extLst>
              <a:ext uri="{FF2B5EF4-FFF2-40B4-BE49-F238E27FC236}">
                <a16:creationId xmlns:a16="http://schemas.microsoft.com/office/drawing/2014/main" id="{5570671D-8A66-439C-B03A-1DB215EDBA29}"/>
              </a:ext>
            </a:extLst>
          </p:cNvPr>
          <p:cNvSpPr txBox="1"/>
          <p:nvPr userDrawn="1"/>
        </p:nvSpPr>
        <p:spPr>
          <a:xfrm>
            <a:off x="3820709" y="4941629"/>
            <a:ext cx="1502583" cy="201870"/>
          </a:xfrm>
          <a:prstGeom prst="rect">
            <a:avLst/>
          </a:prstGeom>
          <a:noFill/>
        </p:spPr>
        <p:txBody>
          <a:bodyPr vert="horz" wrap="square" lIns="0" tIns="0" rIns="0" bIns="0" rtlCol="0" anchor="ctr" anchorCtr="1">
            <a:spAutoFit/>
          </a:bodyPr>
          <a:lstStyle/>
          <a:p>
            <a:pPr algn="ctr">
              <a:spcBef>
                <a:spcPts val="0"/>
              </a:spcBef>
              <a:spcAft>
                <a:spcPts val="0"/>
              </a:spcAft>
            </a:pPr>
            <a:r>
              <a:rPr lang="en-IN" sz="700">
                <a:solidFill>
                  <a:srgbClr val="000000"/>
                </a:solidFill>
                <a:latin typeface="Arial" panose="020B0604020202020204" pitchFamily="34" charset="0"/>
              </a:rPr>
              <a:t>Sensitivity: Internal &amp; Restricted</a:t>
            </a:r>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3" Type="http://schemas.openxmlformats.org/officeDocument/2006/relationships/notesSlide" Target="../notesSlides/notesSlide1.xml"/><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 Type="http://schemas.openxmlformats.org/officeDocument/2006/relationships/slideLayout" Target="../slideLayouts/slideLayout2.xml"/><Relationship Id="rId16" Type="http://schemas.openxmlformats.org/officeDocument/2006/relationships/diagramQuickStyle" Target="../diagrams/quickStyle3.xml"/><Relationship Id="rId20" Type="http://schemas.openxmlformats.org/officeDocument/2006/relationships/image" Target="../media/image3.wmf"/><Relationship Id="rId1" Type="http://schemas.openxmlformats.org/officeDocument/2006/relationships/vmlDrawing" Target="../drawings/vmlDrawing1.v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diagramLayout" Target="../diagrams/layout3.xml"/><Relationship Id="rId10" Type="http://schemas.openxmlformats.org/officeDocument/2006/relationships/diagramLayout" Target="../diagrams/layout2.xml"/><Relationship Id="rId19" Type="http://schemas.openxmlformats.org/officeDocument/2006/relationships/package" Target="../embeddings/Microsoft_Excel_Worksheet.xlsx"/><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XRN4931 – </a:t>
            </a:r>
            <a:r>
              <a:rPr lang="en-US" dirty="0"/>
              <a:t>Submission of a Space in Mandatory Data on Multiple SPA Files</a:t>
            </a:r>
            <a:endParaRPr lang="en-GB" dirty="0"/>
          </a:p>
        </p:txBody>
      </p:sp>
      <p:sp>
        <p:nvSpPr>
          <p:cNvPr id="3" name="Subtitle 2"/>
          <p:cNvSpPr>
            <a:spLocks noGrp="1"/>
          </p:cNvSpPr>
          <p:nvPr>
            <p:ph type="subTitle" idx="1"/>
          </p:nvPr>
        </p:nvSpPr>
        <p:spPr/>
        <p:txBody>
          <a:bodyPr/>
          <a:lstStyle/>
          <a:p>
            <a:r>
              <a:rPr lang="en-US" dirty="0">
                <a:solidFill>
                  <a:schemeClr val="bg1">
                    <a:lumMod val="50000"/>
                  </a:schemeClr>
                </a:solidFill>
              </a:rPr>
              <a:t>Shipper Decision on Available Options </a:t>
            </a:r>
            <a:endParaRPr lang="en-GB" dirty="0">
              <a:solidFill>
                <a:schemeClr val="bg1">
                  <a:lumMod val="50000"/>
                </a:schemeClr>
              </a:solidFill>
            </a:endParaRP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647F7-B10A-49ED-93FA-0EB1DBDE8920}"/>
              </a:ext>
            </a:extLst>
          </p:cNvPr>
          <p:cNvSpPr>
            <a:spLocks noGrp="1"/>
          </p:cNvSpPr>
          <p:nvPr>
            <p:ph type="title"/>
          </p:nvPr>
        </p:nvSpPr>
        <p:spPr/>
        <p:txBody>
          <a:bodyPr/>
          <a:lstStyle/>
          <a:p>
            <a:r>
              <a:rPr lang="en-GB" dirty="0"/>
              <a:t>Decision Sought from </a:t>
            </a:r>
            <a:r>
              <a:rPr lang="en-GB" dirty="0" err="1"/>
              <a:t>ChMC</a:t>
            </a:r>
            <a:r>
              <a:rPr lang="en-GB" dirty="0"/>
              <a:t> - Shippers</a:t>
            </a:r>
          </a:p>
        </p:txBody>
      </p:sp>
      <p:sp>
        <p:nvSpPr>
          <p:cNvPr id="3" name="Content Placeholder 2">
            <a:extLst>
              <a:ext uri="{FF2B5EF4-FFF2-40B4-BE49-F238E27FC236}">
                <a16:creationId xmlns:a16="http://schemas.microsoft.com/office/drawing/2014/main" id="{317BE127-8B11-4E94-AC66-E2EC56BA8C63}"/>
              </a:ext>
            </a:extLst>
          </p:cNvPr>
          <p:cNvSpPr>
            <a:spLocks noGrp="1"/>
          </p:cNvSpPr>
          <p:nvPr>
            <p:ph idx="1"/>
          </p:nvPr>
        </p:nvSpPr>
        <p:spPr/>
        <p:txBody>
          <a:bodyPr>
            <a:normAutofit/>
          </a:bodyPr>
          <a:lstStyle/>
          <a:p>
            <a:r>
              <a:rPr lang="en-GB" sz="1800" dirty="0"/>
              <a:t>Solution Options have confirmed capability to deliver in a Minor Release </a:t>
            </a:r>
          </a:p>
          <a:p>
            <a:pPr lvl="1"/>
            <a:r>
              <a:rPr lang="en-GB" sz="1600" dirty="0"/>
              <a:t>Cost estimates for both options between £55k – £65k</a:t>
            </a:r>
          </a:p>
          <a:p>
            <a:pPr lvl="1"/>
            <a:r>
              <a:rPr lang="en-GB" sz="1600" dirty="0"/>
              <a:t>Delivery timescales estimated at 12-14 weeks</a:t>
            </a:r>
          </a:p>
          <a:p>
            <a:r>
              <a:rPr lang="en-GB" sz="1800" dirty="0"/>
              <a:t>In light of updated analysis relating to the original change driver, we are seeking a decision from Shipper Constituents as to whether you determine to;</a:t>
            </a:r>
          </a:p>
          <a:p>
            <a:pPr marL="514350" indent="-514350">
              <a:buFont typeface="+mj-lt"/>
              <a:buAutoNum type="arabicPeriod"/>
            </a:pPr>
            <a:r>
              <a:rPr lang="en-GB" sz="1800" dirty="0"/>
              <a:t>Confirm decision for change to be included as candidate for next available Minor Release (MiR11 – which is yet to be scoped)</a:t>
            </a:r>
            <a:endParaRPr lang="en-GB" sz="1600" dirty="0"/>
          </a:p>
          <a:p>
            <a:pPr marL="514350" indent="-514350">
              <a:buFont typeface="+mj-lt"/>
              <a:buAutoNum type="arabicPeriod"/>
            </a:pPr>
            <a:r>
              <a:rPr lang="en-GB" sz="1800" dirty="0"/>
              <a:t>Reject inclusion in next available Minor Release (MiR11) and request the change be withdrawn </a:t>
            </a:r>
          </a:p>
        </p:txBody>
      </p:sp>
    </p:spTree>
    <p:extLst>
      <p:ext uri="{BB962C8B-B14F-4D97-AF65-F5344CB8AC3E}">
        <p14:creationId xmlns:p14="http://schemas.microsoft.com/office/powerpoint/2010/main" val="1092652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46"/>
            <a:ext cx="8229600" cy="637580"/>
          </a:xfrm>
        </p:spPr>
        <p:txBody>
          <a:bodyPr/>
          <a:lstStyle/>
          <a:p>
            <a:r>
              <a:rPr lang="en-GB" dirty="0"/>
              <a:t>Change Overview</a:t>
            </a:r>
          </a:p>
        </p:txBody>
      </p:sp>
      <p:graphicFrame>
        <p:nvGraphicFramePr>
          <p:cNvPr id="4" name="Table 3"/>
          <p:cNvGraphicFramePr>
            <a:graphicFrameLocks noGrp="1"/>
          </p:cNvGraphicFramePr>
          <p:nvPr>
            <p:extLst>
              <p:ext uri="{D42A27DB-BD31-4B8C-83A1-F6EECF244321}">
                <p14:modId xmlns:p14="http://schemas.microsoft.com/office/powerpoint/2010/main" val="650634193"/>
              </p:ext>
            </p:extLst>
          </p:nvPr>
        </p:nvGraphicFramePr>
        <p:xfrm>
          <a:off x="354124" y="627534"/>
          <a:ext cx="8345978" cy="2952328"/>
        </p:xfrm>
        <a:graphic>
          <a:graphicData uri="http://schemas.openxmlformats.org/drawingml/2006/table">
            <a:tbl>
              <a:tblPr firstRow="1" bandRow="1">
                <a:tableStyleId>{E8B1032C-EA38-4F05-BA0D-38AFFFC7BED3}</a:tableStyleId>
              </a:tblPr>
              <a:tblGrid>
                <a:gridCol w="8345978">
                  <a:extLst>
                    <a:ext uri="{9D8B030D-6E8A-4147-A177-3AD203B41FA5}">
                      <a16:colId xmlns:a16="http://schemas.microsoft.com/office/drawing/2014/main" val="20000"/>
                    </a:ext>
                  </a:extLst>
                </a:gridCol>
              </a:tblGrid>
              <a:tr h="3107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accent1"/>
                          </a:solidFill>
                          <a:latin typeface="+mn-lt"/>
                          <a:ea typeface="+mn-ea"/>
                          <a:cs typeface="+mn-cs"/>
                        </a:rPr>
                        <a:t>XRN4931 – </a:t>
                      </a:r>
                      <a:r>
                        <a:rPr lang="en-US" sz="1200" b="1" kern="1200" dirty="0">
                          <a:solidFill>
                            <a:schemeClr val="accent1"/>
                          </a:solidFill>
                          <a:latin typeface="+mn-lt"/>
                          <a:ea typeface="+mn-ea"/>
                          <a:cs typeface="+mn-cs"/>
                        </a:rPr>
                        <a:t>Submission of a Space in Mandatory Data on Multiple SPA Files</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641557">
                <a:tc>
                  <a:txBody>
                    <a:bodyPr/>
                    <a:lstStyle/>
                    <a:p>
                      <a:pPr marL="0" lvl="0" indent="0" algn="just" defTabSz="914400" rtl="0" eaLnBrk="1" latinLnBrk="0" hangingPunct="1">
                        <a:buFont typeface="Arial" panose="020B0604020202020204" pitchFamily="34" charset="0"/>
                        <a:buNone/>
                      </a:pPr>
                      <a:r>
                        <a:rPr lang="en-US" sz="1050" kern="1200" dirty="0">
                          <a:solidFill>
                            <a:schemeClr val="bg1">
                              <a:lumMod val="50000"/>
                            </a:schemeClr>
                          </a:solidFill>
                          <a:effectLst/>
                          <a:latin typeface="+mn-lt"/>
                          <a:ea typeface="+mn-ea"/>
                          <a:cs typeface="+mn-cs"/>
                        </a:rPr>
                        <a:t>The change has been raised to handle the files going back out from SAP into AMT with rejection details when a ‘space’ is received in the mandatory field. Xoserve are receiving some inbound files (MSI, EMC, CNF, UMR, UBR, UDR, and SFN) with a Space populated in mandatory text fields instead of the required data item (e.g. Y/N). As ‘Space’ is an allowable ASCII value, AMT has not rejected the inbound file, however, once SAP has carried out its lower-level validation it is unable to ‘play back’ the data in the appropriate rejection file, as Space is not populated in the data item and is treated as a null value the outbound rejection file is rejected by AMT as not having all mandatory data items populated.</a:t>
                      </a:r>
                    </a:p>
                    <a:p>
                      <a:pPr marL="0" lvl="0" indent="0" algn="just" defTabSz="914400" rtl="0" eaLnBrk="1" latinLnBrk="0" hangingPunct="1">
                        <a:buFont typeface="Arial" panose="020B0604020202020204" pitchFamily="34" charset="0"/>
                        <a:buNone/>
                      </a:pPr>
                      <a:endParaRPr lang="en-US" sz="1050" kern="1200" dirty="0">
                        <a:solidFill>
                          <a:schemeClr val="bg1">
                            <a:lumMod val="50000"/>
                          </a:schemeClr>
                        </a:solidFill>
                        <a:effectLst/>
                        <a:latin typeface="+mn-lt"/>
                        <a:ea typeface="+mn-ea"/>
                        <a:cs typeface="+mn-cs"/>
                      </a:endParaRPr>
                    </a:p>
                    <a:p>
                      <a:pPr marL="0" lvl="0" indent="0" algn="just" defTabSz="914400" rtl="0" eaLnBrk="1" latinLnBrk="0" hangingPunct="1">
                        <a:buFont typeface="Arial" panose="020B0604020202020204" pitchFamily="34" charset="0"/>
                        <a:buNone/>
                      </a:pPr>
                      <a:r>
                        <a:rPr lang="en-US" sz="1050" kern="1200" dirty="0">
                          <a:solidFill>
                            <a:schemeClr val="bg1">
                              <a:lumMod val="50000"/>
                            </a:schemeClr>
                          </a:solidFill>
                          <a:effectLst/>
                          <a:latin typeface="+mn-lt"/>
                          <a:ea typeface="+mn-ea"/>
                          <a:cs typeface="+mn-cs"/>
                        </a:rPr>
                        <a:t>To enable shipper users to receive the rejection a new identifier is required whenever a ‘space’ is received in inbound mandatory text fields. The solution is that whenever SAP PO is receives a ‘space’ in any mandatory text fields it will be replaced with a special character, SAP ISU will identify the special character generated by SAP PO and a mandatory field missing rejection will be raised from SAP ISU in the outbound file. </a:t>
                      </a:r>
                    </a:p>
                    <a:p>
                      <a:pPr marL="0" lvl="0" indent="0" algn="just" defTabSz="914400" rtl="0" eaLnBrk="1" latinLnBrk="0" hangingPunct="1">
                        <a:buFont typeface="Arial" panose="020B0604020202020204" pitchFamily="34" charset="0"/>
                        <a:buNone/>
                      </a:pPr>
                      <a:r>
                        <a:rPr lang="en-US" sz="1050" kern="1200" dirty="0">
                          <a:solidFill>
                            <a:schemeClr val="bg1">
                              <a:lumMod val="50000"/>
                            </a:schemeClr>
                          </a:solidFill>
                          <a:effectLst/>
                          <a:latin typeface="+mn-lt"/>
                          <a:ea typeface="+mn-ea"/>
                          <a:cs typeface="+mn-cs"/>
                        </a:rPr>
                        <a:t>This will ensure that ‘space’ is populated in outbound files in SAP PO only for the cases where space is </a:t>
                      </a:r>
                    </a:p>
                    <a:p>
                      <a:pPr marL="0" lvl="0" indent="0" algn="just" defTabSz="914400" rtl="0" eaLnBrk="1" latinLnBrk="0" hangingPunct="1">
                        <a:buFont typeface="Arial" panose="020B0604020202020204" pitchFamily="34" charset="0"/>
                        <a:buNone/>
                      </a:pPr>
                      <a:r>
                        <a:rPr lang="en-US" sz="1050" kern="1200" dirty="0">
                          <a:solidFill>
                            <a:schemeClr val="bg1">
                              <a:lumMod val="50000"/>
                            </a:schemeClr>
                          </a:solidFill>
                          <a:effectLst/>
                          <a:latin typeface="+mn-lt"/>
                          <a:ea typeface="+mn-ea"/>
                          <a:cs typeface="+mn-cs"/>
                        </a:rPr>
                        <a:t>received in inbound files in mandatory text fields from AMT. This will also ensure that space will not be</a:t>
                      </a:r>
                    </a:p>
                    <a:p>
                      <a:pPr marL="0" lvl="0" indent="0" algn="just" defTabSz="914400" rtl="0" eaLnBrk="1" latinLnBrk="0" hangingPunct="1">
                        <a:buFont typeface="Arial" panose="020B0604020202020204" pitchFamily="34" charset="0"/>
                        <a:buNone/>
                      </a:pPr>
                      <a:r>
                        <a:rPr lang="en-US" sz="1050" kern="1200" dirty="0">
                          <a:solidFill>
                            <a:schemeClr val="bg1">
                              <a:lumMod val="50000"/>
                            </a:schemeClr>
                          </a:solidFill>
                          <a:effectLst/>
                          <a:latin typeface="+mn-lt"/>
                          <a:ea typeface="+mn-ea"/>
                          <a:cs typeface="+mn-cs"/>
                        </a:rPr>
                        <a:t>populated in the fields of outbound interfaces in SAP PO which were generated because of processing</a:t>
                      </a:r>
                    </a:p>
                    <a:p>
                      <a:pPr marL="0" lvl="0" indent="0" algn="just" defTabSz="914400" rtl="0" eaLnBrk="1" latinLnBrk="0" hangingPunct="1">
                        <a:buFont typeface="Arial" panose="020B0604020202020204" pitchFamily="34" charset="0"/>
                        <a:buNone/>
                      </a:pPr>
                      <a:r>
                        <a:rPr lang="en-US" sz="1050" kern="1200" dirty="0">
                          <a:solidFill>
                            <a:schemeClr val="bg1">
                              <a:lumMod val="50000"/>
                            </a:schemeClr>
                          </a:solidFill>
                          <a:effectLst/>
                          <a:latin typeface="+mn-lt"/>
                          <a:ea typeface="+mn-ea"/>
                          <a:cs typeface="+mn-cs"/>
                        </a:rPr>
                        <a:t>issues or any data issues from SAP ISU. List of fields which are considered in scope are as attached:</a:t>
                      </a: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51696703"/>
              </p:ext>
            </p:extLst>
          </p:nvPr>
        </p:nvGraphicFramePr>
        <p:xfrm>
          <a:off x="354124" y="3553614"/>
          <a:ext cx="8345978" cy="1322392"/>
        </p:xfrm>
        <a:graphic>
          <a:graphicData uri="http://schemas.openxmlformats.org/drawingml/2006/table">
            <a:tbl>
              <a:tblPr firstRow="1" bandRow="1">
                <a:tableStyleId>{E8B1032C-EA38-4F05-BA0D-38AFFFC7BED3}</a:tableStyleId>
              </a:tblPr>
              <a:tblGrid>
                <a:gridCol w="8345978">
                  <a:extLst>
                    <a:ext uri="{9D8B030D-6E8A-4147-A177-3AD203B41FA5}">
                      <a16:colId xmlns:a16="http://schemas.microsoft.com/office/drawing/2014/main" val="20000"/>
                    </a:ext>
                  </a:extLst>
                </a:gridCol>
              </a:tblGrid>
              <a:tr h="184015">
                <a:tc>
                  <a:txBody>
                    <a:bodyPr/>
                    <a:lstStyle/>
                    <a:p>
                      <a:pPr algn="l"/>
                      <a:r>
                        <a:rPr lang="en-GB" sz="1200" b="1" dirty="0">
                          <a:solidFill>
                            <a:schemeClr val="accent1"/>
                          </a:solidFill>
                          <a:latin typeface="Arial" panose="020B0604020202020204" pitchFamily="34" charset="0"/>
                          <a:cs typeface="Arial" panose="020B0604020202020204" pitchFamily="34" charset="0"/>
                        </a:rPr>
                        <a:t>Solution</a:t>
                      </a:r>
                      <a:r>
                        <a:rPr lang="en-GB" sz="1200" b="1" baseline="0" dirty="0">
                          <a:solidFill>
                            <a:schemeClr val="accent1"/>
                          </a:solidFill>
                          <a:latin typeface="Arial" panose="020B0604020202020204" pitchFamily="34" charset="0"/>
                          <a:cs typeface="Arial" panose="020B0604020202020204" pitchFamily="34" charset="0"/>
                        </a:rPr>
                        <a:t> Options Identified</a:t>
                      </a:r>
                      <a:endParaRPr lang="en-GB" sz="1200" b="1" dirty="0">
                        <a:solidFill>
                          <a:schemeClr val="accent1"/>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048072">
                <a:tc>
                  <a:txBody>
                    <a:bodyPr/>
                    <a:lstStyle/>
                    <a:p>
                      <a:endParaRPr lang="en-GB" sz="16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none" dirty="0">
                          <a:solidFill>
                            <a:schemeClr val="bg1"/>
                          </a:solidFill>
                        </a:rPr>
                        <a:t>1</a:t>
                      </a:r>
                    </a:p>
                    <a:p>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6" name="Diagram 5"/>
          <p:cNvGraphicFramePr/>
          <p:nvPr>
            <p:extLst>
              <p:ext uri="{D42A27DB-BD31-4B8C-83A1-F6EECF244321}">
                <p14:modId xmlns:p14="http://schemas.microsoft.com/office/powerpoint/2010/main" val="2794149466"/>
              </p:ext>
            </p:extLst>
          </p:nvPr>
        </p:nvGraphicFramePr>
        <p:xfrm>
          <a:off x="1130043" y="3905223"/>
          <a:ext cx="7416824" cy="3961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Diagram 6"/>
          <p:cNvGraphicFramePr/>
          <p:nvPr>
            <p:extLst>
              <p:ext uri="{D42A27DB-BD31-4B8C-83A1-F6EECF244321}">
                <p14:modId xmlns:p14="http://schemas.microsoft.com/office/powerpoint/2010/main" val="175420277"/>
              </p:ext>
            </p:extLst>
          </p:nvPr>
        </p:nvGraphicFramePr>
        <p:xfrm>
          <a:off x="499410" y="3906665"/>
          <a:ext cx="544198" cy="39615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8" name="Diagram 7">
            <a:extLst>
              <a:ext uri="{FF2B5EF4-FFF2-40B4-BE49-F238E27FC236}">
                <a16:creationId xmlns:a16="http://schemas.microsoft.com/office/drawing/2014/main" id="{D5FAB69E-0127-4738-8D80-05245C450DAE}"/>
              </a:ext>
            </a:extLst>
          </p:cNvPr>
          <p:cNvGraphicFramePr/>
          <p:nvPr>
            <p:extLst>
              <p:ext uri="{D42A27DB-BD31-4B8C-83A1-F6EECF244321}">
                <p14:modId xmlns:p14="http://schemas.microsoft.com/office/powerpoint/2010/main" val="3445209428"/>
              </p:ext>
            </p:extLst>
          </p:nvPr>
        </p:nvGraphicFramePr>
        <p:xfrm>
          <a:off x="1163443" y="4388624"/>
          <a:ext cx="7416824" cy="487381"/>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14" name="Rectangle: Rounded Corners 13">
            <a:extLst>
              <a:ext uri="{FF2B5EF4-FFF2-40B4-BE49-F238E27FC236}">
                <a16:creationId xmlns:a16="http://schemas.microsoft.com/office/drawing/2014/main" id="{8CC1739B-6B02-4E98-A857-BF973D7D1A10}"/>
              </a:ext>
            </a:extLst>
          </p:cNvPr>
          <p:cNvSpPr/>
          <p:nvPr/>
        </p:nvSpPr>
        <p:spPr>
          <a:xfrm>
            <a:off x="499410" y="4407842"/>
            <a:ext cx="544198" cy="396155"/>
          </a:xfrm>
          <a:prstGeom prst="roundRect">
            <a:avLst/>
          </a:prstGeom>
          <a:solidFill>
            <a:srgbClr val="56CF9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000" b="1" dirty="0"/>
              <a:t>2</a:t>
            </a:r>
          </a:p>
        </p:txBody>
      </p:sp>
      <p:graphicFrame>
        <p:nvGraphicFramePr>
          <p:cNvPr id="10" name="Object 9">
            <a:extLst>
              <a:ext uri="{FF2B5EF4-FFF2-40B4-BE49-F238E27FC236}">
                <a16:creationId xmlns:a16="http://schemas.microsoft.com/office/drawing/2014/main" id="{BC1F5EF3-87DF-4E02-A734-1A3192A4DA1A}"/>
              </a:ext>
            </a:extLst>
          </p:cNvPr>
          <p:cNvGraphicFramePr>
            <a:graphicFrameLocks noChangeAspect="1"/>
          </p:cNvGraphicFramePr>
          <p:nvPr>
            <p:extLst>
              <p:ext uri="{D42A27DB-BD31-4B8C-83A1-F6EECF244321}">
                <p14:modId xmlns:p14="http://schemas.microsoft.com/office/powerpoint/2010/main" val="3734699653"/>
              </p:ext>
            </p:extLst>
          </p:nvPr>
        </p:nvGraphicFramePr>
        <p:xfrm>
          <a:off x="6948264" y="2784177"/>
          <a:ext cx="1152129" cy="806450"/>
        </p:xfrm>
        <a:graphic>
          <a:graphicData uri="http://schemas.openxmlformats.org/presentationml/2006/ole">
            <mc:AlternateContent xmlns:mc="http://schemas.openxmlformats.org/markup-compatibility/2006">
              <mc:Choice xmlns:v="urn:schemas-microsoft-com:vml" Requires="v">
                <p:oleObj spid="_x0000_s1031" name="Worksheet" showAsIcon="1" r:id="rId19" imgW="914400" imgH="806400" progId="Excel.Sheet.12">
                  <p:embed/>
                </p:oleObj>
              </mc:Choice>
              <mc:Fallback>
                <p:oleObj name="Worksheet" showAsIcon="1" r:id="rId19" imgW="914400" imgH="806400" progId="Excel.Sheet.12">
                  <p:embed/>
                  <p:pic>
                    <p:nvPicPr>
                      <p:cNvPr id="10" name="Object 9">
                        <a:extLst>
                          <a:ext uri="{FF2B5EF4-FFF2-40B4-BE49-F238E27FC236}">
                            <a16:creationId xmlns:a16="http://schemas.microsoft.com/office/drawing/2014/main" id="{BC1F5EF3-87DF-4E02-A734-1A3192A4DA1A}"/>
                          </a:ext>
                        </a:extLst>
                      </p:cNvPr>
                      <p:cNvPicPr/>
                      <p:nvPr/>
                    </p:nvPicPr>
                    <p:blipFill>
                      <a:blip r:embed="rId20"/>
                      <a:stretch>
                        <a:fillRect/>
                      </a:stretch>
                    </p:blipFill>
                    <p:spPr>
                      <a:xfrm>
                        <a:off x="6948264" y="2784177"/>
                        <a:ext cx="1152129" cy="806450"/>
                      </a:xfrm>
                      <a:prstGeom prst="rect">
                        <a:avLst/>
                      </a:prstGeom>
                    </p:spPr>
                  </p:pic>
                </p:oleObj>
              </mc:Fallback>
            </mc:AlternateContent>
          </a:graphicData>
        </a:graphic>
      </p:graphicFrame>
    </p:spTree>
    <p:extLst>
      <p:ext uri="{BB962C8B-B14F-4D97-AF65-F5344CB8AC3E}">
        <p14:creationId xmlns:p14="http://schemas.microsoft.com/office/powerpoint/2010/main" val="3583632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962"/>
            <a:ext cx="8229600" cy="637580"/>
          </a:xfrm>
        </p:spPr>
        <p:txBody>
          <a:bodyPr/>
          <a:lstStyle/>
          <a:p>
            <a:r>
              <a:rPr lang="en-US" dirty="0"/>
              <a:t>Option 1 - High Level Impact Assessment</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84942224"/>
              </p:ext>
            </p:extLst>
          </p:nvPr>
        </p:nvGraphicFramePr>
        <p:xfrm>
          <a:off x="335533" y="674916"/>
          <a:ext cx="8556947" cy="1905000"/>
        </p:xfrm>
        <a:graphic>
          <a:graphicData uri="http://schemas.openxmlformats.org/drawingml/2006/table">
            <a:tbl>
              <a:tblPr firstRow="1" bandRow="1">
                <a:tableStyleId>{E8B1032C-EA38-4F05-BA0D-38AFFFC7BED3}</a:tableStyleId>
              </a:tblPr>
              <a:tblGrid>
                <a:gridCol w="8556947">
                  <a:extLst>
                    <a:ext uri="{9D8B030D-6E8A-4147-A177-3AD203B41FA5}">
                      <a16:colId xmlns:a16="http://schemas.microsoft.com/office/drawing/2014/main" val="2000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3E5AA8"/>
                          </a:solidFill>
                        </a:rPr>
                        <a:t>1 - </a:t>
                      </a:r>
                      <a:r>
                        <a:rPr lang="en-GB" sz="1200" b="1" kern="1200" dirty="0">
                          <a:solidFill>
                            <a:srgbClr val="3E5AA8"/>
                          </a:solidFill>
                          <a:latin typeface="+mn-lt"/>
                          <a:ea typeface="+mn-ea"/>
                          <a:cs typeface="+mn-cs"/>
                        </a:rPr>
                        <a:t> </a:t>
                      </a:r>
                      <a:r>
                        <a:rPr lang="en-US" sz="1200" b="1" kern="1200" dirty="0">
                          <a:solidFill>
                            <a:srgbClr val="3E5AA8"/>
                          </a:solidFill>
                          <a:latin typeface="+mn-lt"/>
                          <a:ea typeface="+mn-ea"/>
                          <a:cs typeface="+mn-cs"/>
                        </a:rPr>
                        <a:t>Replace the spaces received in the mandatory field of inbound files with single special character in SAP PO. SAP ISU will identify the special character and mandatory field missing rejection will be sent in outbound files.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153749">
                <a:tc>
                  <a:txBody>
                    <a:bodyPr/>
                    <a:lstStyle/>
                    <a:p>
                      <a:pPr marL="0" lvl="0" indent="0" algn="just">
                        <a:buFont typeface="Arial" panose="020B0604020202020204" pitchFamily="34" charset="0"/>
                        <a:buNone/>
                      </a:pPr>
                      <a:r>
                        <a:rPr lang="en-GB" sz="1000" b="1" kern="1200" dirty="0">
                          <a:solidFill>
                            <a:schemeClr val="tx1"/>
                          </a:solidFill>
                          <a:effectLst/>
                          <a:latin typeface="+mn-lt"/>
                          <a:ea typeface="+mn-ea"/>
                          <a:cs typeface="+mn-cs"/>
                        </a:rPr>
                        <a:t>SAP PO: </a:t>
                      </a:r>
                      <a:r>
                        <a:rPr lang="en-US" sz="1000" kern="1200" dirty="0">
                          <a:solidFill>
                            <a:schemeClr val="bg1">
                              <a:lumMod val="50000"/>
                            </a:schemeClr>
                          </a:solidFill>
                          <a:latin typeface="+mn-lt"/>
                          <a:ea typeface="+mn-ea"/>
                          <a:cs typeface="+mn-cs"/>
                        </a:rPr>
                        <a:t>For the inbound files (MSI, EMC, CNF, UMR, UBR, UDR and SFN), in SAP PO the mandatory text fields will be identified, if single or multiple spaces are received in SAP PO then replace that space with a single special character (Θ) and send it to SAP ISU. When SAP ISU plays back the special character (Θ) in the outbound files (MSO, CTR, CFR, URS and SFR), SAP PO will replace the special character (Θ) present in the mandatory text field with a single space and send it to AMT </a:t>
                      </a:r>
                      <a:r>
                        <a:rPr lang="en-US" sz="1000" kern="1200" dirty="0" err="1">
                          <a:solidFill>
                            <a:schemeClr val="bg1">
                              <a:lumMod val="50000"/>
                            </a:schemeClr>
                          </a:solidFill>
                          <a:latin typeface="+mn-lt"/>
                          <a:ea typeface="+mn-ea"/>
                          <a:cs typeface="+mn-cs"/>
                        </a:rPr>
                        <a:t>Marketflow</a:t>
                      </a:r>
                      <a:r>
                        <a:rPr lang="en-US" sz="1000" kern="1200" dirty="0">
                          <a:solidFill>
                            <a:schemeClr val="bg1">
                              <a:lumMod val="50000"/>
                            </a:schemeClr>
                          </a:solidFill>
                          <a:latin typeface="+mn-lt"/>
                          <a:ea typeface="+mn-ea"/>
                          <a:cs typeface="+mn-cs"/>
                        </a:rPr>
                        <a:t>.</a:t>
                      </a:r>
                      <a:endParaRPr lang="en-GB" sz="1000" b="1" kern="1200" dirty="0">
                        <a:solidFill>
                          <a:schemeClr val="tx1"/>
                        </a:solidFill>
                        <a:effectLst/>
                        <a:latin typeface="+mn-lt"/>
                        <a:ea typeface="+mn-ea"/>
                        <a:cs typeface="+mn-cs"/>
                      </a:endParaRPr>
                    </a:p>
                    <a:p>
                      <a:pPr marL="0" lvl="0" indent="0" algn="just">
                        <a:buFont typeface="Arial" panose="020B0604020202020204" pitchFamily="34" charset="0"/>
                        <a:buNone/>
                      </a:pPr>
                      <a:r>
                        <a:rPr lang="en-GB" sz="1000" b="1" kern="1200" dirty="0">
                          <a:solidFill>
                            <a:schemeClr val="tx1"/>
                          </a:solidFill>
                          <a:effectLst/>
                          <a:latin typeface="+mn-lt"/>
                          <a:ea typeface="+mn-ea"/>
                          <a:cs typeface="+mn-cs"/>
                        </a:rPr>
                        <a:t>SAP ISU: </a:t>
                      </a:r>
                      <a:r>
                        <a:rPr lang="en-GB" sz="1000" kern="1200" dirty="0">
                          <a:solidFill>
                            <a:schemeClr val="bg1">
                              <a:lumMod val="50000"/>
                            </a:schemeClr>
                          </a:solidFill>
                          <a:latin typeface="+mn-lt"/>
                          <a:ea typeface="+mn-ea"/>
                          <a:cs typeface="+mn-cs"/>
                        </a:rPr>
                        <a:t>Code changes to relevant IDoc processing FMs &amp; Read</a:t>
                      </a:r>
                      <a:r>
                        <a:rPr lang="en-GB" sz="1000" b="0" kern="1200" dirty="0">
                          <a:solidFill>
                            <a:schemeClr val="bg1">
                              <a:lumMod val="50000"/>
                            </a:schemeClr>
                          </a:solidFill>
                          <a:latin typeface="+mn-lt"/>
                          <a:ea typeface="+mn-ea"/>
                          <a:cs typeface="+mn-cs"/>
                        </a:rPr>
                        <a:t> </a:t>
                      </a:r>
                      <a:r>
                        <a:rPr lang="en-GB" sz="1000" kern="1200" dirty="0">
                          <a:solidFill>
                            <a:schemeClr val="bg1">
                              <a:lumMod val="50000"/>
                            </a:schemeClr>
                          </a:solidFill>
                          <a:latin typeface="+mn-lt"/>
                          <a:ea typeface="+mn-ea"/>
                          <a:cs typeface="+mn-cs"/>
                        </a:rPr>
                        <a:t>validation programs to </a:t>
                      </a:r>
                      <a:r>
                        <a:rPr lang="en-US" sz="1000" kern="1200" dirty="0">
                          <a:solidFill>
                            <a:schemeClr val="bg1">
                              <a:lumMod val="50000"/>
                            </a:schemeClr>
                          </a:solidFill>
                          <a:latin typeface="+mn-lt"/>
                          <a:ea typeface="+mn-ea"/>
                          <a:cs typeface="+mn-cs"/>
                        </a:rPr>
                        <a:t>add the validation checks for special character (Θ) to generate rejection messages</a:t>
                      </a:r>
                      <a:r>
                        <a:rPr lang="en-US" sz="900" kern="1200" dirty="0">
                          <a:solidFill>
                            <a:schemeClr val="bg1">
                              <a:lumMod val="50000"/>
                            </a:schemeClr>
                          </a:solidFill>
                          <a:latin typeface="+mn-lt"/>
                          <a:ea typeface="+mn-ea"/>
                          <a:cs typeface="+mn-cs"/>
                        </a:rPr>
                        <a:t>.</a:t>
                      </a:r>
                      <a:endParaRPr lang="en-GB" sz="900" kern="1200" dirty="0">
                        <a:solidFill>
                          <a:schemeClr val="bg1">
                            <a:lumMod val="50000"/>
                          </a:schemeClr>
                        </a:solidFill>
                        <a:latin typeface="+mn-lt"/>
                        <a:ea typeface="+mn-ea"/>
                        <a:cs typeface="+mn-cs"/>
                      </a:endParaRPr>
                    </a:p>
                    <a:p>
                      <a:pPr marL="0" lvl="0" indent="0" algn="just">
                        <a:buFont typeface="Arial" panose="020B0604020202020204" pitchFamily="34" charset="0"/>
                        <a:buNone/>
                      </a:pPr>
                      <a:r>
                        <a:rPr lang="en-GB" sz="1000" b="1" kern="1200" dirty="0">
                          <a:solidFill>
                            <a:schemeClr val="tx1"/>
                          </a:solidFill>
                          <a:effectLst/>
                          <a:latin typeface="+mn-lt"/>
                          <a:ea typeface="+mn-ea"/>
                          <a:cs typeface="+mn-cs"/>
                        </a:rPr>
                        <a:t>SAP BW/BO: </a:t>
                      </a:r>
                      <a:r>
                        <a:rPr lang="en-GB" sz="1000" kern="1200" dirty="0">
                          <a:solidFill>
                            <a:schemeClr val="bg1">
                              <a:lumMod val="50000"/>
                            </a:schemeClr>
                          </a:solidFill>
                          <a:latin typeface="+mn-lt"/>
                          <a:ea typeface="+mn-ea"/>
                          <a:cs typeface="+mn-cs"/>
                        </a:rPr>
                        <a:t>Special character </a:t>
                      </a:r>
                      <a:r>
                        <a:rPr lang="en-US" sz="1000" kern="1200" dirty="0">
                          <a:solidFill>
                            <a:schemeClr val="bg1">
                              <a:lumMod val="50000"/>
                            </a:schemeClr>
                          </a:solidFill>
                          <a:latin typeface="+mn-lt"/>
                          <a:ea typeface="+mn-ea"/>
                          <a:cs typeface="+mn-cs"/>
                        </a:rPr>
                        <a:t>(Θ) will be added to permitted extra characters list in BW to ensure no impacts during data load. Amendments in BO reports which are impacted by the file types in scope.</a:t>
                      </a:r>
                      <a:endParaRPr lang="en-GB" sz="1000" b="1" kern="1200" dirty="0">
                        <a:solidFill>
                          <a:schemeClr val="tx1"/>
                        </a:solidFill>
                        <a:effectLst/>
                        <a:latin typeface="+mn-lt"/>
                        <a:ea typeface="+mn-ea"/>
                        <a:cs typeface="+mn-cs"/>
                      </a:endParaRPr>
                    </a:p>
                    <a:p>
                      <a:pPr marL="0" lvl="0" indent="0" algn="just" defTabSz="914400" rtl="0" eaLnBrk="1" latinLnBrk="0" hangingPunct="1">
                        <a:buFont typeface="Arial" panose="020B0604020202020204" pitchFamily="34" charset="0"/>
                        <a:buNone/>
                      </a:pPr>
                      <a:endParaRPr lang="en-US" sz="900" kern="1200" dirty="0">
                        <a:solidFill>
                          <a:schemeClr val="bg1">
                            <a:lumMod val="50000"/>
                          </a:schemeClr>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543948100"/>
              </p:ext>
            </p:extLst>
          </p:nvPr>
        </p:nvGraphicFramePr>
        <p:xfrm>
          <a:off x="335533" y="2499742"/>
          <a:ext cx="4680521" cy="2096947"/>
        </p:xfrm>
        <a:graphic>
          <a:graphicData uri="http://schemas.openxmlformats.org/drawingml/2006/table">
            <a:tbl>
              <a:tblPr firstRow="1" bandRow="1">
                <a:tableStyleId>{E8B1032C-EA38-4F05-BA0D-38AFFFC7BED3}</a:tableStyleId>
              </a:tblPr>
              <a:tblGrid>
                <a:gridCol w="4680521">
                  <a:extLst>
                    <a:ext uri="{9D8B030D-6E8A-4147-A177-3AD203B41FA5}">
                      <a16:colId xmlns:a16="http://schemas.microsoft.com/office/drawing/2014/main" val="20000"/>
                    </a:ext>
                  </a:extLst>
                </a:gridCol>
              </a:tblGrid>
              <a:tr h="144016">
                <a:tc>
                  <a:txBody>
                    <a:bodyPr/>
                    <a:lstStyle/>
                    <a:p>
                      <a:pPr algn="l"/>
                      <a:r>
                        <a:rPr lang="en-GB" sz="1200" dirty="0">
                          <a:solidFill>
                            <a:srgbClr val="3E5AA8"/>
                          </a:solidFill>
                        </a:rPr>
                        <a:t>Impacted Systems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822627">
                <a:tc>
                  <a:txBody>
                    <a:bodyPr/>
                    <a:lstStyle/>
                    <a:p>
                      <a:pPr marL="285750" indent="-285750">
                        <a:buFont typeface="Arial" panose="020B0604020202020204" pitchFamily="34" charset="0"/>
                        <a:buChar char="•"/>
                      </a:pPr>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30038875"/>
              </p:ext>
            </p:extLst>
          </p:nvPr>
        </p:nvGraphicFramePr>
        <p:xfrm>
          <a:off x="5004049" y="2499742"/>
          <a:ext cx="3890869" cy="2477913"/>
        </p:xfrm>
        <a:graphic>
          <a:graphicData uri="http://schemas.openxmlformats.org/drawingml/2006/table">
            <a:tbl>
              <a:tblPr firstRow="1" bandRow="1">
                <a:tableStyleId>{E8B1032C-EA38-4F05-BA0D-38AFFFC7BED3}</a:tableStyleId>
              </a:tblPr>
              <a:tblGrid>
                <a:gridCol w="3890869">
                  <a:extLst>
                    <a:ext uri="{9D8B030D-6E8A-4147-A177-3AD203B41FA5}">
                      <a16:colId xmlns:a16="http://schemas.microsoft.com/office/drawing/2014/main" val="20000"/>
                    </a:ext>
                  </a:extLst>
                </a:gridCol>
              </a:tblGrid>
              <a:tr h="254252">
                <a:tc>
                  <a:txBody>
                    <a:bodyPr/>
                    <a:lstStyle/>
                    <a:p>
                      <a:pPr algn="l"/>
                      <a:r>
                        <a:rPr lang="en-GB" sz="1200" dirty="0">
                          <a:solidFill>
                            <a:srgbClr val="3E5AA8"/>
                          </a:solidFill>
                        </a:rPr>
                        <a:t>Assumptions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203593">
                <a:tc>
                  <a:txBody>
                    <a:bodyPr/>
                    <a:lstStyle/>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kern="1200" dirty="0">
                          <a:solidFill>
                            <a:schemeClr val="bg1">
                              <a:lumMod val="50000"/>
                            </a:schemeClr>
                          </a:solidFill>
                          <a:latin typeface="+mn-lt"/>
                          <a:ea typeface="+mn-ea"/>
                          <a:cs typeface="+mn-cs"/>
                        </a:rPr>
                        <a:t>The scope of the change is limited to File type and Fields mentioned in IA sheet.</a:t>
                      </a: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kern="1200" dirty="0">
                          <a:solidFill>
                            <a:schemeClr val="bg1">
                              <a:lumMod val="50000"/>
                            </a:schemeClr>
                          </a:solidFill>
                          <a:latin typeface="+mn-lt"/>
                          <a:ea typeface="+mn-ea"/>
                          <a:cs typeface="+mn-cs"/>
                        </a:rPr>
                        <a:t>Existing rejection codes will be utilised by programs to generate the rejection messages.</a:t>
                      </a: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kern="1200" dirty="0">
                          <a:solidFill>
                            <a:schemeClr val="bg1">
                              <a:lumMod val="50000"/>
                            </a:schemeClr>
                          </a:solidFill>
                          <a:latin typeface="+mn-lt"/>
                          <a:ea typeface="+mn-ea"/>
                          <a:cs typeface="+mn-cs"/>
                        </a:rPr>
                        <a:t>The special character theta (Θ) is not expected to be received in the files that are in scope. In the case of theta (Θ) received in mandatory fields from shipper, the inbound file will be rejected by ISU and PO will replace the values with ‘space’.</a:t>
                      </a: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kern="1200" dirty="0">
                          <a:solidFill>
                            <a:schemeClr val="bg1">
                              <a:lumMod val="50000"/>
                            </a:schemeClr>
                          </a:solidFill>
                          <a:latin typeface="+mn-lt"/>
                          <a:ea typeface="+mn-ea"/>
                          <a:cs typeface="+mn-cs"/>
                        </a:rPr>
                        <a:t>Solution option 2 was agreed and recommend for further analysis as part of Nov20 impact assessment. Solution option 1 is not preferred on account of Shippers could not receive same values in rejected response files that was sent in inbound.</a:t>
                      </a: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kern="1200" dirty="0">
                          <a:solidFill>
                            <a:schemeClr val="bg1">
                              <a:lumMod val="50000"/>
                            </a:schemeClr>
                          </a:solidFill>
                          <a:latin typeface="+mn-lt"/>
                          <a:ea typeface="+mn-ea"/>
                          <a:cs typeface="+mn-cs"/>
                        </a:rPr>
                        <a:t>Data cleansing of any outstanding file failures not in scope of this change.</a:t>
                      </a: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50" kern="1200" dirty="0">
                          <a:solidFill>
                            <a:schemeClr val="bg1">
                              <a:lumMod val="50000"/>
                            </a:schemeClr>
                          </a:solidFill>
                          <a:latin typeface="+mn-lt"/>
                          <a:ea typeface="+mn-ea"/>
                          <a:cs typeface="+mn-cs"/>
                        </a:rPr>
                        <a:t>Performance testing considered in scope for changes in SAP PO.</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8461308"/>
              </p:ext>
            </p:extLst>
          </p:nvPr>
        </p:nvGraphicFramePr>
        <p:xfrm>
          <a:off x="323528" y="4443958"/>
          <a:ext cx="4680521" cy="559264"/>
        </p:xfrm>
        <a:graphic>
          <a:graphicData uri="http://schemas.openxmlformats.org/drawingml/2006/table">
            <a:tbl>
              <a:tblPr firstRow="1" bandRow="1">
                <a:tableStyleId>{E8B1032C-EA38-4F05-BA0D-38AFFFC7BED3}</a:tableStyleId>
              </a:tblPr>
              <a:tblGrid>
                <a:gridCol w="1243462">
                  <a:extLst>
                    <a:ext uri="{9D8B030D-6E8A-4147-A177-3AD203B41FA5}">
                      <a16:colId xmlns:a16="http://schemas.microsoft.com/office/drawing/2014/main" val="20000"/>
                    </a:ext>
                  </a:extLst>
                </a:gridCol>
                <a:gridCol w="1181290">
                  <a:extLst>
                    <a:ext uri="{9D8B030D-6E8A-4147-A177-3AD203B41FA5}">
                      <a16:colId xmlns:a16="http://schemas.microsoft.com/office/drawing/2014/main" val="20001"/>
                    </a:ext>
                  </a:extLst>
                </a:gridCol>
                <a:gridCol w="2255769">
                  <a:extLst>
                    <a:ext uri="{9D8B030D-6E8A-4147-A177-3AD203B41FA5}">
                      <a16:colId xmlns:a16="http://schemas.microsoft.com/office/drawing/2014/main" val="20002"/>
                    </a:ext>
                  </a:extLst>
                </a:gridCol>
              </a:tblGrid>
              <a:tr h="288000">
                <a:tc>
                  <a:txBody>
                    <a:bodyPr/>
                    <a:lstStyle/>
                    <a:p>
                      <a:pPr algn="ctr"/>
                      <a:r>
                        <a:rPr lang="en-GB" sz="1200" dirty="0">
                          <a:solidFill>
                            <a:srgbClr val="3E5AA8"/>
                          </a:solidFill>
                        </a:rPr>
                        <a:t>Overall Impact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Release Type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High Level</a:t>
                      </a:r>
                      <a:r>
                        <a:rPr lang="en-GB" sz="1200" baseline="0" dirty="0">
                          <a:solidFill>
                            <a:srgbClr val="3E5AA8"/>
                          </a:solidFill>
                        </a:rPr>
                        <a:t> Cost Estimate</a:t>
                      </a:r>
                      <a:endParaRPr lang="en-GB" sz="1200" dirty="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71264">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High</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Minor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£ 55,000 to £ 65,000  GBP</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Rectangle 11">
            <a:extLst>
              <a:ext uri="{FF2B5EF4-FFF2-40B4-BE49-F238E27FC236}">
                <a16:creationId xmlns:a16="http://schemas.microsoft.com/office/drawing/2014/main" id="{A181D1D2-942F-43B0-9372-71DE2B5DD4D2}"/>
              </a:ext>
            </a:extLst>
          </p:cNvPr>
          <p:cNvSpPr/>
          <p:nvPr/>
        </p:nvSpPr>
        <p:spPr>
          <a:xfrm>
            <a:off x="479549" y="3399421"/>
            <a:ext cx="864096"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3E5AA8"/>
                </a:solidFill>
                <a:effectLst/>
                <a:uLnTx/>
                <a:uFillTx/>
                <a:latin typeface="Arial"/>
                <a:ea typeface="+mn-ea"/>
                <a:cs typeface="+mn-cs"/>
              </a:rPr>
              <a:t>Marketflow</a:t>
            </a:r>
          </a:p>
        </p:txBody>
      </p:sp>
      <p:sp>
        <p:nvSpPr>
          <p:cNvPr id="13" name="Rectangle 12">
            <a:extLst>
              <a:ext uri="{FF2B5EF4-FFF2-40B4-BE49-F238E27FC236}">
                <a16:creationId xmlns:a16="http://schemas.microsoft.com/office/drawing/2014/main" id="{A181D1D2-942F-43B0-9372-71DE2B5DD4D2}"/>
              </a:ext>
            </a:extLst>
          </p:cNvPr>
          <p:cNvSpPr/>
          <p:nvPr/>
        </p:nvSpPr>
        <p:spPr>
          <a:xfrm>
            <a:off x="1763784" y="3398870"/>
            <a:ext cx="864000" cy="360000"/>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800" i="1" u="sng" dirty="0">
                <a:solidFill>
                  <a:srgbClr val="3E5AA8"/>
                </a:solidFill>
                <a:latin typeface="Arial"/>
              </a:rPr>
              <a:t>SAP PO</a:t>
            </a:r>
          </a:p>
        </p:txBody>
      </p:sp>
      <p:sp>
        <p:nvSpPr>
          <p:cNvPr id="14" name="Rectangle 13">
            <a:extLst>
              <a:ext uri="{FF2B5EF4-FFF2-40B4-BE49-F238E27FC236}">
                <a16:creationId xmlns:a16="http://schemas.microsoft.com/office/drawing/2014/main" id="{A181D1D2-942F-43B0-9372-71DE2B5DD4D2}"/>
              </a:ext>
            </a:extLst>
          </p:cNvPr>
          <p:cNvSpPr/>
          <p:nvPr/>
        </p:nvSpPr>
        <p:spPr>
          <a:xfrm>
            <a:off x="3084127" y="3398870"/>
            <a:ext cx="864000" cy="360000"/>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1" u="sng" strike="noStrike" kern="1200" cap="none" spc="0" normalizeH="0" baseline="0" noProof="0" dirty="0">
                <a:ln>
                  <a:noFill/>
                </a:ln>
                <a:solidFill>
                  <a:srgbClr val="3E5AA8"/>
                </a:solidFill>
                <a:effectLst/>
                <a:uLnTx/>
                <a:uFillTx/>
                <a:latin typeface="Arial"/>
                <a:ea typeface="+mn-ea"/>
                <a:cs typeface="+mn-cs"/>
              </a:rPr>
              <a:t>SAP ISU</a:t>
            </a:r>
          </a:p>
        </p:txBody>
      </p:sp>
      <p:sp>
        <p:nvSpPr>
          <p:cNvPr id="15" name="Rectangle 14">
            <a:extLst>
              <a:ext uri="{FF2B5EF4-FFF2-40B4-BE49-F238E27FC236}">
                <a16:creationId xmlns:a16="http://schemas.microsoft.com/office/drawing/2014/main" id="{A181D1D2-942F-43B0-9372-71DE2B5DD4D2}"/>
              </a:ext>
            </a:extLst>
          </p:cNvPr>
          <p:cNvSpPr/>
          <p:nvPr/>
        </p:nvSpPr>
        <p:spPr>
          <a:xfrm>
            <a:off x="3131936" y="2787814"/>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3E5AA8"/>
                </a:solidFill>
                <a:effectLst/>
                <a:uLnTx/>
                <a:uFillTx/>
                <a:latin typeface="Arial"/>
                <a:ea typeface="+mn-ea"/>
                <a:cs typeface="+mn-cs"/>
              </a:rPr>
              <a:t>Gemini</a:t>
            </a:r>
          </a:p>
        </p:txBody>
      </p:sp>
      <p:sp>
        <p:nvSpPr>
          <p:cNvPr id="16" name="Rectangle 15">
            <a:extLst>
              <a:ext uri="{FF2B5EF4-FFF2-40B4-BE49-F238E27FC236}">
                <a16:creationId xmlns:a16="http://schemas.microsoft.com/office/drawing/2014/main" id="{A181D1D2-942F-43B0-9372-71DE2B5DD4D2}"/>
              </a:ext>
            </a:extLst>
          </p:cNvPr>
          <p:cNvSpPr/>
          <p:nvPr/>
        </p:nvSpPr>
        <p:spPr>
          <a:xfrm>
            <a:off x="3059928" y="4011950"/>
            <a:ext cx="864000" cy="360000"/>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800" i="1" u="sng" dirty="0">
                <a:solidFill>
                  <a:srgbClr val="3E5AA8"/>
                </a:solidFill>
                <a:latin typeface="Arial"/>
              </a:rPr>
              <a:t>SAP BW</a:t>
            </a:r>
          </a:p>
        </p:txBody>
      </p:sp>
      <p:sp>
        <p:nvSpPr>
          <p:cNvPr id="17" name="Rectangle 16">
            <a:extLst>
              <a:ext uri="{FF2B5EF4-FFF2-40B4-BE49-F238E27FC236}">
                <a16:creationId xmlns:a16="http://schemas.microsoft.com/office/drawing/2014/main" id="{A181D1D2-942F-43B0-9372-71DE2B5DD4D2}"/>
              </a:ext>
            </a:extLst>
          </p:cNvPr>
          <p:cNvSpPr/>
          <p:nvPr/>
        </p:nvSpPr>
        <p:spPr>
          <a:xfrm>
            <a:off x="4356073" y="3399421"/>
            <a:ext cx="647976"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3E5AA8"/>
                </a:solidFill>
                <a:effectLst/>
                <a:uLnTx/>
                <a:uFillTx/>
                <a:latin typeface="Arial"/>
                <a:ea typeface="+mn-ea"/>
                <a:cs typeface="+mn-cs"/>
              </a:rPr>
              <a:t>CMS</a:t>
            </a:r>
          </a:p>
        </p:txBody>
      </p:sp>
      <p:sp>
        <p:nvSpPr>
          <p:cNvPr id="18" name="Rectangle 17">
            <a:extLst>
              <a:ext uri="{FF2B5EF4-FFF2-40B4-BE49-F238E27FC236}">
                <a16:creationId xmlns:a16="http://schemas.microsoft.com/office/drawing/2014/main" id="{A181D1D2-942F-43B0-9372-71DE2B5DD4D2}"/>
              </a:ext>
            </a:extLst>
          </p:cNvPr>
          <p:cNvSpPr/>
          <p:nvPr/>
        </p:nvSpPr>
        <p:spPr>
          <a:xfrm>
            <a:off x="4356073" y="4011950"/>
            <a:ext cx="647976"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3E5AA8"/>
                </a:solidFill>
                <a:effectLst/>
                <a:uLnTx/>
                <a:uFillTx/>
                <a:latin typeface="Arial"/>
                <a:ea typeface="+mn-ea"/>
                <a:cs typeface="+mn-cs"/>
              </a:rPr>
              <a:t>DES</a:t>
            </a:r>
          </a:p>
        </p:txBody>
      </p:sp>
      <p:grpSp>
        <p:nvGrpSpPr>
          <p:cNvPr id="19" name="Group 18"/>
          <p:cNvGrpSpPr/>
          <p:nvPr/>
        </p:nvGrpSpPr>
        <p:grpSpPr>
          <a:xfrm>
            <a:off x="1367644" y="3514066"/>
            <a:ext cx="360040" cy="152400"/>
            <a:chOff x="4788024" y="3789241"/>
            <a:chExt cx="360040" cy="152400"/>
          </a:xfrm>
        </p:grpSpPr>
        <p:cxnSp>
          <p:nvCxnSpPr>
            <p:cNvPr id="20" name="Straight Arrow Connector 19"/>
            <p:cNvCxnSpPr/>
            <p:nvPr/>
          </p:nvCxnSpPr>
          <p:spPr bwMode="auto">
            <a:xfrm>
              <a:off x="4788024" y="3789241"/>
              <a:ext cx="360040" cy="0"/>
            </a:xfrm>
            <a:prstGeom prst="straightConnector1">
              <a:avLst/>
            </a:prstGeom>
            <a:solidFill>
              <a:schemeClr val="accent1">
                <a:alpha val="50000"/>
              </a:schemeClr>
            </a:solidFill>
            <a:ln w="12700" cap="flat" cmpd="sng" algn="ctr">
              <a:solidFill>
                <a:srgbClr val="D75733"/>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a:off x="4788024" y="3941641"/>
              <a:ext cx="360040" cy="0"/>
            </a:xfrm>
            <a:prstGeom prst="straightConnector1">
              <a:avLst/>
            </a:prstGeom>
            <a:ln>
              <a:solidFill>
                <a:srgbClr val="D75733"/>
              </a:solidFill>
              <a:headEnd type="triangle" w="med" len="med"/>
              <a:tailEnd type="none"/>
            </a:ln>
          </p:spPr>
          <p:style>
            <a:lnRef idx="1">
              <a:schemeClr val="dk1"/>
            </a:lnRef>
            <a:fillRef idx="0">
              <a:schemeClr val="dk1"/>
            </a:fillRef>
            <a:effectRef idx="0">
              <a:schemeClr val="dk1"/>
            </a:effectRef>
            <a:fontRef idx="minor">
              <a:schemeClr val="tx1"/>
            </a:fontRef>
          </p:style>
        </p:cxnSp>
      </p:grpSp>
      <p:grpSp>
        <p:nvGrpSpPr>
          <p:cNvPr id="22" name="Group 21"/>
          <p:cNvGrpSpPr/>
          <p:nvPr/>
        </p:nvGrpSpPr>
        <p:grpSpPr>
          <a:xfrm>
            <a:off x="2664950" y="3514617"/>
            <a:ext cx="360040" cy="152400"/>
            <a:chOff x="4788024" y="3789241"/>
            <a:chExt cx="360040" cy="152400"/>
          </a:xfrm>
        </p:grpSpPr>
        <p:cxnSp>
          <p:nvCxnSpPr>
            <p:cNvPr id="23" name="Straight Arrow Connector 22"/>
            <p:cNvCxnSpPr/>
            <p:nvPr/>
          </p:nvCxnSpPr>
          <p:spPr bwMode="auto">
            <a:xfrm>
              <a:off x="4788024" y="3789241"/>
              <a:ext cx="360040" cy="0"/>
            </a:xfrm>
            <a:prstGeom prst="straightConnector1">
              <a:avLst/>
            </a:prstGeom>
            <a:ln>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5" name="Group 24"/>
          <p:cNvGrpSpPr/>
          <p:nvPr/>
        </p:nvGrpSpPr>
        <p:grpSpPr>
          <a:xfrm>
            <a:off x="3967150" y="3514617"/>
            <a:ext cx="360040" cy="152400"/>
            <a:chOff x="4788024" y="3789241"/>
            <a:chExt cx="360040" cy="152400"/>
          </a:xfrm>
        </p:grpSpPr>
        <p:cxnSp>
          <p:nvCxnSpPr>
            <p:cNvPr id="26" name="Straight Arrow Connector 25"/>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a:off x="4788024" y="3941641"/>
              <a:ext cx="360040" cy="0"/>
            </a:xfrm>
            <a:prstGeom prst="straightConnector1">
              <a:avLst/>
            </a:prstGeom>
            <a:ln>
              <a:headEnd type="triangle" w="med" len="med"/>
              <a:tailEnd type="none"/>
            </a:ln>
          </p:spPr>
          <p:style>
            <a:lnRef idx="1">
              <a:schemeClr val="dk1"/>
            </a:lnRef>
            <a:fillRef idx="0">
              <a:schemeClr val="dk1"/>
            </a:fillRef>
            <a:effectRef idx="0">
              <a:schemeClr val="dk1"/>
            </a:effectRef>
            <a:fontRef idx="minor">
              <a:schemeClr val="tx1"/>
            </a:fontRef>
          </p:style>
        </p:cxnSp>
      </p:grpSp>
      <p:cxnSp>
        <p:nvCxnSpPr>
          <p:cNvPr id="28" name="Straight Arrow Connector 27"/>
          <p:cNvCxnSpPr/>
          <p:nvPr/>
        </p:nvCxnSpPr>
        <p:spPr bwMode="auto">
          <a:xfrm>
            <a:off x="3923928" y="4203346"/>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a:off x="3563888" y="3769553"/>
            <a:ext cx="0" cy="242357"/>
          </a:xfrm>
          <a:prstGeom prst="straightConnector1">
            <a:avLst/>
          </a:prstGeom>
          <a:solidFill>
            <a:schemeClr val="accent1">
              <a:alpha val="50000"/>
            </a:schemeClr>
          </a:solidFill>
          <a:ln w="12700" cap="flat" cmpd="sng" algn="ctr">
            <a:solidFill>
              <a:srgbClr val="D75733"/>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29"/>
          <p:cNvCxnSpPr/>
          <p:nvPr/>
        </p:nvCxnSpPr>
        <p:spPr bwMode="auto">
          <a:xfrm>
            <a:off x="3563888" y="3128300"/>
            <a:ext cx="0" cy="242357"/>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30">
            <a:extLst>
              <a:ext uri="{FF2B5EF4-FFF2-40B4-BE49-F238E27FC236}">
                <a16:creationId xmlns:a16="http://schemas.microsoft.com/office/drawing/2014/main" id="{A181D1D2-942F-43B0-9372-71DE2B5DD4D2}"/>
              </a:ext>
            </a:extLst>
          </p:cNvPr>
          <p:cNvSpPr/>
          <p:nvPr/>
        </p:nvSpPr>
        <p:spPr>
          <a:xfrm>
            <a:off x="1763784" y="4003785"/>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3E5AA8"/>
                </a:solidFill>
                <a:effectLst/>
                <a:uLnTx/>
                <a:uFillTx/>
                <a:latin typeface="Arial"/>
                <a:ea typeface="+mn-ea"/>
                <a:cs typeface="+mn-cs"/>
              </a:rPr>
              <a:t>API</a:t>
            </a:r>
          </a:p>
        </p:txBody>
      </p:sp>
      <p:cxnSp>
        <p:nvCxnSpPr>
          <p:cNvPr id="32" name="Straight Arrow Connector 31"/>
          <p:cNvCxnSpPr/>
          <p:nvPr/>
        </p:nvCxnSpPr>
        <p:spPr bwMode="auto">
          <a:xfrm>
            <a:off x="2627784" y="4234037"/>
            <a:ext cx="360040" cy="0"/>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tangle 32">
            <a:extLst>
              <a:ext uri="{FF2B5EF4-FFF2-40B4-BE49-F238E27FC236}">
                <a16:creationId xmlns:a16="http://schemas.microsoft.com/office/drawing/2014/main" id="{A181D1D2-942F-43B0-9372-71DE2B5DD4D2}"/>
              </a:ext>
            </a:extLst>
          </p:cNvPr>
          <p:cNvSpPr/>
          <p:nvPr/>
        </p:nvSpPr>
        <p:spPr>
          <a:xfrm>
            <a:off x="467544" y="2884410"/>
            <a:ext cx="669776" cy="263404"/>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1" u="sng" strike="noStrike" kern="1200" cap="none" spc="0" normalizeH="0" baseline="0" noProof="0" dirty="0">
                <a:ln>
                  <a:noFill/>
                </a:ln>
                <a:solidFill>
                  <a:srgbClr val="3E5AA8"/>
                </a:solidFill>
                <a:effectLst/>
                <a:uLnTx/>
                <a:uFillTx/>
                <a:latin typeface="Arial"/>
                <a:ea typeface="+mn-ea"/>
                <a:cs typeface="+mn-cs"/>
              </a:rPr>
              <a:t>Impact</a:t>
            </a:r>
          </a:p>
        </p:txBody>
      </p:sp>
      <p:sp>
        <p:nvSpPr>
          <p:cNvPr id="35" name="Rounded Rectangle 34"/>
          <p:cNvSpPr/>
          <p:nvPr/>
        </p:nvSpPr>
        <p:spPr>
          <a:xfrm>
            <a:off x="8460432" y="162406"/>
            <a:ext cx="544198" cy="393120"/>
          </a:xfrm>
          <a:prstGeom prst="roundRect">
            <a:avLst/>
          </a:prstGeom>
          <a:solidFill>
            <a:srgbClr val="FCBC55"/>
          </a:solidFill>
          <a:ln w="12700" cap="flat" cmpd="sng" algn="ctr">
            <a:solidFill>
              <a:srgbClr val="1D3E61"/>
            </a:solidFill>
            <a:prstDash val="solid"/>
          </a:ln>
          <a:effectLst/>
        </p:spPr>
        <p:txBody>
          <a:bodyPr spcFirstLastPara="0" vert="horz" wrap="square" lIns="38100" tIns="38100" rIns="38100" bIns="38100" numCol="1" spcCol="1270" anchor="ctr" anchorCtr="0">
            <a:noAutofit/>
          </a:bodyPr>
          <a:lstStyle/>
          <a:p>
            <a:pPr algn="ctr" defTabSz="444500">
              <a:lnSpc>
                <a:spcPct val="90000"/>
              </a:lnSpc>
              <a:spcBef>
                <a:spcPct val="0"/>
              </a:spcBef>
              <a:spcAft>
                <a:spcPct val="35000"/>
              </a:spcAft>
            </a:pPr>
            <a:r>
              <a:rPr lang="en-GB" sz="1100" b="1" dirty="0">
                <a:solidFill>
                  <a:prstClr val="white"/>
                </a:solidFill>
                <a:latin typeface="Arial"/>
              </a:rPr>
              <a:t>1</a:t>
            </a:r>
          </a:p>
        </p:txBody>
      </p:sp>
    </p:spTree>
    <p:extLst>
      <p:ext uri="{BB962C8B-B14F-4D97-AF65-F5344CB8AC3E}">
        <p14:creationId xmlns:p14="http://schemas.microsoft.com/office/powerpoint/2010/main" val="1756470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360040"/>
          </a:xfrm>
        </p:spPr>
        <p:txBody>
          <a:bodyPr>
            <a:normAutofit fontScale="90000"/>
          </a:bodyPr>
          <a:lstStyle/>
          <a:p>
            <a:r>
              <a:rPr lang="en-GB" dirty="0"/>
              <a:t>Option 1 - System Impact Assessment</a:t>
            </a:r>
          </a:p>
        </p:txBody>
      </p:sp>
      <p:sp>
        <p:nvSpPr>
          <p:cNvPr id="10" name="Rounded Rectangle 9"/>
          <p:cNvSpPr/>
          <p:nvPr/>
        </p:nvSpPr>
        <p:spPr>
          <a:xfrm>
            <a:off x="8460432" y="226919"/>
            <a:ext cx="544198" cy="393120"/>
          </a:xfrm>
          <a:prstGeom prst="roundRect">
            <a:avLst/>
          </a:prstGeom>
          <a:solidFill>
            <a:srgbClr val="FCBC55"/>
          </a:solidFill>
          <a:ln w="12700" cap="flat" cmpd="sng" algn="ctr">
            <a:solidFill>
              <a:srgbClr val="1D3E61"/>
            </a:solidFill>
            <a:prstDash val="solid"/>
          </a:ln>
          <a:effectLst/>
        </p:spPr>
        <p:txBody>
          <a:bodyPr spcFirstLastPara="0" vert="horz" wrap="square" lIns="38100" tIns="38100" rIns="38100" bIns="38100" numCol="1" spcCol="1270" anchor="ctr" anchorCtr="0">
            <a:noAutofit/>
          </a:bodyPr>
          <a:lstStyle/>
          <a:p>
            <a:pPr algn="ctr" defTabSz="444500">
              <a:lnSpc>
                <a:spcPct val="90000"/>
              </a:lnSpc>
              <a:spcBef>
                <a:spcPct val="0"/>
              </a:spcBef>
              <a:spcAft>
                <a:spcPct val="35000"/>
              </a:spcAft>
            </a:pPr>
            <a:r>
              <a:rPr lang="en-GB" sz="1100" b="1" dirty="0">
                <a:solidFill>
                  <a:prstClr val="white"/>
                </a:solidFill>
                <a:latin typeface="Arial"/>
              </a:rPr>
              <a:t>1</a:t>
            </a:r>
          </a:p>
        </p:txBody>
      </p:sp>
      <p:graphicFrame>
        <p:nvGraphicFramePr>
          <p:cNvPr id="12" name="Table 11"/>
          <p:cNvGraphicFramePr>
            <a:graphicFrameLocks noGrp="1"/>
          </p:cNvGraphicFramePr>
          <p:nvPr>
            <p:extLst>
              <p:ext uri="{D42A27DB-BD31-4B8C-83A1-F6EECF244321}">
                <p14:modId xmlns:p14="http://schemas.microsoft.com/office/powerpoint/2010/main" val="3388314055"/>
              </p:ext>
            </p:extLst>
          </p:nvPr>
        </p:nvGraphicFramePr>
        <p:xfrm>
          <a:off x="428384" y="668109"/>
          <a:ext cx="8280922" cy="4300312"/>
        </p:xfrm>
        <a:graphic>
          <a:graphicData uri="http://schemas.openxmlformats.org/drawingml/2006/table">
            <a:tbl>
              <a:tblPr firstRow="1" bandRow="1">
                <a:tableStyleId>{5940675A-B579-460E-94D1-54222C63F5DA}</a:tableStyleId>
              </a:tblPr>
              <a:tblGrid>
                <a:gridCol w="1767352">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368152">
                  <a:extLst>
                    <a:ext uri="{9D8B030D-6E8A-4147-A177-3AD203B41FA5}">
                      <a16:colId xmlns:a16="http://schemas.microsoft.com/office/drawing/2014/main" val="20004"/>
                    </a:ext>
                  </a:extLst>
                </a:gridCol>
                <a:gridCol w="1473010">
                  <a:extLst>
                    <a:ext uri="{9D8B030D-6E8A-4147-A177-3AD203B41FA5}">
                      <a16:colId xmlns:a16="http://schemas.microsoft.com/office/drawing/2014/main" val="3531535959"/>
                    </a:ext>
                  </a:extLst>
                </a:gridCol>
              </a:tblGrid>
              <a:tr h="209082">
                <a:tc>
                  <a:txBody>
                    <a:bodyPr/>
                    <a:lstStyle/>
                    <a:p>
                      <a:pPr algn="ctr"/>
                      <a:endParaRPr lang="en-GB" sz="8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a:solidFill>
                            <a:srgbClr val="3E5AA8"/>
                          </a:solidFill>
                        </a:rPr>
                        <a:t>Reports</a:t>
                      </a:r>
                    </a:p>
                  </a:txBody>
                  <a:tcPr anchor="ctr">
                    <a:lnL w="12700" cap="flat" cmpd="sng" algn="ctr">
                      <a:solidFill>
                        <a:schemeClr val="tx1"/>
                      </a:solidFill>
                      <a:prstDash val="solid"/>
                      <a:round/>
                      <a:headEnd type="none" w="med" len="med"/>
                      <a:tailEnd type="none" w="med" len="med"/>
                    </a:lnL>
                    <a:solidFill>
                      <a:srgbClr val="FCBC55"/>
                    </a:solidFill>
                  </a:tcPr>
                </a:tc>
                <a:tc>
                  <a:txBody>
                    <a:bodyPr/>
                    <a:lstStyle/>
                    <a:p>
                      <a:pPr algn="ctr"/>
                      <a:r>
                        <a:rPr lang="en-GB" sz="800" b="1" dirty="0">
                          <a:solidFill>
                            <a:srgbClr val="3E5AA8"/>
                          </a:solidFill>
                        </a:rPr>
                        <a:t>Enhancements</a:t>
                      </a:r>
                    </a:p>
                  </a:txBody>
                  <a:tcPr anchor="ctr">
                    <a:solidFill>
                      <a:srgbClr val="FCBC55"/>
                    </a:solidFill>
                  </a:tcPr>
                </a:tc>
                <a:tc>
                  <a:txBody>
                    <a:bodyPr/>
                    <a:lstStyle/>
                    <a:p>
                      <a:pPr algn="ctr"/>
                      <a:r>
                        <a:rPr lang="en-GB" sz="800" b="1" dirty="0">
                          <a:solidFill>
                            <a:srgbClr val="3E5AA8"/>
                          </a:solidFill>
                        </a:rPr>
                        <a:t>Data Migration </a:t>
                      </a:r>
                    </a:p>
                  </a:txBody>
                  <a:tcPr anchor="ctr">
                    <a:solidFill>
                      <a:srgbClr val="FCBC55"/>
                    </a:solidFill>
                  </a:tcPr>
                </a:tc>
                <a:tc>
                  <a:txBody>
                    <a:bodyPr/>
                    <a:lstStyle/>
                    <a:p>
                      <a:pPr algn="ctr"/>
                      <a:r>
                        <a:rPr lang="en-GB" sz="800" b="1" dirty="0">
                          <a:solidFill>
                            <a:srgbClr val="3E5AA8"/>
                          </a:solidFill>
                        </a:rPr>
                        <a:t>Integration(SAP PO)</a:t>
                      </a:r>
                    </a:p>
                  </a:txBody>
                  <a:tcPr anchor="ctr">
                    <a:solidFill>
                      <a:srgbClr val="FCBC55"/>
                    </a:solidFill>
                  </a:tcPr>
                </a:tc>
                <a:extLst>
                  <a:ext uri="{0D108BD9-81ED-4DB2-BD59-A6C34878D82A}">
                    <a16:rowId xmlns:a16="http://schemas.microsoft.com/office/drawing/2014/main" val="10000"/>
                  </a:ext>
                </a:extLst>
              </a:tr>
              <a:tr h="209082">
                <a:tc>
                  <a:txBody>
                    <a:bodyPr/>
                    <a:lstStyle/>
                    <a:p>
                      <a:pPr algn="r"/>
                      <a:r>
                        <a:rPr lang="en-GB" sz="800" b="1" dirty="0">
                          <a:solidFill>
                            <a:schemeClr val="accent1"/>
                          </a:solidFill>
                        </a:rPr>
                        <a:t>System Component:</a:t>
                      </a:r>
                    </a:p>
                  </a:txBody>
                  <a:tcPr anchor="ctr">
                    <a:lnT w="12700" cap="flat" cmpd="sng" algn="ctr">
                      <a:solidFill>
                        <a:schemeClr val="tx1"/>
                      </a:solidFill>
                      <a:prstDash val="solid"/>
                      <a:round/>
                      <a:headEnd type="none" w="med" len="med"/>
                      <a:tailEnd type="none" w="med" len="med"/>
                    </a:lnT>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SAP BW/BO</a:t>
                      </a:r>
                    </a:p>
                  </a:txBody>
                  <a:tcPr anchor="ctr"/>
                </a:tc>
                <a:tc>
                  <a:txBody>
                    <a:bodyPr/>
                    <a:lstStyle/>
                    <a:p>
                      <a:pPr marL="0" indent="0" algn="ctr" defTabSz="914400" rtl="0" eaLnBrk="1" latinLnBrk="0" hangingPunct="1">
                        <a:buFont typeface="Arial" panose="020B0604020202020204" pitchFamily="34" charset="0"/>
                        <a:buNone/>
                      </a:pPr>
                      <a:r>
                        <a:rPr lang="en-GB" sz="800" kern="1200" dirty="0">
                          <a:solidFill>
                            <a:schemeClr val="bg1">
                              <a:lumMod val="50000"/>
                            </a:schemeClr>
                          </a:solidFill>
                          <a:effectLst/>
                          <a:latin typeface="+mn-lt"/>
                          <a:ea typeface="+mn-ea"/>
                          <a:cs typeface="+mn-cs"/>
                        </a:rPr>
                        <a:t>SAP ISU</a:t>
                      </a:r>
                    </a:p>
                  </a:txBody>
                  <a:tcPr anchor="ctr"/>
                </a:tc>
                <a:tc>
                  <a:txBody>
                    <a:bodyPr/>
                    <a:lstStyle/>
                    <a:p>
                      <a:pPr marL="0" indent="0" algn="ctr" defTabSz="914400" rtl="0" eaLnBrk="1" latinLnBrk="0" hangingPunct="1">
                        <a:buFont typeface="Arial" panose="020B0604020202020204" pitchFamily="34" charset="0"/>
                        <a:buNone/>
                      </a:pPr>
                      <a:r>
                        <a:rPr lang="en-GB" sz="800" kern="1200" dirty="0">
                          <a:solidFill>
                            <a:schemeClr val="bg1">
                              <a:lumMod val="50000"/>
                            </a:schemeClr>
                          </a:solidFill>
                          <a:effectLst/>
                          <a:latin typeface="+mn-lt"/>
                          <a:ea typeface="+mn-ea"/>
                          <a:cs typeface="+mn-cs"/>
                        </a:rPr>
                        <a:t>SAP ISU</a:t>
                      </a:r>
                    </a:p>
                  </a:txBody>
                  <a:tcPr anchor="ctr"/>
                </a:tc>
                <a:tc>
                  <a:txBody>
                    <a:bodyPr/>
                    <a:lstStyle/>
                    <a:p>
                      <a:pPr marL="0" indent="0" algn="ctr" defTabSz="914400" rtl="0" eaLnBrk="1" latinLnBrk="0" hangingPunct="1">
                        <a:buFont typeface="Arial" panose="020B0604020202020204" pitchFamily="34" charset="0"/>
                        <a:buNone/>
                      </a:pPr>
                      <a:r>
                        <a:rPr lang="en-GB" sz="800" kern="1200" dirty="0">
                          <a:solidFill>
                            <a:schemeClr val="bg1">
                              <a:lumMod val="50000"/>
                            </a:schemeClr>
                          </a:solidFill>
                          <a:effectLst/>
                          <a:latin typeface="+mn-lt"/>
                          <a:ea typeface="+mn-ea"/>
                          <a:cs typeface="+mn-cs"/>
                        </a:rPr>
                        <a:t>Integration</a:t>
                      </a:r>
                    </a:p>
                  </a:txBody>
                  <a:tcPr anchor="ctr"/>
                </a:tc>
                <a:extLst>
                  <a:ext uri="{0D108BD9-81ED-4DB2-BD59-A6C34878D82A}">
                    <a16:rowId xmlns:a16="http://schemas.microsoft.com/office/drawing/2014/main" val="10001"/>
                  </a:ext>
                </a:extLst>
              </a:tr>
              <a:tr h="567646">
                <a:tc>
                  <a:txBody>
                    <a:bodyPr/>
                    <a:lstStyle/>
                    <a:p>
                      <a:pPr algn="r"/>
                      <a:r>
                        <a:rPr lang="en-GB" sz="800" b="1" dirty="0">
                          <a:solidFill>
                            <a:schemeClr val="accent1"/>
                          </a:solidFill>
                        </a:rPr>
                        <a:t>Impacted Process Areas:</a:t>
                      </a:r>
                    </a:p>
                  </a:txBody>
                  <a:tcPr anchor="ctr">
                    <a:solidFill>
                      <a:srgbClr val="84B8DA"/>
                    </a:solidFill>
                  </a:tcPr>
                </a:tc>
                <a:tc>
                  <a:txBody>
                    <a:bodyPr/>
                    <a:lstStyle/>
                    <a:p>
                      <a:pPr algn="ctr"/>
                      <a:r>
                        <a:rPr lang="en-GB" sz="800" kern="1200" baseline="0" dirty="0">
                          <a:solidFill>
                            <a:schemeClr val="bg1">
                              <a:lumMod val="50000"/>
                            </a:schemeClr>
                          </a:solidFill>
                          <a:latin typeface="+mn-lt"/>
                          <a:ea typeface="+mn-ea"/>
                          <a:cs typeface="+mn-cs"/>
                        </a:rPr>
                        <a:t>BW Extraction and Reports</a:t>
                      </a:r>
                    </a:p>
                  </a:txBody>
                  <a:tcPr anchor="ctr"/>
                </a:tc>
                <a:tc>
                  <a:txBody>
                    <a:bodyPr/>
                    <a:lstStyle/>
                    <a:p>
                      <a:pPr marL="0" indent="0" algn="ctr">
                        <a:buFont typeface="Arial" panose="020B0604020202020204" pitchFamily="34" charset="0"/>
                        <a:buNone/>
                      </a:pPr>
                      <a:r>
                        <a:rPr lang="en-GB" sz="800" kern="1200" dirty="0">
                          <a:solidFill>
                            <a:schemeClr val="bg1">
                              <a:lumMod val="50000"/>
                            </a:schemeClr>
                          </a:solidFill>
                          <a:effectLst/>
                          <a:latin typeface="+mn-lt"/>
                          <a:ea typeface="+mn-ea"/>
                          <a:cs typeface="+mn-cs"/>
                        </a:rPr>
                        <a:t>SPA, Metering</a:t>
                      </a:r>
                    </a:p>
                  </a:txBody>
                  <a:tcPr anchor="ctr"/>
                </a:tc>
                <a:tc>
                  <a:txBody>
                    <a:bodyPr/>
                    <a:lstStyle/>
                    <a:p>
                      <a:pPr marL="0" indent="0" algn="ctr" defTabSz="914400" rtl="0" eaLnBrk="1" latinLnBrk="0" hangingPunct="1">
                        <a:buFont typeface="Arial" panose="020B0604020202020204" pitchFamily="34" charset="0"/>
                        <a:buNone/>
                      </a:pPr>
                      <a:r>
                        <a:rPr lang="en-GB" sz="800" kern="1200" dirty="0">
                          <a:solidFill>
                            <a:schemeClr val="bg1">
                              <a:lumMod val="50000"/>
                            </a:schemeClr>
                          </a:solidFill>
                          <a:effectLst/>
                          <a:latin typeface="+mn-lt"/>
                          <a:ea typeface="+mn-ea"/>
                          <a:cs typeface="+mn-cs"/>
                        </a:rPr>
                        <a:t>N/A</a:t>
                      </a:r>
                    </a:p>
                  </a:txBody>
                  <a:tcPr anchor="ctr"/>
                </a:tc>
                <a:tc>
                  <a:txBody>
                    <a:bodyPr/>
                    <a:lstStyle/>
                    <a:p>
                      <a:pPr marL="0" indent="0" algn="ctr" defTabSz="914400" rtl="0" eaLnBrk="1" latinLnBrk="0" hangingPunct="1">
                        <a:buFont typeface="Arial" panose="020B0604020202020204" pitchFamily="34" charset="0"/>
                        <a:buNone/>
                      </a:pPr>
                      <a:r>
                        <a:rPr lang="en-GB" sz="800" kern="1200" dirty="0">
                          <a:solidFill>
                            <a:schemeClr val="bg1">
                              <a:lumMod val="50000"/>
                            </a:schemeClr>
                          </a:solidFill>
                          <a:effectLst/>
                          <a:latin typeface="+mn-lt"/>
                          <a:ea typeface="+mn-ea"/>
                          <a:cs typeface="+mn-cs"/>
                        </a:rPr>
                        <a:t>File Transfer</a:t>
                      </a:r>
                    </a:p>
                  </a:txBody>
                  <a:tcPr anchor="ctr"/>
                </a:tc>
                <a:extLst>
                  <a:ext uri="{0D108BD9-81ED-4DB2-BD59-A6C34878D82A}">
                    <a16:rowId xmlns:a16="http://schemas.microsoft.com/office/drawing/2014/main" val="10002"/>
                  </a:ext>
                </a:extLst>
              </a:tr>
              <a:tr h="328558">
                <a:tc>
                  <a:txBody>
                    <a:bodyPr/>
                    <a:lstStyle/>
                    <a:p>
                      <a:pPr algn="r"/>
                      <a:r>
                        <a:rPr lang="en-US" sz="800" b="1" dirty="0">
                          <a:solidFill>
                            <a:schemeClr val="accent1"/>
                          </a:solidFill>
                        </a:rPr>
                        <a:t>Complexity Level (per RICEFW item):</a:t>
                      </a:r>
                    </a:p>
                  </a:txBody>
                  <a:tcPr anchor="ctr">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Medium</a:t>
                      </a:r>
                    </a:p>
                  </a:txBody>
                  <a:tcPr anchor="ctr"/>
                </a:tc>
                <a:tc>
                  <a:txBody>
                    <a:bodyPr/>
                    <a:lstStyle/>
                    <a:p>
                      <a:pPr marL="0" algn="ctr" defTabSz="914400" rtl="0" eaLnBrk="1" latinLnBrk="0" hangingPunct="1"/>
                      <a:r>
                        <a:rPr lang="en-GB" sz="800" kern="1200" dirty="0">
                          <a:solidFill>
                            <a:schemeClr val="bg1">
                              <a:lumMod val="50000"/>
                            </a:schemeClr>
                          </a:solidFill>
                          <a:effectLst/>
                          <a:latin typeface="+mn-lt"/>
                          <a:ea typeface="+mn-ea"/>
                          <a:cs typeface="+mn-cs"/>
                        </a:rPr>
                        <a:t>Medium</a:t>
                      </a:r>
                    </a:p>
                  </a:txBody>
                  <a:tcPr anchor="ctr"/>
                </a:tc>
                <a:tc>
                  <a:txBody>
                    <a:bodyPr/>
                    <a:lstStyle/>
                    <a:p>
                      <a:pPr algn="ctr"/>
                      <a:r>
                        <a:rPr lang="en-GB" sz="800" kern="1200" dirty="0">
                          <a:solidFill>
                            <a:schemeClr val="bg1">
                              <a:lumMod val="50000"/>
                            </a:schemeClr>
                          </a:solidFill>
                          <a:effectLst/>
                          <a:latin typeface="+mn-lt"/>
                          <a:ea typeface="+mn-ea"/>
                          <a:cs typeface="+mn-cs"/>
                        </a:rPr>
                        <a:t>N/A</a:t>
                      </a:r>
                    </a:p>
                  </a:txBody>
                  <a:tcPr anchor="ctr"/>
                </a:tc>
                <a:tc>
                  <a:txBody>
                    <a:bodyPr/>
                    <a:lstStyle/>
                    <a:p>
                      <a:pPr algn="ctr"/>
                      <a:r>
                        <a:rPr lang="en-GB" sz="800" kern="1200" dirty="0">
                          <a:solidFill>
                            <a:schemeClr val="bg1">
                              <a:lumMod val="50000"/>
                            </a:schemeClr>
                          </a:solidFill>
                          <a:effectLst/>
                          <a:latin typeface="+mn-lt"/>
                          <a:ea typeface="+mn-ea"/>
                          <a:cs typeface="+mn-cs"/>
                        </a:rPr>
                        <a:t>High</a:t>
                      </a:r>
                    </a:p>
                  </a:txBody>
                  <a:tcPr anchor="ctr"/>
                </a:tc>
                <a:extLst>
                  <a:ext uri="{0D108BD9-81ED-4DB2-BD59-A6C34878D82A}">
                    <a16:rowId xmlns:a16="http://schemas.microsoft.com/office/drawing/2014/main" val="10003"/>
                  </a:ext>
                </a:extLst>
              </a:tr>
              <a:tr h="1146946">
                <a:tc>
                  <a:txBody>
                    <a:bodyPr/>
                    <a:lstStyle/>
                    <a:p>
                      <a:pPr algn="r"/>
                      <a:r>
                        <a:rPr lang="en-GB" sz="800" b="1" dirty="0">
                          <a:solidFill>
                            <a:schemeClr val="accent1"/>
                          </a:solidFill>
                        </a:rPr>
                        <a:t>Change Description:</a:t>
                      </a:r>
                    </a:p>
                  </a:txBody>
                  <a:tcPr anchor="ctr">
                    <a:lnB w="12700" cap="flat" cmpd="sng" algn="ctr">
                      <a:solidFill>
                        <a:schemeClr val="tx1"/>
                      </a:solidFill>
                      <a:prstDash val="solid"/>
                      <a:round/>
                      <a:headEnd type="none" w="med" len="med"/>
                      <a:tailEnd type="none" w="med" len="med"/>
                    </a:lnB>
                    <a:solidFill>
                      <a:srgbClr val="84B8DA"/>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noProof="0" dirty="0">
                          <a:solidFill>
                            <a:schemeClr val="bg1">
                              <a:lumMod val="50000"/>
                            </a:schemeClr>
                          </a:solidFill>
                          <a:effectLst/>
                          <a:latin typeface="+mn-lt"/>
                          <a:ea typeface="+mn-ea"/>
                          <a:cs typeface="+mn-cs"/>
                        </a:rPr>
                        <a:t>Addition of Special character to the permitted characters list in BW.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noProof="0" dirty="0">
                          <a:solidFill>
                            <a:schemeClr val="bg1">
                              <a:lumMod val="50000"/>
                            </a:schemeClr>
                          </a:solidFill>
                          <a:effectLst/>
                          <a:latin typeface="+mn-lt"/>
                          <a:ea typeface="+mn-ea"/>
                          <a:cs typeface="+mn-cs"/>
                        </a:rPr>
                        <a:t>Amendments to SHPP_Class3_Mod700 and other impacted BO reports</a:t>
                      </a:r>
                    </a:p>
                  </a:txBody>
                  <a:tcPr anchor="ctr">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a:solidFill>
                            <a:schemeClr val="bg1">
                              <a:lumMod val="50000"/>
                            </a:schemeClr>
                          </a:solidFill>
                          <a:latin typeface="+mn-lt"/>
                          <a:ea typeface="+mn-ea"/>
                          <a:cs typeface="+mn-cs"/>
                        </a:rPr>
                        <a:t>Code changes required in File processing Functional modules and Read validation programs.</a:t>
                      </a:r>
                      <a:endParaRPr lang="en-GB" sz="800" kern="1200" dirty="0">
                        <a:solidFill>
                          <a:schemeClr val="bg1">
                            <a:lumMod val="50000"/>
                          </a:schemeClr>
                        </a:solidFill>
                        <a:effectLst/>
                        <a:latin typeface="+mn-lt"/>
                        <a:ea typeface="+mn-ea"/>
                        <a:cs typeface="+mn-cs"/>
                      </a:endParaRPr>
                    </a:p>
                  </a:txBody>
                  <a:tcPr anchor="ctr">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GB" sz="800" kern="1200" dirty="0">
                          <a:solidFill>
                            <a:schemeClr val="bg1">
                              <a:lumMod val="50000"/>
                            </a:schemeClr>
                          </a:solidFill>
                          <a:effectLst/>
                          <a:latin typeface="+mn-lt"/>
                          <a:ea typeface="+mn-ea"/>
                          <a:cs typeface="+mn-cs"/>
                        </a:rPr>
                        <a:t>N/A</a:t>
                      </a:r>
                    </a:p>
                  </a:txBody>
                  <a:tcPr anchor="ctr">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800" kern="1200" dirty="0">
                          <a:solidFill>
                            <a:schemeClr val="bg1">
                              <a:lumMod val="50000"/>
                            </a:schemeClr>
                          </a:solidFill>
                          <a:effectLst/>
                          <a:latin typeface="+mn-lt"/>
                          <a:ea typeface="+mn-ea"/>
                          <a:cs typeface="+mn-cs"/>
                        </a:rPr>
                        <a:t>Use SAP PI node function to replace the field values for inbound &amp; outbound files</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r"/>
                      <a:endParaRPr lang="en-GB" sz="100" b="1"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09082">
                <a:tc>
                  <a:txBody>
                    <a:bodyPr/>
                    <a:lstStyle/>
                    <a:p>
                      <a:pPr algn="r"/>
                      <a:endParaRPr lang="en-GB" sz="800" b="1" dirty="0"/>
                    </a:p>
                  </a:txBody>
                  <a:tcPr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a:solidFill>
                            <a:srgbClr val="3E5AA8"/>
                          </a:solidFill>
                        </a:rPr>
                        <a:t>ISU</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BW/BO</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PO</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AMT </a:t>
                      </a:r>
                      <a:r>
                        <a:rPr lang="en-GB" sz="800" b="1" dirty="0" err="1">
                          <a:solidFill>
                            <a:srgbClr val="3E5AA8"/>
                          </a:solidFill>
                        </a:rPr>
                        <a:t>Marketflow</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extLst>
                  <a:ext uri="{0D108BD9-81ED-4DB2-BD59-A6C34878D82A}">
                    <a16:rowId xmlns:a16="http://schemas.microsoft.com/office/drawing/2014/main" val="10006"/>
                  </a:ext>
                </a:extLst>
              </a:tr>
              <a:tr h="209082">
                <a:tc>
                  <a:txBody>
                    <a:bodyPr/>
                    <a:lstStyle/>
                    <a:p>
                      <a:pPr algn="r"/>
                      <a:r>
                        <a:rPr lang="en-GB" sz="800" b="1" dirty="0">
                          <a:solidFill>
                            <a:srgbClr val="84B8DA"/>
                          </a:solidFill>
                        </a:rPr>
                        <a:t>Test Data Prep Complexity:</a:t>
                      </a:r>
                    </a:p>
                  </a:txBody>
                  <a:tcPr anchor="ctr">
                    <a:lnT w="12700" cap="flat" cmpd="sng" algn="ctr">
                      <a:solidFill>
                        <a:schemeClr val="tx1"/>
                      </a:solidFill>
                      <a:prstDash val="solid"/>
                      <a:round/>
                      <a:headEnd type="none" w="med" len="med"/>
                      <a:tailEnd type="none" w="med" len="med"/>
                    </a:lnT>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Medium</a:t>
                      </a:r>
                    </a:p>
                  </a:txBody>
                  <a:tcPr anchor="ctr"/>
                </a:tc>
                <a:tc>
                  <a:txBody>
                    <a:bodyPr/>
                    <a:lstStyle/>
                    <a:p>
                      <a:pPr algn="ctr"/>
                      <a:r>
                        <a:rPr lang="en-GB" sz="800" kern="1200" baseline="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Low</a:t>
                      </a:r>
                    </a:p>
                  </a:txBody>
                  <a:tcPr anchor="ctr"/>
                </a:tc>
                <a:extLst>
                  <a:ext uri="{0D108BD9-81ED-4DB2-BD59-A6C34878D82A}">
                    <a16:rowId xmlns:a16="http://schemas.microsoft.com/office/drawing/2014/main" val="10007"/>
                  </a:ext>
                </a:extLst>
              </a:tr>
              <a:tr h="209082">
                <a:tc>
                  <a:txBody>
                    <a:bodyPr/>
                    <a:lstStyle/>
                    <a:p>
                      <a:pPr algn="r"/>
                      <a:r>
                        <a:rPr lang="en-US" sz="800" b="1" dirty="0">
                          <a:solidFill>
                            <a:srgbClr val="84B8DA"/>
                          </a:solidFill>
                        </a:rPr>
                        <a:t>Unit and Sys Test Complexity:</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Low</a:t>
                      </a:r>
                    </a:p>
                  </a:txBody>
                  <a:tcPr anchor="ctr"/>
                </a:tc>
                <a:extLst>
                  <a:ext uri="{0D108BD9-81ED-4DB2-BD59-A6C34878D82A}">
                    <a16:rowId xmlns:a16="http://schemas.microsoft.com/office/drawing/2014/main" val="10008"/>
                  </a:ext>
                </a:extLst>
              </a:tr>
              <a:tr h="209082">
                <a:tc>
                  <a:txBody>
                    <a:bodyPr/>
                    <a:lstStyle/>
                    <a:p>
                      <a:pPr algn="r"/>
                      <a:r>
                        <a:rPr lang="en-GB" sz="800" b="1" dirty="0">
                          <a:solidFill>
                            <a:srgbClr val="84B8DA"/>
                          </a:solidFill>
                        </a:rPr>
                        <a:t>Pen Test Impact:</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No</a:t>
                      </a:r>
                    </a:p>
                  </a:txBody>
                  <a:tcPr anchor="ctr"/>
                </a:tc>
                <a:extLst>
                  <a:ext uri="{0D108BD9-81ED-4DB2-BD59-A6C34878D82A}">
                    <a16:rowId xmlns:a16="http://schemas.microsoft.com/office/drawing/2014/main" val="10009"/>
                  </a:ext>
                </a:extLst>
              </a:tr>
              <a:tr h="209082">
                <a:tc>
                  <a:txBody>
                    <a:bodyPr/>
                    <a:lstStyle/>
                    <a:p>
                      <a:pPr algn="r"/>
                      <a:r>
                        <a:rPr lang="en-GB" sz="800" b="1" dirty="0">
                          <a:solidFill>
                            <a:srgbClr val="84B8DA"/>
                          </a:solidFill>
                        </a:rPr>
                        <a:t>Regression Testing Coverage:</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Low</a:t>
                      </a:r>
                    </a:p>
                  </a:txBody>
                  <a:tcPr anchor="ctr"/>
                </a:tc>
                <a:extLst>
                  <a:ext uri="{0D108BD9-81ED-4DB2-BD59-A6C34878D82A}">
                    <a16:rowId xmlns:a16="http://schemas.microsoft.com/office/drawing/2014/main" val="10010"/>
                  </a:ext>
                </a:extLst>
              </a:tr>
              <a:tr h="209082">
                <a:tc>
                  <a:txBody>
                    <a:bodyPr/>
                    <a:lstStyle/>
                    <a:p>
                      <a:pPr algn="r"/>
                      <a:r>
                        <a:rPr lang="en-GB" sz="800" b="1" dirty="0">
                          <a:solidFill>
                            <a:srgbClr val="84B8DA"/>
                          </a:solidFill>
                        </a:rPr>
                        <a:t>Performance Test  Impact:</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No</a:t>
                      </a:r>
                    </a:p>
                  </a:txBody>
                  <a:tcPr anchor="ctr"/>
                </a:tc>
                <a:extLst>
                  <a:ext uri="{0D108BD9-81ED-4DB2-BD59-A6C34878D82A}">
                    <a16:rowId xmlns:a16="http://schemas.microsoft.com/office/drawing/2014/main" val="10011"/>
                  </a:ext>
                </a:extLst>
              </a:tr>
              <a:tr h="209082">
                <a:tc>
                  <a:txBody>
                    <a:bodyPr/>
                    <a:lstStyle/>
                    <a:p>
                      <a:pPr algn="r"/>
                      <a:r>
                        <a:rPr lang="en-GB" sz="800" b="1" dirty="0">
                          <a:solidFill>
                            <a:srgbClr val="84B8DA"/>
                          </a:solidFill>
                        </a:rPr>
                        <a:t>Market Trials:</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No</a:t>
                      </a:r>
                    </a:p>
                  </a:txBody>
                  <a:tcPr anchor="ctr"/>
                </a:tc>
                <a:extLst>
                  <a:ext uri="{0D108BD9-81ED-4DB2-BD59-A6C34878D82A}">
                    <a16:rowId xmlns:a16="http://schemas.microsoft.com/office/drawing/2014/main" val="10012"/>
                  </a:ext>
                </a:extLst>
              </a:tr>
              <a:tr h="209082">
                <a:tc>
                  <a:txBody>
                    <a:bodyPr/>
                    <a:lstStyle/>
                    <a:p>
                      <a:pPr algn="r"/>
                      <a:r>
                        <a:rPr lang="en-GB" sz="800" b="1" dirty="0">
                          <a:solidFill>
                            <a:srgbClr val="84B8DA"/>
                          </a:solidFill>
                        </a:rPr>
                        <a:t>UAT Complexity:</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High</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High</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Low</a:t>
                      </a:r>
                    </a:p>
                  </a:txBody>
                  <a:tcPr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863699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 1 - Process Impact Assessment</a:t>
            </a:r>
          </a:p>
        </p:txBody>
      </p:sp>
      <p:graphicFrame>
        <p:nvGraphicFramePr>
          <p:cNvPr id="4" name="Table 3"/>
          <p:cNvGraphicFramePr>
            <a:graphicFrameLocks noGrp="1"/>
          </p:cNvGraphicFramePr>
          <p:nvPr>
            <p:extLst>
              <p:ext uri="{D42A27DB-BD31-4B8C-83A1-F6EECF244321}">
                <p14:modId xmlns:p14="http://schemas.microsoft.com/office/powerpoint/2010/main" val="4178598807"/>
              </p:ext>
            </p:extLst>
          </p:nvPr>
        </p:nvGraphicFramePr>
        <p:xfrm>
          <a:off x="335532" y="764430"/>
          <a:ext cx="8340924" cy="4096256"/>
        </p:xfrm>
        <a:graphic>
          <a:graphicData uri="http://schemas.openxmlformats.org/drawingml/2006/table">
            <a:tbl>
              <a:tblPr firstRow="1" bandRow="1">
                <a:tableStyleId>{B301B821-A1FF-4177-AEE7-76D212191A09}</a:tableStyleId>
              </a:tblPr>
              <a:tblGrid>
                <a:gridCol w="1716188">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946081">
                  <a:extLst>
                    <a:ext uri="{9D8B030D-6E8A-4147-A177-3AD203B41FA5}">
                      <a16:colId xmlns:a16="http://schemas.microsoft.com/office/drawing/2014/main" val="20005"/>
                    </a:ext>
                  </a:extLst>
                </a:gridCol>
                <a:gridCol w="1070143">
                  <a:extLst>
                    <a:ext uri="{9D8B030D-6E8A-4147-A177-3AD203B41FA5}">
                      <a16:colId xmlns:a16="http://schemas.microsoft.com/office/drawing/2014/main" val="20006"/>
                    </a:ext>
                  </a:extLst>
                </a:gridCol>
                <a:gridCol w="864096">
                  <a:extLst>
                    <a:ext uri="{9D8B030D-6E8A-4147-A177-3AD203B41FA5}">
                      <a16:colId xmlns:a16="http://schemas.microsoft.com/office/drawing/2014/main" val="1181799727"/>
                    </a:ext>
                  </a:extLst>
                </a:gridCol>
              </a:tblGrid>
              <a:tr h="554525">
                <a:tc>
                  <a:txBody>
                    <a:bodyPr/>
                    <a:lstStyle/>
                    <a:p>
                      <a:pPr algn="r"/>
                      <a:r>
                        <a:rPr lang="en-GB" sz="1100" dirty="0">
                          <a:solidFill>
                            <a:srgbClr val="3E5AA8"/>
                          </a:solidFill>
                        </a:rPr>
                        <a:t>Process Area</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100" dirty="0">
                          <a:solidFill>
                            <a:srgbClr val="3E5AA8"/>
                          </a:solidFill>
                        </a:rPr>
                        <a:t>Complexity</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100" dirty="0">
                          <a:solidFill>
                            <a:srgbClr val="3E5AA8"/>
                          </a:solidFill>
                        </a:rPr>
                        <a:t>File</a:t>
                      </a:r>
                    </a:p>
                    <a:p>
                      <a:pPr algn="ctr"/>
                      <a:r>
                        <a:rPr lang="en-GB" sz="1100" dirty="0">
                          <a:solidFill>
                            <a:srgbClr val="3E5AA8"/>
                          </a:solidFill>
                        </a:rPr>
                        <a:t>Formats</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100" dirty="0">
                          <a:solidFill>
                            <a:srgbClr val="3E5AA8"/>
                          </a:solidFill>
                        </a:rPr>
                        <a:t>Exceptions</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100" dirty="0">
                          <a:solidFill>
                            <a:srgbClr val="3E5AA8"/>
                          </a:solidFill>
                        </a:rPr>
                        <a:t>External</a:t>
                      </a:r>
                    </a:p>
                    <a:p>
                      <a:pPr algn="ctr"/>
                      <a:r>
                        <a:rPr lang="en-GB" sz="1100" dirty="0">
                          <a:solidFill>
                            <a:srgbClr val="3E5AA8"/>
                          </a:solidFill>
                        </a:rPr>
                        <a:t>Screens</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100" dirty="0">
                          <a:solidFill>
                            <a:srgbClr val="3E5AA8"/>
                          </a:solidFill>
                        </a:rPr>
                        <a:t>Batch Jobs</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100" dirty="0">
                          <a:solidFill>
                            <a:srgbClr val="3E5AA8"/>
                          </a:solidFill>
                        </a:rPr>
                        <a:t>Performance Test?</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3E5AA8"/>
                          </a:solidFill>
                          <a:latin typeface="+mn-lt"/>
                        </a:rPr>
                        <a:t>CSS Code Conflicts</a:t>
                      </a:r>
                    </a:p>
                    <a:p>
                      <a:pPr algn="ct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34607">
                <a:tc>
                  <a:txBody>
                    <a:bodyPr/>
                    <a:lstStyle/>
                    <a:p>
                      <a:pPr marL="0" indent="0" algn="r">
                        <a:buFont typeface="Arial" panose="020B0604020202020204" pitchFamily="34" charset="0"/>
                        <a:buNone/>
                      </a:pPr>
                      <a:r>
                        <a:rPr lang="en-GB" sz="1050" b="1" dirty="0">
                          <a:solidFill>
                            <a:schemeClr val="bg1">
                              <a:lumMod val="50000"/>
                            </a:schemeClr>
                          </a:solidFill>
                        </a:rPr>
                        <a:t>SPA</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Medium</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5848">
                <a:tc>
                  <a:txBody>
                    <a:bodyPr/>
                    <a:lstStyle/>
                    <a:p>
                      <a:pPr marL="0" indent="0" algn="r">
                        <a:buFont typeface="Arial" panose="020B0604020202020204" pitchFamily="34" charset="0"/>
                        <a:buNone/>
                      </a:pPr>
                      <a:r>
                        <a:rPr lang="en-GB" sz="1050" b="1" dirty="0">
                          <a:solidFill>
                            <a:schemeClr val="bg1">
                              <a:lumMod val="50000"/>
                            </a:schemeClr>
                          </a:solidFill>
                        </a:rPr>
                        <a:t>Metering (Reads)</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rPr>
                        <a:t>High</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5848">
                <a:tc>
                  <a:txBody>
                    <a:bodyPr/>
                    <a:lstStyle/>
                    <a:p>
                      <a:pPr marL="0" indent="0" algn="r">
                        <a:buFont typeface="Arial" panose="020B0604020202020204" pitchFamily="34" charset="0"/>
                        <a:buNone/>
                      </a:pPr>
                      <a:r>
                        <a:rPr lang="en-GB" sz="1050" b="0" dirty="0">
                          <a:solidFill>
                            <a:schemeClr val="bg1">
                              <a:lumMod val="50000"/>
                            </a:schemeClr>
                          </a:solidFill>
                        </a:rPr>
                        <a:t>Reconciliation</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5848">
                <a:tc>
                  <a:txBody>
                    <a:bodyPr/>
                    <a:lstStyle/>
                    <a:p>
                      <a:pPr marL="0" indent="0" algn="r">
                        <a:buFont typeface="Arial" panose="020B0604020202020204" pitchFamily="34" charset="0"/>
                        <a:buNone/>
                      </a:pPr>
                      <a:r>
                        <a:rPr lang="en-GB" sz="1050" b="0" dirty="0">
                          <a:solidFill>
                            <a:schemeClr val="bg1">
                              <a:lumMod val="50000"/>
                            </a:schemeClr>
                          </a:solidFill>
                        </a:rPr>
                        <a:t>Invoicing – Capacity</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8390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Invoicing – Commodity</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8390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Invoicing – Amendment</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75848">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dirty="0">
                          <a:solidFill>
                            <a:schemeClr val="bg1">
                              <a:lumMod val="50000"/>
                            </a:schemeClr>
                          </a:solidFill>
                        </a:rPr>
                        <a:t>Invoicing – Other</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75848">
                <a:tc>
                  <a:txBody>
                    <a:bodyPr/>
                    <a:lstStyle/>
                    <a:p>
                      <a:pPr marL="0" indent="0" algn="r">
                        <a:buFont typeface="Arial" panose="020B0604020202020204" pitchFamily="34" charset="0"/>
                        <a:buNone/>
                      </a:pPr>
                      <a:r>
                        <a:rPr lang="en-GB" sz="1050" b="0" dirty="0">
                          <a:solidFill>
                            <a:schemeClr val="bg1">
                              <a:lumMod val="50000"/>
                            </a:schemeClr>
                          </a:solidFill>
                        </a:rPr>
                        <a:t>Rolling</a:t>
                      </a:r>
                      <a:r>
                        <a:rPr lang="en-GB" sz="1050" b="0" baseline="0" dirty="0">
                          <a:solidFill>
                            <a:schemeClr val="bg1">
                              <a:lumMod val="50000"/>
                            </a:schemeClr>
                          </a:solidFill>
                        </a:rPr>
                        <a:t> AQ</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75848">
                <a:tc>
                  <a:txBody>
                    <a:bodyPr/>
                    <a:lstStyle/>
                    <a:p>
                      <a:pPr marL="0" indent="0" algn="r">
                        <a:buFont typeface="Arial" panose="020B0604020202020204" pitchFamily="34" charset="0"/>
                        <a:buNone/>
                      </a:pPr>
                      <a:r>
                        <a:rPr lang="en-GB" sz="1050" b="0" dirty="0">
                          <a:solidFill>
                            <a:schemeClr val="bg1">
                              <a:lumMod val="50000"/>
                            </a:schemeClr>
                          </a:solidFill>
                        </a:rPr>
                        <a:t>Formula</a:t>
                      </a:r>
                      <a:r>
                        <a:rPr lang="en-GB" sz="1050" b="0" baseline="0" dirty="0">
                          <a:solidFill>
                            <a:schemeClr val="bg1">
                              <a:lumMod val="50000"/>
                            </a:schemeClr>
                          </a:solidFill>
                        </a:rPr>
                        <a:t> Year AQ</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75848">
                <a:tc>
                  <a:txBody>
                    <a:bodyPr/>
                    <a:lstStyle/>
                    <a:p>
                      <a:pPr marL="0" indent="0" algn="r">
                        <a:buFont typeface="Arial" panose="020B0604020202020204" pitchFamily="34" charset="0"/>
                        <a:buNone/>
                      </a:pPr>
                      <a:r>
                        <a:rPr lang="en-GB" sz="1050" b="0" dirty="0">
                          <a:solidFill>
                            <a:schemeClr val="bg1">
                              <a:lumMod val="50000"/>
                            </a:schemeClr>
                          </a:solidFill>
                        </a:rPr>
                        <a:t>RGMA</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75848">
                <a:tc>
                  <a:txBody>
                    <a:bodyPr/>
                    <a:lstStyle/>
                    <a:p>
                      <a:pPr marL="0" indent="0" algn="r">
                        <a:buFont typeface="Arial" panose="020B0604020202020204" pitchFamily="34" charset="0"/>
                        <a:buNone/>
                      </a:pPr>
                      <a:r>
                        <a:rPr lang="en-GB" sz="1050" b="0" dirty="0">
                          <a:solidFill>
                            <a:schemeClr val="bg1">
                              <a:lumMod val="50000"/>
                            </a:schemeClr>
                          </a:solidFill>
                        </a:rPr>
                        <a:t>DSC Service</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75848">
                <a:tc>
                  <a:txBody>
                    <a:bodyPr/>
                    <a:lstStyle/>
                    <a:p>
                      <a:pPr marL="0" indent="0" algn="r">
                        <a:buFont typeface="Arial" panose="020B0604020202020204" pitchFamily="34" charset="0"/>
                        <a:buNone/>
                      </a:pPr>
                      <a:r>
                        <a:rPr lang="en-GB" sz="1050" b="1" dirty="0">
                          <a:solidFill>
                            <a:schemeClr val="bg1">
                              <a:lumMod val="50000"/>
                            </a:schemeClr>
                          </a:solidFill>
                        </a:rPr>
                        <a:t>Other (BW/BO/BODS</a:t>
                      </a:r>
                      <a:r>
                        <a:rPr lang="en-GB" sz="1050" b="1" baseline="0" dirty="0">
                          <a:solidFill>
                            <a:schemeClr val="bg1">
                              <a:lumMod val="50000"/>
                            </a:schemeClr>
                          </a:solidFill>
                        </a:rPr>
                        <a:t>)</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High</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bl>
          </a:graphicData>
        </a:graphic>
      </p:graphicFrame>
      <p:sp>
        <p:nvSpPr>
          <p:cNvPr id="8" name="Rounded Rectangle 9">
            <a:extLst>
              <a:ext uri="{FF2B5EF4-FFF2-40B4-BE49-F238E27FC236}">
                <a16:creationId xmlns:a16="http://schemas.microsoft.com/office/drawing/2014/main" id="{4780F1A2-CA9B-40E6-98A9-BB4BF6054A3C}"/>
              </a:ext>
            </a:extLst>
          </p:cNvPr>
          <p:cNvSpPr/>
          <p:nvPr/>
        </p:nvSpPr>
        <p:spPr>
          <a:xfrm>
            <a:off x="8460432" y="226919"/>
            <a:ext cx="544198" cy="393120"/>
          </a:xfrm>
          <a:prstGeom prst="roundRect">
            <a:avLst/>
          </a:prstGeom>
          <a:solidFill>
            <a:srgbClr val="FCBC55"/>
          </a:solidFill>
          <a:ln w="12700" cap="flat" cmpd="sng" algn="ctr">
            <a:solidFill>
              <a:srgbClr val="1D3E61"/>
            </a:solidFill>
            <a:prstDash val="solid"/>
          </a:ln>
          <a:effectLst/>
        </p:spPr>
        <p:txBody>
          <a:bodyPr spcFirstLastPara="0" vert="horz" wrap="square" lIns="38100" tIns="38100" rIns="38100" bIns="38100" numCol="1" spcCol="1270" anchor="ctr" anchorCtr="0">
            <a:noAutofit/>
          </a:bodyPr>
          <a:lstStyle/>
          <a:p>
            <a:pPr algn="ctr" defTabSz="444500">
              <a:lnSpc>
                <a:spcPct val="90000"/>
              </a:lnSpc>
              <a:spcBef>
                <a:spcPct val="0"/>
              </a:spcBef>
              <a:spcAft>
                <a:spcPct val="35000"/>
              </a:spcAft>
            </a:pPr>
            <a:r>
              <a:rPr lang="en-GB" sz="1100" b="1" dirty="0">
                <a:solidFill>
                  <a:prstClr val="white"/>
                </a:solidFill>
                <a:latin typeface="Arial"/>
              </a:rPr>
              <a:t>1</a:t>
            </a:r>
          </a:p>
        </p:txBody>
      </p:sp>
    </p:spTree>
    <p:extLst>
      <p:ext uri="{BB962C8B-B14F-4D97-AF65-F5344CB8AC3E}">
        <p14:creationId xmlns:p14="http://schemas.microsoft.com/office/powerpoint/2010/main" val="2595944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70"/>
            <a:ext cx="8229600" cy="637580"/>
          </a:xfrm>
        </p:spPr>
        <p:txBody>
          <a:bodyPr/>
          <a:lstStyle/>
          <a:p>
            <a:r>
              <a:rPr lang="en-US" dirty="0"/>
              <a:t>Option 2 - High Level Impact Assessment</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618755880"/>
              </p:ext>
            </p:extLst>
          </p:nvPr>
        </p:nvGraphicFramePr>
        <p:xfrm>
          <a:off x="335533" y="674916"/>
          <a:ext cx="8556947" cy="1874520"/>
        </p:xfrm>
        <a:graphic>
          <a:graphicData uri="http://schemas.openxmlformats.org/drawingml/2006/table">
            <a:tbl>
              <a:tblPr firstRow="1" bandRow="1">
                <a:tableStyleId>{E8B1032C-EA38-4F05-BA0D-38AFFFC7BED3}</a:tableStyleId>
              </a:tblPr>
              <a:tblGrid>
                <a:gridCol w="8556947">
                  <a:extLst>
                    <a:ext uri="{9D8B030D-6E8A-4147-A177-3AD203B41FA5}">
                      <a16:colId xmlns:a16="http://schemas.microsoft.com/office/drawing/2014/main" val="2000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3E5AA8"/>
                          </a:solidFill>
                        </a:rPr>
                        <a:t>2 - </a:t>
                      </a:r>
                      <a:r>
                        <a:rPr lang="en-US" sz="1100" kern="1200" dirty="0">
                          <a:solidFill>
                            <a:srgbClr val="3E5AA8"/>
                          </a:solidFill>
                          <a:effectLst/>
                          <a:latin typeface="+mn-lt"/>
                          <a:ea typeface="+mn-ea"/>
                          <a:cs typeface="+mn-cs"/>
                        </a:rPr>
                        <a:t>Replace the spaces received in the mandatory field of inbound files with same number of special character(s) in SAP PO then SAP ISU will identify the special character and a mandatory field missing rejection will be sent in outbound files.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153749">
                <a:tc>
                  <a:txBody>
                    <a:bodyPr/>
                    <a:lstStyle/>
                    <a:p>
                      <a:pPr marL="0" lvl="0" indent="0">
                        <a:buFont typeface="Arial" panose="020B0604020202020204" pitchFamily="34" charset="0"/>
                        <a:buNone/>
                      </a:pPr>
                      <a:r>
                        <a:rPr lang="en-GB" sz="1000" b="1" kern="1200" dirty="0">
                          <a:solidFill>
                            <a:schemeClr val="tx1"/>
                          </a:solidFill>
                          <a:effectLst/>
                          <a:latin typeface="+mn-lt"/>
                          <a:ea typeface="+mn-ea"/>
                          <a:cs typeface="+mn-cs"/>
                        </a:rPr>
                        <a:t>SAP PO: </a:t>
                      </a:r>
                      <a:r>
                        <a:rPr lang="en-US" sz="1000" kern="1200" dirty="0">
                          <a:solidFill>
                            <a:schemeClr val="bg1">
                              <a:lumMod val="50000"/>
                            </a:schemeClr>
                          </a:solidFill>
                          <a:latin typeface="+mn-lt"/>
                          <a:ea typeface="+mn-ea"/>
                          <a:cs typeface="+mn-cs"/>
                        </a:rPr>
                        <a:t>For the inbound files (MSI, EMC, CNF, UMR, UBR, UDR and SFN), In SAP PO we will check the mandatory text fields and replace the spaces with the equal number of special character (Θ) and send it to SAP ISU. When SAP ISU will play back the special character (Θ) in the outbound files (MSO, CTR, CFR, URS and SFR), SAP PO will replace the special characters (Θ) present in the mandatory text field with the equal number of spaces and send it to AMT.</a:t>
                      </a:r>
                    </a:p>
                    <a:p>
                      <a:pPr marL="0" lvl="0" indent="0">
                        <a:buFont typeface="Arial" panose="020B0604020202020204" pitchFamily="34" charset="0"/>
                        <a:buNone/>
                      </a:pPr>
                      <a:r>
                        <a:rPr lang="en-GB" sz="1000" b="1" kern="1200" dirty="0">
                          <a:solidFill>
                            <a:schemeClr val="tx1"/>
                          </a:solidFill>
                          <a:effectLst/>
                          <a:latin typeface="+mn-lt"/>
                          <a:ea typeface="+mn-ea"/>
                          <a:cs typeface="+mn-cs"/>
                        </a:rPr>
                        <a:t>SAP ISU: </a:t>
                      </a:r>
                      <a:r>
                        <a:rPr lang="en-GB" sz="1000" kern="1200" dirty="0">
                          <a:solidFill>
                            <a:schemeClr val="bg1">
                              <a:lumMod val="50000"/>
                            </a:schemeClr>
                          </a:solidFill>
                          <a:latin typeface="+mn-lt"/>
                          <a:ea typeface="+mn-ea"/>
                          <a:cs typeface="+mn-cs"/>
                        </a:rPr>
                        <a:t>Code changes to relevant IDoc processing FMs &amp; Read</a:t>
                      </a:r>
                      <a:r>
                        <a:rPr lang="en-GB" sz="1000" b="0" kern="1200" dirty="0">
                          <a:solidFill>
                            <a:schemeClr val="bg1">
                              <a:lumMod val="50000"/>
                            </a:schemeClr>
                          </a:solidFill>
                          <a:latin typeface="+mn-lt"/>
                          <a:ea typeface="+mn-ea"/>
                          <a:cs typeface="+mn-cs"/>
                        </a:rPr>
                        <a:t> </a:t>
                      </a:r>
                      <a:r>
                        <a:rPr lang="en-GB" sz="1000" kern="1200" dirty="0">
                          <a:solidFill>
                            <a:schemeClr val="bg1">
                              <a:lumMod val="50000"/>
                            </a:schemeClr>
                          </a:solidFill>
                          <a:latin typeface="+mn-lt"/>
                          <a:ea typeface="+mn-ea"/>
                          <a:cs typeface="+mn-cs"/>
                        </a:rPr>
                        <a:t>validation programs to </a:t>
                      </a:r>
                      <a:r>
                        <a:rPr lang="en-US" sz="1000" kern="1200" dirty="0">
                          <a:solidFill>
                            <a:schemeClr val="bg1">
                              <a:lumMod val="50000"/>
                            </a:schemeClr>
                          </a:solidFill>
                          <a:latin typeface="+mn-lt"/>
                          <a:ea typeface="+mn-ea"/>
                          <a:cs typeface="+mn-cs"/>
                        </a:rPr>
                        <a:t>add the validation checks for special character (Θ) to generate rejection messages.</a:t>
                      </a:r>
                      <a:endParaRPr lang="en-GB" sz="1000" kern="1200" dirty="0">
                        <a:solidFill>
                          <a:schemeClr val="bg1">
                            <a:lumMod val="50000"/>
                          </a:schemeClr>
                        </a:solidFill>
                        <a:latin typeface="+mn-lt"/>
                        <a:ea typeface="+mn-ea"/>
                        <a:cs typeface="+mn-cs"/>
                      </a:endParaRPr>
                    </a:p>
                    <a:p>
                      <a:pPr marL="0" lvl="0" indent="0">
                        <a:buFont typeface="Arial" panose="020B0604020202020204" pitchFamily="34" charset="0"/>
                        <a:buNone/>
                      </a:pPr>
                      <a:r>
                        <a:rPr lang="en-GB" sz="1000" b="1" kern="1200" dirty="0">
                          <a:solidFill>
                            <a:schemeClr val="tx1"/>
                          </a:solidFill>
                          <a:effectLst/>
                          <a:latin typeface="+mn-lt"/>
                          <a:ea typeface="+mn-ea"/>
                          <a:cs typeface="+mn-cs"/>
                        </a:rPr>
                        <a:t>SAP BW/BO: </a:t>
                      </a:r>
                      <a:r>
                        <a:rPr lang="en-GB" sz="1000" kern="1200" dirty="0">
                          <a:solidFill>
                            <a:schemeClr val="bg1">
                              <a:lumMod val="50000"/>
                            </a:schemeClr>
                          </a:solidFill>
                          <a:latin typeface="+mn-lt"/>
                          <a:ea typeface="+mn-ea"/>
                          <a:cs typeface="+mn-cs"/>
                        </a:rPr>
                        <a:t>Special character </a:t>
                      </a:r>
                      <a:r>
                        <a:rPr lang="en-US" sz="1000" kern="1200" dirty="0">
                          <a:solidFill>
                            <a:schemeClr val="bg1">
                              <a:lumMod val="50000"/>
                            </a:schemeClr>
                          </a:solidFill>
                          <a:latin typeface="+mn-lt"/>
                          <a:ea typeface="+mn-ea"/>
                          <a:cs typeface="+mn-cs"/>
                        </a:rPr>
                        <a:t>(Θ) will be added to permitted extra characters list in BW to ensure no impacts during data load. Amendments in BO reports which are impacted by the file types in scope.</a:t>
                      </a:r>
                      <a:endParaRPr lang="en-GB" sz="1000" b="1" kern="1200" dirty="0">
                        <a:solidFill>
                          <a:schemeClr val="tx1"/>
                        </a:solidFill>
                        <a:effectLst/>
                        <a:latin typeface="+mn-lt"/>
                        <a:ea typeface="+mn-ea"/>
                        <a:cs typeface="+mn-cs"/>
                      </a:endParaRPr>
                    </a:p>
                    <a:p>
                      <a:pPr marL="0" lvl="0" indent="0" algn="just" defTabSz="914400" rtl="0" eaLnBrk="1" latinLnBrk="0" hangingPunct="1">
                        <a:buFont typeface="Arial" panose="020B0604020202020204" pitchFamily="34" charset="0"/>
                        <a:buNone/>
                      </a:pPr>
                      <a:endParaRPr lang="en-US" sz="900" kern="1200" dirty="0">
                        <a:solidFill>
                          <a:schemeClr val="bg1">
                            <a:lumMod val="50000"/>
                          </a:schemeClr>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206323"/>
              </p:ext>
            </p:extLst>
          </p:nvPr>
        </p:nvGraphicFramePr>
        <p:xfrm>
          <a:off x="335533" y="2427734"/>
          <a:ext cx="4872320" cy="2175808"/>
        </p:xfrm>
        <a:graphic>
          <a:graphicData uri="http://schemas.openxmlformats.org/drawingml/2006/table">
            <a:tbl>
              <a:tblPr firstRow="1" bandRow="1">
                <a:tableStyleId>{E8B1032C-EA38-4F05-BA0D-38AFFFC7BED3}</a:tableStyleId>
              </a:tblPr>
              <a:tblGrid>
                <a:gridCol w="4872320">
                  <a:extLst>
                    <a:ext uri="{9D8B030D-6E8A-4147-A177-3AD203B41FA5}">
                      <a16:colId xmlns:a16="http://schemas.microsoft.com/office/drawing/2014/main" val="20000"/>
                    </a:ext>
                  </a:extLst>
                </a:gridCol>
              </a:tblGrid>
              <a:tr h="290573">
                <a:tc>
                  <a:txBody>
                    <a:bodyPr/>
                    <a:lstStyle/>
                    <a:p>
                      <a:pPr algn="l"/>
                      <a:r>
                        <a:rPr lang="en-GB" sz="1200" dirty="0">
                          <a:solidFill>
                            <a:srgbClr val="3E5AA8"/>
                          </a:solidFill>
                        </a:rPr>
                        <a:t>Impacted Systems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1885235">
                <a:tc>
                  <a:txBody>
                    <a:bodyPr/>
                    <a:lstStyle/>
                    <a:p>
                      <a:pPr marL="285750" indent="-285750">
                        <a:buFont typeface="Arial" panose="020B0604020202020204" pitchFamily="34" charset="0"/>
                        <a:buChar char="•"/>
                      </a:pPr>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254574042"/>
              </p:ext>
            </p:extLst>
          </p:nvPr>
        </p:nvGraphicFramePr>
        <p:xfrm>
          <a:off x="5219854" y="2427733"/>
          <a:ext cx="3684626" cy="2572029"/>
        </p:xfrm>
        <a:graphic>
          <a:graphicData uri="http://schemas.openxmlformats.org/drawingml/2006/table">
            <a:tbl>
              <a:tblPr firstRow="1" bandRow="1">
                <a:tableStyleId>{E8B1032C-EA38-4F05-BA0D-38AFFFC7BED3}</a:tableStyleId>
              </a:tblPr>
              <a:tblGrid>
                <a:gridCol w="3684626">
                  <a:extLst>
                    <a:ext uri="{9D8B030D-6E8A-4147-A177-3AD203B41FA5}">
                      <a16:colId xmlns:a16="http://schemas.microsoft.com/office/drawing/2014/main" val="20000"/>
                    </a:ext>
                  </a:extLst>
                </a:gridCol>
              </a:tblGrid>
              <a:tr h="255652">
                <a:tc>
                  <a:txBody>
                    <a:bodyPr/>
                    <a:lstStyle/>
                    <a:p>
                      <a:pPr algn="l"/>
                      <a:r>
                        <a:rPr lang="en-GB" sz="1200" dirty="0">
                          <a:solidFill>
                            <a:srgbClr val="3E5AA8"/>
                          </a:solidFill>
                        </a:rPr>
                        <a:t>Assumptions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297709">
                <a:tc>
                  <a:txBody>
                    <a:bodyPr/>
                    <a:lstStyle/>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bg1">
                              <a:lumMod val="50000"/>
                            </a:schemeClr>
                          </a:solidFill>
                          <a:latin typeface="+mn-lt"/>
                          <a:ea typeface="+mn-ea"/>
                          <a:cs typeface="+mn-cs"/>
                        </a:rPr>
                        <a:t>The scope of the change is limited to File type and Fields detailed in the Impact Assessment sheet.</a:t>
                      </a: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bg1">
                              <a:lumMod val="50000"/>
                            </a:schemeClr>
                          </a:solidFill>
                          <a:latin typeface="+mn-lt"/>
                          <a:ea typeface="+mn-ea"/>
                          <a:cs typeface="+mn-cs"/>
                        </a:rPr>
                        <a:t>Existing rejection codes will be utilized by programs to generate the rejection messages.</a:t>
                      </a: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bg1">
                              <a:lumMod val="50000"/>
                            </a:schemeClr>
                          </a:solidFill>
                          <a:latin typeface="+mn-lt"/>
                          <a:ea typeface="+mn-ea"/>
                          <a:cs typeface="+mn-cs"/>
                        </a:rPr>
                        <a:t>The special character theta (Θ) is not expected to be received in the files that are in scope. In case of theta (Θ) received in mandatory fields from shipper, the inbound file will be rejected by ISU and PO will replace the values with ‘space’</a:t>
                      </a: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bg1">
                              <a:lumMod val="50000"/>
                            </a:schemeClr>
                          </a:solidFill>
                          <a:latin typeface="+mn-lt"/>
                          <a:ea typeface="+mn-ea"/>
                          <a:cs typeface="+mn-cs"/>
                        </a:rPr>
                        <a:t>Market trials is not in scope of the change.</a:t>
                      </a: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bg1">
                              <a:lumMod val="50000"/>
                            </a:schemeClr>
                          </a:solidFill>
                          <a:latin typeface="+mn-lt"/>
                          <a:ea typeface="+mn-ea"/>
                          <a:cs typeface="+mn-cs"/>
                        </a:rPr>
                        <a:t>Data cleansing of any outstanding file failures not in scope of this change.</a:t>
                      </a: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bg1">
                              <a:lumMod val="50000"/>
                            </a:schemeClr>
                          </a:solidFill>
                          <a:latin typeface="+mn-lt"/>
                          <a:ea typeface="+mn-ea"/>
                          <a:cs typeface="+mn-cs"/>
                        </a:rPr>
                        <a:t>Performance testing considered in scope for changes in SAP PO</a:t>
                      </a:r>
                    </a:p>
                    <a:p>
                      <a:pPr marL="90488" marR="0" lvl="0" indent="-904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kern="1200" dirty="0">
                        <a:solidFill>
                          <a:schemeClr val="bg1">
                            <a:lumMod val="50000"/>
                          </a:schemeClr>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087290166"/>
              </p:ext>
            </p:extLst>
          </p:nvPr>
        </p:nvGraphicFramePr>
        <p:xfrm>
          <a:off x="323528" y="4443958"/>
          <a:ext cx="4884324" cy="559264"/>
        </p:xfrm>
        <a:graphic>
          <a:graphicData uri="http://schemas.openxmlformats.org/drawingml/2006/table">
            <a:tbl>
              <a:tblPr firstRow="1" bandRow="1">
                <a:tableStyleId>{E8B1032C-EA38-4F05-BA0D-38AFFFC7BED3}</a:tableStyleId>
              </a:tblPr>
              <a:tblGrid>
                <a:gridCol w="1297606">
                  <a:extLst>
                    <a:ext uri="{9D8B030D-6E8A-4147-A177-3AD203B41FA5}">
                      <a16:colId xmlns:a16="http://schemas.microsoft.com/office/drawing/2014/main" val="20000"/>
                    </a:ext>
                  </a:extLst>
                </a:gridCol>
                <a:gridCol w="1232727">
                  <a:extLst>
                    <a:ext uri="{9D8B030D-6E8A-4147-A177-3AD203B41FA5}">
                      <a16:colId xmlns:a16="http://schemas.microsoft.com/office/drawing/2014/main" val="20001"/>
                    </a:ext>
                  </a:extLst>
                </a:gridCol>
                <a:gridCol w="2353991">
                  <a:extLst>
                    <a:ext uri="{9D8B030D-6E8A-4147-A177-3AD203B41FA5}">
                      <a16:colId xmlns:a16="http://schemas.microsoft.com/office/drawing/2014/main" val="20002"/>
                    </a:ext>
                  </a:extLst>
                </a:gridCol>
              </a:tblGrid>
              <a:tr h="288000">
                <a:tc>
                  <a:txBody>
                    <a:bodyPr/>
                    <a:lstStyle/>
                    <a:p>
                      <a:pPr algn="ctr"/>
                      <a:r>
                        <a:rPr lang="en-GB" sz="1200" dirty="0">
                          <a:solidFill>
                            <a:srgbClr val="3E5AA8"/>
                          </a:solidFill>
                        </a:rPr>
                        <a:t>Overall Impact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Release Type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a:solidFill>
                            <a:srgbClr val="3E5AA8"/>
                          </a:solidFill>
                        </a:rPr>
                        <a:t>High Level</a:t>
                      </a:r>
                      <a:r>
                        <a:rPr lang="en-GB" sz="1200" baseline="0" dirty="0">
                          <a:solidFill>
                            <a:srgbClr val="3E5AA8"/>
                          </a:solidFill>
                        </a:rPr>
                        <a:t> Cost Estimate</a:t>
                      </a:r>
                      <a:endParaRPr lang="en-GB" sz="1200" dirty="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71264">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Medium</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Minor</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1050" b="0" dirty="0">
                          <a:solidFill>
                            <a:schemeClr val="bg1">
                              <a:lumMod val="50000"/>
                            </a:schemeClr>
                          </a:solidFill>
                          <a:latin typeface="Arial" panose="020B0604020202020204" pitchFamily="34" charset="0"/>
                          <a:cs typeface="Arial" panose="020B0604020202020204" pitchFamily="34" charset="0"/>
                        </a:rPr>
                        <a:t>£55,000 to £65,000 GBP</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Rectangle 11">
            <a:extLst>
              <a:ext uri="{FF2B5EF4-FFF2-40B4-BE49-F238E27FC236}">
                <a16:creationId xmlns:a16="http://schemas.microsoft.com/office/drawing/2014/main" id="{A181D1D2-942F-43B0-9372-71DE2B5DD4D2}"/>
              </a:ext>
            </a:extLst>
          </p:cNvPr>
          <p:cNvSpPr/>
          <p:nvPr/>
        </p:nvSpPr>
        <p:spPr>
          <a:xfrm>
            <a:off x="479549" y="3399421"/>
            <a:ext cx="864096"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3E5AA8"/>
                </a:solidFill>
                <a:effectLst/>
                <a:uLnTx/>
                <a:uFillTx/>
                <a:latin typeface="Arial"/>
                <a:ea typeface="+mn-ea"/>
                <a:cs typeface="+mn-cs"/>
              </a:rPr>
              <a:t>Marketflow</a:t>
            </a:r>
          </a:p>
        </p:txBody>
      </p:sp>
      <p:sp>
        <p:nvSpPr>
          <p:cNvPr id="13" name="Rectangle 12">
            <a:extLst>
              <a:ext uri="{FF2B5EF4-FFF2-40B4-BE49-F238E27FC236}">
                <a16:creationId xmlns:a16="http://schemas.microsoft.com/office/drawing/2014/main" id="{A181D1D2-942F-43B0-9372-71DE2B5DD4D2}"/>
              </a:ext>
            </a:extLst>
          </p:cNvPr>
          <p:cNvSpPr/>
          <p:nvPr/>
        </p:nvSpPr>
        <p:spPr>
          <a:xfrm>
            <a:off x="1763784" y="3398870"/>
            <a:ext cx="864000" cy="360000"/>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1" u="sng" strike="noStrike" kern="1200" cap="none" spc="0" normalizeH="0" baseline="0" noProof="0" dirty="0">
                <a:ln>
                  <a:noFill/>
                </a:ln>
                <a:solidFill>
                  <a:srgbClr val="3E5AA8"/>
                </a:solidFill>
                <a:effectLst/>
                <a:uLnTx/>
                <a:uFillTx/>
                <a:latin typeface="Arial"/>
                <a:ea typeface="+mn-ea"/>
                <a:cs typeface="+mn-cs"/>
              </a:rPr>
              <a:t>SAP PO</a:t>
            </a:r>
          </a:p>
        </p:txBody>
      </p:sp>
      <p:sp>
        <p:nvSpPr>
          <p:cNvPr id="14" name="Rectangle 13">
            <a:extLst>
              <a:ext uri="{FF2B5EF4-FFF2-40B4-BE49-F238E27FC236}">
                <a16:creationId xmlns:a16="http://schemas.microsoft.com/office/drawing/2014/main" id="{A181D1D2-942F-43B0-9372-71DE2B5DD4D2}"/>
              </a:ext>
            </a:extLst>
          </p:cNvPr>
          <p:cNvSpPr/>
          <p:nvPr/>
        </p:nvSpPr>
        <p:spPr>
          <a:xfrm>
            <a:off x="3084127" y="3398870"/>
            <a:ext cx="864000" cy="360000"/>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1" u="sng" strike="noStrike" kern="1200" cap="none" spc="0" normalizeH="0" baseline="0" noProof="0" dirty="0">
                <a:ln>
                  <a:noFill/>
                </a:ln>
                <a:solidFill>
                  <a:srgbClr val="3E5AA8"/>
                </a:solidFill>
                <a:effectLst/>
                <a:uLnTx/>
                <a:uFillTx/>
                <a:latin typeface="Arial"/>
                <a:ea typeface="+mn-ea"/>
                <a:cs typeface="+mn-cs"/>
              </a:rPr>
              <a:t>SAP ISU</a:t>
            </a:r>
          </a:p>
        </p:txBody>
      </p:sp>
      <p:sp>
        <p:nvSpPr>
          <p:cNvPr id="15" name="Rectangle 14">
            <a:extLst>
              <a:ext uri="{FF2B5EF4-FFF2-40B4-BE49-F238E27FC236}">
                <a16:creationId xmlns:a16="http://schemas.microsoft.com/office/drawing/2014/main" id="{A181D1D2-942F-43B0-9372-71DE2B5DD4D2}"/>
              </a:ext>
            </a:extLst>
          </p:cNvPr>
          <p:cNvSpPr/>
          <p:nvPr/>
        </p:nvSpPr>
        <p:spPr>
          <a:xfrm>
            <a:off x="3131936" y="2787814"/>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3E5AA8"/>
                </a:solidFill>
                <a:effectLst/>
                <a:uLnTx/>
                <a:uFillTx/>
                <a:latin typeface="Arial"/>
                <a:ea typeface="+mn-ea"/>
                <a:cs typeface="+mn-cs"/>
              </a:rPr>
              <a:t>Gemini</a:t>
            </a:r>
          </a:p>
        </p:txBody>
      </p:sp>
      <p:sp>
        <p:nvSpPr>
          <p:cNvPr id="16" name="Rectangle 15">
            <a:extLst>
              <a:ext uri="{FF2B5EF4-FFF2-40B4-BE49-F238E27FC236}">
                <a16:creationId xmlns:a16="http://schemas.microsoft.com/office/drawing/2014/main" id="{A181D1D2-942F-43B0-9372-71DE2B5DD4D2}"/>
              </a:ext>
            </a:extLst>
          </p:cNvPr>
          <p:cNvSpPr/>
          <p:nvPr/>
        </p:nvSpPr>
        <p:spPr>
          <a:xfrm>
            <a:off x="3059928" y="4011950"/>
            <a:ext cx="864000" cy="360000"/>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1" u="sng" strike="noStrike" kern="1200" cap="none" spc="0" normalizeH="0" baseline="0" noProof="0" dirty="0">
                <a:ln>
                  <a:noFill/>
                </a:ln>
                <a:solidFill>
                  <a:srgbClr val="3E5AA8"/>
                </a:solidFill>
                <a:effectLst/>
                <a:uLnTx/>
                <a:uFillTx/>
                <a:latin typeface="Arial"/>
                <a:ea typeface="+mn-ea"/>
                <a:cs typeface="+mn-cs"/>
              </a:rPr>
              <a:t>SAP BW</a:t>
            </a:r>
          </a:p>
        </p:txBody>
      </p:sp>
      <p:sp>
        <p:nvSpPr>
          <p:cNvPr id="17" name="Rectangle 16">
            <a:extLst>
              <a:ext uri="{FF2B5EF4-FFF2-40B4-BE49-F238E27FC236}">
                <a16:creationId xmlns:a16="http://schemas.microsoft.com/office/drawing/2014/main" id="{A181D1D2-942F-43B0-9372-71DE2B5DD4D2}"/>
              </a:ext>
            </a:extLst>
          </p:cNvPr>
          <p:cNvSpPr/>
          <p:nvPr/>
        </p:nvSpPr>
        <p:spPr>
          <a:xfrm>
            <a:off x="4356072" y="3399421"/>
            <a:ext cx="822899"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3E5AA8"/>
                </a:solidFill>
                <a:effectLst/>
                <a:uLnTx/>
                <a:uFillTx/>
                <a:latin typeface="Arial"/>
                <a:ea typeface="+mn-ea"/>
                <a:cs typeface="+mn-cs"/>
              </a:rPr>
              <a:t>CMS</a:t>
            </a:r>
          </a:p>
        </p:txBody>
      </p:sp>
      <p:sp>
        <p:nvSpPr>
          <p:cNvPr id="18" name="Rectangle 17">
            <a:extLst>
              <a:ext uri="{FF2B5EF4-FFF2-40B4-BE49-F238E27FC236}">
                <a16:creationId xmlns:a16="http://schemas.microsoft.com/office/drawing/2014/main" id="{A181D1D2-942F-43B0-9372-71DE2B5DD4D2}"/>
              </a:ext>
            </a:extLst>
          </p:cNvPr>
          <p:cNvSpPr/>
          <p:nvPr/>
        </p:nvSpPr>
        <p:spPr>
          <a:xfrm>
            <a:off x="4356072" y="4011950"/>
            <a:ext cx="822899"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3E5AA8"/>
                </a:solidFill>
                <a:effectLst/>
                <a:uLnTx/>
                <a:uFillTx/>
                <a:latin typeface="Arial"/>
                <a:ea typeface="+mn-ea"/>
                <a:cs typeface="+mn-cs"/>
              </a:rPr>
              <a:t>DES</a:t>
            </a:r>
          </a:p>
        </p:txBody>
      </p:sp>
      <p:grpSp>
        <p:nvGrpSpPr>
          <p:cNvPr id="19" name="Group 18"/>
          <p:cNvGrpSpPr/>
          <p:nvPr/>
        </p:nvGrpSpPr>
        <p:grpSpPr>
          <a:xfrm>
            <a:off x="1367644" y="3514066"/>
            <a:ext cx="360040" cy="152400"/>
            <a:chOff x="4788024" y="3789241"/>
            <a:chExt cx="360040" cy="152400"/>
          </a:xfrm>
        </p:grpSpPr>
        <p:cxnSp>
          <p:nvCxnSpPr>
            <p:cNvPr id="20" name="Straight Arrow Connector 19"/>
            <p:cNvCxnSpPr/>
            <p:nvPr/>
          </p:nvCxnSpPr>
          <p:spPr bwMode="auto">
            <a:xfrm>
              <a:off x="4788024" y="3789241"/>
              <a:ext cx="360040" cy="0"/>
            </a:xfrm>
            <a:prstGeom prst="straightConnector1">
              <a:avLst/>
            </a:prstGeom>
            <a:solidFill>
              <a:schemeClr val="accent1">
                <a:alpha val="50000"/>
              </a:schemeClr>
            </a:solidFill>
            <a:ln w="12700" cap="flat" cmpd="sng" algn="ctr">
              <a:solidFill>
                <a:srgbClr val="D75733"/>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a:off x="4788024" y="3941641"/>
              <a:ext cx="360040" cy="0"/>
            </a:xfrm>
            <a:prstGeom prst="straightConnector1">
              <a:avLst/>
            </a:prstGeom>
            <a:ln>
              <a:solidFill>
                <a:srgbClr val="D75733"/>
              </a:solidFill>
              <a:headEnd type="triangle" w="med" len="med"/>
              <a:tailEnd type="none"/>
            </a:ln>
          </p:spPr>
          <p:style>
            <a:lnRef idx="1">
              <a:schemeClr val="dk1"/>
            </a:lnRef>
            <a:fillRef idx="0">
              <a:schemeClr val="dk1"/>
            </a:fillRef>
            <a:effectRef idx="0">
              <a:schemeClr val="dk1"/>
            </a:effectRef>
            <a:fontRef idx="minor">
              <a:schemeClr val="tx1"/>
            </a:fontRef>
          </p:style>
        </p:cxnSp>
      </p:grpSp>
      <p:grpSp>
        <p:nvGrpSpPr>
          <p:cNvPr id="22" name="Group 21"/>
          <p:cNvGrpSpPr/>
          <p:nvPr/>
        </p:nvGrpSpPr>
        <p:grpSpPr>
          <a:xfrm>
            <a:off x="2664950" y="3514617"/>
            <a:ext cx="360040" cy="152400"/>
            <a:chOff x="4788024" y="3789241"/>
            <a:chExt cx="360040" cy="152400"/>
          </a:xfrm>
        </p:grpSpPr>
        <p:cxnSp>
          <p:nvCxnSpPr>
            <p:cNvPr id="23" name="Straight Arrow Connector 22"/>
            <p:cNvCxnSpPr/>
            <p:nvPr/>
          </p:nvCxnSpPr>
          <p:spPr bwMode="auto">
            <a:xfrm>
              <a:off x="4788024" y="3789241"/>
              <a:ext cx="360040" cy="0"/>
            </a:xfrm>
            <a:prstGeom prst="straightConnector1">
              <a:avLst/>
            </a:prstGeom>
            <a:ln>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5" name="Group 24"/>
          <p:cNvGrpSpPr/>
          <p:nvPr/>
        </p:nvGrpSpPr>
        <p:grpSpPr>
          <a:xfrm>
            <a:off x="3967150" y="3514617"/>
            <a:ext cx="360040" cy="152400"/>
            <a:chOff x="4788024" y="3789241"/>
            <a:chExt cx="360040" cy="152400"/>
          </a:xfrm>
        </p:grpSpPr>
        <p:cxnSp>
          <p:nvCxnSpPr>
            <p:cNvPr id="26" name="Straight Arrow Connector 25"/>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a:off x="4788024" y="3941641"/>
              <a:ext cx="360040" cy="0"/>
            </a:xfrm>
            <a:prstGeom prst="straightConnector1">
              <a:avLst/>
            </a:prstGeom>
            <a:ln>
              <a:headEnd type="triangle" w="med" len="med"/>
              <a:tailEnd type="none"/>
            </a:ln>
          </p:spPr>
          <p:style>
            <a:lnRef idx="1">
              <a:schemeClr val="dk1"/>
            </a:lnRef>
            <a:fillRef idx="0">
              <a:schemeClr val="dk1"/>
            </a:fillRef>
            <a:effectRef idx="0">
              <a:schemeClr val="dk1"/>
            </a:effectRef>
            <a:fontRef idx="minor">
              <a:schemeClr val="tx1"/>
            </a:fontRef>
          </p:style>
        </p:cxnSp>
      </p:grpSp>
      <p:cxnSp>
        <p:nvCxnSpPr>
          <p:cNvPr id="28" name="Straight Arrow Connector 27"/>
          <p:cNvCxnSpPr/>
          <p:nvPr/>
        </p:nvCxnSpPr>
        <p:spPr bwMode="auto">
          <a:xfrm>
            <a:off x="3923928" y="4203346"/>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a:off x="3563888" y="3769553"/>
            <a:ext cx="0" cy="242357"/>
          </a:xfrm>
          <a:prstGeom prst="straightConnector1">
            <a:avLst/>
          </a:prstGeom>
          <a:solidFill>
            <a:schemeClr val="accent1">
              <a:alpha val="50000"/>
            </a:schemeClr>
          </a:solidFill>
          <a:ln w="12700" cap="flat" cmpd="sng" algn="ctr">
            <a:solidFill>
              <a:srgbClr val="D75733"/>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29"/>
          <p:cNvCxnSpPr/>
          <p:nvPr/>
        </p:nvCxnSpPr>
        <p:spPr bwMode="auto">
          <a:xfrm>
            <a:off x="3563888" y="3128300"/>
            <a:ext cx="0" cy="242357"/>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30">
            <a:extLst>
              <a:ext uri="{FF2B5EF4-FFF2-40B4-BE49-F238E27FC236}">
                <a16:creationId xmlns:a16="http://schemas.microsoft.com/office/drawing/2014/main" id="{A181D1D2-942F-43B0-9372-71DE2B5DD4D2}"/>
              </a:ext>
            </a:extLst>
          </p:cNvPr>
          <p:cNvSpPr/>
          <p:nvPr/>
        </p:nvSpPr>
        <p:spPr>
          <a:xfrm>
            <a:off x="1763784" y="4003785"/>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3E5AA8"/>
                </a:solidFill>
                <a:effectLst/>
                <a:uLnTx/>
                <a:uFillTx/>
                <a:latin typeface="Arial"/>
                <a:ea typeface="+mn-ea"/>
                <a:cs typeface="+mn-cs"/>
              </a:rPr>
              <a:t>API</a:t>
            </a:r>
          </a:p>
        </p:txBody>
      </p:sp>
      <p:cxnSp>
        <p:nvCxnSpPr>
          <p:cNvPr id="32" name="Straight Arrow Connector 31"/>
          <p:cNvCxnSpPr/>
          <p:nvPr/>
        </p:nvCxnSpPr>
        <p:spPr bwMode="auto">
          <a:xfrm>
            <a:off x="2627784" y="4234037"/>
            <a:ext cx="360040" cy="0"/>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tangle 32">
            <a:extLst>
              <a:ext uri="{FF2B5EF4-FFF2-40B4-BE49-F238E27FC236}">
                <a16:creationId xmlns:a16="http://schemas.microsoft.com/office/drawing/2014/main" id="{A181D1D2-942F-43B0-9372-71DE2B5DD4D2}"/>
              </a:ext>
            </a:extLst>
          </p:cNvPr>
          <p:cNvSpPr/>
          <p:nvPr/>
        </p:nvSpPr>
        <p:spPr>
          <a:xfrm>
            <a:off x="589856" y="2794593"/>
            <a:ext cx="669776" cy="263404"/>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1" u="sng" strike="noStrike" kern="1200" cap="none" spc="0" normalizeH="0" baseline="0" noProof="0" dirty="0">
                <a:ln>
                  <a:noFill/>
                </a:ln>
                <a:solidFill>
                  <a:srgbClr val="3E5AA8"/>
                </a:solidFill>
                <a:effectLst/>
                <a:uLnTx/>
                <a:uFillTx/>
                <a:latin typeface="Arial"/>
                <a:ea typeface="+mn-ea"/>
                <a:cs typeface="+mn-cs"/>
              </a:rPr>
              <a:t>Impact</a:t>
            </a:r>
          </a:p>
        </p:txBody>
      </p:sp>
      <p:sp>
        <p:nvSpPr>
          <p:cNvPr id="35" name="Rounded Rectangle 34"/>
          <p:cNvSpPr/>
          <p:nvPr/>
        </p:nvSpPr>
        <p:spPr>
          <a:xfrm>
            <a:off x="8492298" y="162406"/>
            <a:ext cx="544198" cy="393120"/>
          </a:xfrm>
          <a:prstGeom prst="roundRect">
            <a:avLst/>
          </a:prstGeom>
          <a:solidFill>
            <a:srgbClr val="56CF9E"/>
          </a:solidFill>
          <a:ln w="12700" cap="flat" cmpd="sng" algn="ctr">
            <a:solidFill>
              <a:srgbClr val="1D3E61"/>
            </a:solidFill>
            <a:prstDash val="soli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Arial"/>
              </a:rPr>
              <a:t>2</a:t>
            </a: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3940481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360040"/>
          </a:xfrm>
        </p:spPr>
        <p:txBody>
          <a:bodyPr>
            <a:normAutofit fontScale="90000"/>
          </a:bodyPr>
          <a:lstStyle/>
          <a:p>
            <a:r>
              <a:rPr lang="en-GB" dirty="0"/>
              <a:t>Option 2 - System Impact Assessment</a:t>
            </a:r>
          </a:p>
        </p:txBody>
      </p:sp>
      <p:sp>
        <p:nvSpPr>
          <p:cNvPr id="10" name="Rounded Rectangle 9"/>
          <p:cNvSpPr/>
          <p:nvPr/>
        </p:nvSpPr>
        <p:spPr>
          <a:xfrm>
            <a:off x="8460432" y="226919"/>
            <a:ext cx="544198" cy="393120"/>
          </a:xfrm>
          <a:prstGeom prst="roundRect">
            <a:avLst/>
          </a:prstGeom>
          <a:solidFill>
            <a:srgbClr val="56CF9E"/>
          </a:solidFill>
          <a:ln w="12700" cap="flat" cmpd="sng" algn="ctr">
            <a:solidFill>
              <a:srgbClr val="1D3E61"/>
            </a:solidFill>
            <a:prstDash val="soli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Arial"/>
              </a:rPr>
              <a:t>2</a:t>
            </a: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graphicFrame>
        <p:nvGraphicFramePr>
          <p:cNvPr id="12" name="Table 11"/>
          <p:cNvGraphicFramePr>
            <a:graphicFrameLocks noGrp="1"/>
          </p:cNvGraphicFramePr>
          <p:nvPr>
            <p:extLst>
              <p:ext uri="{D42A27DB-BD31-4B8C-83A1-F6EECF244321}">
                <p14:modId xmlns:p14="http://schemas.microsoft.com/office/powerpoint/2010/main" val="3376385629"/>
              </p:ext>
            </p:extLst>
          </p:nvPr>
        </p:nvGraphicFramePr>
        <p:xfrm>
          <a:off x="428384" y="820039"/>
          <a:ext cx="8280922" cy="4055967"/>
        </p:xfrm>
        <a:graphic>
          <a:graphicData uri="http://schemas.openxmlformats.org/drawingml/2006/table">
            <a:tbl>
              <a:tblPr firstRow="1" bandRow="1">
                <a:tableStyleId>{5940675A-B579-460E-94D1-54222C63F5DA}</a:tableStyleId>
              </a:tblPr>
              <a:tblGrid>
                <a:gridCol w="1767352">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440160">
                  <a:extLst>
                    <a:ext uri="{9D8B030D-6E8A-4147-A177-3AD203B41FA5}">
                      <a16:colId xmlns:a16="http://schemas.microsoft.com/office/drawing/2014/main" val="20004"/>
                    </a:ext>
                  </a:extLst>
                </a:gridCol>
                <a:gridCol w="1473010">
                  <a:extLst>
                    <a:ext uri="{9D8B030D-6E8A-4147-A177-3AD203B41FA5}">
                      <a16:colId xmlns:a16="http://schemas.microsoft.com/office/drawing/2014/main" val="3531535959"/>
                    </a:ext>
                  </a:extLst>
                </a:gridCol>
              </a:tblGrid>
              <a:tr h="211292">
                <a:tc>
                  <a:txBody>
                    <a:bodyPr/>
                    <a:lstStyle/>
                    <a:p>
                      <a:pPr algn="ctr"/>
                      <a:endParaRPr lang="en-GB" sz="8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a:solidFill>
                            <a:srgbClr val="3E5AA8"/>
                          </a:solidFill>
                        </a:rPr>
                        <a:t>Reports</a:t>
                      </a:r>
                    </a:p>
                  </a:txBody>
                  <a:tcPr anchor="ctr">
                    <a:lnL w="12700" cap="flat" cmpd="sng" algn="ctr">
                      <a:solidFill>
                        <a:schemeClr val="tx1"/>
                      </a:solidFill>
                      <a:prstDash val="solid"/>
                      <a:round/>
                      <a:headEnd type="none" w="med" len="med"/>
                      <a:tailEnd type="none" w="med" len="med"/>
                    </a:lnL>
                    <a:solidFill>
                      <a:srgbClr val="FCBC55"/>
                    </a:solidFill>
                  </a:tcPr>
                </a:tc>
                <a:tc>
                  <a:txBody>
                    <a:bodyPr/>
                    <a:lstStyle/>
                    <a:p>
                      <a:pPr algn="ctr"/>
                      <a:r>
                        <a:rPr lang="en-GB" sz="800" b="1" dirty="0">
                          <a:solidFill>
                            <a:srgbClr val="3E5AA8"/>
                          </a:solidFill>
                        </a:rPr>
                        <a:t>Enhancements</a:t>
                      </a:r>
                    </a:p>
                  </a:txBody>
                  <a:tcPr anchor="ctr">
                    <a:solidFill>
                      <a:srgbClr val="FCBC55"/>
                    </a:solidFill>
                  </a:tcPr>
                </a:tc>
                <a:tc>
                  <a:txBody>
                    <a:bodyPr/>
                    <a:lstStyle/>
                    <a:p>
                      <a:pPr algn="ctr"/>
                      <a:r>
                        <a:rPr lang="en-GB" sz="800" b="1" dirty="0">
                          <a:solidFill>
                            <a:srgbClr val="3E5AA8"/>
                          </a:solidFill>
                        </a:rPr>
                        <a:t>Data Migration </a:t>
                      </a:r>
                    </a:p>
                  </a:txBody>
                  <a:tcPr anchor="ctr">
                    <a:solidFill>
                      <a:srgbClr val="FCBC55"/>
                    </a:solidFill>
                  </a:tcPr>
                </a:tc>
                <a:tc>
                  <a:txBody>
                    <a:bodyPr/>
                    <a:lstStyle/>
                    <a:p>
                      <a:pPr algn="ctr"/>
                      <a:r>
                        <a:rPr lang="en-GB" sz="800" b="1" dirty="0">
                          <a:solidFill>
                            <a:srgbClr val="3E5AA8"/>
                          </a:solidFill>
                        </a:rPr>
                        <a:t>Integration(SAP PO)</a:t>
                      </a:r>
                    </a:p>
                  </a:txBody>
                  <a:tcPr anchor="ctr">
                    <a:solidFill>
                      <a:srgbClr val="FCBC55"/>
                    </a:solidFill>
                  </a:tcPr>
                </a:tc>
                <a:extLst>
                  <a:ext uri="{0D108BD9-81ED-4DB2-BD59-A6C34878D82A}">
                    <a16:rowId xmlns:a16="http://schemas.microsoft.com/office/drawing/2014/main" val="10000"/>
                  </a:ext>
                </a:extLst>
              </a:tr>
              <a:tr h="211292">
                <a:tc>
                  <a:txBody>
                    <a:bodyPr/>
                    <a:lstStyle/>
                    <a:p>
                      <a:pPr algn="r"/>
                      <a:r>
                        <a:rPr lang="en-GB" sz="800" b="1" dirty="0">
                          <a:solidFill>
                            <a:schemeClr val="accent1"/>
                          </a:solidFill>
                        </a:rPr>
                        <a:t>System Component:</a:t>
                      </a:r>
                    </a:p>
                  </a:txBody>
                  <a:tcPr anchor="ctr">
                    <a:lnT w="12700" cap="flat" cmpd="sng" algn="ctr">
                      <a:solidFill>
                        <a:schemeClr val="tx1"/>
                      </a:solidFill>
                      <a:prstDash val="solid"/>
                      <a:round/>
                      <a:headEnd type="none" w="med" len="med"/>
                      <a:tailEnd type="none" w="med" len="med"/>
                    </a:lnT>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SAP BW/BO</a:t>
                      </a:r>
                    </a:p>
                  </a:txBody>
                  <a:tcPr anchor="ctr"/>
                </a:tc>
                <a:tc>
                  <a:txBody>
                    <a:bodyPr/>
                    <a:lstStyle/>
                    <a:p>
                      <a:pPr marL="0" indent="0" algn="ctr" defTabSz="914400" rtl="0" eaLnBrk="1" latinLnBrk="0" hangingPunct="1">
                        <a:buFont typeface="Arial" panose="020B0604020202020204" pitchFamily="34" charset="0"/>
                        <a:buNone/>
                      </a:pPr>
                      <a:r>
                        <a:rPr lang="en-GB" sz="800" kern="1200" dirty="0">
                          <a:solidFill>
                            <a:schemeClr val="bg1">
                              <a:lumMod val="50000"/>
                            </a:schemeClr>
                          </a:solidFill>
                          <a:effectLst/>
                          <a:latin typeface="+mn-lt"/>
                          <a:ea typeface="+mn-ea"/>
                          <a:cs typeface="+mn-cs"/>
                        </a:rPr>
                        <a:t>SAP ISU</a:t>
                      </a:r>
                    </a:p>
                  </a:txBody>
                  <a:tcPr anchor="ctr"/>
                </a:tc>
                <a:tc>
                  <a:txBody>
                    <a:bodyPr/>
                    <a:lstStyle/>
                    <a:p>
                      <a:pPr marL="0" indent="0" algn="ctr" defTabSz="914400" rtl="0" eaLnBrk="1" latinLnBrk="0" hangingPunct="1">
                        <a:buFont typeface="Arial" panose="020B0604020202020204" pitchFamily="34" charset="0"/>
                        <a:buNone/>
                      </a:pPr>
                      <a:r>
                        <a:rPr lang="en-GB" sz="800" kern="1200" dirty="0">
                          <a:solidFill>
                            <a:schemeClr val="bg1">
                              <a:lumMod val="50000"/>
                            </a:schemeClr>
                          </a:solidFill>
                          <a:effectLst/>
                          <a:latin typeface="+mn-lt"/>
                          <a:ea typeface="+mn-ea"/>
                          <a:cs typeface="+mn-cs"/>
                        </a:rPr>
                        <a:t>SAP ISU</a:t>
                      </a:r>
                    </a:p>
                  </a:txBody>
                  <a:tcPr anchor="ctr"/>
                </a:tc>
                <a:tc>
                  <a:txBody>
                    <a:bodyPr/>
                    <a:lstStyle/>
                    <a:p>
                      <a:pPr marL="0" indent="0" algn="ctr" defTabSz="914400" rtl="0" eaLnBrk="1" latinLnBrk="0" hangingPunct="1">
                        <a:buFont typeface="Arial" panose="020B0604020202020204" pitchFamily="34" charset="0"/>
                        <a:buNone/>
                      </a:pPr>
                      <a:r>
                        <a:rPr lang="en-GB" sz="800" kern="1200" dirty="0">
                          <a:solidFill>
                            <a:schemeClr val="bg1">
                              <a:lumMod val="50000"/>
                            </a:schemeClr>
                          </a:solidFill>
                          <a:effectLst/>
                          <a:latin typeface="+mn-lt"/>
                          <a:ea typeface="+mn-ea"/>
                          <a:cs typeface="+mn-cs"/>
                        </a:rPr>
                        <a:t>Integration</a:t>
                      </a:r>
                    </a:p>
                  </a:txBody>
                  <a:tcPr anchor="ctr"/>
                </a:tc>
                <a:extLst>
                  <a:ext uri="{0D108BD9-81ED-4DB2-BD59-A6C34878D82A}">
                    <a16:rowId xmlns:a16="http://schemas.microsoft.com/office/drawing/2014/main" val="10001"/>
                  </a:ext>
                </a:extLst>
              </a:tr>
              <a:tr h="582619">
                <a:tc>
                  <a:txBody>
                    <a:bodyPr/>
                    <a:lstStyle/>
                    <a:p>
                      <a:pPr algn="r"/>
                      <a:r>
                        <a:rPr lang="en-GB" sz="800" b="1" dirty="0">
                          <a:solidFill>
                            <a:schemeClr val="accent1"/>
                          </a:solidFill>
                        </a:rPr>
                        <a:t>Impacted Process Areas:</a:t>
                      </a:r>
                    </a:p>
                  </a:txBody>
                  <a:tcPr anchor="ctr">
                    <a:solidFill>
                      <a:srgbClr val="84B8DA"/>
                    </a:solidFill>
                  </a:tcPr>
                </a:tc>
                <a:tc>
                  <a:txBody>
                    <a:bodyPr/>
                    <a:lstStyle/>
                    <a:p>
                      <a:pPr algn="ctr"/>
                      <a:r>
                        <a:rPr lang="en-GB" sz="800" kern="1200" baseline="0" dirty="0">
                          <a:solidFill>
                            <a:schemeClr val="bg1">
                              <a:lumMod val="50000"/>
                            </a:schemeClr>
                          </a:solidFill>
                          <a:latin typeface="+mn-lt"/>
                          <a:ea typeface="+mn-ea"/>
                          <a:cs typeface="+mn-cs"/>
                        </a:rPr>
                        <a:t>BW Extraction and Reports</a:t>
                      </a:r>
                    </a:p>
                  </a:txBody>
                  <a:tcPr anchor="ctr"/>
                </a:tc>
                <a:tc>
                  <a:txBody>
                    <a:bodyPr/>
                    <a:lstStyle/>
                    <a:p>
                      <a:pPr marL="0" indent="0" algn="ctr">
                        <a:buFont typeface="Arial" panose="020B0604020202020204" pitchFamily="34" charset="0"/>
                        <a:buNone/>
                      </a:pPr>
                      <a:r>
                        <a:rPr lang="en-GB" sz="800" kern="1200" dirty="0">
                          <a:solidFill>
                            <a:schemeClr val="bg1">
                              <a:lumMod val="50000"/>
                            </a:schemeClr>
                          </a:solidFill>
                          <a:effectLst/>
                          <a:latin typeface="+mn-lt"/>
                          <a:ea typeface="+mn-ea"/>
                          <a:cs typeface="+mn-cs"/>
                        </a:rPr>
                        <a:t>SPA, Metering</a:t>
                      </a:r>
                    </a:p>
                  </a:txBody>
                  <a:tcPr anchor="ctr"/>
                </a:tc>
                <a:tc>
                  <a:txBody>
                    <a:bodyPr/>
                    <a:lstStyle/>
                    <a:p>
                      <a:pPr marL="0" indent="0" algn="ctr" defTabSz="914400" rtl="0" eaLnBrk="1" latinLnBrk="0" hangingPunct="1">
                        <a:buFont typeface="Arial" panose="020B0604020202020204" pitchFamily="34" charset="0"/>
                        <a:buNone/>
                      </a:pPr>
                      <a:r>
                        <a:rPr lang="en-GB" sz="800" kern="1200" dirty="0">
                          <a:solidFill>
                            <a:schemeClr val="bg1">
                              <a:lumMod val="50000"/>
                            </a:schemeClr>
                          </a:solidFill>
                          <a:effectLst/>
                          <a:latin typeface="+mn-lt"/>
                          <a:ea typeface="+mn-ea"/>
                          <a:cs typeface="+mn-cs"/>
                        </a:rPr>
                        <a:t>N/A</a:t>
                      </a:r>
                    </a:p>
                  </a:txBody>
                  <a:tcPr anchor="ctr"/>
                </a:tc>
                <a:tc>
                  <a:txBody>
                    <a:bodyPr/>
                    <a:lstStyle/>
                    <a:p>
                      <a:pPr marL="0" indent="0" algn="ctr" defTabSz="914400" rtl="0" eaLnBrk="1" latinLnBrk="0" hangingPunct="1">
                        <a:buFont typeface="Arial" panose="020B0604020202020204" pitchFamily="34" charset="0"/>
                        <a:buNone/>
                      </a:pPr>
                      <a:r>
                        <a:rPr lang="en-GB" sz="800" kern="1200" dirty="0">
                          <a:solidFill>
                            <a:schemeClr val="bg1">
                              <a:lumMod val="50000"/>
                            </a:schemeClr>
                          </a:solidFill>
                          <a:effectLst/>
                          <a:latin typeface="+mn-lt"/>
                          <a:ea typeface="+mn-ea"/>
                          <a:cs typeface="+mn-cs"/>
                        </a:rPr>
                        <a:t>File Transfer</a:t>
                      </a:r>
                    </a:p>
                  </a:txBody>
                  <a:tcPr anchor="ctr"/>
                </a:tc>
                <a:extLst>
                  <a:ext uri="{0D108BD9-81ED-4DB2-BD59-A6C34878D82A}">
                    <a16:rowId xmlns:a16="http://schemas.microsoft.com/office/drawing/2014/main" val="10002"/>
                  </a:ext>
                </a:extLst>
              </a:tr>
              <a:tr h="332031">
                <a:tc>
                  <a:txBody>
                    <a:bodyPr/>
                    <a:lstStyle/>
                    <a:p>
                      <a:pPr algn="r"/>
                      <a:r>
                        <a:rPr lang="en-US" sz="800" b="1" dirty="0">
                          <a:solidFill>
                            <a:schemeClr val="accent1"/>
                          </a:solidFill>
                        </a:rPr>
                        <a:t>Complexity Level (per RICEFW item):</a:t>
                      </a:r>
                    </a:p>
                  </a:txBody>
                  <a:tcPr anchor="ctr">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Medium</a:t>
                      </a:r>
                    </a:p>
                  </a:txBody>
                  <a:tcPr anchor="ctr"/>
                </a:tc>
                <a:tc>
                  <a:txBody>
                    <a:bodyPr/>
                    <a:lstStyle/>
                    <a:p>
                      <a:pPr marL="0" algn="ctr" defTabSz="914400" rtl="0" eaLnBrk="1" latinLnBrk="0" hangingPunct="1"/>
                      <a:r>
                        <a:rPr lang="en-GB" sz="800" kern="1200" dirty="0">
                          <a:solidFill>
                            <a:schemeClr val="bg1">
                              <a:lumMod val="50000"/>
                            </a:schemeClr>
                          </a:solidFill>
                          <a:effectLst/>
                          <a:latin typeface="+mn-lt"/>
                          <a:ea typeface="+mn-ea"/>
                          <a:cs typeface="+mn-cs"/>
                        </a:rPr>
                        <a:t>Medium</a:t>
                      </a:r>
                    </a:p>
                  </a:txBody>
                  <a:tcPr anchor="ctr"/>
                </a:tc>
                <a:tc>
                  <a:txBody>
                    <a:bodyPr/>
                    <a:lstStyle/>
                    <a:p>
                      <a:pPr algn="ctr"/>
                      <a:r>
                        <a:rPr lang="en-GB" sz="800" kern="1200" dirty="0">
                          <a:solidFill>
                            <a:schemeClr val="bg1">
                              <a:lumMod val="50000"/>
                            </a:schemeClr>
                          </a:solidFill>
                          <a:effectLst/>
                          <a:latin typeface="+mn-lt"/>
                          <a:ea typeface="+mn-ea"/>
                          <a:cs typeface="+mn-cs"/>
                        </a:rPr>
                        <a:t>N/A</a:t>
                      </a:r>
                    </a:p>
                  </a:txBody>
                  <a:tcPr anchor="ctr"/>
                </a:tc>
                <a:tc>
                  <a:txBody>
                    <a:bodyPr/>
                    <a:lstStyle/>
                    <a:p>
                      <a:pPr algn="ctr"/>
                      <a:r>
                        <a:rPr lang="en-GB" sz="800" kern="1200" dirty="0">
                          <a:solidFill>
                            <a:schemeClr val="bg1">
                              <a:lumMod val="50000"/>
                            </a:schemeClr>
                          </a:solidFill>
                          <a:effectLst/>
                          <a:latin typeface="+mn-lt"/>
                          <a:ea typeface="+mn-ea"/>
                          <a:cs typeface="+mn-cs"/>
                        </a:rPr>
                        <a:t>High</a:t>
                      </a:r>
                    </a:p>
                  </a:txBody>
                  <a:tcPr anchor="ctr"/>
                </a:tc>
                <a:extLst>
                  <a:ext uri="{0D108BD9-81ED-4DB2-BD59-A6C34878D82A}">
                    <a16:rowId xmlns:a16="http://schemas.microsoft.com/office/drawing/2014/main" val="10003"/>
                  </a:ext>
                </a:extLst>
              </a:tr>
              <a:tr h="887628">
                <a:tc>
                  <a:txBody>
                    <a:bodyPr/>
                    <a:lstStyle/>
                    <a:p>
                      <a:pPr algn="r"/>
                      <a:r>
                        <a:rPr lang="en-GB" sz="800" b="1" dirty="0">
                          <a:solidFill>
                            <a:schemeClr val="accent1"/>
                          </a:solidFill>
                        </a:rPr>
                        <a:t>Change Description:</a:t>
                      </a:r>
                    </a:p>
                  </a:txBody>
                  <a:tcPr anchor="ctr">
                    <a:lnB w="12700" cap="flat" cmpd="sng" algn="ctr">
                      <a:solidFill>
                        <a:schemeClr val="tx1"/>
                      </a:solidFill>
                      <a:prstDash val="solid"/>
                      <a:round/>
                      <a:headEnd type="none" w="med" len="med"/>
                      <a:tailEnd type="none" w="med" len="med"/>
                    </a:lnB>
                    <a:solidFill>
                      <a:srgbClr val="84B8DA"/>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noProof="0" dirty="0">
                          <a:solidFill>
                            <a:schemeClr val="bg1">
                              <a:lumMod val="50000"/>
                            </a:schemeClr>
                          </a:solidFill>
                          <a:effectLst/>
                          <a:latin typeface="+mn-lt"/>
                          <a:ea typeface="+mn-ea"/>
                          <a:cs typeface="+mn-cs"/>
                        </a:rPr>
                        <a:t>Addition of Special character to the permitted characters list in BW.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noProof="0" dirty="0">
                          <a:solidFill>
                            <a:schemeClr val="bg1">
                              <a:lumMod val="50000"/>
                            </a:schemeClr>
                          </a:solidFill>
                          <a:effectLst/>
                          <a:latin typeface="+mn-lt"/>
                          <a:ea typeface="+mn-ea"/>
                          <a:cs typeface="+mn-cs"/>
                        </a:rPr>
                        <a:t>Amendments to SHPP_Class3_Mod700 and other impacted BO reports</a:t>
                      </a:r>
                    </a:p>
                  </a:txBody>
                  <a:tcPr anchor="ctr">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a:solidFill>
                            <a:schemeClr val="bg1">
                              <a:lumMod val="50000"/>
                            </a:schemeClr>
                          </a:solidFill>
                          <a:latin typeface="+mn-lt"/>
                          <a:ea typeface="+mn-ea"/>
                          <a:cs typeface="+mn-cs"/>
                        </a:rPr>
                        <a:t>Code changes required in File processing Functional modules and Read validation programs.</a:t>
                      </a:r>
                      <a:endParaRPr lang="en-GB" sz="800" kern="1200" dirty="0">
                        <a:solidFill>
                          <a:schemeClr val="bg1">
                            <a:lumMod val="50000"/>
                          </a:schemeClr>
                        </a:solidFill>
                        <a:effectLst/>
                        <a:latin typeface="+mn-lt"/>
                        <a:ea typeface="+mn-ea"/>
                        <a:cs typeface="+mn-cs"/>
                      </a:endParaRPr>
                    </a:p>
                  </a:txBody>
                  <a:tcPr anchor="ctr">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GB" sz="800" kern="1200" dirty="0">
                          <a:solidFill>
                            <a:schemeClr val="bg1">
                              <a:lumMod val="50000"/>
                            </a:schemeClr>
                          </a:solidFill>
                          <a:effectLst/>
                          <a:latin typeface="+mn-lt"/>
                          <a:ea typeface="+mn-ea"/>
                          <a:cs typeface="+mn-cs"/>
                        </a:rPr>
                        <a:t>N/A</a:t>
                      </a:r>
                    </a:p>
                  </a:txBody>
                  <a:tcPr anchor="ctr">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800" kern="1200" dirty="0">
                          <a:solidFill>
                            <a:schemeClr val="bg1">
                              <a:lumMod val="50000"/>
                            </a:schemeClr>
                          </a:solidFill>
                          <a:effectLst/>
                          <a:latin typeface="+mn-lt"/>
                          <a:ea typeface="+mn-ea"/>
                          <a:cs typeface="+mn-cs"/>
                        </a:rPr>
                        <a:t>Use SAP PI node function to replace the field values for inbound &amp; outbound files</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r"/>
                      <a:endParaRPr lang="en-GB" sz="100" b="1"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11292">
                <a:tc>
                  <a:txBody>
                    <a:bodyPr/>
                    <a:lstStyle/>
                    <a:p>
                      <a:pPr algn="r"/>
                      <a:endParaRPr lang="en-GB" sz="800" b="1" dirty="0"/>
                    </a:p>
                  </a:txBody>
                  <a:tcPr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b="1" dirty="0">
                          <a:solidFill>
                            <a:srgbClr val="3E5AA8"/>
                          </a:solidFill>
                        </a:rPr>
                        <a:t>ISU</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BW/BO</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SAP PO</a:t>
                      </a:r>
                    </a:p>
                  </a:txBody>
                  <a:tcPr anchor="ctr">
                    <a:lnT w="12700" cap="flat" cmpd="sng" algn="ctr">
                      <a:solidFill>
                        <a:schemeClr val="tx1"/>
                      </a:solidFill>
                      <a:prstDash val="solid"/>
                      <a:round/>
                      <a:headEnd type="none" w="med" len="med"/>
                      <a:tailEnd type="none" w="med" len="med"/>
                    </a:lnT>
                    <a:solidFill>
                      <a:srgbClr val="FCBC55"/>
                    </a:solidFill>
                  </a:tcPr>
                </a:tc>
                <a:tc>
                  <a:txBody>
                    <a:bodyPr/>
                    <a:lstStyle/>
                    <a:p>
                      <a:pPr algn="ctr"/>
                      <a:r>
                        <a:rPr lang="en-GB" sz="800" b="1" dirty="0">
                          <a:solidFill>
                            <a:srgbClr val="3E5AA8"/>
                          </a:solidFill>
                        </a:rPr>
                        <a:t>AMT </a:t>
                      </a:r>
                      <a:r>
                        <a:rPr lang="en-GB" sz="800" b="1" dirty="0" err="1">
                          <a:solidFill>
                            <a:srgbClr val="3E5AA8"/>
                          </a:solidFill>
                        </a:rPr>
                        <a:t>Marketflow</a:t>
                      </a:r>
                      <a:endParaRPr lang="en-GB" sz="800" b="1" dirty="0">
                        <a:solidFill>
                          <a:srgbClr val="3E5AA8"/>
                        </a:solidFill>
                      </a:endParaRPr>
                    </a:p>
                  </a:txBody>
                  <a:tcPr anchor="ctr">
                    <a:lnT w="12700" cap="flat" cmpd="sng" algn="ctr">
                      <a:solidFill>
                        <a:schemeClr val="tx1"/>
                      </a:solidFill>
                      <a:prstDash val="solid"/>
                      <a:round/>
                      <a:headEnd type="none" w="med" len="med"/>
                      <a:tailEnd type="none" w="med" len="med"/>
                    </a:lnT>
                    <a:solidFill>
                      <a:srgbClr val="FCBC55"/>
                    </a:solidFill>
                  </a:tcPr>
                </a:tc>
                <a:extLst>
                  <a:ext uri="{0D108BD9-81ED-4DB2-BD59-A6C34878D82A}">
                    <a16:rowId xmlns:a16="http://schemas.microsoft.com/office/drawing/2014/main" val="10006"/>
                  </a:ext>
                </a:extLst>
              </a:tr>
              <a:tr h="211292">
                <a:tc>
                  <a:txBody>
                    <a:bodyPr/>
                    <a:lstStyle/>
                    <a:p>
                      <a:pPr algn="r"/>
                      <a:r>
                        <a:rPr lang="en-GB" sz="800" b="1" dirty="0">
                          <a:solidFill>
                            <a:srgbClr val="84B8DA"/>
                          </a:solidFill>
                        </a:rPr>
                        <a:t>Test Data Prep Complexity:</a:t>
                      </a:r>
                    </a:p>
                  </a:txBody>
                  <a:tcPr anchor="ctr">
                    <a:lnT w="12700" cap="flat" cmpd="sng" algn="ctr">
                      <a:solidFill>
                        <a:schemeClr val="tx1"/>
                      </a:solidFill>
                      <a:prstDash val="solid"/>
                      <a:round/>
                      <a:headEnd type="none" w="med" len="med"/>
                      <a:tailEnd type="none" w="med" len="med"/>
                    </a:lnT>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Medium</a:t>
                      </a:r>
                    </a:p>
                  </a:txBody>
                  <a:tcPr anchor="ctr"/>
                </a:tc>
                <a:tc>
                  <a:txBody>
                    <a:bodyPr/>
                    <a:lstStyle/>
                    <a:p>
                      <a:pPr algn="ctr"/>
                      <a:r>
                        <a:rPr lang="en-GB" sz="800" kern="1200" baseline="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Low</a:t>
                      </a:r>
                    </a:p>
                  </a:txBody>
                  <a:tcPr anchor="ctr"/>
                </a:tc>
                <a:extLst>
                  <a:ext uri="{0D108BD9-81ED-4DB2-BD59-A6C34878D82A}">
                    <a16:rowId xmlns:a16="http://schemas.microsoft.com/office/drawing/2014/main" val="10007"/>
                  </a:ext>
                </a:extLst>
              </a:tr>
              <a:tr h="211292">
                <a:tc>
                  <a:txBody>
                    <a:bodyPr/>
                    <a:lstStyle/>
                    <a:p>
                      <a:pPr algn="r"/>
                      <a:r>
                        <a:rPr lang="en-US" sz="800" b="1" dirty="0">
                          <a:solidFill>
                            <a:srgbClr val="84B8DA"/>
                          </a:solidFill>
                        </a:rPr>
                        <a:t>Unit and Sys Test Complexity:</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Low</a:t>
                      </a:r>
                    </a:p>
                  </a:txBody>
                  <a:tcPr anchor="ctr"/>
                </a:tc>
                <a:extLst>
                  <a:ext uri="{0D108BD9-81ED-4DB2-BD59-A6C34878D82A}">
                    <a16:rowId xmlns:a16="http://schemas.microsoft.com/office/drawing/2014/main" val="10008"/>
                  </a:ext>
                </a:extLst>
              </a:tr>
              <a:tr h="211292">
                <a:tc>
                  <a:txBody>
                    <a:bodyPr/>
                    <a:lstStyle/>
                    <a:p>
                      <a:pPr algn="r"/>
                      <a:r>
                        <a:rPr lang="en-GB" sz="800" b="1" dirty="0">
                          <a:solidFill>
                            <a:srgbClr val="84B8DA"/>
                          </a:solidFill>
                        </a:rPr>
                        <a:t>Pen Test Impact:</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Low</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No</a:t>
                      </a:r>
                    </a:p>
                  </a:txBody>
                  <a:tcPr anchor="ctr"/>
                </a:tc>
                <a:extLst>
                  <a:ext uri="{0D108BD9-81ED-4DB2-BD59-A6C34878D82A}">
                    <a16:rowId xmlns:a16="http://schemas.microsoft.com/office/drawing/2014/main" val="10009"/>
                  </a:ext>
                </a:extLst>
              </a:tr>
              <a:tr h="211292">
                <a:tc>
                  <a:txBody>
                    <a:bodyPr/>
                    <a:lstStyle/>
                    <a:p>
                      <a:pPr algn="r"/>
                      <a:r>
                        <a:rPr lang="en-GB" sz="800" b="1" dirty="0">
                          <a:solidFill>
                            <a:srgbClr val="84B8DA"/>
                          </a:solidFill>
                        </a:rPr>
                        <a:t>Regression Testing Coverage:</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Low</a:t>
                      </a:r>
                    </a:p>
                  </a:txBody>
                  <a:tcPr anchor="ctr"/>
                </a:tc>
                <a:extLst>
                  <a:ext uri="{0D108BD9-81ED-4DB2-BD59-A6C34878D82A}">
                    <a16:rowId xmlns:a16="http://schemas.microsoft.com/office/drawing/2014/main" val="10010"/>
                  </a:ext>
                </a:extLst>
              </a:tr>
              <a:tr h="211292">
                <a:tc>
                  <a:txBody>
                    <a:bodyPr/>
                    <a:lstStyle/>
                    <a:p>
                      <a:pPr algn="r"/>
                      <a:r>
                        <a:rPr lang="en-GB" sz="800" b="1" dirty="0">
                          <a:solidFill>
                            <a:srgbClr val="84B8DA"/>
                          </a:solidFill>
                        </a:rPr>
                        <a:t>Performance Test  Impact:</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No</a:t>
                      </a:r>
                    </a:p>
                  </a:txBody>
                  <a:tcPr anchor="ctr"/>
                </a:tc>
                <a:extLst>
                  <a:ext uri="{0D108BD9-81ED-4DB2-BD59-A6C34878D82A}">
                    <a16:rowId xmlns:a16="http://schemas.microsoft.com/office/drawing/2014/main" val="10011"/>
                  </a:ext>
                </a:extLst>
              </a:tr>
              <a:tr h="211292">
                <a:tc>
                  <a:txBody>
                    <a:bodyPr/>
                    <a:lstStyle/>
                    <a:p>
                      <a:pPr algn="r"/>
                      <a:r>
                        <a:rPr lang="en-GB" sz="800" b="1" dirty="0">
                          <a:solidFill>
                            <a:srgbClr val="84B8DA"/>
                          </a:solidFill>
                        </a:rPr>
                        <a:t>Market Trials:</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No</a:t>
                      </a:r>
                    </a:p>
                  </a:txBody>
                  <a:tcPr anchor="ctr"/>
                </a:tc>
                <a:extLst>
                  <a:ext uri="{0D108BD9-81ED-4DB2-BD59-A6C34878D82A}">
                    <a16:rowId xmlns:a16="http://schemas.microsoft.com/office/drawing/2014/main" val="10012"/>
                  </a:ext>
                </a:extLst>
              </a:tr>
              <a:tr h="211292">
                <a:tc>
                  <a:txBody>
                    <a:bodyPr/>
                    <a:lstStyle/>
                    <a:p>
                      <a:pPr algn="r"/>
                      <a:r>
                        <a:rPr lang="en-GB" sz="800" b="1" dirty="0">
                          <a:solidFill>
                            <a:srgbClr val="84B8DA"/>
                          </a:solidFill>
                        </a:rPr>
                        <a:t>UAT Complexity:</a:t>
                      </a:r>
                    </a:p>
                  </a:txBody>
                  <a:tcPr anchor="ctr">
                    <a:solidFill>
                      <a:srgbClr val="3E5AA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dirty="0">
                          <a:solidFill>
                            <a:schemeClr val="bg1">
                              <a:lumMod val="50000"/>
                            </a:schemeClr>
                          </a:solidFill>
                          <a:latin typeface="+mn-lt"/>
                          <a:ea typeface="+mn-ea"/>
                          <a:cs typeface="+mn-cs"/>
                        </a:rPr>
                        <a:t>High</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Medium</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High</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kern="1200" baseline="0" noProof="0" dirty="0">
                          <a:solidFill>
                            <a:schemeClr val="bg1">
                              <a:lumMod val="50000"/>
                            </a:schemeClr>
                          </a:solidFill>
                          <a:latin typeface="+mn-lt"/>
                          <a:ea typeface="+mn-ea"/>
                          <a:cs typeface="+mn-cs"/>
                        </a:rPr>
                        <a:t>Low</a:t>
                      </a:r>
                    </a:p>
                  </a:txBody>
                  <a:tcPr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572433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 2 - Process Impact Assessment</a:t>
            </a:r>
          </a:p>
        </p:txBody>
      </p:sp>
      <p:graphicFrame>
        <p:nvGraphicFramePr>
          <p:cNvPr id="4" name="Table 3"/>
          <p:cNvGraphicFramePr>
            <a:graphicFrameLocks noGrp="1"/>
          </p:cNvGraphicFramePr>
          <p:nvPr>
            <p:extLst>
              <p:ext uri="{D42A27DB-BD31-4B8C-83A1-F6EECF244321}">
                <p14:modId xmlns:p14="http://schemas.microsoft.com/office/powerpoint/2010/main" val="1572437812"/>
              </p:ext>
            </p:extLst>
          </p:nvPr>
        </p:nvGraphicFramePr>
        <p:xfrm>
          <a:off x="335534" y="864499"/>
          <a:ext cx="8351266" cy="3871927"/>
        </p:xfrm>
        <a:graphic>
          <a:graphicData uri="http://schemas.openxmlformats.org/drawingml/2006/table">
            <a:tbl>
              <a:tblPr firstRow="1" bandRow="1">
                <a:tableStyleId>{B301B821-A1FF-4177-AEE7-76D212191A09}</a:tableStyleId>
              </a:tblPr>
              <a:tblGrid>
                <a:gridCol w="1644180">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936104">
                  <a:extLst>
                    <a:ext uri="{9D8B030D-6E8A-4147-A177-3AD203B41FA5}">
                      <a16:colId xmlns:a16="http://schemas.microsoft.com/office/drawing/2014/main" val="20005"/>
                    </a:ext>
                  </a:extLst>
                </a:gridCol>
                <a:gridCol w="1152128">
                  <a:extLst>
                    <a:ext uri="{9D8B030D-6E8A-4147-A177-3AD203B41FA5}">
                      <a16:colId xmlns:a16="http://schemas.microsoft.com/office/drawing/2014/main" val="20006"/>
                    </a:ext>
                  </a:extLst>
                </a:gridCol>
                <a:gridCol w="1090462">
                  <a:extLst>
                    <a:ext uri="{9D8B030D-6E8A-4147-A177-3AD203B41FA5}">
                      <a16:colId xmlns:a16="http://schemas.microsoft.com/office/drawing/2014/main" val="1233625973"/>
                    </a:ext>
                  </a:extLst>
                </a:gridCol>
              </a:tblGrid>
              <a:tr h="259641">
                <a:tc>
                  <a:txBody>
                    <a:bodyPr/>
                    <a:lstStyle/>
                    <a:p>
                      <a:pPr algn="r"/>
                      <a:r>
                        <a:rPr lang="en-GB" sz="1100" dirty="0">
                          <a:solidFill>
                            <a:srgbClr val="3E5AA8"/>
                          </a:solidFill>
                        </a:rPr>
                        <a:t>Process Area</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100" dirty="0">
                          <a:solidFill>
                            <a:srgbClr val="3E5AA8"/>
                          </a:solidFill>
                        </a:rPr>
                        <a:t>Complexity</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100" dirty="0">
                          <a:solidFill>
                            <a:srgbClr val="3E5AA8"/>
                          </a:solidFill>
                        </a:rPr>
                        <a:t>File</a:t>
                      </a:r>
                    </a:p>
                    <a:p>
                      <a:pPr algn="ctr"/>
                      <a:r>
                        <a:rPr lang="en-GB" sz="1100" dirty="0">
                          <a:solidFill>
                            <a:srgbClr val="3E5AA8"/>
                          </a:solidFill>
                        </a:rPr>
                        <a:t>Formats</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100" dirty="0">
                          <a:solidFill>
                            <a:srgbClr val="3E5AA8"/>
                          </a:solidFill>
                        </a:rPr>
                        <a:t>Exceptions</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100" dirty="0">
                          <a:solidFill>
                            <a:srgbClr val="3E5AA8"/>
                          </a:solidFill>
                        </a:rPr>
                        <a:t>External</a:t>
                      </a:r>
                    </a:p>
                    <a:p>
                      <a:pPr algn="ctr"/>
                      <a:r>
                        <a:rPr lang="en-GB" sz="1100" dirty="0">
                          <a:solidFill>
                            <a:srgbClr val="3E5AA8"/>
                          </a:solidFill>
                        </a:rPr>
                        <a:t>Screens</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100" dirty="0">
                          <a:solidFill>
                            <a:srgbClr val="3E5AA8"/>
                          </a:solidFill>
                        </a:rPr>
                        <a:t>Batch Jobs</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100" dirty="0">
                          <a:solidFill>
                            <a:srgbClr val="3E5AA8"/>
                          </a:solidFill>
                        </a:rPr>
                        <a:t>Performance Test?</a:t>
                      </a:r>
                      <a:endParaRPr lang="en-GB" sz="1100" dirty="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3E5AA8"/>
                          </a:solidFill>
                          <a:latin typeface="+mn-lt"/>
                        </a:rPr>
                        <a:t>CSS Code Conflicts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extLst>
                  <a:ext uri="{0D108BD9-81ED-4DB2-BD59-A6C34878D82A}">
                    <a16:rowId xmlns:a16="http://schemas.microsoft.com/office/drawing/2014/main" val="10000"/>
                  </a:ext>
                </a:extLst>
              </a:tr>
              <a:tr h="257781">
                <a:tc>
                  <a:txBody>
                    <a:bodyPr/>
                    <a:lstStyle/>
                    <a:p>
                      <a:pPr marL="0" indent="0" algn="r">
                        <a:buFont typeface="Arial" panose="020B0604020202020204" pitchFamily="34" charset="0"/>
                        <a:buNone/>
                      </a:pPr>
                      <a:r>
                        <a:rPr lang="en-GB" sz="1050" b="1" dirty="0">
                          <a:solidFill>
                            <a:schemeClr val="bg1">
                              <a:lumMod val="50000"/>
                            </a:schemeClr>
                          </a:solidFill>
                        </a:rPr>
                        <a:t>SPA</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Medium</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7781">
                <a:tc>
                  <a:txBody>
                    <a:bodyPr/>
                    <a:lstStyle/>
                    <a:p>
                      <a:pPr marL="0" indent="0" algn="r">
                        <a:buFont typeface="Arial" panose="020B0604020202020204" pitchFamily="34" charset="0"/>
                        <a:buNone/>
                      </a:pPr>
                      <a:r>
                        <a:rPr lang="en-GB" sz="1050" b="1" dirty="0">
                          <a:solidFill>
                            <a:schemeClr val="bg1">
                              <a:lumMod val="50000"/>
                            </a:schemeClr>
                          </a:solidFill>
                        </a:rPr>
                        <a:t>Metering (Reads)</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rPr>
                        <a:t>High</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7781">
                <a:tc>
                  <a:txBody>
                    <a:bodyPr/>
                    <a:lstStyle/>
                    <a:p>
                      <a:pPr marL="0" indent="0" algn="r">
                        <a:buFont typeface="Arial" panose="020B0604020202020204" pitchFamily="34" charset="0"/>
                        <a:buNone/>
                      </a:pPr>
                      <a:r>
                        <a:rPr lang="en-GB" sz="1050" b="0" dirty="0">
                          <a:solidFill>
                            <a:schemeClr val="bg1">
                              <a:lumMod val="50000"/>
                            </a:schemeClr>
                          </a:solidFill>
                        </a:rPr>
                        <a:t>Reconciliation</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7781">
                <a:tc>
                  <a:txBody>
                    <a:bodyPr/>
                    <a:lstStyle/>
                    <a:p>
                      <a:pPr marL="0" indent="0" algn="r">
                        <a:buFont typeface="Arial" panose="020B0604020202020204" pitchFamily="34" charset="0"/>
                        <a:buNone/>
                      </a:pPr>
                      <a:r>
                        <a:rPr lang="en-GB" sz="1050" b="0" dirty="0">
                          <a:solidFill>
                            <a:schemeClr val="bg1">
                              <a:lumMod val="50000"/>
                            </a:schemeClr>
                          </a:solidFill>
                        </a:rPr>
                        <a:t>Invoicing – Capacity</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86896">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Invoicing – Commodity</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86896">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Invoicing – Amendment</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7781">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dirty="0">
                          <a:solidFill>
                            <a:schemeClr val="bg1">
                              <a:lumMod val="50000"/>
                            </a:schemeClr>
                          </a:solidFill>
                        </a:rPr>
                        <a:t>Invoicing – Other</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7781">
                <a:tc>
                  <a:txBody>
                    <a:bodyPr/>
                    <a:lstStyle/>
                    <a:p>
                      <a:pPr marL="0" indent="0" algn="r">
                        <a:buFont typeface="Arial" panose="020B0604020202020204" pitchFamily="34" charset="0"/>
                        <a:buNone/>
                      </a:pPr>
                      <a:r>
                        <a:rPr lang="en-GB" sz="1050" b="0" dirty="0">
                          <a:solidFill>
                            <a:schemeClr val="bg1">
                              <a:lumMod val="50000"/>
                            </a:schemeClr>
                          </a:solidFill>
                        </a:rPr>
                        <a:t>Rolling</a:t>
                      </a:r>
                      <a:r>
                        <a:rPr lang="en-GB" sz="1050" b="0" baseline="0" dirty="0">
                          <a:solidFill>
                            <a:schemeClr val="bg1">
                              <a:lumMod val="50000"/>
                            </a:schemeClr>
                          </a:solidFill>
                        </a:rPr>
                        <a:t> AQ</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7781">
                <a:tc>
                  <a:txBody>
                    <a:bodyPr/>
                    <a:lstStyle/>
                    <a:p>
                      <a:pPr marL="0" indent="0" algn="r">
                        <a:buFont typeface="Arial" panose="020B0604020202020204" pitchFamily="34" charset="0"/>
                        <a:buNone/>
                      </a:pPr>
                      <a:r>
                        <a:rPr lang="en-GB" sz="1050" b="0" dirty="0">
                          <a:solidFill>
                            <a:schemeClr val="bg1">
                              <a:lumMod val="50000"/>
                            </a:schemeClr>
                          </a:solidFill>
                        </a:rPr>
                        <a:t>Formula</a:t>
                      </a:r>
                      <a:r>
                        <a:rPr lang="en-GB" sz="1050" b="0" baseline="0" dirty="0">
                          <a:solidFill>
                            <a:schemeClr val="bg1">
                              <a:lumMod val="50000"/>
                            </a:schemeClr>
                          </a:solidFill>
                        </a:rPr>
                        <a:t> Year AQ</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57781">
                <a:tc>
                  <a:txBody>
                    <a:bodyPr/>
                    <a:lstStyle/>
                    <a:p>
                      <a:pPr marL="0" indent="0" algn="r">
                        <a:buFont typeface="Arial" panose="020B0604020202020204" pitchFamily="34" charset="0"/>
                        <a:buNone/>
                      </a:pPr>
                      <a:r>
                        <a:rPr lang="en-GB" sz="1050" b="0" dirty="0">
                          <a:solidFill>
                            <a:schemeClr val="bg1">
                              <a:lumMod val="50000"/>
                            </a:schemeClr>
                          </a:solidFill>
                        </a:rPr>
                        <a:t>RGMA</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57781">
                <a:tc>
                  <a:txBody>
                    <a:bodyPr/>
                    <a:lstStyle/>
                    <a:p>
                      <a:pPr marL="0" indent="0" algn="r">
                        <a:buFont typeface="Arial" panose="020B0604020202020204" pitchFamily="34" charset="0"/>
                        <a:buNone/>
                      </a:pPr>
                      <a:r>
                        <a:rPr lang="en-GB" sz="1050" b="0" dirty="0">
                          <a:solidFill>
                            <a:schemeClr val="bg1">
                              <a:lumMod val="50000"/>
                            </a:schemeClr>
                          </a:solidFill>
                        </a:rPr>
                        <a:t>DSC Service</a:t>
                      </a:r>
                      <a:endParaRPr lang="en-GB" sz="1050" b="0"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a:ln>
                            <a:noFill/>
                          </a:ln>
                          <a:solidFill>
                            <a:prstClr val="white">
                              <a:lumMod val="50000"/>
                            </a:prstClr>
                          </a:solidFill>
                          <a:effectLst/>
                          <a:uLnTx/>
                          <a:uFillTx/>
                          <a:latin typeface="Arial"/>
                          <a:ea typeface="+mn-ea"/>
                          <a:cs typeface="Arial" panose="020B0604020202020204" pitchFamily="34" charset="0"/>
                        </a:rPr>
                        <a:t>N/A</a:t>
                      </a:r>
                      <a:endPar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50" b="0" i="0" u="none" strike="noStrike" kern="1200" cap="none" spc="0" normalizeH="0" baseline="0" noProof="0" dirty="0">
                          <a:ln>
                            <a:noFill/>
                          </a:ln>
                          <a:solidFill>
                            <a:prstClr val="white">
                              <a:lumMod val="50000"/>
                            </a:prstClr>
                          </a:solidFill>
                          <a:effectLst/>
                          <a:uLnTx/>
                          <a:uFillTx/>
                          <a:latin typeface="Arial"/>
                          <a:ea typeface="+mn-ea"/>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351386">
                <a:tc>
                  <a:txBody>
                    <a:bodyPr/>
                    <a:lstStyle/>
                    <a:p>
                      <a:pPr marL="0" indent="0" algn="r">
                        <a:buFont typeface="Arial" panose="020B0604020202020204" pitchFamily="34" charset="0"/>
                        <a:buNone/>
                      </a:pPr>
                      <a:r>
                        <a:rPr lang="en-GB" sz="1050" b="1" dirty="0">
                          <a:solidFill>
                            <a:schemeClr val="bg1">
                              <a:lumMod val="50000"/>
                            </a:schemeClr>
                          </a:solidFill>
                        </a:rPr>
                        <a:t>Other (BW/BO/BODS</a:t>
                      </a:r>
                      <a:r>
                        <a:rPr lang="en-GB" sz="1050" b="1" baseline="0" dirty="0">
                          <a:solidFill>
                            <a:schemeClr val="bg1">
                              <a:lumMod val="50000"/>
                            </a:schemeClr>
                          </a:solidFill>
                        </a:rPr>
                        <a:t>)</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High</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rPr>
                        <a:t>No</a:t>
                      </a:r>
                      <a:endParaRPr lang="en-GB" sz="1050" b="1" dirty="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a:solidFill>
                            <a:schemeClr val="bg1">
                              <a:lumMod val="50000"/>
                            </a:schemeClr>
                          </a:solidFill>
                          <a:latin typeface="+mn-lt"/>
                          <a:cs typeface="Arial" panose="020B0604020202020204" pitchFamily="34" charset="0"/>
                        </a:rPr>
                        <a:t>No</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bl>
          </a:graphicData>
        </a:graphic>
      </p:graphicFrame>
      <p:sp>
        <p:nvSpPr>
          <p:cNvPr id="8" name="Rounded Rectangle 9">
            <a:extLst>
              <a:ext uri="{FF2B5EF4-FFF2-40B4-BE49-F238E27FC236}">
                <a16:creationId xmlns:a16="http://schemas.microsoft.com/office/drawing/2014/main" id="{4780F1A2-CA9B-40E6-98A9-BB4BF6054A3C}"/>
              </a:ext>
            </a:extLst>
          </p:cNvPr>
          <p:cNvSpPr/>
          <p:nvPr/>
        </p:nvSpPr>
        <p:spPr>
          <a:xfrm>
            <a:off x="8460432" y="226919"/>
            <a:ext cx="544198" cy="393120"/>
          </a:xfrm>
          <a:prstGeom prst="roundRect">
            <a:avLst/>
          </a:prstGeom>
          <a:solidFill>
            <a:srgbClr val="56CF9E"/>
          </a:solidFill>
          <a:ln w="12700" cap="flat" cmpd="sng" algn="ctr">
            <a:solidFill>
              <a:srgbClr val="1D3E61"/>
            </a:solidFill>
            <a:prstDash val="solid"/>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Arial"/>
              </a:rPr>
              <a:t>2</a:t>
            </a:r>
            <a:endParaRPr kumimoji="0" lang="en-GB" sz="14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271904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38875-A783-46B9-8FBD-0D047EDB146F}"/>
              </a:ext>
            </a:extLst>
          </p:cNvPr>
          <p:cNvSpPr>
            <a:spLocks noGrp="1"/>
          </p:cNvSpPr>
          <p:nvPr>
            <p:ph type="title"/>
          </p:nvPr>
        </p:nvSpPr>
        <p:spPr/>
        <p:txBody>
          <a:bodyPr>
            <a:normAutofit fontScale="90000"/>
          </a:bodyPr>
          <a:lstStyle/>
          <a:p>
            <a:r>
              <a:rPr lang="en-GB" dirty="0"/>
              <a:t>Additional Considerations - </a:t>
            </a:r>
            <a:br>
              <a:rPr lang="en-GB" dirty="0"/>
            </a:br>
            <a:r>
              <a:rPr lang="en-GB" dirty="0"/>
              <a:t>Analysis of Occurrences </a:t>
            </a:r>
          </a:p>
        </p:txBody>
      </p:sp>
      <p:sp>
        <p:nvSpPr>
          <p:cNvPr id="3" name="Content Placeholder 2">
            <a:extLst>
              <a:ext uri="{FF2B5EF4-FFF2-40B4-BE49-F238E27FC236}">
                <a16:creationId xmlns:a16="http://schemas.microsoft.com/office/drawing/2014/main" id="{D8D30F62-EFBF-4117-9B69-C7233DD1BEBF}"/>
              </a:ext>
            </a:extLst>
          </p:cNvPr>
          <p:cNvSpPr>
            <a:spLocks noGrp="1"/>
          </p:cNvSpPr>
          <p:nvPr>
            <p:ph idx="1"/>
          </p:nvPr>
        </p:nvSpPr>
        <p:spPr>
          <a:xfrm>
            <a:off x="73250" y="843558"/>
            <a:ext cx="8891238" cy="3672408"/>
          </a:xfrm>
        </p:spPr>
        <p:txBody>
          <a:bodyPr>
            <a:normAutofit/>
          </a:bodyPr>
          <a:lstStyle/>
          <a:p>
            <a:r>
              <a:rPr lang="en-GB" sz="1100" dirty="0"/>
              <a:t>Change initially raised by Xoserve Operational Team in April 2019 </a:t>
            </a:r>
          </a:p>
          <a:p>
            <a:endParaRPr lang="en-GB" sz="1100" dirty="0"/>
          </a:p>
          <a:p>
            <a:r>
              <a:rPr lang="en-GB" sz="1100" dirty="0"/>
              <a:t>At the time we were experiencing high volumes of exceptions relating to missing data in mandatory fields within several UK Link File Formats (seven in total - </a:t>
            </a:r>
            <a:r>
              <a:rPr lang="en-US" sz="1100" dirty="0"/>
              <a:t>MSI, EMC, CNF, UMR, UBR, UDR, and SFN)</a:t>
            </a:r>
          </a:p>
          <a:p>
            <a:endParaRPr lang="en-US" sz="1100" dirty="0"/>
          </a:p>
          <a:p>
            <a:r>
              <a:rPr lang="en-US" sz="1100" dirty="0"/>
              <a:t>These were </a:t>
            </a:r>
            <a:r>
              <a:rPr lang="en-GB" sz="1100" dirty="0"/>
              <a:t>identified as occurring across multiple Shipper Organisations  </a:t>
            </a:r>
          </a:p>
          <a:p>
            <a:pPr marL="0" indent="0">
              <a:buNone/>
            </a:pPr>
            <a:endParaRPr lang="en-GB" sz="1100" dirty="0"/>
          </a:p>
          <a:p>
            <a:r>
              <a:rPr lang="en-GB" sz="1100" dirty="0"/>
              <a:t>Whilst the Change Proposal has been developed we have continued to support customers by identifying exceptions and offering training / process information to improve performance </a:t>
            </a:r>
          </a:p>
          <a:p>
            <a:endParaRPr lang="en-GB" sz="1100" dirty="0"/>
          </a:p>
          <a:p>
            <a:r>
              <a:rPr lang="en-GB" sz="1100" dirty="0"/>
              <a:t>Over the most recent six month period we have identified a significant reduction in the number of files and frequency of exceptions impacted by the issue that this change intends to resolve;</a:t>
            </a:r>
          </a:p>
          <a:p>
            <a:pPr marL="0" indent="0">
              <a:buNone/>
            </a:pPr>
            <a:endParaRPr lang="en-GB" sz="1100" dirty="0"/>
          </a:p>
          <a:p>
            <a:pPr marL="0" indent="0">
              <a:buNone/>
            </a:pPr>
            <a:endParaRPr lang="en-GB" sz="1100" dirty="0"/>
          </a:p>
          <a:p>
            <a:endParaRPr lang="en-GB" sz="1100" dirty="0"/>
          </a:p>
          <a:p>
            <a:endParaRPr lang="en-GB" sz="1100" dirty="0"/>
          </a:p>
        </p:txBody>
      </p:sp>
      <p:graphicFrame>
        <p:nvGraphicFramePr>
          <p:cNvPr id="4" name="Table 3">
            <a:extLst>
              <a:ext uri="{FF2B5EF4-FFF2-40B4-BE49-F238E27FC236}">
                <a16:creationId xmlns:a16="http://schemas.microsoft.com/office/drawing/2014/main" id="{AA4F6090-839E-4715-9511-5A37979D99BA}"/>
              </a:ext>
            </a:extLst>
          </p:cNvPr>
          <p:cNvGraphicFramePr>
            <a:graphicFrameLocks noGrp="1"/>
          </p:cNvGraphicFramePr>
          <p:nvPr>
            <p:extLst>
              <p:ext uri="{D42A27DB-BD31-4B8C-83A1-F6EECF244321}">
                <p14:modId xmlns:p14="http://schemas.microsoft.com/office/powerpoint/2010/main" val="3956652615"/>
              </p:ext>
            </p:extLst>
          </p:nvPr>
        </p:nvGraphicFramePr>
        <p:xfrm>
          <a:off x="457200" y="3291830"/>
          <a:ext cx="8003232" cy="1508760"/>
        </p:xfrm>
        <a:graphic>
          <a:graphicData uri="http://schemas.openxmlformats.org/drawingml/2006/table">
            <a:tbl>
              <a:tblPr firstRow="1" firstCol="1" bandRow="1">
                <a:tableStyleId>{5C22544A-7EE6-4342-B048-85BDC9FD1C3A}</a:tableStyleId>
              </a:tblPr>
              <a:tblGrid>
                <a:gridCol w="1594520">
                  <a:extLst>
                    <a:ext uri="{9D8B030D-6E8A-4147-A177-3AD203B41FA5}">
                      <a16:colId xmlns:a16="http://schemas.microsoft.com/office/drawing/2014/main" val="2418881327"/>
                    </a:ext>
                  </a:extLst>
                </a:gridCol>
                <a:gridCol w="1224136">
                  <a:extLst>
                    <a:ext uri="{9D8B030D-6E8A-4147-A177-3AD203B41FA5}">
                      <a16:colId xmlns:a16="http://schemas.microsoft.com/office/drawing/2014/main" val="2461661495"/>
                    </a:ext>
                  </a:extLst>
                </a:gridCol>
                <a:gridCol w="1872208">
                  <a:extLst>
                    <a:ext uri="{9D8B030D-6E8A-4147-A177-3AD203B41FA5}">
                      <a16:colId xmlns:a16="http://schemas.microsoft.com/office/drawing/2014/main" val="2871777105"/>
                    </a:ext>
                  </a:extLst>
                </a:gridCol>
                <a:gridCol w="3312368">
                  <a:extLst>
                    <a:ext uri="{9D8B030D-6E8A-4147-A177-3AD203B41FA5}">
                      <a16:colId xmlns:a16="http://schemas.microsoft.com/office/drawing/2014/main" val="3890912455"/>
                    </a:ext>
                  </a:extLst>
                </a:gridCol>
              </a:tblGrid>
              <a:tr h="134567">
                <a:tc>
                  <a:txBody>
                    <a:bodyPr/>
                    <a:lstStyle/>
                    <a:p>
                      <a:pPr>
                        <a:spcAft>
                          <a:spcPts val="0"/>
                        </a:spcAft>
                      </a:pPr>
                      <a:r>
                        <a:rPr lang="en-GB" sz="1100" dirty="0">
                          <a:effectLst/>
                        </a:rPr>
                        <a:t>File Type (Response)</a:t>
                      </a:r>
                      <a:endParaRPr lang="en-GB" sz="110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en-GB" sz="1100">
                          <a:effectLst/>
                        </a:rPr>
                        <a:t>Count</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en-GB" sz="1100">
                          <a:effectLst/>
                        </a:rPr>
                        <a:t>Shipper Wise Count </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en-GB" sz="1100" dirty="0">
                          <a:effectLst/>
                        </a:rPr>
                        <a:t>Additional Comments</a:t>
                      </a:r>
                      <a:endParaRPr lang="en-GB"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279470241"/>
                  </a:ext>
                </a:extLst>
              </a:tr>
              <a:tr h="807403">
                <a:tc>
                  <a:txBody>
                    <a:bodyPr/>
                    <a:lstStyle/>
                    <a:p>
                      <a:pPr>
                        <a:spcAft>
                          <a:spcPts val="0"/>
                        </a:spcAft>
                      </a:pPr>
                      <a:r>
                        <a:rPr lang="en-IN" sz="1100" dirty="0">
                          <a:effectLst/>
                        </a:rPr>
                        <a:t>URS</a:t>
                      </a:r>
                      <a:endParaRPr lang="en-GB" sz="110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en-GB" sz="1100">
                          <a:effectLst/>
                        </a:rPr>
                        <a:t>829 – MR03 exceptions with 304 unique MPRNs</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en-IN" sz="1100" dirty="0">
                          <a:effectLst/>
                        </a:rPr>
                        <a:t>SHIPPER A 280</a:t>
                      </a:r>
                      <a:endParaRPr lang="en-GB" sz="1100" dirty="0">
                        <a:effectLst/>
                      </a:endParaRPr>
                    </a:p>
                    <a:p>
                      <a:pPr>
                        <a:spcAft>
                          <a:spcPts val="0"/>
                        </a:spcAft>
                      </a:pPr>
                      <a:r>
                        <a:rPr lang="en-GB" sz="1100" dirty="0">
                          <a:effectLst/>
                        </a:rPr>
                        <a:t>SHIPPER B</a:t>
                      </a:r>
                      <a:r>
                        <a:rPr lang="en-IN" sz="1100" dirty="0">
                          <a:effectLst/>
                        </a:rPr>
                        <a:t> 10  </a:t>
                      </a:r>
                      <a:endParaRPr lang="en-GB" sz="1100" dirty="0">
                        <a:effectLst/>
                      </a:endParaRPr>
                    </a:p>
                    <a:p>
                      <a:pPr>
                        <a:spcAft>
                          <a:spcPts val="0"/>
                        </a:spcAft>
                      </a:pPr>
                      <a:r>
                        <a:rPr lang="en-IN" sz="1100" dirty="0">
                          <a:effectLst/>
                        </a:rPr>
                        <a:t>SHIPPER C 8 </a:t>
                      </a:r>
                      <a:endParaRPr lang="en-GB" sz="1100" dirty="0">
                        <a:effectLst/>
                      </a:endParaRPr>
                    </a:p>
                    <a:p>
                      <a:pPr>
                        <a:spcAft>
                          <a:spcPts val="0"/>
                        </a:spcAft>
                      </a:pPr>
                      <a:r>
                        <a:rPr lang="en-IN" sz="1100" dirty="0">
                          <a:effectLst/>
                        </a:rPr>
                        <a:t>SHIPPER D 1</a:t>
                      </a:r>
                      <a:endParaRPr lang="en-GB" sz="1100" dirty="0">
                        <a:effectLst/>
                      </a:endParaRPr>
                    </a:p>
                    <a:p>
                      <a:pPr>
                        <a:spcAft>
                          <a:spcPts val="0"/>
                        </a:spcAft>
                      </a:pPr>
                      <a:r>
                        <a:rPr lang="en-IN" sz="1100" dirty="0">
                          <a:effectLst/>
                        </a:rPr>
                        <a:t>SHIPPER E 2 </a:t>
                      </a:r>
                      <a:endParaRPr lang="en-GB" sz="1100" dirty="0">
                        <a:effectLst/>
                      </a:endParaRPr>
                    </a:p>
                    <a:p>
                      <a:pPr>
                        <a:spcAft>
                          <a:spcPts val="0"/>
                        </a:spcAft>
                      </a:pPr>
                      <a:r>
                        <a:rPr lang="en-IN" sz="1100" dirty="0">
                          <a:effectLst/>
                        </a:rPr>
                        <a:t>SHIPPER F 1</a:t>
                      </a:r>
                      <a:endParaRPr lang="en-GB" sz="1100" dirty="0">
                        <a:effectLst/>
                        <a:latin typeface="Calibri" panose="020F0502020204030204" pitchFamily="34" charset="0"/>
                        <a:ea typeface="Calibri" panose="020F0502020204030204" pitchFamily="34" charset="0"/>
                      </a:endParaRPr>
                    </a:p>
                  </a:txBody>
                  <a:tcPr marL="68580" marR="68580" marT="0" marB="0"/>
                </a:tc>
                <a:tc>
                  <a:txBody>
                    <a:bodyPr/>
                    <a:lstStyle/>
                    <a:p>
                      <a:pPr marL="342900" lvl="0" indent="-342900">
                        <a:spcAft>
                          <a:spcPts val="0"/>
                        </a:spcAft>
                        <a:buFont typeface="Symbol" panose="05050102010706020507" pitchFamily="18" charset="2"/>
                        <a:buChar char=""/>
                      </a:pPr>
                      <a:r>
                        <a:rPr lang="en-IN" sz="1100" dirty="0">
                          <a:effectLst/>
                        </a:rPr>
                        <a:t>304 unique MPRNs</a:t>
                      </a:r>
                    </a:p>
                    <a:p>
                      <a:pPr marL="342900" lvl="0" indent="-342900">
                        <a:spcAft>
                          <a:spcPts val="0"/>
                        </a:spcAft>
                        <a:buFont typeface="Symbol" panose="05050102010706020507" pitchFamily="18" charset="2"/>
                        <a:buChar char=""/>
                      </a:pPr>
                      <a:r>
                        <a:rPr lang="en-IN" sz="1100" dirty="0">
                          <a:effectLst/>
                        </a:rPr>
                        <a:t>Few files received multiple times from same Shipper</a:t>
                      </a:r>
                      <a:endParaRPr lang="en-GB" sz="1100" dirty="0">
                        <a:effectLst/>
                      </a:endParaRPr>
                    </a:p>
                  </a:txBody>
                  <a:tcPr marL="68580" marR="68580" marT="0" marB="0"/>
                </a:tc>
                <a:extLst>
                  <a:ext uri="{0D108BD9-81ED-4DB2-BD59-A6C34878D82A}">
                    <a16:rowId xmlns:a16="http://schemas.microsoft.com/office/drawing/2014/main" val="2019919863"/>
                  </a:ext>
                </a:extLst>
              </a:tr>
              <a:tr h="269134">
                <a:tc>
                  <a:txBody>
                    <a:bodyPr/>
                    <a:lstStyle/>
                    <a:p>
                      <a:pPr>
                        <a:spcAft>
                          <a:spcPts val="0"/>
                        </a:spcAft>
                      </a:pPr>
                      <a:r>
                        <a:rPr lang="en-GB" sz="1100" dirty="0">
                          <a:effectLst/>
                        </a:rPr>
                        <a:t>CFR, CTR &amp; MSO</a:t>
                      </a:r>
                      <a:endParaRPr lang="en-GB" sz="110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en-GB" sz="1100" dirty="0">
                          <a:effectLst/>
                        </a:rPr>
                        <a:t>4</a:t>
                      </a:r>
                      <a:endParaRPr lang="en-GB" sz="1100" dirty="0">
                        <a:effectLst/>
                        <a:latin typeface="Calibri" panose="020F0502020204030204" pitchFamily="34" charset="0"/>
                        <a:ea typeface="Calibri" panose="020F0502020204030204" pitchFamily="34" charset="0"/>
                      </a:endParaRPr>
                    </a:p>
                  </a:txBody>
                  <a:tcPr marL="68580" marR="68580" marT="0" marB="0"/>
                </a:tc>
                <a:tc>
                  <a:txBody>
                    <a:bodyPr/>
                    <a:lstStyle/>
                    <a:p>
                      <a:pPr>
                        <a:spcAft>
                          <a:spcPts val="0"/>
                        </a:spcAft>
                      </a:pPr>
                      <a:r>
                        <a:rPr lang="en-IN" sz="1100" dirty="0">
                          <a:effectLst/>
                        </a:rPr>
                        <a:t>SHIPPER G 4</a:t>
                      </a:r>
                      <a:endParaRPr lang="en-GB" sz="1100" dirty="0">
                        <a:effectLst/>
                        <a:latin typeface="Calibri" panose="020F0502020204030204" pitchFamily="34" charset="0"/>
                        <a:ea typeface="Calibri" panose="020F0502020204030204" pitchFamily="34" charset="0"/>
                      </a:endParaRPr>
                    </a:p>
                  </a:txBody>
                  <a:tcPr marL="68580" marR="68580" marT="0" marB="0"/>
                </a:tc>
                <a:tc>
                  <a:txBody>
                    <a:bodyPr/>
                    <a:lstStyle/>
                    <a:p>
                      <a:pPr marL="342900" lvl="0" indent="-342900">
                        <a:spcAft>
                          <a:spcPts val="0"/>
                        </a:spcAft>
                        <a:buFont typeface="Symbol" panose="05050102010706020507" pitchFamily="18" charset="2"/>
                        <a:buChar char=""/>
                      </a:pPr>
                      <a:r>
                        <a:rPr lang="en-GB" sz="1100" dirty="0">
                          <a:effectLst/>
                        </a:rPr>
                        <a:t>No occurrences found for </a:t>
                      </a:r>
                      <a:r>
                        <a:rPr lang="en-US" sz="1100" dirty="0">
                          <a:effectLst/>
                        </a:rPr>
                        <a:t>SFR files</a:t>
                      </a:r>
                      <a:endParaRPr lang="en-GB" sz="1100" dirty="0">
                        <a:effectLst/>
                      </a:endParaRPr>
                    </a:p>
                    <a:p>
                      <a:pPr>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86533215"/>
                  </a:ext>
                </a:extLst>
              </a:tr>
            </a:tbl>
          </a:graphicData>
        </a:graphic>
      </p:graphicFrame>
    </p:spTree>
    <p:extLst>
      <p:ext uri="{BB962C8B-B14F-4D97-AF65-F5344CB8AC3E}">
        <p14:creationId xmlns:p14="http://schemas.microsoft.com/office/powerpoint/2010/main" val="321189028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microsoft.com/office/2006/metadata/properties"/>
    <ds:schemaRef ds:uri="http://purl.org/dc/terms/"/>
    <ds:schemaRef ds:uri="http://schemas.microsoft.com/office/2006/documentManagement/types"/>
    <ds:schemaRef ds:uri="http://purl.org/dc/elements/1.1/"/>
    <ds:schemaRef ds:uri="http://purl.org/dc/dcmitype/"/>
    <ds:schemaRef ds:uri="224c229d-20fe-4222-8b4d-5eb3612fed58"/>
    <ds:schemaRef ds:uri="http://schemas.microsoft.com/office/infopath/2007/PartnerControls"/>
    <ds:schemaRef ds:uri="http://schemas.openxmlformats.org/package/2006/metadata/core-properties"/>
    <ds:schemaRef ds:uri="537ce229-4bb1-4720-badb-2ed4082bc479"/>
    <ds:schemaRef ds:uri="http://www.w3.org/XML/1998/namespace"/>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73B5FC48-FC9D-47F1-B181-116DF1763387}"/>
</file>

<file path=docProps/app.xml><?xml version="1.0" encoding="utf-8"?>
<Properties xmlns="http://schemas.openxmlformats.org/officeDocument/2006/extended-properties" xmlns:vt="http://schemas.openxmlformats.org/officeDocument/2006/docPropsVTypes">
  <TotalTime>21855</TotalTime>
  <Words>2499</Words>
  <Application>Microsoft Office PowerPoint</Application>
  <PresentationFormat>On-screen Show (16:9)</PresentationFormat>
  <Paragraphs>481</Paragraphs>
  <Slides>10</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Symbol</vt:lpstr>
      <vt:lpstr>Office Theme</vt:lpstr>
      <vt:lpstr>Microsoft Excel Worksheet</vt:lpstr>
      <vt:lpstr>XRN4931 – Submission of a Space in Mandatory Data on Multiple SPA Files</vt:lpstr>
      <vt:lpstr>Change Overview</vt:lpstr>
      <vt:lpstr>Option 1 - High Level Impact Assessment</vt:lpstr>
      <vt:lpstr>Option 1 - System Impact Assessment</vt:lpstr>
      <vt:lpstr>Option 1 - Process Impact Assessment</vt:lpstr>
      <vt:lpstr>Option 2 - High Level Impact Assessment</vt:lpstr>
      <vt:lpstr>Option 2 - System Impact Assessment</vt:lpstr>
      <vt:lpstr>Option 2 - Process Impact Assessment</vt:lpstr>
      <vt:lpstr>Additional Considerations -  Analysis of Occurrences </vt:lpstr>
      <vt:lpstr>Decision Sought from ChMC - Shippers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Paul Orsler</cp:lastModifiedBy>
  <cp:revision>266</cp:revision>
  <cp:lastPrinted>2019-05-14T14:30:14Z</cp:lastPrinted>
  <dcterms:created xsi:type="dcterms:W3CDTF">2018-09-02T17:12:15Z</dcterms:created>
  <dcterms:modified xsi:type="dcterms:W3CDTF">2021-06-24T11:39:57Z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MSIP_Label_b9a70571-31c6-4603-80c1-ef2fb871a62a_Enabled">
    <vt:lpwstr>True</vt:lpwstr>
  </property>
  <property fmtid="{D5CDD505-2E9C-101B-9397-08002B2CF9AE}" pid="5" name="MSIP_Label_b9a70571-31c6-4603-80c1-ef2fb871a62a_SiteId">
    <vt:lpwstr>258ac4e4-146a-411e-9dc8-79a9e12fd6da</vt:lpwstr>
  </property>
  <property fmtid="{D5CDD505-2E9C-101B-9397-08002B2CF9AE}" pid="6" name="MSIP_Label_b9a70571-31c6-4603-80c1-ef2fb871a62a_Owner">
    <vt:lpwstr>PR316380@wipro.com</vt:lpwstr>
  </property>
  <property fmtid="{D5CDD505-2E9C-101B-9397-08002B2CF9AE}" pid="7" name="MSIP_Label_b9a70571-31c6-4603-80c1-ef2fb871a62a_SetDate">
    <vt:lpwstr>2020-07-30T09:30:50.3140870Z</vt:lpwstr>
  </property>
  <property fmtid="{D5CDD505-2E9C-101B-9397-08002B2CF9AE}" pid="8" name="MSIP_Label_b9a70571-31c6-4603-80c1-ef2fb871a62a_Name">
    <vt:lpwstr>Internal and Restricted</vt:lpwstr>
  </property>
  <property fmtid="{D5CDD505-2E9C-101B-9397-08002B2CF9AE}" pid="9" name="MSIP_Label_b9a70571-31c6-4603-80c1-ef2fb871a62a_Application">
    <vt:lpwstr>Microsoft Azure Information Protection</vt:lpwstr>
  </property>
  <property fmtid="{D5CDD505-2E9C-101B-9397-08002B2CF9AE}" pid="10" name="MSIP_Label_b9a70571-31c6-4603-80c1-ef2fb871a62a_ActionId">
    <vt:lpwstr>591c567c-3276-481c-a85c-25f0e1fb0363</vt:lpwstr>
  </property>
  <property fmtid="{D5CDD505-2E9C-101B-9397-08002B2CF9AE}" pid="11" name="MSIP_Label_b9a70571-31c6-4603-80c1-ef2fb871a62a_Extended_MSFT_Method">
    <vt:lpwstr>Automatic</vt:lpwstr>
  </property>
  <property fmtid="{D5CDD505-2E9C-101B-9397-08002B2CF9AE}" pid="12" name="Sensitivity">
    <vt:lpwstr>Internal and Restricted</vt:lpwstr>
  </property>
</Properties>
</file>