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8" r:id="rId5"/>
    <p:sldId id="298" r:id="rId6"/>
    <p:sldId id="295" r:id="rId7"/>
    <p:sldId id="299" r:id="rId8"/>
    <p:sldId id="300" r:id="rId9"/>
    <p:sldId id="296" r:id="rId10"/>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B8DA"/>
    <a:srgbClr val="B1D6E8"/>
    <a:srgbClr val="707272"/>
    <a:srgbClr val="2B80B1"/>
    <a:srgbClr val="AFB1B1"/>
    <a:srgbClr val="D97609"/>
    <a:srgbClr val="FCFC28"/>
    <a:srgbClr val="40D1F5"/>
    <a:srgbClr val="FFFFFF"/>
    <a:srgbClr val="9C4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CA1360-6ECD-40B3-88A0-5C7565748860}" v="579" dt="2021-06-07T11:24:08.9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02" autoAdjust="0"/>
    <p:restoredTop sz="99645" autoAdjust="0"/>
  </p:normalViewPr>
  <p:slideViewPr>
    <p:cSldViewPr>
      <p:cViewPr varScale="1">
        <p:scale>
          <a:sx n="90" d="100"/>
          <a:sy n="90" d="100"/>
        </p:scale>
        <p:origin x="864"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e Rogers" userId="9c04aa10-35ea-4c34-895a-b6d15843c33e" providerId="ADAL" clId="{357FFE79-2354-436B-9E15-57DA5D1F63AD}"/>
    <pc:docChg chg="custSel modSld">
      <pc:chgData name="Ellie Rogers" userId="9c04aa10-35ea-4c34-895a-b6d15843c33e" providerId="ADAL" clId="{357FFE79-2354-436B-9E15-57DA5D1F63AD}" dt="2021-06-07T11:24:08.975" v="578" actId="1076"/>
      <pc:docMkLst>
        <pc:docMk/>
      </pc:docMkLst>
      <pc:sldChg chg="modSp">
        <pc:chgData name="Ellie Rogers" userId="9c04aa10-35ea-4c34-895a-b6d15843c33e" providerId="ADAL" clId="{357FFE79-2354-436B-9E15-57DA5D1F63AD}" dt="2021-06-07T10:00:58.462" v="7" actId="20577"/>
        <pc:sldMkLst>
          <pc:docMk/>
          <pc:sldMk cId="3653749228" sldId="288"/>
        </pc:sldMkLst>
        <pc:spChg chg="mod">
          <ac:chgData name="Ellie Rogers" userId="9c04aa10-35ea-4c34-895a-b6d15843c33e" providerId="ADAL" clId="{357FFE79-2354-436B-9E15-57DA5D1F63AD}" dt="2021-06-07T10:00:58.462" v="7" actId="20577"/>
          <ac:spMkLst>
            <pc:docMk/>
            <pc:sldMk cId="3653749228" sldId="288"/>
            <ac:spMk id="3" creationId="{00000000-0000-0000-0000-000000000000}"/>
          </ac:spMkLst>
        </pc:spChg>
      </pc:sldChg>
      <pc:sldChg chg="addSp delSp modSp">
        <pc:chgData name="Ellie Rogers" userId="9c04aa10-35ea-4c34-895a-b6d15843c33e" providerId="ADAL" clId="{357FFE79-2354-436B-9E15-57DA5D1F63AD}" dt="2021-06-07T11:24:08.975" v="578" actId="1076"/>
        <pc:sldMkLst>
          <pc:docMk/>
          <pc:sldMk cId="1864499273" sldId="298"/>
        </pc:sldMkLst>
        <pc:spChg chg="mod">
          <ac:chgData name="Ellie Rogers" userId="9c04aa10-35ea-4c34-895a-b6d15843c33e" providerId="ADAL" clId="{357FFE79-2354-436B-9E15-57DA5D1F63AD}" dt="2021-06-07T11:21:17.726" v="576" actId="20577"/>
          <ac:spMkLst>
            <pc:docMk/>
            <pc:sldMk cId="1864499273" sldId="298"/>
            <ac:spMk id="3" creationId="{2199624A-805B-498B-AD03-51E0BCAADB3B}"/>
          </ac:spMkLst>
        </pc:spChg>
        <pc:graphicFrameChg chg="del">
          <ac:chgData name="Ellie Rogers" userId="9c04aa10-35ea-4c34-895a-b6d15843c33e" providerId="ADAL" clId="{357FFE79-2354-436B-9E15-57DA5D1F63AD}" dt="2021-06-07T10:01:08.589" v="8" actId="478"/>
          <ac:graphicFrameMkLst>
            <pc:docMk/>
            <pc:sldMk cId="1864499273" sldId="298"/>
            <ac:graphicFrameMk id="4" creationId="{EA0CFAA0-43BB-460B-A0AE-2A40E7D7BCC3}"/>
          </ac:graphicFrameMkLst>
        </pc:graphicFrameChg>
        <pc:graphicFrameChg chg="add mod">
          <ac:chgData name="Ellie Rogers" userId="9c04aa10-35ea-4c34-895a-b6d15843c33e" providerId="ADAL" clId="{357FFE79-2354-436B-9E15-57DA5D1F63AD}" dt="2021-06-07T11:24:08.975" v="578" actId="1076"/>
          <ac:graphicFrameMkLst>
            <pc:docMk/>
            <pc:sldMk cId="1864499273" sldId="298"/>
            <ac:graphicFrameMk id="5" creationId="{8FB68264-E4B9-4C68-8980-375B354AA734}"/>
          </ac:graphicFrameMkLst>
        </pc:graphicFrameChg>
      </pc:sldChg>
      <pc:sldChg chg="modSp">
        <pc:chgData name="Ellie Rogers" userId="9c04aa10-35ea-4c34-895a-b6d15843c33e" providerId="ADAL" clId="{357FFE79-2354-436B-9E15-57DA5D1F63AD}" dt="2021-06-07T11:20:28.421" v="449" actId="20577"/>
        <pc:sldMkLst>
          <pc:docMk/>
          <pc:sldMk cId="3660658292" sldId="299"/>
        </pc:sldMkLst>
        <pc:spChg chg="mod">
          <ac:chgData name="Ellie Rogers" userId="9c04aa10-35ea-4c34-895a-b6d15843c33e" providerId="ADAL" clId="{357FFE79-2354-436B-9E15-57DA5D1F63AD}" dt="2021-06-07T11:20:28.421" v="449" actId="20577"/>
          <ac:spMkLst>
            <pc:docMk/>
            <pc:sldMk cId="3660658292" sldId="299"/>
            <ac:spMk id="3" creationId="{27553356-02F8-4343-BF6A-F79470AEE9E6}"/>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07/06/2021</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067694"/>
            <a:ext cx="7772400" cy="1102519"/>
          </a:xfrm>
        </p:spPr>
        <p:txBody>
          <a:bodyPr>
            <a:normAutofit fontScale="90000"/>
          </a:bodyPr>
          <a:lstStyle/>
          <a:p>
            <a:r>
              <a:rPr lang="en-GB" dirty="0"/>
              <a:t>Modification 0710 - Provision of Class 1 Service by CDSP </a:t>
            </a:r>
            <a:br>
              <a:rPr lang="en-GB" dirty="0"/>
            </a:br>
            <a:br>
              <a:rPr lang="en-GB" dirty="0"/>
            </a:br>
            <a:r>
              <a:rPr lang="en-GB" sz="2000" dirty="0"/>
              <a:t>DSC Class 1 Read Service Supporting Document</a:t>
            </a:r>
            <a:br>
              <a:rPr lang="en-GB" dirty="0"/>
            </a:br>
            <a:endParaRPr lang="en-GB" dirty="0"/>
          </a:p>
        </p:txBody>
      </p:sp>
      <p:sp>
        <p:nvSpPr>
          <p:cNvPr id="3" name="Subtitle 2"/>
          <p:cNvSpPr>
            <a:spLocks noGrp="1"/>
          </p:cNvSpPr>
          <p:nvPr>
            <p:ph type="subTitle" idx="1"/>
          </p:nvPr>
        </p:nvSpPr>
        <p:spPr>
          <a:xfrm>
            <a:off x="1371600" y="3701479"/>
            <a:ext cx="6400800" cy="1102519"/>
          </a:xfrm>
        </p:spPr>
        <p:txBody>
          <a:bodyPr>
            <a:normAutofit/>
          </a:bodyPr>
          <a:lstStyle/>
          <a:p>
            <a:r>
              <a:rPr lang="en-GB" sz="2000" b="1" dirty="0"/>
              <a:t>Contract Management Committee</a:t>
            </a:r>
          </a:p>
          <a:p>
            <a:r>
              <a:rPr lang="en-GB" sz="2000" b="1" dirty="0"/>
              <a:t>16 June 2021</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92B1-327B-479E-ABE7-4015E929FAD2}"/>
              </a:ext>
            </a:extLst>
          </p:cNvPr>
          <p:cNvSpPr>
            <a:spLocks noGrp="1"/>
          </p:cNvSpPr>
          <p:nvPr>
            <p:ph type="title"/>
          </p:nvPr>
        </p:nvSpPr>
        <p:spPr/>
        <p:txBody>
          <a:bodyPr/>
          <a:lstStyle/>
          <a:p>
            <a:r>
              <a:rPr lang="en-GB" dirty="0"/>
              <a:t>Purpose of this presentation</a:t>
            </a:r>
          </a:p>
        </p:txBody>
      </p:sp>
      <p:sp>
        <p:nvSpPr>
          <p:cNvPr id="3" name="Content Placeholder 2">
            <a:extLst>
              <a:ext uri="{FF2B5EF4-FFF2-40B4-BE49-F238E27FC236}">
                <a16:creationId xmlns:a16="http://schemas.microsoft.com/office/drawing/2014/main" id="{2199624A-805B-498B-AD03-51E0BCAADB3B}"/>
              </a:ext>
            </a:extLst>
          </p:cNvPr>
          <p:cNvSpPr>
            <a:spLocks noGrp="1"/>
          </p:cNvSpPr>
          <p:nvPr>
            <p:ph idx="1"/>
          </p:nvPr>
        </p:nvSpPr>
        <p:spPr>
          <a:xfrm>
            <a:off x="457200" y="915566"/>
            <a:ext cx="8229600" cy="3672408"/>
          </a:xfrm>
        </p:spPr>
        <p:txBody>
          <a:bodyPr>
            <a:normAutofit fontScale="92500" lnSpcReduction="10000"/>
          </a:bodyPr>
          <a:lstStyle/>
          <a:p>
            <a:r>
              <a:rPr lang="en-GB" sz="1600" dirty="0">
                <a:solidFill>
                  <a:schemeClr val="tx2"/>
                </a:solidFill>
              </a:rPr>
              <a:t>Modification 0710 (XRN5218) obligates the CDSP to take over the contractual arrangements currently in place between Transporters and the Daily Metered Service Providers (DMSP), to procure and provide the Class 1 read service.</a:t>
            </a:r>
          </a:p>
          <a:p>
            <a:pPr marL="0" indent="0">
              <a:buNone/>
            </a:pPr>
            <a:endParaRPr lang="en-GB" sz="1600" dirty="0">
              <a:solidFill>
                <a:schemeClr val="tx2"/>
              </a:solidFill>
            </a:endParaRPr>
          </a:p>
          <a:p>
            <a:r>
              <a:rPr lang="en-GB" sz="1600" dirty="0">
                <a:solidFill>
                  <a:schemeClr val="tx2"/>
                </a:solidFill>
              </a:rPr>
              <a:t>We’ve discussed the DSC Class 1 Read Service Supporting Document within previous CoMC meetings and what was proposed to be included within it. To confirm, the document is proposed to be created in order to detail key information relevant to parties utilising the service and in certain cases, information which is being removed from the UNC under Modification 0710.</a:t>
            </a:r>
          </a:p>
          <a:p>
            <a:pPr marL="0" indent="0">
              <a:buNone/>
            </a:pPr>
            <a:endParaRPr lang="en-GB" sz="1600" dirty="0">
              <a:solidFill>
                <a:schemeClr val="tx2"/>
              </a:solidFill>
            </a:endParaRPr>
          </a:p>
          <a:p>
            <a:r>
              <a:rPr lang="en-GB" sz="1600" dirty="0">
                <a:solidFill>
                  <a:schemeClr val="tx2"/>
                </a:solidFill>
              </a:rPr>
              <a:t>This presentation intends to summarise the key elements of the document to support the CoMC in approving it at the June meeting. Please note, the latest version of the document includes any amendments requested previously by CoMC. </a:t>
            </a:r>
          </a:p>
          <a:p>
            <a:endParaRPr lang="en-GB" sz="1600" dirty="0">
              <a:solidFill>
                <a:schemeClr val="tx2"/>
              </a:solidFill>
            </a:endParaRPr>
          </a:p>
          <a:p>
            <a:r>
              <a:rPr lang="en-GB" sz="1600" dirty="0">
                <a:solidFill>
                  <a:schemeClr val="tx2"/>
                </a:solidFill>
              </a:rPr>
              <a:t>Please see attached the DSC Class 1 Read Service Supporting Document: </a:t>
            </a:r>
          </a:p>
          <a:p>
            <a:endParaRPr lang="en-GB" sz="1600" dirty="0">
              <a:solidFill>
                <a:schemeClr val="tx2"/>
              </a:solidFill>
            </a:endParaRPr>
          </a:p>
          <a:p>
            <a:pPr marL="0" indent="0">
              <a:buNone/>
            </a:pPr>
            <a:endParaRPr lang="en-GB" sz="1600" dirty="0">
              <a:solidFill>
                <a:schemeClr val="tx2"/>
              </a:solidFill>
            </a:endParaRPr>
          </a:p>
        </p:txBody>
      </p:sp>
      <p:graphicFrame>
        <p:nvGraphicFramePr>
          <p:cNvPr id="5" name="Object 4">
            <a:extLst>
              <a:ext uri="{FF2B5EF4-FFF2-40B4-BE49-F238E27FC236}">
                <a16:creationId xmlns:a16="http://schemas.microsoft.com/office/drawing/2014/main" id="{8FB68264-E4B9-4C68-8980-375B354AA734}"/>
              </a:ext>
            </a:extLst>
          </p:cNvPr>
          <p:cNvGraphicFramePr>
            <a:graphicFrameLocks noChangeAspect="1"/>
          </p:cNvGraphicFramePr>
          <p:nvPr>
            <p:extLst>
              <p:ext uri="{D42A27DB-BD31-4B8C-83A1-F6EECF244321}">
                <p14:modId xmlns:p14="http://schemas.microsoft.com/office/powerpoint/2010/main" val="4208862597"/>
              </p:ext>
            </p:extLst>
          </p:nvPr>
        </p:nvGraphicFramePr>
        <p:xfrm>
          <a:off x="683568" y="4339257"/>
          <a:ext cx="914400" cy="806450"/>
        </p:xfrm>
        <a:graphic>
          <a:graphicData uri="http://schemas.openxmlformats.org/presentationml/2006/ole">
            <mc:AlternateContent xmlns:mc="http://schemas.openxmlformats.org/markup-compatibility/2006">
              <mc:Choice xmlns:v="urn:schemas-microsoft-com:vml" Requires="v">
                <p:oleObj spid="_x0000_s1026" name="Document" showAsIcon="1" r:id="rId3" imgW="914400" imgH="806400" progId="Word.Document.12">
                  <p:embed/>
                </p:oleObj>
              </mc:Choice>
              <mc:Fallback>
                <p:oleObj name="Document" showAsIcon="1" r:id="rId3" imgW="914400" imgH="806400" progId="Word.Document.12">
                  <p:embed/>
                  <p:pic>
                    <p:nvPicPr>
                      <p:cNvPr id="5" name="Object 4">
                        <a:extLst>
                          <a:ext uri="{FF2B5EF4-FFF2-40B4-BE49-F238E27FC236}">
                            <a16:creationId xmlns:a16="http://schemas.microsoft.com/office/drawing/2014/main" id="{8FB68264-E4B9-4C68-8980-375B354AA734}"/>
                          </a:ext>
                        </a:extLst>
                      </p:cNvPr>
                      <p:cNvPicPr/>
                      <p:nvPr/>
                    </p:nvPicPr>
                    <p:blipFill>
                      <a:blip r:embed="rId4"/>
                      <a:stretch>
                        <a:fillRect/>
                      </a:stretch>
                    </p:blipFill>
                    <p:spPr>
                      <a:xfrm>
                        <a:off x="683568" y="4339257"/>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86449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92B1-327B-479E-ABE7-4015E929FAD2}"/>
              </a:ext>
            </a:extLst>
          </p:cNvPr>
          <p:cNvSpPr>
            <a:spLocks noGrp="1"/>
          </p:cNvSpPr>
          <p:nvPr>
            <p:ph type="title"/>
          </p:nvPr>
        </p:nvSpPr>
        <p:spPr>
          <a:xfrm>
            <a:off x="457200" y="205978"/>
            <a:ext cx="8229600" cy="637580"/>
          </a:xfrm>
        </p:spPr>
        <p:txBody>
          <a:bodyPr>
            <a:normAutofit fontScale="90000"/>
          </a:bodyPr>
          <a:lstStyle/>
          <a:p>
            <a:r>
              <a:rPr lang="en-GB" dirty="0"/>
              <a:t>What is included within the DSC Class 1 Read Service Supporting Document</a:t>
            </a:r>
          </a:p>
        </p:txBody>
      </p:sp>
      <p:sp>
        <p:nvSpPr>
          <p:cNvPr id="3" name="Content Placeholder 2">
            <a:extLst>
              <a:ext uri="{FF2B5EF4-FFF2-40B4-BE49-F238E27FC236}">
                <a16:creationId xmlns:a16="http://schemas.microsoft.com/office/drawing/2014/main" id="{2199624A-805B-498B-AD03-51E0BCAADB3B}"/>
              </a:ext>
            </a:extLst>
          </p:cNvPr>
          <p:cNvSpPr>
            <a:spLocks noGrp="1"/>
          </p:cNvSpPr>
          <p:nvPr>
            <p:ph idx="1"/>
          </p:nvPr>
        </p:nvSpPr>
        <p:spPr>
          <a:xfrm>
            <a:off x="457200" y="843558"/>
            <a:ext cx="8229600" cy="4032448"/>
          </a:xfrm>
        </p:spPr>
        <p:txBody>
          <a:bodyPr>
            <a:normAutofit fontScale="92500" lnSpcReduction="20000"/>
          </a:bodyPr>
          <a:lstStyle/>
          <a:p>
            <a:pPr marL="0" indent="0">
              <a:buNone/>
            </a:pPr>
            <a:endParaRPr lang="en-GB" sz="600" dirty="0">
              <a:solidFill>
                <a:schemeClr val="tx2"/>
              </a:solidFill>
            </a:endParaRPr>
          </a:p>
          <a:p>
            <a:pPr marL="0" indent="0">
              <a:buNone/>
            </a:pPr>
            <a:endParaRPr lang="en-GB" sz="1000" dirty="0">
              <a:solidFill>
                <a:schemeClr val="tx2"/>
              </a:solidFill>
            </a:endParaRPr>
          </a:p>
          <a:p>
            <a:r>
              <a:rPr lang="en-GB" sz="1500" dirty="0">
                <a:solidFill>
                  <a:schemeClr val="tx2"/>
                </a:solidFill>
                <a:latin typeface="+mn-lt"/>
              </a:rPr>
              <a:t>Performance </a:t>
            </a:r>
          </a:p>
          <a:p>
            <a:pPr lvl="1"/>
            <a:r>
              <a:rPr lang="en-GB" sz="1300" dirty="0">
                <a:solidFill>
                  <a:schemeClr val="tx2"/>
                </a:solidFill>
              </a:rPr>
              <a:t>Current performance standards the DMSPs are expected to adhere to for the service and MI reporting.</a:t>
            </a:r>
          </a:p>
          <a:p>
            <a:pPr lvl="1"/>
            <a:endParaRPr lang="en-GB" sz="1300" dirty="0">
              <a:solidFill>
                <a:schemeClr val="tx2"/>
              </a:solidFill>
              <a:latin typeface="+mn-lt"/>
            </a:endParaRPr>
          </a:p>
          <a:p>
            <a:r>
              <a:rPr lang="en-GB" sz="1500" dirty="0">
                <a:solidFill>
                  <a:schemeClr val="tx2"/>
                </a:solidFill>
                <a:latin typeface="+mn-lt"/>
              </a:rPr>
              <a:t>Liabilities Logic </a:t>
            </a:r>
          </a:p>
          <a:p>
            <a:pPr lvl="1"/>
            <a:r>
              <a:rPr lang="en-GB" sz="1300" dirty="0">
                <a:solidFill>
                  <a:schemeClr val="tx2"/>
                </a:solidFill>
              </a:rPr>
              <a:t>Where a liability will be incurred and how it is calculated. </a:t>
            </a:r>
          </a:p>
          <a:p>
            <a:pPr lvl="1"/>
            <a:r>
              <a:rPr lang="en-GB" sz="1300" dirty="0">
                <a:solidFill>
                  <a:schemeClr val="tx2"/>
                </a:solidFill>
              </a:rPr>
              <a:t>This will predominantly be a ‘lift and shift’ of the liabilities logic currently within Section M of the UNC which will be removed post-0710. </a:t>
            </a:r>
          </a:p>
          <a:p>
            <a:pPr lvl="1"/>
            <a:endParaRPr lang="en-GB" sz="1300" dirty="0">
              <a:solidFill>
                <a:schemeClr val="tx2"/>
              </a:solidFill>
              <a:latin typeface="+mn-lt"/>
            </a:endParaRPr>
          </a:p>
          <a:p>
            <a:r>
              <a:rPr lang="en-GB" sz="1500" dirty="0">
                <a:solidFill>
                  <a:schemeClr val="tx2"/>
                </a:solidFill>
                <a:latin typeface="+mn-lt"/>
              </a:rPr>
              <a:t>Shipper Dependencies</a:t>
            </a:r>
          </a:p>
          <a:p>
            <a:pPr lvl="1"/>
            <a:r>
              <a:rPr lang="en-GB" sz="1300" dirty="0">
                <a:solidFill>
                  <a:schemeClr val="tx2"/>
                </a:solidFill>
              </a:rPr>
              <a:t>Expectation on Shippers in relation to the installation of Daily Metered (DM) Read Equipment. </a:t>
            </a:r>
          </a:p>
          <a:p>
            <a:pPr lvl="1"/>
            <a:r>
              <a:rPr lang="en-GB" sz="1300" dirty="0">
                <a:solidFill>
                  <a:schemeClr val="tx2"/>
                </a:solidFill>
              </a:rPr>
              <a:t>Please note, the current process for the installation of DM Read Equipment will remain as is, this section will simply cover this at a high level. </a:t>
            </a:r>
          </a:p>
          <a:p>
            <a:endParaRPr lang="en-GB" sz="1500" dirty="0">
              <a:solidFill>
                <a:schemeClr val="tx2"/>
              </a:solidFill>
              <a:latin typeface="+mn-lt"/>
            </a:endParaRPr>
          </a:p>
          <a:p>
            <a:r>
              <a:rPr lang="en-GB" sz="1500" dirty="0">
                <a:solidFill>
                  <a:schemeClr val="tx2"/>
                </a:solidFill>
                <a:latin typeface="+mn-lt"/>
              </a:rPr>
              <a:t>Within-Day Service</a:t>
            </a:r>
          </a:p>
          <a:p>
            <a:pPr lvl="1"/>
            <a:r>
              <a:rPr lang="en-GB" sz="1300" dirty="0">
                <a:solidFill>
                  <a:schemeClr val="tx2"/>
                </a:solidFill>
                <a:latin typeface="+mn-lt"/>
              </a:rPr>
              <a:t>High level overview of the within-Day service and how it will be delivered. </a:t>
            </a:r>
          </a:p>
          <a:p>
            <a:pPr marL="0" indent="0">
              <a:buNone/>
            </a:pPr>
            <a:endParaRPr lang="en-GB" sz="1500" dirty="0">
              <a:solidFill>
                <a:schemeClr val="tx2"/>
              </a:solidFill>
              <a:latin typeface="+mn-lt"/>
            </a:endParaRPr>
          </a:p>
          <a:p>
            <a:r>
              <a:rPr lang="en-GB" sz="1500" dirty="0">
                <a:solidFill>
                  <a:schemeClr val="tx2"/>
                </a:solidFill>
                <a:latin typeface="+mn-lt"/>
              </a:rPr>
              <a:t>Modification 0691</a:t>
            </a:r>
          </a:p>
          <a:p>
            <a:pPr lvl="1"/>
            <a:r>
              <a:rPr lang="en-GB" sz="1300" dirty="0">
                <a:solidFill>
                  <a:schemeClr val="tx2"/>
                </a:solidFill>
                <a:latin typeface="+mn-lt"/>
              </a:rPr>
              <a:t>Overview of Modification 0691 and how it interacts with the Class 1 read service</a:t>
            </a:r>
          </a:p>
        </p:txBody>
      </p:sp>
    </p:spTree>
    <p:extLst>
      <p:ext uri="{BB962C8B-B14F-4D97-AF65-F5344CB8AC3E}">
        <p14:creationId xmlns:p14="http://schemas.microsoft.com/office/powerpoint/2010/main" val="257077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D5F4C-7862-4F13-8E86-48D7FB95CD5C}"/>
              </a:ext>
            </a:extLst>
          </p:cNvPr>
          <p:cNvSpPr>
            <a:spLocks noGrp="1"/>
          </p:cNvSpPr>
          <p:nvPr>
            <p:ph type="title"/>
          </p:nvPr>
        </p:nvSpPr>
        <p:spPr/>
        <p:txBody>
          <a:bodyPr>
            <a:normAutofit/>
          </a:bodyPr>
          <a:lstStyle/>
          <a:p>
            <a:r>
              <a:rPr lang="en-GB" dirty="0"/>
              <a:t>Things for CoMC to Consider</a:t>
            </a:r>
          </a:p>
        </p:txBody>
      </p:sp>
      <p:sp>
        <p:nvSpPr>
          <p:cNvPr id="3" name="Content Placeholder 2">
            <a:extLst>
              <a:ext uri="{FF2B5EF4-FFF2-40B4-BE49-F238E27FC236}">
                <a16:creationId xmlns:a16="http://schemas.microsoft.com/office/drawing/2014/main" id="{27553356-02F8-4343-BF6A-F79470AEE9E6}"/>
              </a:ext>
            </a:extLst>
          </p:cNvPr>
          <p:cNvSpPr>
            <a:spLocks noGrp="1"/>
          </p:cNvSpPr>
          <p:nvPr>
            <p:ph idx="1"/>
          </p:nvPr>
        </p:nvSpPr>
        <p:spPr>
          <a:xfrm>
            <a:off x="454170" y="843558"/>
            <a:ext cx="8229600" cy="4104456"/>
          </a:xfrm>
        </p:spPr>
        <p:txBody>
          <a:bodyPr>
            <a:normAutofit/>
          </a:bodyPr>
          <a:lstStyle/>
          <a:p>
            <a:pPr lvl="0"/>
            <a:r>
              <a:rPr lang="en-GB" sz="1800" dirty="0">
                <a:solidFill>
                  <a:schemeClr val="tx2"/>
                </a:solidFill>
              </a:rPr>
              <a:t>Within Section 2, it details how the document can be amended. It is worth highlighting that a proposed amendment to the document will be voted on by CoMC. </a:t>
            </a:r>
          </a:p>
          <a:p>
            <a:pPr lvl="0"/>
            <a:endParaRPr lang="en-GB" sz="1800" dirty="0">
              <a:solidFill>
                <a:schemeClr val="tx2"/>
              </a:solidFill>
            </a:endParaRPr>
          </a:p>
          <a:p>
            <a:pPr lvl="0"/>
            <a:r>
              <a:rPr lang="en-GB" sz="1800" dirty="0">
                <a:solidFill>
                  <a:schemeClr val="tx2"/>
                </a:solidFill>
              </a:rPr>
              <a:t>It is possible that the proposed change may only impact a particular constituency which will be voted on by all Contract Managers. </a:t>
            </a:r>
          </a:p>
          <a:p>
            <a:pPr lvl="0"/>
            <a:endParaRPr lang="en-GB" sz="1800" dirty="0">
              <a:solidFill>
                <a:schemeClr val="tx2"/>
              </a:solidFill>
            </a:endParaRPr>
          </a:p>
          <a:p>
            <a:pPr lvl="0"/>
            <a:r>
              <a:rPr lang="en-GB" sz="1800" dirty="0">
                <a:solidFill>
                  <a:schemeClr val="tx2"/>
                </a:solidFill>
              </a:rPr>
              <a:t>We wanted to make CoMC aware of this. </a:t>
            </a:r>
          </a:p>
          <a:p>
            <a:pPr lvl="0"/>
            <a:endParaRPr lang="en-GB" sz="1800" dirty="0">
              <a:solidFill>
                <a:schemeClr val="tx2"/>
              </a:solidFill>
            </a:endParaRPr>
          </a:p>
          <a:p>
            <a:pPr lvl="0"/>
            <a:endParaRPr lang="en-GB" sz="2800" dirty="0">
              <a:solidFill>
                <a:schemeClr val="tx2"/>
              </a:solidFill>
            </a:endParaRPr>
          </a:p>
          <a:p>
            <a:endParaRPr lang="en-GB" dirty="0"/>
          </a:p>
        </p:txBody>
      </p:sp>
    </p:spTree>
    <p:extLst>
      <p:ext uri="{BB962C8B-B14F-4D97-AF65-F5344CB8AC3E}">
        <p14:creationId xmlns:p14="http://schemas.microsoft.com/office/powerpoint/2010/main" val="366065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E1FBC-A208-410D-9456-A53A2935F62A}"/>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BC790380-B703-4E86-ADD8-AC138C94305F}"/>
              </a:ext>
            </a:extLst>
          </p:cNvPr>
          <p:cNvSpPr>
            <a:spLocks noGrp="1"/>
          </p:cNvSpPr>
          <p:nvPr>
            <p:ph idx="1"/>
          </p:nvPr>
        </p:nvSpPr>
        <p:spPr/>
        <p:txBody>
          <a:bodyPr>
            <a:normAutofit/>
          </a:bodyPr>
          <a:lstStyle/>
          <a:p>
            <a:r>
              <a:rPr lang="en-GB" sz="1800" dirty="0">
                <a:solidFill>
                  <a:schemeClr val="tx2"/>
                </a:solidFill>
              </a:rPr>
              <a:t>Request formal approval of the DSC Class 1 Read Service Supporting Document by the DSC CoMC.</a:t>
            </a:r>
          </a:p>
          <a:p>
            <a:endParaRPr lang="en-GB" sz="1800" dirty="0">
              <a:solidFill>
                <a:schemeClr val="tx2"/>
              </a:solidFill>
            </a:endParaRPr>
          </a:p>
          <a:p>
            <a:r>
              <a:rPr lang="en-GB" sz="1800" dirty="0">
                <a:solidFill>
                  <a:schemeClr val="tx2"/>
                </a:solidFill>
              </a:rPr>
              <a:t>If approved, the document will become live at the same time as the Modification 0710 and XRN5218 implementation date.  </a:t>
            </a:r>
          </a:p>
          <a:p>
            <a:endParaRPr lang="en-GB" sz="1800" dirty="0">
              <a:solidFill>
                <a:schemeClr val="tx2"/>
              </a:solidFill>
            </a:endParaRPr>
          </a:p>
        </p:txBody>
      </p:sp>
    </p:spTree>
    <p:extLst>
      <p:ext uri="{BB962C8B-B14F-4D97-AF65-F5344CB8AC3E}">
        <p14:creationId xmlns:p14="http://schemas.microsoft.com/office/powerpoint/2010/main" val="296002833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FC8F-249C-4F17-8739-5A766AEAB1CF}"/>
              </a:ext>
            </a:extLst>
          </p:cNvPr>
          <p:cNvSpPr>
            <a:spLocks noGrp="1"/>
          </p:cNvSpPr>
          <p:nvPr>
            <p:ph type="title"/>
          </p:nvPr>
        </p:nvSpPr>
        <p:spPr>
          <a:xfrm>
            <a:off x="323528" y="2067694"/>
            <a:ext cx="8229600" cy="637580"/>
          </a:xfrm>
        </p:spPr>
        <p:txBody>
          <a:bodyPr/>
          <a:lstStyle/>
          <a:p>
            <a:r>
              <a:rPr lang="en-GB" dirty="0"/>
              <a:t>Any questions?</a:t>
            </a:r>
          </a:p>
        </p:txBody>
      </p:sp>
    </p:spTree>
    <p:extLst>
      <p:ext uri="{BB962C8B-B14F-4D97-AF65-F5344CB8AC3E}">
        <p14:creationId xmlns:p14="http://schemas.microsoft.com/office/powerpoint/2010/main" val="81171787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http://purl.org/dc/elements/1.1/"/>
    <ds:schemaRef ds:uri="http://purl.org/dc/terms/"/>
    <ds:schemaRef ds:uri="9a7b3e7a-0d4a-4993-87d4-e4b984056896"/>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be7838b9-f9df-4a11-9d61-bf4b27e2a56e"/>
    <ds:schemaRef ds:uri="http://www.w3.org/XML/1998/namespace"/>
    <ds:schemaRef ds:uri="http://purl.org/dc/dcmitype/"/>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9FC5F64B-8E30-4F0B-9952-559613123985}"/>
</file>

<file path=docProps/app.xml><?xml version="1.0" encoding="utf-8"?>
<Properties xmlns="http://schemas.openxmlformats.org/officeDocument/2006/extended-properties" xmlns:vt="http://schemas.openxmlformats.org/officeDocument/2006/docPropsVTypes">
  <Template/>
  <TotalTime>3130</TotalTime>
  <Words>435</Words>
  <Application>Microsoft Office PowerPoint</Application>
  <PresentationFormat>On-screen Show (16:9)</PresentationFormat>
  <Paragraphs>42</Paragraphs>
  <Slides>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Calibri</vt:lpstr>
      <vt:lpstr>Office Theme</vt:lpstr>
      <vt:lpstr>Microsoft Word Document</vt:lpstr>
      <vt:lpstr>Modification 0710 - Provision of Class 1 Service by CDSP   DSC Class 1 Read Service Supporting Document </vt:lpstr>
      <vt:lpstr>Purpose of this presentation</vt:lpstr>
      <vt:lpstr>What is included within the DSC Class 1 Read Service Supporting Document</vt:lpstr>
      <vt:lpstr>Things for CoMC to Consider</vt:lpstr>
      <vt:lpstr>Next steps</vt:lpstr>
      <vt:lpstr>Any questions?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Ellie Rogers</cp:lastModifiedBy>
  <cp:revision>91</cp:revision>
  <cp:lastPrinted>2019-03-28T16:17:10Z</cp:lastPrinted>
  <dcterms:created xsi:type="dcterms:W3CDTF">2018-09-02T17:12:15Z</dcterms:created>
  <dcterms:modified xsi:type="dcterms:W3CDTF">2021-06-07T11:24:15Z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