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463" r:id="rId5"/>
    <p:sldId id="4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5D1A1-FDE2-47A1-8913-BD8155B006D2}" v="10" dt="2021-05-24T08:57:12.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S::joanne.williams@xoserve.com::d39fd7a2-e977-4005-a1b8-665cd7ce1fbd" providerId="AD" clId="Web-{2BC5D1A1-FDE2-47A1-8913-BD8155B006D2}"/>
    <pc:docChg chg="modSld">
      <pc:chgData name="Joanne Williams" userId="S::joanne.williams@xoserve.com::d39fd7a2-e977-4005-a1b8-665cd7ce1fbd" providerId="AD" clId="Web-{2BC5D1A1-FDE2-47A1-8913-BD8155B006D2}" dt="2021-05-24T08:57:12.181" v="4" actId="20577"/>
      <pc:docMkLst>
        <pc:docMk/>
      </pc:docMkLst>
      <pc:sldChg chg="modSp">
        <pc:chgData name="Joanne Williams" userId="S::joanne.williams@xoserve.com::d39fd7a2-e977-4005-a1b8-665cd7ce1fbd" providerId="AD" clId="Web-{2BC5D1A1-FDE2-47A1-8913-BD8155B006D2}" dt="2021-05-24T08:57:12.181" v="4" actId="20577"/>
        <pc:sldMkLst>
          <pc:docMk/>
          <pc:sldMk cId="1210139697" sldId="463"/>
        </pc:sldMkLst>
        <pc:spChg chg="mod">
          <ac:chgData name="Joanne Williams" userId="S::joanne.williams@xoserve.com::d39fd7a2-e977-4005-a1b8-665cd7ce1fbd" providerId="AD" clId="Web-{2BC5D1A1-FDE2-47A1-8913-BD8155B006D2}" dt="2021-05-24T08:57:12.181" v="4" actId="20577"/>
          <ac:spMkLst>
            <pc:docMk/>
            <pc:sldMk cId="1210139697" sldId="463"/>
            <ac:spMk id="5" creationId="{F2593A0D-9414-4F66-A28B-C8A2F59EF1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24/05/2021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dirty="0">
                <a:latin typeface="Arial"/>
                <a:cs typeface="Arial"/>
              </a:rPr>
              <a:t>May Updates for June's </a:t>
            </a:r>
            <a:r>
              <a:rPr lang="en-GB" sz="3450" dirty="0" err="1">
                <a:latin typeface="Arial"/>
                <a:cs typeface="Arial"/>
              </a:rPr>
              <a:t>ChMC</a:t>
            </a:r>
            <a:endParaRPr lang="en-GB" dirty="0" err="1"/>
          </a:p>
          <a:p>
            <a:r>
              <a:rPr lang="en-GB" dirty="0"/>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82579408"/>
              </p:ext>
            </p:extLst>
          </p:nvPr>
        </p:nvGraphicFramePr>
        <p:xfrm>
          <a:off x="200026" y="898284"/>
          <a:ext cx="6301088" cy="5795079"/>
        </p:xfrm>
        <a:graphic>
          <a:graphicData uri="http://schemas.openxmlformats.org/drawingml/2006/table">
            <a:tbl>
              <a:tblPr firstRow="1" bandRow="1">
                <a:tableStyleId>{5C22544A-7EE6-4342-B048-85BDC9FD1C3A}</a:tableStyleId>
              </a:tblPr>
              <a:tblGrid>
                <a:gridCol w="6301088">
                  <a:extLst>
                    <a:ext uri="{9D8B030D-6E8A-4147-A177-3AD203B41FA5}">
                      <a16:colId xmlns:a16="http://schemas.microsoft.com/office/drawing/2014/main" val="429621566"/>
                    </a:ext>
                  </a:extLst>
                </a:gridCol>
              </a:tblGrid>
              <a:tr h="408418">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400" dirty="0">
                          <a:solidFill>
                            <a:schemeClr val="tx1"/>
                          </a:solidFill>
                          <a:latin typeface="Calibri"/>
                          <a:cs typeface="Calibri"/>
                        </a:rPr>
                        <a:t>Of the five options provided, we have now shortlisted two options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With the remaining options, we are seeking additional clarifications and working with suppliers to obtain these</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Additional activities are continuing on certain processes such as the Must Reads, </a:t>
                      </a:r>
                      <a:r>
                        <a:rPr lang="en-GB" sz="1400" dirty="0" err="1">
                          <a:solidFill>
                            <a:schemeClr val="tx1"/>
                          </a:solidFill>
                          <a:latin typeface="Calibri"/>
                          <a:cs typeface="Calibri"/>
                        </a:rPr>
                        <a:t>ToG</a:t>
                      </a:r>
                      <a:r>
                        <a:rPr lang="en-GB" sz="1400" dirty="0">
                          <a:solidFill>
                            <a:schemeClr val="tx1"/>
                          </a:solidFill>
                          <a:latin typeface="Calibri"/>
                          <a:cs typeface="Calibri"/>
                        </a:rPr>
                        <a:t> and GSR, which the team are targeting to communicate these to the wider audience at the end of May</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We are conscious that we were due to attend </a:t>
                      </a:r>
                      <a:r>
                        <a:rPr lang="en-GB" sz="1400" dirty="0" err="1">
                          <a:solidFill>
                            <a:schemeClr val="tx1"/>
                          </a:solidFill>
                          <a:latin typeface="Calibri"/>
                          <a:cs typeface="Calibri"/>
                        </a:rPr>
                        <a:t>CoMC</a:t>
                      </a:r>
                      <a:r>
                        <a:rPr lang="en-GB" sz="1400" dirty="0">
                          <a:solidFill>
                            <a:schemeClr val="tx1"/>
                          </a:solidFill>
                          <a:latin typeface="Calibri"/>
                          <a:cs typeface="Calibri"/>
                        </a:rPr>
                        <a:t> in May to provide the preferred solution, however we  are currently undertaking additional due diligence to ensure the chosen solution meets all requirements and can adapt for future changes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Following a session held with a customer rep, it has clarified that there is not duplication with the SDEP tool and the cross communication function requirement. Therefore the cross communication functionality remains in scope and the focus group shall continue to refine the requirements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3853837970"/>
              </p:ext>
            </p:extLst>
          </p:nvPr>
        </p:nvGraphicFramePr>
        <p:xfrm>
          <a:off x="6906761" y="5217528"/>
          <a:ext cx="4952159" cy="73152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dirty="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dirty="0">
                          <a:solidFill>
                            <a:srgbClr val="000000"/>
                          </a:solidFill>
                          <a:effectLst/>
                          <a:latin typeface="Calibri"/>
                          <a:cs typeface="Calibri"/>
                        </a:rPr>
                        <a:t>Capture Exit</a:t>
                      </a:r>
                    </a:p>
                  </a:txBody>
                  <a:tcPr anchor="ctr"/>
                </a:tc>
                <a:tc>
                  <a:txBody>
                    <a:bodyPr/>
                    <a:lstStyle/>
                    <a:p>
                      <a:r>
                        <a:rPr lang="en-GB" sz="1400" b="0" dirty="0">
                          <a:solidFill>
                            <a:schemeClr val="tx1"/>
                          </a:solidFill>
                          <a:latin typeface="Calibri"/>
                          <a:cs typeface="Calibri"/>
                        </a:rPr>
                        <a:t>30/06/2021</a:t>
                      </a:r>
                    </a:p>
                  </a:txBody>
                  <a:tcPr marL="121920" marR="121920" marT="60960" marB="60960">
                    <a:solidFill>
                      <a:srgbClr val="FFC000"/>
                    </a:solidFill>
                  </a:tcPr>
                </a:tc>
                <a:extLst>
                  <a:ext uri="{0D108BD9-81ED-4DB2-BD59-A6C34878D82A}">
                    <a16:rowId xmlns:a16="http://schemas.microsoft.com/office/drawing/2014/main" val="2024808289"/>
                  </a:ext>
                </a:extLst>
              </a:tr>
            </a:tbl>
          </a:graphicData>
        </a:graphic>
      </p:graphicFrame>
      <p:graphicFrame>
        <p:nvGraphicFramePr>
          <p:cNvPr id="6" name="Table 5">
            <a:extLst>
              <a:ext uri="{FF2B5EF4-FFF2-40B4-BE49-F238E27FC236}">
                <a16:creationId xmlns:a16="http://schemas.microsoft.com/office/drawing/2014/main" id="{17A0C3EF-B82F-484D-BC09-9FE416453D4F}"/>
              </a:ext>
            </a:extLst>
          </p:cNvPr>
          <p:cNvGraphicFramePr>
            <a:graphicFrameLocks noGrp="1"/>
          </p:cNvGraphicFramePr>
          <p:nvPr>
            <p:extLst>
              <p:ext uri="{D42A27DB-BD31-4B8C-83A1-F6EECF244321}">
                <p14:modId xmlns:p14="http://schemas.microsoft.com/office/powerpoint/2010/main" val="895381152"/>
              </p:ext>
            </p:extLst>
          </p:nvPr>
        </p:nvGraphicFramePr>
        <p:xfrm>
          <a:off x="6734176" y="898284"/>
          <a:ext cx="5257798" cy="4197591"/>
        </p:xfrm>
        <a:graphic>
          <a:graphicData uri="http://schemas.openxmlformats.org/drawingml/2006/table">
            <a:tbl>
              <a:tblPr firstRow="1" bandRow="1">
                <a:tableStyleId>{5C22544A-7EE6-4342-B048-85BDC9FD1C3A}</a:tableStyleId>
              </a:tblPr>
              <a:tblGrid>
                <a:gridCol w="5257798">
                  <a:extLst>
                    <a:ext uri="{9D8B030D-6E8A-4147-A177-3AD203B41FA5}">
                      <a16:colId xmlns:a16="http://schemas.microsoft.com/office/drawing/2014/main" val="429621566"/>
                    </a:ext>
                  </a:extLst>
                </a:gridCol>
              </a:tblGrid>
              <a:tr h="481937">
                <a:tc>
                  <a:txBody>
                    <a:bodyPr/>
                    <a:lstStyle/>
                    <a:p>
                      <a:r>
                        <a:rPr lang="en-GB" sz="1600">
                          <a:solidFill>
                            <a:schemeClr val="bg1"/>
                          </a:solidFill>
                        </a:rPr>
                        <a:t>Next Steps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3715654">
                <a:tc>
                  <a:txBody>
                    <a:bodyPr/>
                    <a:lstStyle/>
                    <a:p>
                      <a:pPr marL="285750" lvl="0" indent="-285750">
                        <a:buFont typeface="Arial" panose="020B0604020202020204" pitchFamily="34" charset="0"/>
                        <a:buChar char="•"/>
                      </a:pPr>
                      <a:r>
                        <a:rPr lang="en-GB" sz="1400" kern="1200" dirty="0">
                          <a:solidFill>
                            <a:schemeClr val="tx1"/>
                          </a:solidFill>
                          <a:latin typeface="Calibri"/>
                          <a:ea typeface="+mn-ea"/>
                          <a:cs typeface="Calibri"/>
                        </a:rPr>
                        <a:t>Identify the preferred solution and present to </a:t>
                      </a:r>
                      <a:r>
                        <a:rPr lang="en-GB" sz="1400" kern="1200" dirty="0" err="1">
                          <a:solidFill>
                            <a:schemeClr val="tx1"/>
                          </a:solidFill>
                          <a:latin typeface="Calibri"/>
                          <a:ea typeface="+mn-ea"/>
                          <a:cs typeface="Calibri"/>
                        </a:rPr>
                        <a:t>CoMC</a:t>
                      </a:r>
                      <a:r>
                        <a:rPr lang="en-GB" sz="1400" kern="1200" dirty="0">
                          <a:solidFill>
                            <a:schemeClr val="tx1"/>
                          </a:solidFill>
                          <a:latin typeface="Calibri"/>
                          <a:ea typeface="+mn-ea"/>
                          <a:cs typeface="Calibri"/>
                        </a:rPr>
                        <a:t> </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Approval of processes to remain in scope of CMS</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Cross Communication workshop to be scheduled for the focus group</a:t>
                      </a:r>
                    </a:p>
                    <a:p>
                      <a:pPr marL="285750" lvl="0" indent="-285750">
                        <a:buFont typeface="Arial" panose="020B0604020202020204" pitchFamily="34" charset="0"/>
                        <a:buChar char="•"/>
                      </a:pPr>
                      <a:endParaRPr lang="en-GB" sz="1400" kern="1200" dirty="0">
                        <a:solidFill>
                          <a:schemeClr val="tx1"/>
                        </a:solidFill>
                        <a:latin typeface="Calibri"/>
                        <a:ea typeface="+mn-ea"/>
                        <a:cs typeface="Calibri"/>
                      </a:endParaRPr>
                    </a:p>
                    <a:p>
                      <a:pPr marL="285750" lvl="0" indent="-285750">
                        <a:buFont typeface="Arial" panose="020B0604020202020204" pitchFamily="34" charset="0"/>
                        <a:buChar char="•"/>
                      </a:pPr>
                      <a:r>
                        <a:rPr lang="en-GB" sz="1400" kern="1200" dirty="0">
                          <a:solidFill>
                            <a:schemeClr val="tx1"/>
                          </a:solidFill>
                          <a:latin typeface="Calibri"/>
                          <a:ea typeface="+mn-ea"/>
                          <a:cs typeface="Calibri"/>
                        </a:rPr>
                        <a:t>Finalising the Must Reads, </a:t>
                      </a:r>
                      <a:r>
                        <a:rPr lang="en-GB" sz="1400" kern="1200" dirty="0" err="1">
                          <a:solidFill>
                            <a:schemeClr val="tx1"/>
                          </a:solidFill>
                          <a:latin typeface="Calibri"/>
                          <a:ea typeface="+mn-ea"/>
                          <a:cs typeface="Calibri"/>
                        </a:rPr>
                        <a:t>ToG</a:t>
                      </a:r>
                      <a:r>
                        <a:rPr lang="en-GB" sz="1400" kern="1200" dirty="0">
                          <a:solidFill>
                            <a:schemeClr val="tx1"/>
                          </a:solidFill>
                          <a:latin typeface="Calibri"/>
                          <a:ea typeface="+mn-ea"/>
                          <a:cs typeface="Calibri"/>
                        </a:rPr>
                        <a:t> and GSR high level requirements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Angela Clarke</DisplayName>
        <AccountId>12</AccountId>
        <AccountType/>
      </UserInfo>
      <UserInfo>
        <DisplayName>Richard Cresswell</DisplayName>
        <AccountId>70</AccountId>
        <AccountType/>
      </UserInfo>
      <UserInfo>
        <DisplayName>Kirsty Merrilees</DisplayName>
        <AccountId>146</AccountId>
        <AccountType/>
      </UserInfo>
      <UserInfo>
        <DisplayName>Charan Singh</DisplayName>
        <AccountId>126</AccountId>
        <AccountType/>
      </UserInfo>
      <UserInfo>
        <DisplayName>Megan Troth</DisplayName>
        <AccountId>131</AccountId>
        <AccountType/>
      </UserInfo>
      <UserInfo>
        <DisplayName>Mark Chattin</DisplayName>
        <AccountId>249</AccountId>
        <AccountType/>
      </UserInfo>
      <UserInfo>
        <DisplayName>Trefor Price</DisplayName>
        <AccountId>197</AccountId>
        <AccountType/>
      </UserInfo>
      <UserInfo>
        <DisplayName>Linda Whitcroft</DisplayName>
        <AccountId>78</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2.xml><?xml version="1.0" encoding="utf-8"?>
<ds:datastoreItem xmlns:ds="http://schemas.openxmlformats.org/officeDocument/2006/customXml" ds:itemID="{B32DC69A-4E4C-4C5F-A573-ED75CA8821B0}">
  <ds:schemaRefs>
    <ds:schemaRef ds:uri="http://purl.org/dc/terms/"/>
    <ds:schemaRef ds:uri="http://schemas.microsoft.com/office/infopath/2007/PartnerControls"/>
    <ds:schemaRef ds:uri="http://schemas.microsoft.com/office/2006/documentManagement/types"/>
    <ds:schemaRef ds:uri="1447494a-e48f-468a-bba7-54d8a0f3944e"/>
    <ds:schemaRef ds:uri="http://purl.org/dc/elements/1.1/"/>
    <ds:schemaRef ds:uri="http://schemas.openxmlformats.org/package/2006/metadata/core-properties"/>
    <ds:schemaRef ds:uri="http://purl.org/dc/dcmitype/"/>
    <ds:schemaRef ds:uri="691200bb-23ec-4320-bfcc-6974bc463eb3"/>
    <ds:schemaRef ds:uri="http://schemas.microsoft.com/office/2006/metadata/properties"/>
    <ds:schemaRef ds:uri="http://www.w3.org/XML/1998/namespace"/>
    <ds:schemaRef ds:uri="103fba77-31dd-4780-83f9-c54f26c3a260"/>
  </ds:schemaRefs>
</ds:datastoreItem>
</file>

<file path=customXml/itemProps3.xml><?xml version="1.0" encoding="utf-8"?>
<ds:datastoreItem xmlns:ds="http://schemas.openxmlformats.org/officeDocument/2006/customXml" ds:itemID="{E1128E29-7B01-48F5-A85E-3D3AEB1CF3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18395</TotalTime>
  <Words>213</Words>
  <Application>Microsoft Office PowerPoint</Application>
  <PresentationFormat>Widescreen</PresentationFormat>
  <Paragraphs>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CMS Rebuild Update</vt:lpstr>
      <vt:lpstr>CMS Rebuild - Progress to 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5</cp:revision>
  <dcterms:created xsi:type="dcterms:W3CDTF">2020-12-03T15:59:13Z</dcterms:created>
  <dcterms:modified xsi:type="dcterms:W3CDTF">2021-05-24T08:57:12Z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