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3"/>
  </p:notesMasterIdLst>
  <p:handoutMasterIdLst>
    <p:handoutMasterId r:id="rId24"/>
  </p:handoutMasterIdLst>
  <p:sldIdLst>
    <p:sldId id="352" r:id="rId8"/>
    <p:sldId id="829" r:id="rId9"/>
    <p:sldId id="787" r:id="rId10"/>
    <p:sldId id="826" r:id="rId11"/>
    <p:sldId id="794" r:id="rId12"/>
    <p:sldId id="775" r:id="rId13"/>
    <p:sldId id="1993" r:id="rId14"/>
    <p:sldId id="1990" r:id="rId15"/>
    <p:sldId id="1991" r:id="rId16"/>
    <p:sldId id="831" r:id="rId17"/>
    <p:sldId id="1994" r:id="rId18"/>
    <p:sldId id="830" r:id="rId19"/>
    <p:sldId id="1992" r:id="rId20"/>
    <p:sldId id="1995" r:id="rId21"/>
    <p:sldId id="1996" r:id="rId22"/>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30EA3-5B38-4399-9BF2-A91FF5984A06}" v="14" dt="2021-06-04T10:10:08.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varScale="1">
        <p:scale>
          <a:sx n="103" d="100"/>
          <a:sy n="103" d="100"/>
        </p:scale>
        <p:origin x="76" y="10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54F30EA3-5B38-4399-9BF2-A91FF5984A06}"/>
    <pc:docChg chg="addSld modSld">
      <pc:chgData name="Emma J Lyndon" userId="fefd1f69-c297-4970-add2-0b667d1abc1f" providerId="ADAL" clId="{54F30EA3-5B38-4399-9BF2-A91FF5984A06}" dt="2021-06-04T10:10:08.360" v="13" actId="14100"/>
      <pc:docMkLst>
        <pc:docMk/>
      </pc:docMkLst>
      <pc:sldChg chg="addSp modSp add mod">
        <pc:chgData name="Emma J Lyndon" userId="fefd1f69-c297-4970-add2-0b667d1abc1f" providerId="ADAL" clId="{54F30EA3-5B38-4399-9BF2-A91FF5984A06}" dt="2021-06-04T10:10:08.360" v="13" actId="14100"/>
        <pc:sldMkLst>
          <pc:docMk/>
          <pc:sldMk cId="4022483222" sldId="1996"/>
        </pc:sldMkLst>
        <pc:graphicFrameChg chg="add mod">
          <ac:chgData name="Emma J Lyndon" userId="fefd1f69-c297-4970-add2-0b667d1abc1f" providerId="ADAL" clId="{54F30EA3-5B38-4399-9BF2-A91FF5984A06}" dt="2021-06-04T10:10:08.360" v="13" actId="14100"/>
          <ac:graphicFrameMkLst>
            <pc:docMk/>
            <pc:sldMk cId="4022483222" sldId="1996"/>
            <ac:graphicFrameMk id="2" creationId="{3D32196F-A301-42A1-8675-6C68211936E7}"/>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RCXW6Q4S\Funding%20May%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Funding'!$D$32</c:f>
              <c:strCache>
                <c:ptCount val="1"/>
                <c:pt idx="0">
                  <c:v> Monthly FORECAST (Cumulative) </c:v>
                </c:pt>
              </c:strCache>
            </c:strRef>
          </c:tx>
          <c:spPr>
            <a:ln>
              <a:solidFill>
                <a:srgbClr val="7030A0"/>
              </a:solidFill>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Funding'!$D$33:$D$68</c:f>
              <c:numCache>
                <c:formatCode>"£"#,##0</c:formatCode>
                <c:ptCount val="36"/>
                <c:pt idx="0">
                  <c:v>363976.72</c:v>
                </c:pt>
                <c:pt idx="1">
                  <c:v>683029.77649999992</c:v>
                </c:pt>
                <c:pt idx="2">
                  <c:v>1009036.4989999998</c:v>
                </c:pt>
                <c:pt idx="3">
                  <c:v>1468927.8936666665</c:v>
                </c:pt>
                <c:pt idx="4">
                  <c:v>1881004.6076666664</c:v>
                </c:pt>
                <c:pt idx="5">
                  <c:v>2628016.3189999997</c:v>
                </c:pt>
                <c:pt idx="6">
                  <c:v>3342083.1863333331</c:v>
                </c:pt>
                <c:pt idx="7">
                  <c:v>4458203.0079999994</c:v>
                </c:pt>
                <c:pt idx="8">
                  <c:v>5354404.1686666664</c:v>
                </c:pt>
                <c:pt idx="9">
                  <c:v>6043381.8373333327</c:v>
                </c:pt>
                <c:pt idx="10">
                  <c:v>7142886.0309666656</c:v>
                </c:pt>
                <c:pt idx="11">
                  <c:v>8975402.7506666668</c:v>
                </c:pt>
                <c:pt idx="12">
                  <c:v>10111305.124</c:v>
                </c:pt>
                <c:pt idx="13">
                  <c:v>11388987.072333332</c:v>
                </c:pt>
                <c:pt idx="14">
                  <c:v>13038342.615666665</c:v>
                </c:pt>
                <c:pt idx="15">
                  <c:v>14439812.028999999</c:v>
                </c:pt>
                <c:pt idx="16">
                  <c:v>15676651.817333333</c:v>
                </c:pt>
                <c:pt idx="17">
                  <c:v>16871244.883333333</c:v>
                </c:pt>
                <c:pt idx="18">
                  <c:v>18128098.529696971</c:v>
                </c:pt>
                <c:pt idx="19">
                  <c:v>18805264.193030305</c:v>
                </c:pt>
                <c:pt idx="20">
                  <c:v>19805071.686363637</c:v>
                </c:pt>
                <c:pt idx="21">
                  <c:v>20880560.800292209</c:v>
                </c:pt>
                <c:pt idx="22">
                  <c:v>21535840.035054114</c:v>
                </c:pt>
                <c:pt idx="23">
                  <c:v>22900836.205054116</c:v>
                </c:pt>
                <c:pt idx="24">
                  <c:v>23741581.401720781</c:v>
                </c:pt>
                <c:pt idx="25">
                  <c:v>25221791.42172078</c:v>
                </c:pt>
                <c:pt idx="26">
                  <c:v>26707177.151720781</c:v>
                </c:pt>
                <c:pt idx="27">
                  <c:v>28201768.60172078</c:v>
                </c:pt>
                <c:pt idx="28">
                  <c:v>29607615.451720782</c:v>
                </c:pt>
                <c:pt idx="29">
                  <c:v>30437600.901720781</c:v>
                </c:pt>
                <c:pt idx="30">
                  <c:v>31329066.85172078</c:v>
                </c:pt>
                <c:pt idx="31">
                  <c:v>32623882.801720779</c:v>
                </c:pt>
                <c:pt idx="32">
                  <c:v>33498013.035054114</c:v>
                </c:pt>
                <c:pt idx="33">
                  <c:v>34501787.268387444</c:v>
                </c:pt>
                <c:pt idx="34">
                  <c:v>35906770.501720779</c:v>
                </c:pt>
                <c:pt idx="35">
                  <c:v>36746041.805054113</c:v>
                </c:pt>
              </c:numCache>
            </c:numRef>
          </c:val>
          <c:smooth val="0"/>
          <c:extLst>
            <c:ext xmlns:c16="http://schemas.microsoft.com/office/drawing/2014/chart" uri="{C3380CC4-5D6E-409C-BE32-E72D297353CC}">
              <c16:uniqueId val="{00000000-F0E8-4881-B9AE-07A0C8A31F21}"/>
            </c:ext>
          </c:extLst>
        </c:ser>
        <c:ser>
          <c:idx val="2"/>
          <c:order val="1"/>
          <c:tx>
            <c:strRef>
              <c:f>'Out - Funding'!$E$32</c:f>
              <c:strCache>
                <c:ptCount val="1"/>
                <c:pt idx="0">
                  <c:v> Monthly BUDGET (Cumulative) </c:v>
                </c:pt>
              </c:strCache>
            </c:strRef>
          </c:tx>
          <c:spPr>
            <a:ln>
              <a:solidFill>
                <a:schemeClr val="accent1"/>
              </a:solidFill>
              <a:prstDash val="sysDot"/>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Funding'!$E$33:$E$68</c:f>
              <c:numCache>
                <c:formatCode>"£"#,##0</c:formatCode>
                <c:ptCount val="36"/>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23741581.401720781</c:v>
                </c:pt>
                <c:pt idx="25">
                  <c:v>25221791.42172078</c:v>
                </c:pt>
                <c:pt idx="26">
                  <c:v>26707177.151720781</c:v>
                </c:pt>
                <c:pt idx="27">
                  <c:v>28201768.60172078</c:v>
                </c:pt>
                <c:pt idx="28">
                  <c:v>29607615.451720782</c:v>
                </c:pt>
                <c:pt idx="29">
                  <c:v>30437600.901720781</c:v>
                </c:pt>
                <c:pt idx="30">
                  <c:v>31329066.85172078</c:v>
                </c:pt>
                <c:pt idx="31">
                  <c:v>32623882.801720779</c:v>
                </c:pt>
                <c:pt idx="32">
                  <c:v>33498013.035054114</c:v>
                </c:pt>
                <c:pt idx="33">
                  <c:v>34501787.268387444</c:v>
                </c:pt>
                <c:pt idx="34">
                  <c:v>35906770.501720779</c:v>
                </c:pt>
                <c:pt idx="35">
                  <c:v>36746041.805054113</c:v>
                </c:pt>
              </c:numCache>
            </c:numRef>
          </c:val>
          <c:smooth val="0"/>
          <c:extLst>
            <c:ext xmlns:c16="http://schemas.microsoft.com/office/drawing/2014/chart" uri="{C3380CC4-5D6E-409C-BE32-E72D297353CC}">
              <c16:uniqueId val="{00000001-F0E8-4881-B9AE-07A0C8A31F21}"/>
            </c:ext>
          </c:extLst>
        </c:ser>
        <c:ser>
          <c:idx val="3"/>
          <c:order val="2"/>
          <c:tx>
            <c:strRef>
              <c:f>'Out - Funding'!$F$32</c:f>
              <c:strCache>
                <c:ptCount val="1"/>
                <c:pt idx="0">
                  <c:v> Monthly ACTUALS (Cumulative) </c:v>
                </c:pt>
              </c:strCache>
            </c:strRef>
          </c:tx>
          <c:spPr>
            <a:ln>
              <a:solidFill>
                <a:schemeClr val="accent1"/>
              </a:solidFill>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Funding'!$F$33:$F$68</c:f>
              <c:numCache>
                <c:formatCode>"£"#,##0</c:formatCode>
                <c:ptCount val="36"/>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23586832.818333339</c:v>
                </c:pt>
                <c:pt idx="24">
                  <c:v>24501593.20833334</c:v>
                </c:pt>
                <c:pt idx="25">
                  <c:v>25981803.228333339</c:v>
                </c:pt>
                <c:pt idx="26">
                  <c:v>27467188.95833334</c:v>
                </c:pt>
                <c:pt idx="27">
                  <c:v>28961780.408333339</c:v>
                </c:pt>
                <c:pt idx="28">
                  <c:v>30367627.25833334</c:v>
                </c:pt>
                <c:pt idx="29">
                  <c:v>31197612.70833334</c:v>
                </c:pt>
                <c:pt idx="30">
                  <c:v>32089078.658333339</c:v>
                </c:pt>
                <c:pt idx="31">
                  <c:v>33383894.608333338</c:v>
                </c:pt>
                <c:pt idx="32">
                  <c:v>34258024.841666669</c:v>
                </c:pt>
                <c:pt idx="33">
                  <c:v>35261799.075000003</c:v>
                </c:pt>
                <c:pt idx="34">
                  <c:v>36666782.308333337</c:v>
                </c:pt>
                <c:pt idx="35">
                  <c:v>37506053.611666672</c:v>
                </c:pt>
              </c:numCache>
            </c:numRef>
          </c:val>
          <c:smooth val="0"/>
          <c:extLst>
            <c:ext xmlns:c16="http://schemas.microsoft.com/office/drawing/2014/chart" uri="{C3380CC4-5D6E-409C-BE32-E72D297353CC}">
              <c16:uniqueId val="{00000002-F0E8-4881-B9AE-07A0C8A31F21}"/>
            </c:ext>
          </c:extLst>
        </c:ser>
        <c:ser>
          <c:idx val="0"/>
          <c:order val="3"/>
          <c:tx>
            <c:strRef>
              <c:f>'Out - Funding'!$G$32</c:f>
              <c:strCache>
                <c:ptCount val="1"/>
                <c:pt idx="0">
                  <c:v>Total Approved Budget</c:v>
                </c:pt>
              </c:strCache>
            </c:strRef>
          </c:tx>
          <c:spPr>
            <a:ln>
              <a:solidFill>
                <a:schemeClr val="accent3">
                  <a:lumMod val="50000"/>
                </a:schemeClr>
              </a:solidFill>
            </a:ln>
          </c:spPr>
          <c:marker>
            <c:symbol val="none"/>
          </c:marker>
          <c:cat>
            <c:numRef>
              <c:f>'Out - Funding'!$A$33:$A$68</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Funding'!$G$33:$G$68</c:f>
              <c:numCache>
                <c:formatCode>"£"#,##0</c:formatCode>
                <c:ptCount val="36"/>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numCache>
            </c:numRef>
          </c:val>
          <c:smooth val="0"/>
          <c:extLst>
            <c:ext xmlns:c16="http://schemas.microsoft.com/office/drawing/2014/chart" uri="{C3380CC4-5D6E-409C-BE32-E72D297353CC}">
              <c16:uniqueId val="{00000003-F0E8-4881-B9AE-07A0C8A31F21}"/>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04/06/2021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04/06/2021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June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8960548"/>
              </p:ext>
            </p:extLst>
          </p:nvPr>
        </p:nvGraphicFramePr>
        <p:xfrm>
          <a:off x="0" y="403510"/>
          <a:ext cx="8965407" cy="4389943"/>
        </p:xfrm>
        <a:graphic>
          <a:graphicData uri="http://schemas.openxmlformats.org/drawingml/2006/table">
            <a:tbl>
              <a:tblPr firstRow="1" bandRow="1">
                <a:tableStyleId>{5C22544A-7EE6-4342-B048-85BDC9FD1C3A}</a:tableStyleId>
              </a:tblPr>
              <a:tblGrid>
                <a:gridCol w="4426821">
                  <a:extLst>
                    <a:ext uri="{9D8B030D-6E8A-4147-A177-3AD203B41FA5}">
                      <a16:colId xmlns:a16="http://schemas.microsoft.com/office/drawing/2014/main" val="997061046"/>
                    </a:ext>
                  </a:extLst>
                </a:gridCol>
                <a:gridCol w="567413">
                  <a:extLst>
                    <a:ext uri="{9D8B030D-6E8A-4147-A177-3AD203B41FA5}">
                      <a16:colId xmlns:a16="http://schemas.microsoft.com/office/drawing/2014/main" val="2723771934"/>
                    </a:ext>
                  </a:extLst>
                </a:gridCol>
                <a:gridCol w="1178235">
                  <a:extLst>
                    <a:ext uri="{9D8B030D-6E8A-4147-A177-3AD203B41FA5}">
                      <a16:colId xmlns:a16="http://schemas.microsoft.com/office/drawing/2014/main" val="3830117845"/>
                    </a:ext>
                  </a:extLst>
                </a:gridCol>
                <a:gridCol w="999856">
                  <a:extLst>
                    <a:ext uri="{9D8B030D-6E8A-4147-A177-3AD203B41FA5}">
                      <a16:colId xmlns:a16="http://schemas.microsoft.com/office/drawing/2014/main" val="194189712"/>
                    </a:ext>
                  </a:extLst>
                </a:gridCol>
                <a:gridCol w="1793082">
                  <a:extLst>
                    <a:ext uri="{9D8B030D-6E8A-4147-A177-3AD203B41FA5}">
                      <a16:colId xmlns:a16="http://schemas.microsoft.com/office/drawing/2014/main" val="3065248341"/>
                    </a:ext>
                  </a:extLst>
                </a:gridCol>
              </a:tblGrid>
              <a:tr h="576430">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86754">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280972">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286754">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286754">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286754">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286754">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86754">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378247">
                <a:tc>
                  <a:txBody>
                    <a:bodyPr/>
                    <a:lstStyle/>
                    <a:p>
                      <a:pPr algn="l" fontAlgn="b"/>
                      <a:r>
                        <a:rPr lang="en-US" sz="800" b="0" i="0" u="none" strike="noStrike" dirty="0">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86754">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n-lt"/>
                          <a:ea typeface="+mn-ea"/>
                          <a:cs typeface="+mn-cs"/>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286754">
                <a:tc>
                  <a:txBody>
                    <a:bodyPr/>
                    <a:lstStyle/>
                    <a:p>
                      <a:pPr algn="l" fontAlgn="b"/>
                      <a:r>
                        <a:rPr lang="en-US" sz="800" b="0" i="0" u="none" strike="noStrike" dirty="0">
                          <a:solidFill>
                            <a:srgbClr val="000000"/>
                          </a:solidFill>
                          <a:effectLst/>
                          <a:latin typeface="+mj-lt"/>
                        </a:rPr>
                        <a:t>REL Dissemination to </a:t>
                      </a:r>
                      <a:r>
                        <a:rPr lang="en-US" sz="800" b="0" i="0" u="none" strike="noStrike" dirty="0" err="1">
                          <a:solidFill>
                            <a:srgbClr val="000000"/>
                          </a:solidFill>
                          <a:effectLst/>
                          <a:latin typeface="+mj-lt"/>
                        </a:rPr>
                        <a:t>iDNO</a:t>
                      </a:r>
                      <a:r>
                        <a:rPr lang="en-US" sz="800" b="0" i="0" u="none" strike="noStrike" dirty="0">
                          <a:solidFill>
                            <a:srgbClr val="000000"/>
                          </a:solidFill>
                          <a:effectLst/>
                          <a:latin typeface="+mj-lt"/>
                        </a:rPr>
                        <a:t>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286754">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r h="286754">
                <a:tc>
                  <a:txBody>
                    <a:bodyPr/>
                    <a:lstStyle/>
                    <a:p>
                      <a:pPr algn="l" fontAlgn="b"/>
                      <a:r>
                        <a:rPr lang="en-US" sz="800" b="0" i="0" u="none" strike="noStrike" dirty="0">
                          <a:solidFill>
                            <a:srgbClr val="000000"/>
                          </a:solidFill>
                          <a:effectLst/>
                          <a:latin typeface="+mj-lt"/>
                        </a:rPr>
                        <a:t>Increase Cadence of Data cuts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£24,600.00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10/05/2021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222774"/>
                  </a:ext>
                </a:extLst>
              </a:tr>
              <a:tr h="286754">
                <a:tc>
                  <a:txBody>
                    <a:bodyPr/>
                    <a:lstStyle/>
                    <a:p>
                      <a:pPr marL="0" algn="l" fontAlgn="t"/>
                      <a:r>
                        <a:rPr lang="en-US" sz="800" b="0" i="0" u="none" strike="noStrike" dirty="0">
                          <a:solidFill>
                            <a:srgbClr val="000000"/>
                          </a:solidFill>
                          <a:effectLst/>
                          <a:latin typeface="+mj-lt"/>
                          <a:ea typeface="+mn-ea"/>
                          <a:cs typeface="+mn-cs"/>
                        </a:rPr>
                        <a:t>Re-align Switching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Response SLAs with </a:t>
                      </a:r>
                      <a:r>
                        <a:rPr lang="en-US" sz="800" b="0" i="0" u="none" strike="noStrike" dirty="0" err="1">
                          <a:solidFill>
                            <a:srgbClr val="000000"/>
                          </a:solidFill>
                          <a:effectLst/>
                          <a:latin typeface="+mj-lt"/>
                          <a:ea typeface="+mn-ea"/>
                          <a:cs typeface="+mn-cs"/>
                        </a:rPr>
                        <a:t>Xoserve</a:t>
                      </a:r>
                      <a:r>
                        <a:rPr lang="en-US" sz="800" b="0" i="0" u="none" strike="noStrike" dirty="0">
                          <a:solidFill>
                            <a:srgbClr val="000000"/>
                          </a:solidFill>
                          <a:effectLst/>
                          <a:latin typeface="+mj-lt"/>
                          <a:ea typeface="+mn-ea"/>
                          <a:cs typeface="+mn-cs"/>
                        </a:rPr>
                        <a:t>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800" b="0" i="0" u="none" strike="noStrike" kern="1200" dirty="0">
                          <a:solidFill>
                            <a:srgbClr val="000000"/>
                          </a:solidFill>
                          <a:effectLst/>
                          <a:latin typeface="+mj-lt"/>
                          <a:ea typeface="+mn-ea"/>
                          <a:cs typeface="+mn-cs"/>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fontAlgn="t"/>
                      <a:r>
                        <a:rPr lang="en-GB" sz="800" b="0" i="0" u="none" strike="noStrike" kern="1200" dirty="0">
                          <a:solidFill>
                            <a:srgbClr val="000000"/>
                          </a:solidFill>
                          <a:effectLst/>
                          <a:latin typeface="+mj-lt"/>
                          <a:ea typeface="+mn-ea"/>
                          <a:cs typeface="+mn-cs"/>
                        </a:rPr>
                        <a:t>07/05/2021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109793"/>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400" dirty="0">
                <a:solidFill>
                  <a:schemeClr val="accent1"/>
                </a:solidFill>
                <a:latin typeface="+mn-lt"/>
                <a:cs typeface="Arial"/>
              </a:rPr>
              <a:t>Switching Programme CR Position – Pending Xoserve Impact Assessment</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208441975"/>
              </p:ext>
            </p:extLst>
          </p:nvPr>
        </p:nvGraphicFramePr>
        <p:xfrm>
          <a:off x="0" y="403511"/>
          <a:ext cx="8965407" cy="1582452"/>
        </p:xfrm>
        <a:graphic>
          <a:graphicData uri="http://schemas.openxmlformats.org/drawingml/2006/table">
            <a:tbl>
              <a:tblPr firstRow="1" bandRow="1">
                <a:tableStyleId>{5C22544A-7EE6-4342-B048-85BDC9FD1C3A}</a:tableStyleId>
              </a:tblPr>
              <a:tblGrid>
                <a:gridCol w="4426821">
                  <a:extLst>
                    <a:ext uri="{9D8B030D-6E8A-4147-A177-3AD203B41FA5}">
                      <a16:colId xmlns:a16="http://schemas.microsoft.com/office/drawing/2014/main" val="997061046"/>
                    </a:ext>
                  </a:extLst>
                </a:gridCol>
                <a:gridCol w="567413">
                  <a:extLst>
                    <a:ext uri="{9D8B030D-6E8A-4147-A177-3AD203B41FA5}">
                      <a16:colId xmlns:a16="http://schemas.microsoft.com/office/drawing/2014/main" val="2723771934"/>
                    </a:ext>
                  </a:extLst>
                </a:gridCol>
                <a:gridCol w="1178235">
                  <a:extLst>
                    <a:ext uri="{9D8B030D-6E8A-4147-A177-3AD203B41FA5}">
                      <a16:colId xmlns:a16="http://schemas.microsoft.com/office/drawing/2014/main" val="3830117845"/>
                    </a:ext>
                  </a:extLst>
                </a:gridCol>
                <a:gridCol w="999856">
                  <a:extLst>
                    <a:ext uri="{9D8B030D-6E8A-4147-A177-3AD203B41FA5}">
                      <a16:colId xmlns:a16="http://schemas.microsoft.com/office/drawing/2014/main" val="194189712"/>
                    </a:ext>
                  </a:extLst>
                </a:gridCol>
                <a:gridCol w="1793082">
                  <a:extLst>
                    <a:ext uri="{9D8B030D-6E8A-4147-A177-3AD203B41FA5}">
                      <a16:colId xmlns:a16="http://schemas.microsoft.com/office/drawing/2014/main" val="3065248341"/>
                    </a:ext>
                  </a:extLst>
                </a:gridCol>
              </a:tblGrid>
              <a:tr h="63491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5847">
                <a:tc>
                  <a:txBody>
                    <a:bodyPr/>
                    <a:lstStyle/>
                    <a:p>
                      <a:pPr algn="l" fontAlgn="b"/>
                      <a:r>
                        <a:rPr lang="en-US" sz="900" b="0" i="0" u="none" strike="noStrike" dirty="0">
                          <a:solidFill>
                            <a:srgbClr val="000000"/>
                          </a:solidFill>
                          <a:effectLst/>
                          <a:latin typeface="+mj-lt"/>
                        </a:rPr>
                        <a:t>Amend the Transition Testing Milestones TR210 &amp; TR220 for PUI Production Data Cuts v0.4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a:solidFill>
                            <a:srgbClr val="000000"/>
                          </a:solidFill>
                          <a:effectLst/>
                          <a:latin typeface="+mj-lt"/>
                        </a:rPr>
                        <a:t>14/05/2021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66195"/>
                  </a:ext>
                </a:extLst>
              </a:tr>
              <a:tr h="315847">
                <a:tc>
                  <a:txBody>
                    <a:bodyPr/>
                    <a:lstStyle/>
                    <a:p>
                      <a:pPr algn="l" fontAlgn="b"/>
                      <a:r>
                        <a:rPr lang="en-US" sz="900" b="0" i="0" u="none" strike="noStrike" dirty="0">
                          <a:solidFill>
                            <a:srgbClr val="000000"/>
                          </a:solidFill>
                          <a:effectLst/>
                          <a:latin typeface="+mj-lt"/>
                        </a:rPr>
                        <a:t> Engagement for Early E2E Testing v0.2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a:solidFill>
                            <a:srgbClr val="000000"/>
                          </a:solidFill>
                          <a:effectLst/>
                          <a:latin typeface="+mj-lt"/>
                        </a:rPr>
                        <a:t>14/05/2021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913792"/>
                  </a:ext>
                </a:extLst>
              </a:tr>
              <a:tr h="315847">
                <a:tc>
                  <a:txBody>
                    <a:bodyPr/>
                    <a:lstStyle/>
                    <a:p>
                      <a:pPr algn="l" fontAlgn="b"/>
                      <a:r>
                        <a:rPr lang="en-US" sz="900" b="0" i="0" u="none" strike="noStrike" dirty="0">
                          <a:solidFill>
                            <a:srgbClr val="000000"/>
                          </a:solidFill>
                          <a:effectLst/>
                          <a:latin typeface="+mj-lt"/>
                        </a:rPr>
                        <a:t>Amendment to Assumptions as a result of analysis undertaken during CP1 v0.4]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CR-D083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dirty="0">
                          <a:solidFill>
                            <a:srgbClr val="000000"/>
                          </a:solidFill>
                          <a:effectLst/>
                          <a:latin typeface="+mj-lt"/>
                        </a:rPr>
                        <a:t>24/05/2021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07285"/>
                  </a:ext>
                </a:extLst>
              </a:tr>
            </a:tbl>
          </a:graphicData>
        </a:graphic>
      </p:graphicFrame>
    </p:spTree>
    <p:extLst>
      <p:ext uri="{BB962C8B-B14F-4D97-AF65-F5344CB8AC3E}">
        <p14:creationId xmlns:p14="http://schemas.microsoft.com/office/powerpoint/2010/main" val="389391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941999105"/>
              </p:ext>
            </p:extLst>
          </p:nvPr>
        </p:nvGraphicFramePr>
        <p:xfrm>
          <a:off x="315216" y="338706"/>
          <a:ext cx="8755630" cy="4723162"/>
        </p:xfrm>
        <a:graphic>
          <a:graphicData uri="http://schemas.openxmlformats.org/drawingml/2006/table">
            <a:tbl>
              <a:tblPr firstRow="1" bandRow="1">
                <a:tableStyleId>{5C22544A-7EE6-4342-B048-85BDC9FD1C3A}</a:tableStyleId>
              </a:tblPr>
              <a:tblGrid>
                <a:gridCol w="5346278">
                  <a:extLst>
                    <a:ext uri="{9D8B030D-6E8A-4147-A177-3AD203B41FA5}">
                      <a16:colId xmlns:a16="http://schemas.microsoft.com/office/drawing/2014/main" val="997061046"/>
                    </a:ext>
                  </a:extLst>
                </a:gridCol>
                <a:gridCol w="681110">
                  <a:extLst>
                    <a:ext uri="{9D8B030D-6E8A-4147-A177-3AD203B41FA5}">
                      <a16:colId xmlns:a16="http://schemas.microsoft.com/office/drawing/2014/main" val="2723771934"/>
                    </a:ext>
                  </a:extLst>
                </a:gridCol>
                <a:gridCol w="777314">
                  <a:extLst>
                    <a:ext uri="{9D8B030D-6E8A-4147-A177-3AD203B41FA5}">
                      <a16:colId xmlns:a16="http://schemas.microsoft.com/office/drawing/2014/main" val="194189712"/>
                    </a:ext>
                  </a:extLst>
                </a:gridCol>
                <a:gridCol w="1950928">
                  <a:extLst>
                    <a:ext uri="{9D8B030D-6E8A-4147-A177-3AD203B41FA5}">
                      <a16:colId xmlns:a16="http://schemas.microsoft.com/office/drawing/2014/main" val="3065248341"/>
                    </a:ext>
                  </a:extLst>
                </a:gridCol>
              </a:tblGrid>
              <a:tr h="432943">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11750">
                <a:tc>
                  <a:txBody>
                    <a:bodyPr/>
                    <a:lstStyle/>
                    <a:p>
                      <a:pPr algn="l" fontAlgn="t"/>
                      <a:r>
                        <a:rPr lang="it-IT" sz="9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a:t>
                      </a:r>
                      <a:r>
                        <a:rPr lang="en-GB" sz="900" b="0" i="0" u="none" strike="noStrike" dirty="0" err="1">
                          <a:solidFill>
                            <a:srgbClr val="000000"/>
                          </a:solidFill>
                          <a:effectLst/>
                          <a:latin typeface="+mj-lt"/>
                        </a:rPr>
                        <a:t>Xoserve</a:t>
                      </a:r>
                      <a:r>
                        <a:rPr lang="en-GB" sz="9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211750">
                <a:tc>
                  <a:txBody>
                    <a:bodyPr/>
                    <a:lstStyle/>
                    <a:p>
                      <a:pPr algn="l" fontAlgn="t"/>
                      <a:r>
                        <a:rPr lang="en-GB" sz="9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22801"/>
                  </a:ext>
                </a:extLst>
              </a:tr>
              <a:tr h="211750">
                <a:tc>
                  <a:txBody>
                    <a:bodyPr/>
                    <a:lstStyle/>
                    <a:p>
                      <a:pPr algn="l" fontAlgn="t"/>
                      <a:r>
                        <a:rPr lang="en-GB" sz="9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189954"/>
                  </a:ext>
                </a:extLst>
              </a:tr>
              <a:tr h="211750">
                <a:tc>
                  <a:txBody>
                    <a:bodyPr/>
                    <a:lstStyle/>
                    <a:p>
                      <a:pPr algn="l" fontAlgn="t"/>
                      <a:r>
                        <a:rPr lang="en-US" sz="9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562122"/>
                  </a:ext>
                </a:extLst>
              </a:tr>
              <a:tr h="211750">
                <a:tc>
                  <a:txBody>
                    <a:bodyPr/>
                    <a:lstStyle/>
                    <a:p>
                      <a:pPr algn="l" fontAlgn="t"/>
                      <a:r>
                        <a:rPr lang="en-US" sz="9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801236"/>
                  </a:ext>
                </a:extLst>
              </a:tr>
              <a:tr h="211750">
                <a:tc>
                  <a:txBody>
                    <a:bodyPr/>
                    <a:lstStyle/>
                    <a:p>
                      <a:pPr algn="l" fontAlgn="t"/>
                      <a:r>
                        <a:rPr lang="en-GB" sz="9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527842"/>
                  </a:ext>
                </a:extLst>
              </a:tr>
              <a:tr h="211750">
                <a:tc>
                  <a:txBody>
                    <a:bodyPr/>
                    <a:lstStyle/>
                    <a:p>
                      <a:pPr algn="l" fontAlgn="t"/>
                      <a:r>
                        <a:rPr lang="en-GB" sz="900" b="0" i="0" u="none" strike="noStrike">
                          <a:solidFill>
                            <a:srgbClr val="000000"/>
                          </a:solidFill>
                          <a:effectLst/>
                          <a:latin typeface="+mj-lt"/>
                        </a:rPr>
                        <a:t>ECOES REL API Webmethod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211750">
                <a:tc>
                  <a:txBody>
                    <a:bodyPr/>
                    <a:lstStyle/>
                    <a:p>
                      <a:pPr algn="l" fontAlgn="t"/>
                      <a:r>
                        <a:rPr lang="en-GB" sz="9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211750">
                <a:tc>
                  <a:txBody>
                    <a:bodyPr/>
                    <a:lstStyle/>
                    <a:p>
                      <a:pPr algn="l" fontAlgn="t"/>
                      <a:r>
                        <a:rPr lang="en-US" sz="9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266969">
                <a:tc>
                  <a:txBody>
                    <a:bodyPr/>
                    <a:lstStyle/>
                    <a:p>
                      <a:pPr algn="l" fontAlgn="t"/>
                      <a:r>
                        <a:rPr lang="en-US" sz="900" b="0" i="0" u="none" strike="noStrike">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211750">
                <a:tc>
                  <a:txBody>
                    <a:bodyPr/>
                    <a:lstStyle/>
                    <a:p>
                      <a:pPr algn="l" fontAlgn="t"/>
                      <a:r>
                        <a:rPr lang="en-US" sz="9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211750">
                <a:tc>
                  <a:txBody>
                    <a:bodyPr/>
                    <a:lstStyle/>
                    <a:p>
                      <a:pPr algn="l" fontAlgn="t"/>
                      <a:r>
                        <a:rPr lang="en-US" sz="9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211750">
                <a:tc>
                  <a:txBody>
                    <a:bodyPr/>
                    <a:lstStyle/>
                    <a:p>
                      <a:pPr algn="l" fontAlgn="t"/>
                      <a:r>
                        <a:rPr lang="en-US" sz="900" b="0" i="0" u="none" strike="noStrike">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211750">
                <a:tc>
                  <a:txBody>
                    <a:bodyPr/>
                    <a:lstStyle/>
                    <a:p>
                      <a:pPr algn="l" fontAlgn="t"/>
                      <a:r>
                        <a:rPr lang="en-GB" sz="900" b="0" i="0" u="none" strike="noStrike">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211750">
                <a:tc>
                  <a:txBody>
                    <a:bodyPr/>
                    <a:lstStyle/>
                    <a:p>
                      <a:pPr algn="l" fontAlgn="t"/>
                      <a:r>
                        <a:rPr lang="en-US" sz="9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211750">
                <a:tc>
                  <a:txBody>
                    <a:bodyPr/>
                    <a:lstStyle/>
                    <a:p>
                      <a:pPr algn="l" fontAlgn="t"/>
                      <a:r>
                        <a:rPr lang="en-GB" sz="900" b="0" i="0" u="none" strike="noStrike">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211750">
                <a:tc>
                  <a:txBody>
                    <a:bodyPr/>
                    <a:lstStyle/>
                    <a:p>
                      <a:pPr algn="l" fontAlgn="t"/>
                      <a:r>
                        <a:rPr lang="en-US" sz="9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211750">
                <a:tc>
                  <a:txBody>
                    <a:bodyPr/>
                    <a:lstStyle/>
                    <a:p>
                      <a:pPr algn="l" fontAlgn="b"/>
                      <a:r>
                        <a:rPr lang="en-GB" sz="9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211750">
                <a:tc>
                  <a:txBody>
                    <a:bodyPr/>
                    <a:lstStyle/>
                    <a:p>
                      <a:pPr algn="l" fontAlgn="b"/>
                      <a:r>
                        <a:rPr lang="en-US" sz="9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211750">
                <a:tc>
                  <a:txBody>
                    <a:bodyPr/>
                    <a:lstStyle/>
                    <a:p>
                      <a:pPr algn="l" fontAlgn="b"/>
                      <a:r>
                        <a:rPr lang="en-US" sz="900" b="0" i="0" u="none" strike="noStrike">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149424481"/>
              </p:ext>
            </p:extLst>
          </p:nvPr>
        </p:nvGraphicFramePr>
        <p:xfrm>
          <a:off x="187486" y="385669"/>
          <a:ext cx="8641295" cy="4551285"/>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62294">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7195">
                <a:tc>
                  <a:txBody>
                    <a:bodyPr/>
                    <a:lstStyle/>
                    <a:p>
                      <a:pPr algn="l" fontAlgn="b"/>
                      <a:r>
                        <a:rPr lang="en-US" sz="900" b="0" i="0" u="none" strike="noStrike" dirty="0">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7195">
                <a:tc>
                  <a:txBody>
                    <a:bodyPr/>
                    <a:lstStyle/>
                    <a:p>
                      <a:pPr algn="l" fontAlgn="b"/>
                      <a:r>
                        <a:rPr lang="fr-FR" sz="900" b="0" i="0" u="none" strike="noStrike" dirty="0">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7195">
                <a:tc>
                  <a:txBody>
                    <a:bodyPr/>
                    <a:lstStyle/>
                    <a:p>
                      <a:pPr algn="l" fontAlgn="b"/>
                      <a:r>
                        <a:rPr lang="en-US" sz="900" b="0" i="0" u="none" strike="noStrike" dirty="0" err="1">
                          <a:solidFill>
                            <a:srgbClr val="000000"/>
                          </a:solidFill>
                          <a:effectLst/>
                          <a:latin typeface="+mj-lt"/>
                        </a:rPr>
                        <a:t>Provide_CSS_RegistrationID_to_LPs</a:t>
                      </a:r>
                      <a:endParaRPr lang="en-US"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60780">
                <a:tc>
                  <a:txBody>
                    <a:bodyPr/>
                    <a:lstStyle/>
                    <a:p>
                      <a:pPr algn="l" fontAlgn="b"/>
                      <a:r>
                        <a:rPr lang="en-GB" sz="900" b="0" i="0" u="none" strike="noStrike" dirty="0">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a:t>
                      </a:r>
                      <a:r>
                        <a:rPr lang="en-GB" sz="900" b="0" i="0" u="none" strike="noStrike" dirty="0" err="1">
                          <a:solidFill>
                            <a:srgbClr val="000000"/>
                          </a:solidFill>
                          <a:effectLst/>
                          <a:latin typeface="+mj-lt"/>
                        </a:rPr>
                        <a:t>Xoserve</a:t>
                      </a:r>
                      <a:r>
                        <a:rPr lang="en-GB" sz="9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612048"/>
                  </a:ext>
                </a:extLst>
              </a:tr>
              <a:tr h="18150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737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7756">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59728">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59387">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194071">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288845">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Uplift to SMS </a:t>
                      </a:r>
                      <a:r>
                        <a:rPr lang="en-GB" sz="900" b="0" i="0" u="none" strike="noStrike" kern="1200" dirty="0" err="1">
                          <a:solidFill>
                            <a:srgbClr val="000000"/>
                          </a:solidFill>
                          <a:effectLst/>
                          <a:latin typeface="+mj-lt"/>
                          <a:ea typeface="+mn-ea"/>
                          <a:cs typeface="+mn-cs"/>
                        </a:rPr>
                        <a:t>CoCo</a:t>
                      </a:r>
                      <a:endParaRPr lang="en-GB" sz="900" b="0" i="0" u="none" strike="noStrike" kern="1200"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r h="288845">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55485"/>
                  </a:ext>
                </a:extLst>
              </a:tr>
              <a:tr h="288845">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65274"/>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61709701"/>
              </p:ext>
            </p:extLst>
          </p:nvPr>
        </p:nvGraphicFramePr>
        <p:xfrm>
          <a:off x="187486" y="385669"/>
          <a:ext cx="8641295" cy="2055007"/>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62294">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7195">
                <a:tc>
                  <a:txBody>
                    <a:bodyPr/>
                    <a:lstStyle/>
                    <a:p>
                      <a:pPr marL="0" algn="l" fontAlgn="t"/>
                      <a:r>
                        <a:rPr lang="en-GB" sz="900" b="0" i="0" u="none" strike="noStrike" dirty="0">
                          <a:solidFill>
                            <a:srgbClr val="000000"/>
                          </a:solidFill>
                          <a:effectLst/>
                          <a:latin typeface="+mj-lt"/>
                          <a:ea typeface="+mn-ea"/>
                          <a:cs typeface="+mn-cs"/>
                        </a:rPr>
                        <a:t>In-Flight Reg ID Dissemination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endParaRPr lang="en-GB" sz="900" b="0" i="0" u="none" strike="noStrike"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Not Received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7195">
                <a:tc>
                  <a:txBody>
                    <a:bodyPr/>
                    <a:lstStyle/>
                    <a:p>
                      <a:pPr marL="0" algn="l" fontAlgn="t"/>
                      <a:r>
                        <a:rPr lang="en-US" sz="900" b="0" i="0" u="none" strike="noStrike" dirty="0">
                          <a:solidFill>
                            <a:srgbClr val="000000"/>
                          </a:solidFill>
                          <a:effectLst/>
                          <a:latin typeface="+mj-lt"/>
                          <a:ea typeface="+mn-ea"/>
                          <a:cs typeface="+mn-cs"/>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7195">
                <a:tc>
                  <a:txBody>
                    <a:bodyPr/>
                    <a:lstStyle/>
                    <a:p>
                      <a:pPr marL="0" algn="l" fontAlgn="t"/>
                      <a:r>
                        <a:rPr lang="en-US" sz="900" b="0" i="0" u="none" strike="noStrike" dirty="0">
                          <a:solidFill>
                            <a:srgbClr val="000000"/>
                          </a:solidFill>
                          <a:effectLst/>
                          <a:latin typeface="+mj-lt"/>
                          <a:ea typeface="+mn-ea"/>
                          <a:cs typeface="+mn-cs"/>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60780">
                <a:tc>
                  <a:txBody>
                    <a:bodyPr/>
                    <a:lstStyle/>
                    <a:p>
                      <a:pPr marL="0" algn="l" fontAlgn="t"/>
                      <a:r>
                        <a:rPr lang="en-US" sz="900" b="0" i="0" u="none" strike="noStrike" dirty="0">
                          <a:solidFill>
                            <a:srgbClr val="000000"/>
                          </a:solidFill>
                          <a:effectLst/>
                          <a:latin typeface="+mj-lt"/>
                          <a:ea typeface="+mn-ea"/>
                          <a:cs typeface="+mn-cs"/>
                        </a:rPr>
                        <a:t>REL Dissemination to </a:t>
                      </a:r>
                      <a:r>
                        <a:rPr lang="en-US" sz="900" b="0" i="0" u="none" strike="noStrike" dirty="0" err="1">
                          <a:solidFill>
                            <a:srgbClr val="000000"/>
                          </a:solidFill>
                          <a:effectLst/>
                          <a:latin typeface="+mj-lt"/>
                          <a:ea typeface="+mn-ea"/>
                          <a:cs typeface="+mn-cs"/>
                        </a:rPr>
                        <a:t>iDNO</a:t>
                      </a:r>
                      <a:r>
                        <a:rPr lang="en-US" sz="900" b="0" i="0" u="none" strike="noStrike" dirty="0">
                          <a:solidFill>
                            <a:srgbClr val="000000"/>
                          </a:solidFill>
                          <a:effectLst/>
                          <a:latin typeface="+mj-lt"/>
                          <a:ea typeface="+mn-ea"/>
                          <a:cs typeface="+mn-cs"/>
                        </a:rPr>
                        <a:t>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31297">
                <a:tc>
                  <a:txBody>
                    <a:bodyPr/>
                    <a:lstStyle/>
                    <a:p>
                      <a:pPr marL="0" algn="l" fontAlgn="t"/>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81507">
                <a:tc>
                  <a:txBody>
                    <a:bodyPr/>
                    <a:lstStyle/>
                    <a:p>
                      <a:pPr marL="0" algn="l" fontAlgn="t"/>
                      <a:r>
                        <a:rPr lang="en-US" sz="900" b="0" i="0" u="none" strike="noStrike" dirty="0">
                          <a:solidFill>
                            <a:srgbClr val="000000"/>
                          </a:solidFill>
                          <a:effectLst/>
                          <a:latin typeface="+mj-lt"/>
                          <a:ea typeface="+mn-ea"/>
                          <a:cs typeface="+mn-cs"/>
                        </a:rPr>
                        <a:t>Re-align Switching </a:t>
                      </a:r>
                      <a:r>
                        <a:rPr lang="en-US" sz="900" b="0" i="0" u="none" strike="noStrike" dirty="0" err="1">
                          <a:solidFill>
                            <a:srgbClr val="000000"/>
                          </a:solidFill>
                          <a:effectLst/>
                          <a:latin typeface="+mj-lt"/>
                          <a:ea typeface="+mn-ea"/>
                          <a:cs typeface="+mn-cs"/>
                        </a:rPr>
                        <a:t>Programme</a:t>
                      </a:r>
                      <a:r>
                        <a:rPr lang="en-US" sz="900" b="0" i="0" u="none" strike="noStrike" dirty="0">
                          <a:solidFill>
                            <a:srgbClr val="000000"/>
                          </a:solidFill>
                          <a:effectLst/>
                          <a:latin typeface="+mj-lt"/>
                          <a:ea typeface="+mn-ea"/>
                          <a:cs typeface="+mn-cs"/>
                        </a:rPr>
                        <a:t> Response SLAs with </a:t>
                      </a:r>
                      <a:r>
                        <a:rPr lang="en-US" sz="900" b="0" i="0" u="none" strike="noStrike" dirty="0" err="1">
                          <a:solidFill>
                            <a:srgbClr val="000000"/>
                          </a:solidFill>
                          <a:effectLst/>
                          <a:latin typeface="+mj-lt"/>
                          <a:ea typeface="+mn-ea"/>
                          <a:cs typeface="+mn-cs"/>
                        </a:rPr>
                        <a:t>Xoserve</a:t>
                      </a:r>
                      <a:r>
                        <a:rPr lang="en-US" sz="900" b="0" i="0" u="none" strike="noStrike" dirty="0">
                          <a:solidFill>
                            <a:srgbClr val="000000"/>
                          </a:solidFill>
                          <a:effectLst/>
                          <a:latin typeface="+mj-lt"/>
                          <a:ea typeface="+mn-ea"/>
                          <a:cs typeface="+mn-cs"/>
                        </a:rPr>
                        <a:t>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07/05/2021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81507">
                <a:tc>
                  <a:txBody>
                    <a:bodyPr/>
                    <a:lstStyle/>
                    <a:p>
                      <a:pPr marL="0" algn="l" fontAlgn="t"/>
                      <a:r>
                        <a:rPr lang="en-US" sz="900" b="0" i="0" u="none" strike="noStrike" dirty="0">
                          <a:solidFill>
                            <a:srgbClr val="000000"/>
                          </a:solidFill>
                          <a:effectLst/>
                          <a:latin typeface="+mj-lt"/>
                          <a:ea typeface="+mn-ea"/>
                          <a:cs typeface="+mn-cs"/>
                        </a:rPr>
                        <a:t>Changes to MAD Log v2.2 to rectify incorrect milestone descriptions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29/03/2021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342213"/>
                  </a:ext>
                </a:extLst>
              </a:tr>
              <a:tr h="181507">
                <a:tc>
                  <a:txBody>
                    <a:bodyPr/>
                    <a:lstStyle/>
                    <a:p>
                      <a:pPr marL="0"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20/04/2021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2439"/>
                  </a:ext>
                </a:extLst>
              </a:tr>
              <a:tr h="181507">
                <a:tc>
                  <a:txBody>
                    <a:bodyPr/>
                    <a:lstStyle/>
                    <a:p>
                      <a:pPr marL="0" algn="l" fontAlgn="t"/>
                      <a:r>
                        <a:rPr lang="en-US" sz="900" b="0" i="0" u="none" strike="noStrike" dirty="0">
                          <a:solidFill>
                            <a:srgbClr val="000000"/>
                          </a:solidFill>
                          <a:effectLst/>
                          <a:latin typeface="+mj-lt"/>
                          <a:ea typeface="+mn-ea"/>
                          <a:cs typeface="+mn-cs"/>
                        </a:rPr>
                        <a:t>Removal of SMS005 from UEPT Test Scenarios 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CR-D081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14/05/2021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883285"/>
                  </a:ext>
                </a:extLst>
              </a:tr>
            </a:tbl>
          </a:graphicData>
        </a:graphic>
      </p:graphicFrame>
    </p:spTree>
    <p:extLst>
      <p:ext uri="{BB962C8B-B14F-4D97-AF65-F5344CB8AC3E}">
        <p14:creationId xmlns:p14="http://schemas.microsoft.com/office/powerpoint/2010/main" val="181273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D32196F-A301-42A1-8675-6C68211936E7}"/>
              </a:ext>
            </a:extLst>
          </p:cNvPr>
          <p:cNvGraphicFramePr>
            <a:graphicFrameLocks/>
          </p:cNvGraphicFramePr>
          <p:nvPr>
            <p:extLst>
              <p:ext uri="{D42A27DB-BD31-4B8C-83A1-F6EECF244321}">
                <p14:modId xmlns:p14="http://schemas.microsoft.com/office/powerpoint/2010/main" val="3337120352"/>
              </p:ext>
            </p:extLst>
          </p:nvPr>
        </p:nvGraphicFramePr>
        <p:xfrm>
          <a:off x="117389" y="228600"/>
          <a:ext cx="8884508" cy="4609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248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8396728"/>
              </p:ext>
            </p:extLst>
          </p:nvPr>
        </p:nvGraphicFramePr>
        <p:xfrm>
          <a:off x="108000" y="410091"/>
          <a:ext cx="9036000" cy="380297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The wider Switching Programme is reporting an Amber-Green status with the Amber portion being related to the planning activities around 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Xoserve have successfully entered UEPT. Preparation continues for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inaugural Switching Programme Post Implementation Working Group was conducted on 26/05.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CR-D071 (Treatment of </a:t>
                      </a:r>
                      <a:r>
                        <a:rPr lang="en-GB" sz="900" b="0" kern="1200" dirty="0" err="1">
                          <a:solidFill>
                            <a:schemeClr val="tx1"/>
                          </a:solidFill>
                          <a:effectLst/>
                          <a:latin typeface="+mn-lt"/>
                          <a:ea typeface="+mn-ea"/>
                          <a:cs typeface="+mn-cs"/>
                        </a:rPr>
                        <a:t>Inflights</a:t>
                      </a:r>
                      <a:r>
                        <a:rPr lang="en-GB" sz="900" b="0" kern="1200" dirty="0">
                          <a:solidFill>
                            <a:schemeClr val="tx1"/>
                          </a:solidFill>
                          <a:effectLst/>
                          <a:latin typeface="+mn-lt"/>
                          <a:ea typeface="+mn-ea"/>
                          <a:cs typeface="+mn-cs"/>
                        </a:rPr>
                        <a:t> during Transition) has now been approved</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with planning</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 Work on track</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Xoserve had raised a CR to align Service Management Response SLAs. This is currently under industry impact analysis.</a:t>
                      </a:r>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Change Packs approved, delivery continues to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50116235"/>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Successful entry into UEPT, at the point of writing this, no significant defects have been seen</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for OT.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Currently undergoing impact assessment.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224738244"/>
              </p:ext>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1050" b="0" kern="1200" baseline="0" dirty="0" err="1">
                          <a:solidFill>
                            <a:schemeClr val="tx1"/>
                          </a:solidFill>
                          <a:effectLst/>
                          <a:latin typeface="+mn-lt"/>
                          <a:ea typeface="+mn-ea"/>
                          <a:cs typeface="+mn-cs"/>
                        </a:rPr>
                        <a:t>rel</a:t>
                      </a:r>
                      <a:r>
                        <a:rPr lang="en-US" sz="1050" b="0" kern="1200" baseline="0" dirty="0">
                          <a:solidFill>
                            <a:schemeClr val="tx1"/>
                          </a:solidFill>
                          <a:effectLst/>
                          <a:latin typeface="+mn-lt"/>
                          <a:ea typeface="+mn-ea"/>
                          <a:cs typeface="+mn-cs"/>
                        </a:rPr>
                        <a:t>) Analysis reports due for delivery on July.</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Delivery continues, with a plan to incorporate delivery governance into the November 21 major release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5" name="Table 4"/>
          <p:cNvGraphicFramePr>
            <a:graphicFrameLocks noGrp="1"/>
          </p:cNvGraphicFramePr>
          <p:nvPr>
            <p:extLst>
              <p:ext uri="{D42A27DB-BD31-4B8C-83A1-F6EECF244321}">
                <p14:modId xmlns:p14="http://schemas.microsoft.com/office/powerpoint/2010/main" val="1884952393"/>
              </p:ext>
            </p:extLst>
          </p:nvPr>
        </p:nvGraphicFramePr>
        <p:xfrm>
          <a:off x="85652" y="483884"/>
          <a:ext cx="8972695" cy="4631014"/>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700" dirty="0">
                          <a:solidFill>
                            <a:schemeClr val="bg1"/>
                          </a:solidFill>
                        </a:rPr>
                        <a:t>RTC</a:t>
                      </a:r>
                    </a:p>
                  </a:txBody>
                  <a:tcPr marL="36000" marR="36000" marT="36000" marB="36000" anchor="ctr"/>
                </a:tc>
                <a:tc>
                  <a:txBody>
                    <a:bodyPr/>
                    <a:lstStyle/>
                    <a:p>
                      <a:pPr algn="ctr"/>
                      <a:r>
                        <a:rPr lang="en-GB" sz="7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65184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Programme</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supplier resources working on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will be diverted to support BAU activities and service provision because of the COVID-19 situation in India affecting significant numbers of people either directly or their friends and family leading to potential delays in CR and defect delivery, reduced support for environment provision and maintenance, delays to data migration and testing support.</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Work with suppliers to understand pinch points within delivery teams and </a:t>
                      </a:r>
                      <a:r>
                        <a:rPr lang="en-US" sz="650" b="0" i="0" u="none" strike="noStrike" kern="1200" dirty="0" err="1">
                          <a:solidFill>
                            <a:schemeClr val="tx1"/>
                          </a:solidFill>
                          <a:effectLst/>
                          <a:latin typeface="+mj-lt"/>
                          <a:ea typeface="+mn-ea"/>
                          <a:cs typeface="+mn-cs"/>
                        </a:rPr>
                        <a:t>prioritise</a:t>
                      </a:r>
                      <a:r>
                        <a:rPr lang="en-US" sz="650" b="0" i="0" u="none" strike="noStrike" kern="1200" dirty="0">
                          <a:solidFill>
                            <a:schemeClr val="tx1"/>
                          </a:solidFill>
                          <a:effectLst/>
                          <a:latin typeface="+mj-lt"/>
                          <a:ea typeface="+mn-ea"/>
                          <a:cs typeface="+mn-cs"/>
                        </a:rPr>
                        <a:t> resource allocations accordingly to reduce impact</a:t>
                      </a:r>
                    </a:p>
                  </a:txBody>
                  <a:tcPr marL="0" marR="0" marT="0" marB="0" anchor="ctr"/>
                </a:tc>
                <a:tc>
                  <a:txBody>
                    <a:bodyPr/>
                    <a:lstStyle/>
                    <a:p>
                      <a:pPr algn="l" rtl="0" fontAlgn="ctr"/>
                      <a:r>
                        <a:rPr lang="en-US" sz="650" b="0" i="0" u="none" strike="noStrike" dirty="0">
                          <a:solidFill>
                            <a:schemeClr val="tx1"/>
                          </a:solidFill>
                          <a:effectLst/>
                          <a:latin typeface="+mj-lt"/>
                        </a:rPr>
                        <a:t>Suppliers continue to provide regular reports no impact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currently.</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31/05/21</a:t>
                      </a:r>
                    </a:p>
                  </a:txBody>
                  <a:tcPr marL="0" marR="0" marT="0" marB="0" anchor="ctr"/>
                </a:tc>
                <a:extLst>
                  <a:ext uri="{0D108BD9-81ED-4DB2-BD59-A6C34878D82A}">
                    <a16:rowId xmlns:a16="http://schemas.microsoft.com/office/drawing/2014/main" val="1684658215"/>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tc>
                <a:tc>
                  <a:txBody>
                    <a:bodyPr/>
                    <a:lstStyle/>
                    <a:p>
                      <a:pPr algn="l" rtl="0" fontAlgn="ct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to request that the cycle 2 stage 1 plan is issued shortly after the end of cycle 1 stage 1, rather than waiting until the whole cycle has completed</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25/06/21</a:t>
                      </a:r>
                    </a:p>
                  </a:txBody>
                  <a:tcPr marL="0" marR="0" marT="0" marB="0" anchor="ctr"/>
                </a:tc>
                <a:extLst>
                  <a:ext uri="{0D108BD9-81ED-4DB2-BD59-A6C34878D82A}">
                    <a16:rowId xmlns:a16="http://schemas.microsoft.com/office/drawing/2014/main" val="3829687984"/>
                  </a:ext>
                </a:extLst>
              </a:tr>
              <a:tr h="1388757">
                <a:tc>
                  <a:txBody>
                    <a:bodyPr/>
                    <a:lstStyle/>
                    <a:p>
                      <a:pPr algn="ctr" fontAlgn="ctr"/>
                      <a:r>
                        <a:rPr lang="en-GB" sz="650" b="1" i="0" u="none" strike="noStrike" kern="1200" dirty="0">
                          <a:solidFill>
                            <a:schemeClr val="tx1"/>
                          </a:solidFill>
                          <a:effectLst/>
                          <a:latin typeface="+mj-lt"/>
                          <a:ea typeface="+mn-ea"/>
                          <a:cs typeface="+mn-cs"/>
                        </a:rPr>
                        <a:t>65175</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a risk that the overall Transition timeline may change because the Transition test stage 1 plan exceeds the 6 week limit leading to additional time required for transition as activity durations are confirmed in Transition testing and transferred to the Runbook</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Liaise with the SI to close gaps and ensure plans are aligned to agreed Transition timelines</a:t>
                      </a:r>
                    </a:p>
                  </a:txBody>
                  <a:tcPr marL="0" marR="0" marT="0" marB="0" anchor="ctr">
                    <a:solidFill>
                      <a:srgbClr val="CED1E2"/>
                    </a:solidFill>
                  </a:tcPr>
                </a:tc>
                <a:tc>
                  <a:txBody>
                    <a:bodyPr/>
                    <a:lstStyle/>
                    <a:p>
                      <a:r>
                        <a:rPr lang="en-US" sz="650" dirty="0">
                          <a:solidFill>
                            <a:schemeClr val="tx1"/>
                          </a:solidFill>
                          <a:latin typeface="+mj-lt"/>
                        </a:rPr>
                        <a:t> A revised plan was shared on 04/05. A review of this plan indicated several Microsoft project plan issues. A third review is planned once Darren issues a revised plan (ETA18/05)</a:t>
                      </a:r>
                      <a:endParaRPr lang="en-GB" sz="650" dirty="0">
                        <a:solidFill>
                          <a:schemeClr val="tx1"/>
                        </a:solidFill>
                        <a:latin typeface="+mj-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08/11/21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algn="ctr" fontAlgn="ctr"/>
                      <a:r>
                        <a:rPr lang="en-GB" sz="650" b="1" i="0" u="none" strike="noStrike" dirty="0">
                          <a:solidFill>
                            <a:schemeClr val="tx1"/>
                          </a:solidFill>
                          <a:effectLst/>
                          <a:latin typeface="+mj-lt"/>
                        </a:rPr>
                        <a:t>55513</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CED1E2"/>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5" name="Table 4"/>
          <p:cNvGraphicFramePr>
            <a:graphicFrameLocks noGrp="1"/>
          </p:cNvGraphicFramePr>
          <p:nvPr>
            <p:extLst>
              <p:ext uri="{D42A27DB-BD31-4B8C-83A1-F6EECF244321}">
                <p14:modId xmlns:p14="http://schemas.microsoft.com/office/powerpoint/2010/main" val="4029833619"/>
              </p:ext>
            </p:extLst>
          </p:nvPr>
        </p:nvGraphicFramePr>
        <p:xfrm>
          <a:off x="85651" y="503604"/>
          <a:ext cx="8972695" cy="427271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CR-D072 received for IA in respect of SLAs. To be reviewed and sent back by 20/5</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31/06/21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rPr>
                        <a:t>65156</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CED1E2"/>
                    </a:solidFill>
                  </a:tcPr>
                </a:tc>
                <a:tc>
                  <a:txBody>
                    <a:bodyPr/>
                    <a:lstStyle/>
                    <a:p>
                      <a:r>
                        <a:rPr lang="en-US" sz="650" dirty="0">
                          <a:solidFill>
                            <a:schemeClr val="tx1"/>
                          </a:solidFill>
                          <a:latin typeface="+mj-lt"/>
                        </a:rPr>
                        <a:t>Update at the SI Transition Group from Ofgem is that a view will be tabled at the next SI Transition Group</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64002</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ea typeface="+mn-ea"/>
                          <a:cs typeface="+mn-cs"/>
                        </a:rPr>
                        <a:t>Update at the SI Transition Group is that this is a risk that will be need to be accepted. Will be marked accepted once the corresponding Switching </a:t>
                      </a:r>
                      <a:r>
                        <a:rPr lang="en-US" sz="650" b="0" i="0" u="none" strike="noStrike" dirty="0" err="1">
                          <a:solidFill>
                            <a:schemeClr val="tx1"/>
                          </a:solidFill>
                          <a:effectLst/>
                          <a:latin typeface="+mj-lt"/>
                          <a:ea typeface="+mn-ea"/>
                          <a:cs typeface="+mn-cs"/>
                        </a:rPr>
                        <a:t>Programme</a:t>
                      </a:r>
                      <a:r>
                        <a:rPr lang="en-US" sz="650" b="0" i="0" u="none" strike="noStrike" dirty="0">
                          <a:solidFill>
                            <a:schemeClr val="tx1"/>
                          </a:solidFill>
                          <a:effectLst/>
                          <a:latin typeface="+mj-lt"/>
                          <a:ea typeface="+mn-ea"/>
                          <a:cs typeface="+mn-cs"/>
                        </a:rPr>
                        <a:t> risk is accepted by Ofgem</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CR-D072 received for IA in respect of SLAs. To be reviewed and sent back by 20/5</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31/06/21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92A882FF-E97A-47B7-BC7E-C730965AAB16}"/>
              </a:ext>
            </a:extLst>
          </p:cNvPr>
          <p:cNvGraphicFramePr>
            <a:graphicFrameLocks noGrp="1"/>
          </p:cNvGraphicFramePr>
          <p:nvPr>
            <p:extLst>
              <p:ext uri="{D42A27DB-BD31-4B8C-83A1-F6EECF244321}">
                <p14:modId xmlns:p14="http://schemas.microsoft.com/office/powerpoint/2010/main" val="851361208"/>
              </p:ext>
            </p:extLst>
          </p:nvPr>
        </p:nvGraphicFramePr>
        <p:xfrm>
          <a:off x="50008" y="946517"/>
          <a:ext cx="8972695" cy="28858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64158</a:t>
                      </a:r>
                    </a:p>
                  </a:txBody>
                  <a:tcPr marL="6350" marR="6350" marT="635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Operational Choreography CR that is in progress may be approved because it might be deemed necessary by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leading to further plan considerations (at both the central and individual PUI's plans) and cost implications to </a:t>
                      </a:r>
                      <a:r>
                        <a:rPr lang="en-US" sz="650" b="0" i="0" u="none" strike="noStrike" dirty="0" err="1">
                          <a:solidFill>
                            <a:schemeClr val="tx1"/>
                          </a:solidFill>
                          <a:effectLst/>
                          <a:latin typeface="+mj-lt"/>
                        </a:rPr>
                        <a:t>Xoserve</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ea typeface="+mn-ea"/>
                          <a:cs typeface="+mn-cs"/>
                        </a:rPr>
                        <a:t>Awaiting update/confirm from Ofgem</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04/06/21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CED1E2"/>
                    </a:solidFill>
                  </a:tcPr>
                </a:tc>
                <a:tc>
                  <a:txBody>
                    <a:bodyPr/>
                    <a:lstStyle/>
                    <a:p>
                      <a:r>
                        <a:rPr lang="en-US" sz="650" dirty="0">
                          <a:solidFill>
                            <a:schemeClr val="tx1"/>
                          </a:solidFill>
                          <a:latin typeface="+mj-lt"/>
                        </a:rPr>
                        <a:t>Update at the SI Transition Group is that this is a risk that will be need to be accepted. Will be marked accepted once the corresponding Switching </a:t>
                      </a:r>
                      <a:r>
                        <a:rPr lang="en-US" sz="650" dirty="0" err="1">
                          <a:solidFill>
                            <a:schemeClr val="tx1"/>
                          </a:solidFill>
                          <a:latin typeface="+mj-lt"/>
                        </a:rPr>
                        <a:t>Programme</a:t>
                      </a:r>
                      <a:r>
                        <a:rPr lang="en-US" sz="650" dirty="0">
                          <a:solidFill>
                            <a:schemeClr val="tx1"/>
                          </a:solidFill>
                          <a:latin typeface="+mj-lt"/>
                        </a:rPr>
                        <a:t> risk is accepted by Ofgem</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65176</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separately leading to potential for discrepancies and for insights from one activity being missed by the other</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rPr>
                        <a:t>Risk raised with SI in light of LR plan issue, showing a change in sequencing for DM LR</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3257186867"/>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6DC08E95-0BB2-4CE5-ADD9-4F8BC041D0F9}"/>
              </a:ext>
            </a:extLst>
          </p:cNvPr>
          <p:cNvPicPr>
            <a:picLocks/>
          </p:cNvPicPr>
          <p:nvPr/>
        </p:nvPicPr>
        <p:blipFill>
          <a:blip r:embed="rId3"/>
          <a:stretch>
            <a:fillRect/>
          </a:stretch>
        </p:blipFill>
        <p:spPr>
          <a:xfrm>
            <a:off x="545656" y="559203"/>
            <a:ext cx="8052686" cy="43275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941757"/>
              </p:ext>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10" ma:contentTypeDescription="Create a new document." ma:contentTypeScope="" ma:versionID="5f734f88377a37ce2bd1e185f423e635">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d0be2b021abbea2b4eb3ceb7838e0f65"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623C2-8887-4B7F-94D1-0D19917A5F1B}"/>
</file>

<file path=customXml/itemProps2.xml><?xml version="1.0" encoding="utf-8"?>
<ds:datastoreItem xmlns:ds="http://schemas.openxmlformats.org/officeDocument/2006/customXml" ds:itemID="{F8545E1A-EA83-463B-B744-ADE3D05E8049}">
  <ds:schemaRefs>
    <ds:schemaRef ds:uri="http://schemas.microsoft.com/office/2006/metadata/properties"/>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afe9fadc-cf94-4dd1-a692-a3c9fbf85351"/>
    <ds:schemaRef ds:uri="b5d8c402-b464-4f85-b954-cddb3da0df20"/>
    <ds:schemaRef ds:uri="http://purl.org/dc/elements/1.1/"/>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6848</TotalTime>
  <Words>3393</Words>
  <Application>Microsoft Office PowerPoint</Application>
  <PresentationFormat>On-screen Show (16:9)</PresentationFormat>
  <Paragraphs>594</Paragraphs>
  <Slides>15</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(1/3)</vt:lpstr>
      <vt:lpstr>Key Programme Risks (2/3)</vt:lpstr>
      <vt:lpstr>PowerPoint Presentation</vt:lpstr>
      <vt:lpstr>PowerPoint Presentation</vt:lpstr>
      <vt:lpstr>Switching Programme CR Position – CRs impacting Xoserve</vt:lpstr>
      <vt:lpstr>Switching Programme CR Position – CRs impacting Xoserve</vt:lpstr>
      <vt:lpstr>Switching Programme CR Position – Pending Xoserve Impact Assessment</vt:lpstr>
      <vt:lpstr>Switching Programme CR Position – CRs not impacting Xoserve </vt:lpstr>
      <vt:lpstr>Switching Programme CR Position – CRs not impacting Xoserve </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34</cp:revision>
  <cp:lastPrinted>2019-12-17T14:02:10Z</cp:lastPrinted>
  <dcterms:created xsi:type="dcterms:W3CDTF">2011-09-20T14:58:41Z</dcterms:created>
  <dcterms:modified xsi:type="dcterms:W3CDTF">2021-06-04T10:10:15Z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