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463" r:id="rId5"/>
    <p:sldId id="464" r:id="rId6"/>
    <p:sldId id="4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 id="2" name="Harris, Simon" initials="HS" lastIdx="5" clrIdx="1">
    <p:extLst>
      <p:ext uri="{19B8F6BF-5375-455C-9EA6-DF929625EA0E}">
        <p15:presenceInfo xmlns:p15="http://schemas.microsoft.com/office/powerpoint/2012/main" userId="S::simon.harris@xoserve.com::141bd518-a903-4682-a1d6-6717e25c60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434A45-9028-4670-BE2F-3BD5E87E0654}" v="7" dt="2021-07-02T10:47:55.4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0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02/07/2021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vert="horz" lIns="91440" tIns="45720" rIns="91440" bIns="45720" rtlCol="0" anchor="t">
            <a:normAutofit/>
          </a:bodyPr>
          <a:lstStyle/>
          <a:p>
            <a:r>
              <a:rPr lang="en-GB" sz="3450" dirty="0">
                <a:latin typeface="Arial"/>
                <a:cs typeface="Arial"/>
              </a:rPr>
              <a:t>July </a:t>
            </a:r>
            <a:r>
              <a:rPr lang="en-GB" sz="3450" dirty="0" err="1">
                <a:latin typeface="Arial"/>
                <a:cs typeface="Arial"/>
              </a:rPr>
              <a:t>CoMC</a:t>
            </a:r>
            <a:r>
              <a:rPr lang="en-GB" sz="3450" dirty="0">
                <a:latin typeface="Arial"/>
                <a:cs typeface="Arial"/>
              </a:rPr>
              <a:t> Updates</a:t>
            </a:r>
            <a:endParaRPr lang="en-GB" dirty="0"/>
          </a:p>
          <a:p>
            <a:r>
              <a:rPr lang="en-GB" dirty="0"/>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4281735478"/>
              </p:ext>
            </p:extLst>
          </p:nvPr>
        </p:nvGraphicFramePr>
        <p:xfrm>
          <a:off x="200026" y="898284"/>
          <a:ext cx="11781442" cy="5795079"/>
        </p:xfrm>
        <a:graphic>
          <a:graphicData uri="http://schemas.openxmlformats.org/drawingml/2006/table">
            <a:tbl>
              <a:tblPr firstRow="1" bandRow="1">
                <a:tableStyleId>{5C22544A-7EE6-4342-B048-85BDC9FD1C3A}</a:tableStyleId>
              </a:tblPr>
              <a:tblGrid>
                <a:gridCol w="11781442">
                  <a:extLst>
                    <a:ext uri="{9D8B030D-6E8A-4147-A177-3AD203B41FA5}">
                      <a16:colId xmlns:a16="http://schemas.microsoft.com/office/drawing/2014/main" val="429621566"/>
                    </a:ext>
                  </a:extLst>
                </a:gridCol>
              </a:tblGrid>
              <a:tr h="408418">
                <a:tc>
                  <a:txBody>
                    <a:bodyPr/>
                    <a:lstStyle/>
                    <a:p>
                      <a:r>
                        <a:rPr lang="en-GB" sz="1600" dirty="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indent="-171450">
                        <a:buFont typeface="Arial" panose="020B0604020202020204" pitchFamily="34" charset="0"/>
                        <a:buChar char="•"/>
                      </a:pPr>
                      <a:r>
                        <a:rPr lang="en-GB" sz="1400" dirty="0">
                          <a:solidFill>
                            <a:schemeClr val="tx1"/>
                          </a:solidFill>
                          <a:latin typeface="Calibri"/>
                          <a:cs typeface="Calibri"/>
                        </a:rPr>
                        <a:t>Mobilised into the next stage as per the indicative milestone</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Internal and External Workshop plans are being drafted</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Must Reads session on the 10/06/21 generated some really great discussion and we are now liaising with specialists in Xoserve to determine next steps</a:t>
                      </a:r>
                    </a:p>
                    <a:p>
                      <a:pPr marL="0" indent="0">
                        <a:buFont typeface="Arial" panose="020B0604020202020204" pitchFamily="34" charset="0"/>
                        <a:buNone/>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Internal teams are still revisiting the GSR process to see if additional improvements can be identified and built into the Ideal “To Be” process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The requirements log has been refined and republished for review after last month’s </a:t>
                      </a:r>
                      <a:r>
                        <a:rPr lang="en-GB" sz="1400" dirty="0" err="1">
                          <a:solidFill>
                            <a:schemeClr val="tx1"/>
                          </a:solidFill>
                          <a:latin typeface="Calibri"/>
                          <a:cs typeface="Calibri"/>
                        </a:rPr>
                        <a:t>CoMC</a:t>
                      </a:r>
                      <a:r>
                        <a:rPr lang="en-GB" sz="1400" dirty="0">
                          <a:solidFill>
                            <a:schemeClr val="tx1"/>
                          </a:solidFill>
                          <a:latin typeface="Calibri"/>
                          <a:cs typeface="Calibri"/>
                        </a:rPr>
                        <a:t>, </a:t>
                      </a:r>
                      <a:r>
                        <a:rPr lang="en-GB" sz="1400" kern="1200" dirty="0">
                          <a:solidFill>
                            <a:schemeClr val="tx1"/>
                          </a:solidFill>
                          <a:latin typeface="Calibri"/>
                          <a:ea typeface="+mn-ea"/>
                          <a:cs typeface="Calibri"/>
                        </a:rPr>
                        <a:t>we have received some feedback and questions on a few of the processes, all of which have been responded to. We have also identified some improvements in how we download and save the PDF versions of the process flows which will be utilised for the next stages</a:t>
                      </a:r>
                    </a:p>
                    <a:p>
                      <a:pPr marL="171450" indent="-171450">
                        <a:buFont typeface="Arial" panose="020B0604020202020204" pitchFamily="34" charset="0"/>
                        <a:buChar char="•"/>
                      </a:pPr>
                      <a:endParaRPr lang="en-GB" sz="1400" kern="1200" dirty="0">
                        <a:solidFill>
                          <a:schemeClr val="tx1"/>
                        </a:solidFill>
                        <a:latin typeface="Calibri"/>
                        <a:ea typeface="+mn-ea"/>
                        <a:cs typeface="Calibri"/>
                      </a:endParaRPr>
                    </a:p>
                    <a:p>
                      <a:pPr marL="171450" indent="-171450">
                        <a:buFont typeface="Arial" panose="020B0604020202020204" pitchFamily="34" charset="0"/>
                        <a:buChar char="•"/>
                      </a:pPr>
                      <a:r>
                        <a:rPr lang="en-GB" sz="1400" dirty="0">
                          <a:solidFill>
                            <a:schemeClr val="tx1"/>
                          </a:solidFill>
                          <a:latin typeface="Calibri"/>
                          <a:cs typeface="Calibri"/>
                        </a:rPr>
                        <a:t>Conversations are ongoing with regards to CSSC / REC, SDEP and TOG</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Mobilisation of CMS DSG has begun with lessons learned captured from CSSC and working alongside Xoserve to develop the </a:t>
                      </a:r>
                      <a:r>
                        <a:rPr lang="en-GB" sz="1400" dirty="0" err="1">
                          <a:solidFill>
                            <a:schemeClr val="tx1"/>
                          </a:solidFill>
                          <a:latin typeface="Calibri"/>
                          <a:cs typeface="Calibri"/>
                        </a:rPr>
                        <a:t>ToR</a:t>
                      </a:r>
                      <a:r>
                        <a:rPr lang="en-GB" sz="1400" dirty="0">
                          <a:solidFill>
                            <a:schemeClr val="tx1"/>
                          </a:solidFill>
                          <a:latin typeface="Calibri"/>
                          <a:cs typeface="Calibri"/>
                        </a:rPr>
                        <a:t> and guidelines.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graphicFrame>
        <p:nvGraphicFramePr>
          <p:cNvPr id="5" name="Table 4">
            <a:extLst>
              <a:ext uri="{FF2B5EF4-FFF2-40B4-BE49-F238E27FC236}">
                <a16:creationId xmlns:a16="http://schemas.microsoft.com/office/drawing/2014/main" id="{67A4A20B-D131-4342-9071-5022958001BA}"/>
              </a:ext>
            </a:extLst>
          </p:cNvPr>
          <p:cNvGraphicFramePr>
            <a:graphicFrameLocks noGrp="1"/>
          </p:cNvGraphicFramePr>
          <p:nvPr>
            <p:extLst>
              <p:ext uri="{D42A27DB-BD31-4B8C-83A1-F6EECF244321}">
                <p14:modId xmlns:p14="http://schemas.microsoft.com/office/powerpoint/2010/main" val="614460981"/>
              </p:ext>
            </p:extLst>
          </p:nvPr>
        </p:nvGraphicFramePr>
        <p:xfrm>
          <a:off x="6935042" y="5961843"/>
          <a:ext cx="4952159" cy="731520"/>
        </p:xfrm>
        <a:graphic>
          <a:graphicData uri="http://schemas.openxmlformats.org/drawingml/2006/table">
            <a:tbl>
              <a:tblPr firstRow="1" bandRow="1">
                <a:tableStyleId>{5C22544A-7EE6-4342-B048-85BDC9FD1C3A}</a:tableStyleId>
              </a:tblPr>
              <a:tblGrid>
                <a:gridCol w="3113147">
                  <a:extLst>
                    <a:ext uri="{9D8B030D-6E8A-4147-A177-3AD203B41FA5}">
                      <a16:colId xmlns:a16="http://schemas.microsoft.com/office/drawing/2014/main" val="1563247904"/>
                    </a:ext>
                  </a:extLst>
                </a:gridCol>
                <a:gridCol w="1839012">
                  <a:extLst>
                    <a:ext uri="{9D8B030D-6E8A-4147-A177-3AD203B41FA5}">
                      <a16:colId xmlns:a16="http://schemas.microsoft.com/office/drawing/2014/main" val="3891730288"/>
                    </a:ext>
                  </a:extLst>
                </a:gridCol>
              </a:tblGrid>
              <a:tr h="153322">
                <a:tc>
                  <a:txBody>
                    <a:bodyPr/>
                    <a:lstStyle/>
                    <a:p>
                      <a:r>
                        <a:rPr lang="en-GB" sz="1800" b="1" kern="1200">
                          <a:solidFill>
                            <a:schemeClr val="bg1"/>
                          </a:solidFill>
                          <a:latin typeface="+mn-lt"/>
                          <a:ea typeface="+mn-ea"/>
                          <a:cs typeface="+mn-cs"/>
                        </a:rPr>
                        <a:t>Key Milestones</a:t>
                      </a:r>
                    </a:p>
                  </a:txBody>
                  <a:tcPr marL="121920" marR="121920" marT="60960" marB="60960"/>
                </a:tc>
                <a:tc>
                  <a:txBody>
                    <a:bodyPr/>
                    <a:lstStyle/>
                    <a:p>
                      <a:r>
                        <a:rPr lang="en-GB" sz="1800" b="1" kern="1200">
                          <a:solidFill>
                            <a:schemeClr val="bg1"/>
                          </a:solidFill>
                          <a:latin typeface="+mn-lt"/>
                          <a:ea typeface="+mn-ea"/>
                          <a:cs typeface="+mn-cs"/>
                        </a:rPr>
                        <a:t>Due</a:t>
                      </a:r>
                    </a:p>
                  </a:txBody>
                  <a:tcPr marL="121920" marR="121920" marT="60960" marB="60960"/>
                </a:tc>
                <a:extLst>
                  <a:ext uri="{0D108BD9-81ED-4DB2-BD59-A6C34878D82A}">
                    <a16:rowId xmlns:a16="http://schemas.microsoft.com/office/drawing/2014/main" val="625286933"/>
                  </a:ext>
                </a:extLst>
              </a:tr>
              <a:tr h="0">
                <a:tc>
                  <a:txBody>
                    <a:bodyPr/>
                    <a:lstStyle/>
                    <a:p>
                      <a:pPr algn="l" rtl="0" fontAlgn="base"/>
                      <a:r>
                        <a:rPr lang="de-DE" sz="1400" b="0" i="0">
                          <a:solidFill>
                            <a:srgbClr val="000000"/>
                          </a:solidFill>
                          <a:effectLst/>
                          <a:latin typeface="Calibri"/>
                          <a:cs typeface="Calibri"/>
                        </a:rPr>
                        <a:t>Capture Exit</a:t>
                      </a:r>
                    </a:p>
                  </a:txBody>
                  <a:tcPr anchor="ctr"/>
                </a:tc>
                <a:tc>
                  <a:txBody>
                    <a:bodyPr/>
                    <a:lstStyle/>
                    <a:p>
                      <a:r>
                        <a:rPr lang="en-GB" sz="1400" b="0" dirty="0">
                          <a:solidFill>
                            <a:schemeClr val="bg1"/>
                          </a:solidFill>
                          <a:latin typeface="Calibri"/>
                          <a:cs typeface="Calibri"/>
                        </a:rPr>
                        <a:t>30/06/2021</a:t>
                      </a:r>
                    </a:p>
                  </a:txBody>
                  <a:tcPr marL="121920" marR="121920" marT="60960" marB="60960">
                    <a:solidFill>
                      <a:srgbClr val="002060"/>
                    </a:solidFill>
                  </a:tcPr>
                </a:tc>
                <a:extLst>
                  <a:ext uri="{0D108BD9-81ED-4DB2-BD59-A6C34878D82A}">
                    <a16:rowId xmlns:a16="http://schemas.microsoft.com/office/drawing/2014/main" val="2024808289"/>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B5EA8B94-16F3-453D-A052-6C3A4ECE5C0B}"/>
              </a:ext>
            </a:extLst>
          </p:cNvPr>
          <p:cNvGraphicFramePr>
            <a:graphicFrameLocks noGrp="1"/>
          </p:cNvGraphicFramePr>
          <p:nvPr>
            <p:extLst>
              <p:ext uri="{D42A27DB-BD31-4B8C-83A1-F6EECF244321}">
                <p14:modId xmlns:p14="http://schemas.microsoft.com/office/powerpoint/2010/main" val="1689841418"/>
              </p:ext>
            </p:extLst>
          </p:nvPr>
        </p:nvGraphicFramePr>
        <p:xfrm>
          <a:off x="200026" y="898284"/>
          <a:ext cx="11781442" cy="5795079"/>
        </p:xfrm>
        <a:graphic>
          <a:graphicData uri="http://schemas.openxmlformats.org/drawingml/2006/table">
            <a:tbl>
              <a:tblPr firstRow="1" bandRow="1">
                <a:tableStyleId>{5C22544A-7EE6-4342-B048-85BDC9FD1C3A}</a:tableStyleId>
              </a:tblPr>
              <a:tblGrid>
                <a:gridCol w="11781442">
                  <a:extLst>
                    <a:ext uri="{9D8B030D-6E8A-4147-A177-3AD203B41FA5}">
                      <a16:colId xmlns:a16="http://schemas.microsoft.com/office/drawing/2014/main" val="429621566"/>
                    </a:ext>
                  </a:extLst>
                </a:gridCol>
              </a:tblGrid>
              <a:tr h="408418">
                <a:tc>
                  <a:txBody>
                    <a:bodyPr/>
                    <a:lstStyle/>
                    <a:p>
                      <a:endParaRPr lang="en-GB" sz="1600" dirty="0">
                        <a:solidFill>
                          <a:schemeClr val="bg1"/>
                        </a:solidFill>
                      </a:endParaRP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0" indent="0">
                        <a:buFont typeface="Arial" panose="020B0604020202020204" pitchFamily="34" charset="0"/>
                        <a:buNone/>
                      </a:pPr>
                      <a:endParaRPr lang="en-GB" sz="1400" dirty="0">
                        <a:solidFill>
                          <a:schemeClr val="tx1"/>
                        </a:solidFill>
                        <a:latin typeface="Calibri"/>
                        <a:cs typeface="Calibri"/>
                      </a:endParaRP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
        <p:nvSpPr>
          <p:cNvPr id="2" name="Title 1">
            <a:extLst>
              <a:ext uri="{FF2B5EF4-FFF2-40B4-BE49-F238E27FC236}">
                <a16:creationId xmlns:a16="http://schemas.microsoft.com/office/drawing/2014/main" id="{ECAEB501-A77C-4366-A7D0-DC3F5C61AB7F}"/>
              </a:ext>
            </a:extLst>
          </p:cNvPr>
          <p:cNvSpPr>
            <a:spLocks noGrp="1"/>
          </p:cNvSpPr>
          <p:nvPr>
            <p:ph type="title"/>
          </p:nvPr>
        </p:nvSpPr>
        <p:spPr/>
        <p:txBody>
          <a:bodyPr/>
          <a:lstStyle/>
          <a:p>
            <a:r>
              <a:rPr lang="en-GB" dirty="0"/>
              <a:t>CMS Rebuild Timeline</a:t>
            </a:r>
          </a:p>
        </p:txBody>
      </p:sp>
      <p:pic>
        <p:nvPicPr>
          <p:cNvPr id="4" name="Picture 3">
            <a:extLst>
              <a:ext uri="{FF2B5EF4-FFF2-40B4-BE49-F238E27FC236}">
                <a16:creationId xmlns:a16="http://schemas.microsoft.com/office/drawing/2014/main" id="{CD697E6F-4521-4E0F-B507-C7C480A1FC02}"/>
              </a:ext>
            </a:extLst>
          </p:cNvPr>
          <p:cNvPicPr>
            <a:picLocks noChangeAspect="1"/>
          </p:cNvPicPr>
          <p:nvPr/>
        </p:nvPicPr>
        <p:blipFill>
          <a:blip r:embed="rId2"/>
          <a:stretch>
            <a:fillRect/>
          </a:stretch>
        </p:blipFill>
        <p:spPr>
          <a:xfrm>
            <a:off x="609600" y="1333264"/>
            <a:ext cx="7417213" cy="4896544"/>
          </a:xfrm>
          <a:prstGeom prst="rect">
            <a:avLst/>
          </a:prstGeom>
        </p:spPr>
      </p:pic>
      <p:sp>
        <p:nvSpPr>
          <p:cNvPr id="5" name="Content Placeholder 4">
            <a:extLst>
              <a:ext uri="{FF2B5EF4-FFF2-40B4-BE49-F238E27FC236}">
                <a16:creationId xmlns:a16="http://schemas.microsoft.com/office/drawing/2014/main" id="{A68C4A0C-EA34-497F-BC83-E53D6D08FD57}"/>
              </a:ext>
            </a:extLst>
          </p:cNvPr>
          <p:cNvSpPr>
            <a:spLocks noGrp="1"/>
          </p:cNvSpPr>
          <p:nvPr>
            <p:ph idx="1"/>
          </p:nvPr>
        </p:nvSpPr>
        <p:spPr>
          <a:xfrm>
            <a:off x="8209721" y="1333264"/>
            <a:ext cx="3715027" cy="4425827"/>
          </a:xfrm>
          <a:prstGeom prst="rect">
            <a:avLst/>
          </a:prstGeom>
        </p:spPr>
        <p:txBody>
          <a:bodyPr wrap="square">
            <a:spAutoFit/>
          </a:bodyPr>
          <a:lstStyle/>
          <a:p>
            <a:pPr marL="285744" indent="-285744" defTabSz="1219170">
              <a:buFont typeface="Arial" panose="020B0604020202020204" pitchFamily="34" charset="0"/>
              <a:buChar char="•"/>
            </a:pPr>
            <a:r>
              <a:rPr lang="en-GB" sz="1600" dirty="0">
                <a:solidFill>
                  <a:prstClr val="black"/>
                </a:solidFill>
                <a:latin typeface="Calibri"/>
                <a:cs typeface="Calibri"/>
              </a:rPr>
              <a:t>Further workshops will be required to:</a:t>
            </a:r>
          </a:p>
          <a:p>
            <a:pPr marL="742932" lvl="1" indent="-285744" defTabSz="1219170">
              <a:buFont typeface="Arial" panose="020B0604020202020204" pitchFamily="34" charset="0"/>
              <a:buChar char="•"/>
            </a:pPr>
            <a:r>
              <a:rPr lang="en-GB" sz="1600" dirty="0">
                <a:solidFill>
                  <a:prstClr val="black"/>
                </a:solidFill>
                <a:latin typeface="Calibri"/>
                <a:cs typeface="Calibri"/>
              </a:rPr>
              <a:t>Understand level and complexity of impact to customers</a:t>
            </a:r>
          </a:p>
          <a:p>
            <a:pPr marL="742932" lvl="1" indent="-285744" defTabSz="1219170">
              <a:buFont typeface="Arial" panose="020B0604020202020204" pitchFamily="34" charset="0"/>
              <a:buChar char="•"/>
            </a:pPr>
            <a:r>
              <a:rPr lang="en-GB" sz="1600" dirty="0">
                <a:solidFill>
                  <a:prstClr val="black"/>
                </a:solidFill>
                <a:latin typeface="Calibri"/>
                <a:cs typeface="Calibri"/>
              </a:rPr>
              <a:t>Identification of any consequential impacts</a:t>
            </a:r>
          </a:p>
          <a:p>
            <a:pPr marL="742932" lvl="1" indent="-285744" defTabSz="1219170">
              <a:buFont typeface="Arial" panose="020B0604020202020204" pitchFamily="34" charset="0"/>
              <a:buChar char="•"/>
            </a:pPr>
            <a:r>
              <a:rPr lang="en-GB" sz="1600" dirty="0">
                <a:solidFill>
                  <a:prstClr val="black"/>
                </a:solidFill>
                <a:latin typeface="Calibri"/>
                <a:cs typeface="Calibri"/>
              </a:rPr>
              <a:t>Firm up requirements </a:t>
            </a:r>
          </a:p>
          <a:p>
            <a:pPr marL="742932" lvl="1" indent="-285744" defTabSz="1219170">
              <a:buFont typeface="Arial" panose="020B0604020202020204" pitchFamily="34" charset="0"/>
              <a:buChar char="•"/>
            </a:pPr>
            <a:endParaRPr lang="en-GB" sz="1600" dirty="0">
              <a:solidFill>
                <a:prstClr val="black"/>
              </a:solidFill>
              <a:latin typeface="Calibri"/>
              <a:cs typeface="Calibri"/>
            </a:endParaRPr>
          </a:p>
          <a:p>
            <a:pPr marL="285744" indent="-285744" defTabSz="1219170">
              <a:buFont typeface="Arial" panose="020B0604020202020204" pitchFamily="34" charset="0"/>
              <a:buChar char="•"/>
            </a:pPr>
            <a:r>
              <a:rPr lang="en-GB" sz="1600" dirty="0">
                <a:solidFill>
                  <a:prstClr val="black"/>
                </a:solidFill>
                <a:latin typeface="Calibri"/>
                <a:cs typeface="Calibri"/>
              </a:rPr>
              <a:t>The outputs of these workshops will then be used as inputs to the CMS DSG and once the solutions have been chosen these can then feed the Change Pack process</a:t>
            </a:r>
          </a:p>
          <a:p>
            <a:pPr marL="285744" indent="-285744" defTabSz="1219170">
              <a:buFont typeface="Arial" panose="020B0604020202020204" pitchFamily="34" charset="0"/>
              <a:buChar char="•"/>
            </a:pPr>
            <a:endParaRPr lang="en-GB" sz="1600" dirty="0">
              <a:solidFill>
                <a:prstClr val="black"/>
              </a:solidFill>
              <a:latin typeface="Calibri"/>
              <a:cs typeface="Calibri"/>
            </a:endParaRPr>
          </a:p>
          <a:p>
            <a:pPr marL="285744" indent="-285744" defTabSz="1219170">
              <a:buFont typeface="Arial" panose="020B0604020202020204" pitchFamily="34" charset="0"/>
              <a:buChar char="•"/>
            </a:pPr>
            <a:r>
              <a:rPr lang="en-GB" sz="1600" dirty="0">
                <a:solidFill>
                  <a:prstClr val="black"/>
                </a:solidFill>
                <a:latin typeface="Calibri"/>
                <a:cs typeface="Calibri"/>
              </a:rPr>
              <a:t>We will be targeting September / October with a preferred solution</a:t>
            </a:r>
          </a:p>
          <a:p>
            <a:pPr marL="742932" lvl="1" indent="-285744" defTabSz="1219170">
              <a:buFont typeface="Arial" panose="020B0604020202020204" pitchFamily="34" charset="0"/>
              <a:buChar char="•"/>
            </a:pPr>
            <a:endParaRPr lang="en-GB" sz="1600" dirty="0">
              <a:solidFill>
                <a:prstClr val="black"/>
              </a:solidFill>
              <a:latin typeface="Arial"/>
            </a:endParaRPr>
          </a:p>
        </p:txBody>
      </p:sp>
    </p:spTree>
    <p:extLst>
      <p:ext uri="{BB962C8B-B14F-4D97-AF65-F5344CB8AC3E}">
        <p14:creationId xmlns:p14="http://schemas.microsoft.com/office/powerpoint/2010/main" val="234009679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Linda Whitcroft</DisplayName>
        <AccountId>12</AccountId>
        <AccountType/>
      </UserInfo>
      <UserInfo>
        <DisplayName>SharingLinks.bdf9338c-dbb2-48fc-a935-740236d482d5.Flexible.56241ef5-0938-4da4-a9f3-16590ba0ed0c</DisplayName>
        <AccountId>70</AccountId>
        <AccountType/>
      </UserInfo>
      <UserInfo>
        <DisplayName>Limited Access System Group For Web 1447494a-e48f-468a-bba7-54d8a0f3944e</DisplayName>
        <AccountId>78</AccountId>
        <AccountType/>
      </UserInfo>
      <UserInfo>
        <DisplayName>Sian Jones</DisplayName>
        <AccountId>93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DC69A-4E4C-4C5F-A573-ED75CA8821B0}">
  <ds:schemaRefs>
    <ds:schemaRef ds:uri="http://schemas.microsoft.com/office/infopath/2007/PartnerControls"/>
    <ds:schemaRef ds:uri="http://www.w3.org/XML/1998/namespace"/>
    <ds:schemaRef ds:uri="fd07c23c-14b0-44ba-8510-9189c9b603bc"/>
    <ds:schemaRef ds:uri="http://purl.org/dc/dcmitype/"/>
    <ds:schemaRef ds:uri="http://schemas.microsoft.com/office/2006/metadata/properties"/>
    <ds:schemaRef ds:uri="67ae8982-eb36-4ee2-83aa-3f07c3a4f4c9"/>
    <ds:schemaRef ds:uri="http://schemas.microsoft.com/office/2006/documentManagement/types"/>
    <ds:schemaRef ds:uri="http://purl.org/dc/term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5CB25126-06DB-4213-8558-7C6AFB09F54C}"/>
</file>

<file path=docProps/app.xml><?xml version="1.0" encoding="utf-8"?>
<Properties xmlns="http://schemas.openxmlformats.org/officeDocument/2006/extended-properties" xmlns:vt="http://schemas.openxmlformats.org/officeDocument/2006/docPropsVTypes">
  <TotalTime>10364</TotalTime>
  <Words>260</Words>
  <Application>Microsoft Office PowerPoint</Application>
  <PresentationFormat>Widescreen</PresentationFormat>
  <Paragraphs>31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1_Office Theme</vt:lpstr>
      <vt:lpstr>CMS Rebuild Update</vt:lpstr>
      <vt:lpstr>CMS Rebuild - Progress to date</vt:lpstr>
      <vt:lpstr>CMS Rebuild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Joanne Williams</cp:lastModifiedBy>
  <cp:revision>2</cp:revision>
  <dcterms:created xsi:type="dcterms:W3CDTF">2020-12-03T15:59:13Z</dcterms:created>
  <dcterms:modified xsi:type="dcterms:W3CDTF">2021-07-09T11:05:40Z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y fmtid="{D5CDD505-2E9C-101B-9397-08002B2CF9AE}" pid="3" name="Order">
    <vt:r8>14600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ies>
</file>