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310" r:id="rId5"/>
    <p:sldId id="2020" r:id="rId6"/>
    <p:sldId id="2014" r:id="rId7"/>
    <p:sldId id="2015" r:id="rId8"/>
    <p:sldId id="2011" r:id="rId9"/>
    <p:sldId id="2016" r:id="rId10"/>
    <p:sldId id="2013" r:id="rId11"/>
    <p:sldId id="2017" r:id="rId12"/>
    <p:sldId id="2018" r:id="rId13"/>
    <p:sldId id="2019" r:id="rId14"/>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ood" initials="SW" lastIdx="0" clrIdx="0">
    <p:extLst>
      <p:ext uri="{19B8F6BF-5375-455C-9EA6-DF929625EA0E}">
        <p15:presenceInfo xmlns:p15="http://schemas.microsoft.com/office/powerpoint/2012/main" userId="S-1-5-21-4145888014-839675345-3125187760-5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835D"/>
    <a:srgbClr val="84B8DA"/>
    <a:srgbClr val="9CCB3B"/>
    <a:srgbClr val="2B80B1"/>
    <a:srgbClr val="40D1F5"/>
    <a:srgbClr val="FFFFFF"/>
    <a:srgbClr val="B1D6E8"/>
    <a:srgbClr val="9C4877"/>
    <a:srgbClr val="E7BB20"/>
    <a:srgbClr val="BD6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70274-1C6D-4B1F-8BA9-A5ADC6F03720}" v="2" dt="2021-08-02T15:36:10.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65" autoAdjust="0"/>
    <p:restoredTop sz="93883" autoAdjust="0"/>
  </p:normalViewPr>
  <p:slideViewPr>
    <p:cSldViewPr>
      <p:cViewPr varScale="1">
        <p:scale>
          <a:sx n="97" d="100"/>
          <a:sy n="97" d="100"/>
        </p:scale>
        <p:origin x="102" y="82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CE1D6DB2-EAB2-4E53-B538-A3D0D2837ECA}"/>
    <pc:docChg chg="delSld">
      <pc:chgData name="Rachel Taggart" userId="4f8aad94-55b7-4ba6-8498-7cad127c11eb" providerId="ADAL" clId="{CE1D6DB2-EAB2-4E53-B538-A3D0D2837ECA}" dt="2021-08-02T15:36:10.462" v="1" actId="2696"/>
      <pc:docMkLst>
        <pc:docMk/>
      </pc:docMkLst>
      <pc:sldChg chg="del">
        <pc:chgData name="Rachel Taggart" userId="4f8aad94-55b7-4ba6-8498-7cad127c11eb" providerId="ADAL" clId="{CE1D6DB2-EAB2-4E53-B538-A3D0D2837ECA}" dt="2021-08-02T15:36:09.299" v="0" actId="2696"/>
        <pc:sldMkLst>
          <pc:docMk/>
          <pc:sldMk cId="3653749228" sldId="288"/>
        </pc:sldMkLst>
      </pc:sldChg>
      <pc:sldChg chg="del">
        <pc:chgData name="Rachel Taggart" userId="4f8aad94-55b7-4ba6-8498-7cad127c11eb" providerId="ADAL" clId="{CE1D6DB2-EAB2-4E53-B538-A3D0D2837ECA}" dt="2021-08-02T15:36:10.462" v="1" actId="2696"/>
        <pc:sldMkLst>
          <pc:docMk/>
          <pc:sldMk cId="4252492987" sldId="30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BP22%20cost%20stac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BP22%20cost%20stack.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en-GB" sz="1050" dirty="0"/>
              <a:t>Funding Split by Budget Element (£m)</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'[BP22 cost stack.xlsx]Sheet1'!$N$46</c:f>
              <c:strCache>
                <c:ptCount val="1"/>
                <c:pt idx="0">
                  <c:v>Shipper £m</c:v>
                </c:pt>
              </c:strCache>
            </c:strRef>
          </c:tx>
          <c:spPr>
            <a:solidFill>
              <a:schemeClr val="accent1"/>
            </a:solidFill>
            <a:ln>
              <a:noFill/>
            </a:ln>
            <a:effectLst/>
          </c:spPr>
          <c:invertIfNegative val="0"/>
          <c:cat>
            <c:strRef>
              <c:f>'[BP22 cost stack.xlsx]Sheet1'!$L$47:$L$52</c:f>
              <c:strCache>
                <c:ptCount val="6"/>
                <c:pt idx="0">
                  <c:v>Major Release</c:v>
                </c:pt>
                <c:pt idx="1">
                  <c:v>Standalone Delivery</c:v>
                </c:pt>
                <c:pt idx="2">
                  <c:v>PAC</c:v>
                </c:pt>
                <c:pt idx="3">
                  <c:v>Market Trials</c:v>
                </c:pt>
                <c:pt idx="4">
                  <c:v>Contingency (to be set by constituency)</c:v>
                </c:pt>
                <c:pt idx="5">
                  <c:v>REC Change Development</c:v>
                </c:pt>
              </c:strCache>
            </c:strRef>
          </c:cat>
          <c:val>
            <c:numRef>
              <c:f>'[BP22 cost stack.xlsx]Sheet1'!$N$47:$N$52</c:f>
              <c:numCache>
                <c:formatCode>"£"#,##0.00</c:formatCode>
                <c:ptCount val="6"/>
                <c:pt idx="0">
                  <c:v>1.4022514529249999</c:v>
                </c:pt>
                <c:pt idx="1">
                  <c:v>0.14432500000000001</c:v>
                </c:pt>
                <c:pt idx="2">
                  <c:v>7.2162500000000004E-2</c:v>
                </c:pt>
                <c:pt idx="3">
                  <c:v>0.11545999999999999</c:v>
                </c:pt>
                <c:pt idx="4">
                  <c:v>0</c:v>
                </c:pt>
                <c:pt idx="5">
                  <c:v>0.14432500000000001</c:v>
                </c:pt>
              </c:numCache>
            </c:numRef>
          </c:val>
          <c:extLst>
            <c:ext xmlns:c16="http://schemas.microsoft.com/office/drawing/2014/chart" uri="{C3380CC4-5D6E-409C-BE32-E72D297353CC}">
              <c16:uniqueId val="{00000000-4B2D-469F-8EFC-19437FC2D9F9}"/>
            </c:ext>
          </c:extLst>
        </c:ser>
        <c:ser>
          <c:idx val="1"/>
          <c:order val="1"/>
          <c:tx>
            <c:strRef>
              <c:f>'[BP22 cost stack.xlsx]Sheet1'!$O$46</c:f>
              <c:strCache>
                <c:ptCount val="1"/>
                <c:pt idx="0">
                  <c:v>DN £m</c:v>
                </c:pt>
              </c:strCache>
            </c:strRef>
          </c:tx>
          <c:spPr>
            <a:solidFill>
              <a:schemeClr val="accent2"/>
            </a:solidFill>
            <a:ln>
              <a:noFill/>
            </a:ln>
            <a:effectLst/>
          </c:spPr>
          <c:invertIfNegative val="0"/>
          <c:cat>
            <c:strRef>
              <c:f>'[BP22 cost stack.xlsx]Sheet1'!$L$47:$L$52</c:f>
              <c:strCache>
                <c:ptCount val="6"/>
                <c:pt idx="0">
                  <c:v>Major Release</c:v>
                </c:pt>
                <c:pt idx="1">
                  <c:v>Standalone Delivery</c:v>
                </c:pt>
                <c:pt idx="2">
                  <c:v>PAC</c:v>
                </c:pt>
                <c:pt idx="3">
                  <c:v>Market Trials</c:v>
                </c:pt>
                <c:pt idx="4">
                  <c:v>Contingency (to be set by constituency)</c:v>
                </c:pt>
                <c:pt idx="5">
                  <c:v>REC Change Development</c:v>
                </c:pt>
              </c:strCache>
            </c:strRef>
          </c:cat>
          <c:val>
            <c:numRef>
              <c:f>'[BP22 cost stack.xlsx]Sheet1'!$O$47:$O$52</c:f>
              <c:numCache>
                <c:formatCode>"£"#,##0.00</c:formatCode>
                <c:ptCount val="6"/>
                <c:pt idx="0">
                  <c:v>0.84407133187499983</c:v>
                </c:pt>
                <c:pt idx="1">
                  <c:v>8.6874999999999994E-2</c:v>
                </c:pt>
                <c:pt idx="2">
                  <c:v>4.3437499999999997E-2</c:v>
                </c:pt>
                <c:pt idx="3">
                  <c:v>6.9500000000000006E-2</c:v>
                </c:pt>
                <c:pt idx="4">
                  <c:v>0</c:v>
                </c:pt>
                <c:pt idx="5">
                  <c:v>8.6874999999999994E-2</c:v>
                </c:pt>
              </c:numCache>
            </c:numRef>
          </c:val>
          <c:extLst>
            <c:ext xmlns:c16="http://schemas.microsoft.com/office/drawing/2014/chart" uri="{C3380CC4-5D6E-409C-BE32-E72D297353CC}">
              <c16:uniqueId val="{00000001-4B2D-469F-8EFC-19437FC2D9F9}"/>
            </c:ext>
          </c:extLst>
        </c:ser>
        <c:ser>
          <c:idx val="2"/>
          <c:order val="2"/>
          <c:tx>
            <c:strRef>
              <c:f>'[BP22 cost stack.xlsx]Sheet1'!$P$46</c:f>
              <c:strCache>
                <c:ptCount val="1"/>
                <c:pt idx="0">
                  <c:v>IGT £m</c:v>
                </c:pt>
              </c:strCache>
            </c:strRef>
          </c:tx>
          <c:spPr>
            <a:solidFill>
              <a:schemeClr val="accent3"/>
            </a:solidFill>
            <a:ln>
              <a:noFill/>
            </a:ln>
            <a:effectLst/>
          </c:spPr>
          <c:invertIfNegative val="0"/>
          <c:cat>
            <c:strRef>
              <c:f>'[BP22 cost stack.xlsx]Sheet1'!$L$47:$L$52</c:f>
              <c:strCache>
                <c:ptCount val="6"/>
                <c:pt idx="0">
                  <c:v>Major Release</c:v>
                </c:pt>
                <c:pt idx="1">
                  <c:v>Standalone Delivery</c:v>
                </c:pt>
                <c:pt idx="2">
                  <c:v>PAC</c:v>
                </c:pt>
                <c:pt idx="3">
                  <c:v>Market Trials</c:v>
                </c:pt>
                <c:pt idx="4">
                  <c:v>Contingency (to be set by constituency)</c:v>
                </c:pt>
                <c:pt idx="5">
                  <c:v>REC Change Development</c:v>
                </c:pt>
              </c:strCache>
            </c:strRef>
          </c:cat>
          <c:val>
            <c:numRef>
              <c:f>'[BP22 cost stack.xlsx]Sheet1'!$P$47:$P$52</c:f>
              <c:numCache>
                <c:formatCode>"£"#,##0.00</c:formatCode>
                <c:ptCount val="6"/>
                <c:pt idx="0">
                  <c:v>0.13140793972500001</c:v>
                </c:pt>
                <c:pt idx="1">
                  <c:v>1.3525000000000001E-2</c:v>
                </c:pt>
                <c:pt idx="2">
                  <c:v>6.7625000000000003E-3</c:v>
                </c:pt>
                <c:pt idx="3">
                  <c:v>1.082E-2</c:v>
                </c:pt>
                <c:pt idx="4">
                  <c:v>0</c:v>
                </c:pt>
                <c:pt idx="5">
                  <c:v>1.3525000000000001E-2</c:v>
                </c:pt>
              </c:numCache>
            </c:numRef>
          </c:val>
          <c:extLst>
            <c:ext xmlns:c16="http://schemas.microsoft.com/office/drawing/2014/chart" uri="{C3380CC4-5D6E-409C-BE32-E72D297353CC}">
              <c16:uniqueId val="{00000002-4B2D-469F-8EFC-19437FC2D9F9}"/>
            </c:ext>
          </c:extLst>
        </c:ser>
        <c:ser>
          <c:idx val="3"/>
          <c:order val="3"/>
          <c:tx>
            <c:strRef>
              <c:f>'[BP22 cost stack.xlsx]Sheet1'!$Q$46</c:f>
              <c:strCache>
                <c:ptCount val="1"/>
                <c:pt idx="0">
                  <c:v>NTS £m</c:v>
                </c:pt>
              </c:strCache>
            </c:strRef>
          </c:tx>
          <c:spPr>
            <a:solidFill>
              <a:schemeClr val="accent4"/>
            </a:solidFill>
            <a:ln>
              <a:noFill/>
            </a:ln>
            <a:effectLst/>
          </c:spPr>
          <c:invertIfNegative val="0"/>
          <c:cat>
            <c:strRef>
              <c:f>'[BP22 cost stack.xlsx]Sheet1'!$L$47:$L$52</c:f>
              <c:strCache>
                <c:ptCount val="6"/>
                <c:pt idx="0">
                  <c:v>Major Release</c:v>
                </c:pt>
                <c:pt idx="1">
                  <c:v>Standalone Delivery</c:v>
                </c:pt>
                <c:pt idx="2">
                  <c:v>PAC</c:v>
                </c:pt>
                <c:pt idx="3">
                  <c:v>Market Trials</c:v>
                </c:pt>
                <c:pt idx="4">
                  <c:v>Contingency (to be set by constituency)</c:v>
                </c:pt>
                <c:pt idx="5">
                  <c:v>REC Change Development</c:v>
                </c:pt>
              </c:strCache>
            </c:strRef>
          </c:cat>
          <c:val>
            <c:numRef>
              <c:f>'[BP22 cost stack.xlsx]Sheet1'!$Q$47:$Q$52</c:f>
              <c:numCache>
                <c:formatCode>"£"#,##0.00</c:formatCode>
                <c:ptCount val="6"/>
                <c:pt idx="0">
                  <c:v>5.1251525474999997E-2</c:v>
                </c:pt>
                <c:pt idx="1">
                  <c:v>5.2750000000000002E-3</c:v>
                </c:pt>
                <c:pt idx="2">
                  <c:v>2.6375000000000001E-3</c:v>
                </c:pt>
                <c:pt idx="3">
                  <c:v>4.2199999999999998E-3</c:v>
                </c:pt>
                <c:pt idx="4">
                  <c:v>0</c:v>
                </c:pt>
                <c:pt idx="5">
                  <c:v>5.2750000000000002E-3</c:v>
                </c:pt>
              </c:numCache>
            </c:numRef>
          </c:val>
          <c:extLst>
            <c:ext xmlns:c16="http://schemas.microsoft.com/office/drawing/2014/chart" uri="{C3380CC4-5D6E-409C-BE32-E72D297353CC}">
              <c16:uniqueId val="{00000003-4B2D-469F-8EFC-19437FC2D9F9}"/>
            </c:ext>
          </c:extLst>
        </c:ser>
        <c:dLbls>
          <c:showLegendKey val="0"/>
          <c:showVal val="0"/>
          <c:showCatName val="0"/>
          <c:showSerName val="0"/>
          <c:showPercent val="0"/>
          <c:showBubbleSize val="0"/>
        </c:dLbls>
        <c:gapWidth val="150"/>
        <c:overlap val="100"/>
        <c:axId val="229291599"/>
        <c:axId val="224645647"/>
      </c:barChart>
      <c:catAx>
        <c:axId val="229291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4645647"/>
        <c:crosses val="autoZero"/>
        <c:auto val="1"/>
        <c:lblAlgn val="ctr"/>
        <c:lblOffset val="100"/>
        <c:noMultiLvlLbl val="0"/>
      </c:catAx>
      <c:valAx>
        <c:axId val="22464564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291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Budget Split</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6B-4DE7-9F2B-972DC91D483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E6B-4DE7-9F2B-972DC91D483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E6B-4DE7-9F2B-972DC91D483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E6B-4DE7-9F2B-972DC91D48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'[BP22 cost stack.xlsx]Sheet1'!$N$46,'[BP22 cost stack.xlsx]Sheet1'!$O$46,'[BP22 cost stack.xlsx]Sheet1'!$P$46,'[BP22 cost stack.xlsx]Sheet1'!$Q$46</c:f>
              <c:strCache>
                <c:ptCount val="4"/>
                <c:pt idx="0">
                  <c:v>Shipper £m</c:v>
                </c:pt>
                <c:pt idx="1">
                  <c:v>DN £m</c:v>
                </c:pt>
                <c:pt idx="2">
                  <c:v>IGT £m</c:v>
                </c:pt>
                <c:pt idx="3">
                  <c:v>NTS £m</c:v>
                </c:pt>
              </c:strCache>
            </c:strRef>
          </c:cat>
          <c:val>
            <c:numRef>
              <c:f>'[BP22 cost stack.xlsx]Sheet1'!$N$53,'[BP22 cost stack.xlsx]Sheet1'!$O$53,'[BP22 cost stack.xlsx]Sheet1'!$P$53,'[BP22 cost stack.xlsx]Sheet1'!$Q$53</c:f>
              <c:numCache>
                <c:formatCode>"£"#,##0.00</c:formatCode>
                <c:ptCount val="4"/>
                <c:pt idx="0">
                  <c:v>1.8785239529249997</c:v>
                </c:pt>
                <c:pt idx="1">
                  <c:v>1.1307588318749999</c:v>
                </c:pt>
                <c:pt idx="2">
                  <c:v>0.17604043972500003</c:v>
                </c:pt>
                <c:pt idx="3">
                  <c:v>6.8659025474999996E-2</c:v>
                </c:pt>
              </c:numCache>
            </c:numRef>
          </c:val>
          <c:extLst>
            <c:ext xmlns:c16="http://schemas.microsoft.com/office/drawing/2014/chart" uri="{C3380CC4-5D6E-409C-BE32-E72D297353CC}">
              <c16:uniqueId val="{00000008-CE6B-4DE7-9F2B-972DC91D483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66D00-E235-4841-8FC0-06FE37F0076A}" type="doc">
      <dgm:prSet loTypeId="urn:microsoft.com/office/officeart/2005/8/layout/process1" loCatId="process" qsTypeId="urn:microsoft.com/office/officeart/2005/8/quickstyle/simple1" qsCatId="simple" csTypeId="urn:microsoft.com/office/officeart/2005/8/colors/accent1_2" csCatId="accent1" phldr="1"/>
      <dgm:spPr/>
    </dgm:pt>
    <dgm:pt modelId="{E285029B-610A-411A-9168-24D6C2BDD3BD}">
      <dgm:prSet phldrT="[Text]" custT="1"/>
      <dgm:spPr/>
      <dgm:t>
        <a:bodyPr/>
        <a:lstStyle/>
        <a:p>
          <a:r>
            <a:rPr lang="en-GB" sz="1000" dirty="0"/>
            <a:t>As well as being CDSP under DSC, Xoserve is appointed under REC as Gas Retail Data Agent (GRDA) and Gas Enquiry Service (GES)</a:t>
          </a:r>
        </a:p>
      </dgm:t>
    </dgm:pt>
    <dgm:pt modelId="{6888A6AA-1FF8-4705-97D7-F4AD3347AB18}" type="parTrans" cxnId="{12F1B399-42F0-4C99-8451-5A39A25700A5}">
      <dgm:prSet/>
      <dgm:spPr/>
      <dgm:t>
        <a:bodyPr/>
        <a:lstStyle/>
        <a:p>
          <a:endParaRPr lang="en-GB"/>
        </a:p>
      </dgm:t>
    </dgm:pt>
    <dgm:pt modelId="{35E09747-5CCC-4616-A4C9-9A78537FE52E}" type="sibTrans" cxnId="{12F1B399-42F0-4C99-8451-5A39A25700A5}">
      <dgm:prSet/>
      <dgm:spPr/>
      <dgm:t>
        <a:bodyPr/>
        <a:lstStyle/>
        <a:p>
          <a:endParaRPr lang="en-GB"/>
        </a:p>
      </dgm:t>
    </dgm:pt>
    <dgm:pt modelId="{B6BFF606-3256-4B14-8B13-174A60087462}">
      <dgm:prSet phldrT="[Text]" custT="1"/>
      <dgm:spPr/>
      <dgm:t>
        <a:bodyPr/>
        <a:lstStyle/>
        <a:p>
          <a:r>
            <a:rPr lang="en-GB" sz="1000" dirty="0"/>
            <a:t>Changes will arise from REC like they do from other codes (UNC) and these changes will impact DSC IT systems / process (e.g. UK Link).  These changes will need DSC funding in BP22 and beyond </a:t>
          </a:r>
        </a:p>
      </dgm:t>
    </dgm:pt>
    <dgm:pt modelId="{4FA87DCB-8D9D-4EA0-AE11-2E8B20FBECA8}" type="parTrans" cxnId="{F2B0D171-AE2A-4E39-A2C9-7A2E17BFA0CD}">
      <dgm:prSet/>
      <dgm:spPr/>
      <dgm:t>
        <a:bodyPr/>
        <a:lstStyle/>
        <a:p>
          <a:endParaRPr lang="en-GB"/>
        </a:p>
      </dgm:t>
    </dgm:pt>
    <dgm:pt modelId="{4363F46E-23ED-499B-A37E-1A4DD1160CF7}" type="sibTrans" cxnId="{F2B0D171-AE2A-4E39-A2C9-7A2E17BFA0CD}">
      <dgm:prSet/>
      <dgm:spPr/>
      <dgm:t>
        <a:bodyPr/>
        <a:lstStyle/>
        <a:p>
          <a:endParaRPr lang="en-GB"/>
        </a:p>
      </dgm:t>
    </dgm:pt>
    <dgm:pt modelId="{AE65BC08-7A68-4D82-8A43-269DF697DDB6}">
      <dgm:prSet phldrT="[Text]" custT="1"/>
      <dgm:spPr/>
      <dgm:t>
        <a:bodyPr/>
        <a:lstStyle/>
        <a:p>
          <a:r>
            <a:rPr lang="en-GB" sz="1000" dirty="0"/>
            <a:t>A budget will be required to sit alongside the ‘Annual UNC Budget’ (DSC Change) to fund REC change</a:t>
          </a:r>
        </a:p>
      </dgm:t>
    </dgm:pt>
    <dgm:pt modelId="{3500F61C-AA31-4240-8FF1-551E8DF1F81D}" type="parTrans" cxnId="{CA8D3A24-1556-4A88-BF81-EF0EA862776D}">
      <dgm:prSet/>
      <dgm:spPr/>
      <dgm:t>
        <a:bodyPr/>
        <a:lstStyle/>
        <a:p>
          <a:endParaRPr lang="en-GB"/>
        </a:p>
      </dgm:t>
    </dgm:pt>
    <dgm:pt modelId="{B9519557-FAB8-43E9-8BF2-09E38E082BD1}" type="sibTrans" cxnId="{CA8D3A24-1556-4A88-BF81-EF0EA862776D}">
      <dgm:prSet/>
      <dgm:spPr/>
      <dgm:t>
        <a:bodyPr/>
        <a:lstStyle/>
        <a:p>
          <a:endParaRPr lang="en-GB"/>
        </a:p>
      </dgm:t>
    </dgm:pt>
    <dgm:pt modelId="{780234BB-AFD7-4123-A7EE-1C4E60164319}" type="pres">
      <dgm:prSet presAssocID="{83E66D00-E235-4841-8FC0-06FE37F0076A}" presName="Name0" presStyleCnt="0">
        <dgm:presLayoutVars>
          <dgm:dir/>
          <dgm:resizeHandles val="exact"/>
        </dgm:presLayoutVars>
      </dgm:prSet>
      <dgm:spPr/>
    </dgm:pt>
    <dgm:pt modelId="{88DB6A3A-F674-45F4-9955-3B862964E600}" type="pres">
      <dgm:prSet presAssocID="{E285029B-610A-411A-9168-24D6C2BDD3BD}" presName="node" presStyleLbl="node1" presStyleIdx="0" presStyleCnt="3">
        <dgm:presLayoutVars>
          <dgm:bulletEnabled val="1"/>
        </dgm:presLayoutVars>
      </dgm:prSet>
      <dgm:spPr/>
    </dgm:pt>
    <dgm:pt modelId="{C7FD216F-B147-4103-B2C6-DCC15B29F9A1}" type="pres">
      <dgm:prSet presAssocID="{35E09747-5CCC-4616-A4C9-9A78537FE52E}" presName="sibTrans" presStyleLbl="sibTrans2D1" presStyleIdx="0" presStyleCnt="2"/>
      <dgm:spPr/>
    </dgm:pt>
    <dgm:pt modelId="{DD646816-C663-45A1-ABB9-8EEA2E037B76}" type="pres">
      <dgm:prSet presAssocID="{35E09747-5CCC-4616-A4C9-9A78537FE52E}" presName="connectorText" presStyleLbl="sibTrans2D1" presStyleIdx="0" presStyleCnt="2"/>
      <dgm:spPr/>
    </dgm:pt>
    <dgm:pt modelId="{098605C1-4391-4D75-8D27-48EAF184C2AF}" type="pres">
      <dgm:prSet presAssocID="{B6BFF606-3256-4B14-8B13-174A60087462}" presName="node" presStyleLbl="node1" presStyleIdx="1" presStyleCnt="3">
        <dgm:presLayoutVars>
          <dgm:bulletEnabled val="1"/>
        </dgm:presLayoutVars>
      </dgm:prSet>
      <dgm:spPr/>
    </dgm:pt>
    <dgm:pt modelId="{F26AECD5-82DF-401D-9D7E-69E1E0507E29}" type="pres">
      <dgm:prSet presAssocID="{4363F46E-23ED-499B-A37E-1A4DD1160CF7}" presName="sibTrans" presStyleLbl="sibTrans2D1" presStyleIdx="1" presStyleCnt="2"/>
      <dgm:spPr/>
    </dgm:pt>
    <dgm:pt modelId="{3323AA24-87E7-4740-83A2-7BBB6432BC56}" type="pres">
      <dgm:prSet presAssocID="{4363F46E-23ED-499B-A37E-1A4DD1160CF7}" presName="connectorText" presStyleLbl="sibTrans2D1" presStyleIdx="1" presStyleCnt="2"/>
      <dgm:spPr/>
    </dgm:pt>
    <dgm:pt modelId="{24EF55DF-C52F-40C8-AE26-765015CF7D76}" type="pres">
      <dgm:prSet presAssocID="{AE65BC08-7A68-4D82-8A43-269DF697DDB6}" presName="node" presStyleLbl="node1" presStyleIdx="2" presStyleCnt="3">
        <dgm:presLayoutVars>
          <dgm:bulletEnabled val="1"/>
        </dgm:presLayoutVars>
      </dgm:prSet>
      <dgm:spPr/>
    </dgm:pt>
  </dgm:ptLst>
  <dgm:cxnLst>
    <dgm:cxn modelId="{CA8D3A24-1556-4A88-BF81-EF0EA862776D}" srcId="{83E66D00-E235-4841-8FC0-06FE37F0076A}" destId="{AE65BC08-7A68-4D82-8A43-269DF697DDB6}" srcOrd="2" destOrd="0" parTransId="{3500F61C-AA31-4240-8FF1-551E8DF1F81D}" sibTransId="{B9519557-FAB8-43E9-8BF2-09E38E082BD1}"/>
    <dgm:cxn modelId="{2D2B4826-10EC-4D43-92AD-13E09C4B60B3}" type="presOf" srcId="{35E09747-5CCC-4616-A4C9-9A78537FE52E}" destId="{C7FD216F-B147-4103-B2C6-DCC15B29F9A1}" srcOrd="0" destOrd="0" presId="urn:microsoft.com/office/officeart/2005/8/layout/process1"/>
    <dgm:cxn modelId="{F2B0D171-AE2A-4E39-A2C9-7A2E17BFA0CD}" srcId="{83E66D00-E235-4841-8FC0-06FE37F0076A}" destId="{B6BFF606-3256-4B14-8B13-174A60087462}" srcOrd="1" destOrd="0" parTransId="{4FA87DCB-8D9D-4EA0-AE11-2E8B20FBECA8}" sibTransId="{4363F46E-23ED-499B-A37E-1A4DD1160CF7}"/>
    <dgm:cxn modelId="{994B6759-B686-4B30-BB3F-7A4C36B166FC}" type="presOf" srcId="{35E09747-5CCC-4616-A4C9-9A78537FE52E}" destId="{DD646816-C663-45A1-ABB9-8EEA2E037B76}" srcOrd="1" destOrd="0" presId="urn:microsoft.com/office/officeart/2005/8/layout/process1"/>
    <dgm:cxn modelId="{F1777296-97F9-402A-A811-7B69D66C2451}" type="presOf" srcId="{4363F46E-23ED-499B-A37E-1A4DD1160CF7}" destId="{3323AA24-87E7-4740-83A2-7BBB6432BC56}" srcOrd="1" destOrd="0" presId="urn:microsoft.com/office/officeart/2005/8/layout/process1"/>
    <dgm:cxn modelId="{12F1B399-42F0-4C99-8451-5A39A25700A5}" srcId="{83E66D00-E235-4841-8FC0-06FE37F0076A}" destId="{E285029B-610A-411A-9168-24D6C2BDD3BD}" srcOrd="0" destOrd="0" parTransId="{6888A6AA-1FF8-4705-97D7-F4AD3347AB18}" sibTransId="{35E09747-5CCC-4616-A4C9-9A78537FE52E}"/>
    <dgm:cxn modelId="{1A4519A0-542F-4158-B3E5-82E3580CA093}" type="presOf" srcId="{83E66D00-E235-4841-8FC0-06FE37F0076A}" destId="{780234BB-AFD7-4123-A7EE-1C4E60164319}" srcOrd="0" destOrd="0" presId="urn:microsoft.com/office/officeart/2005/8/layout/process1"/>
    <dgm:cxn modelId="{219A61B2-7622-46AB-B934-21BF692FD710}" type="presOf" srcId="{AE65BC08-7A68-4D82-8A43-269DF697DDB6}" destId="{24EF55DF-C52F-40C8-AE26-765015CF7D76}" srcOrd="0" destOrd="0" presId="urn:microsoft.com/office/officeart/2005/8/layout/process1"/>
    <dgm:cxn modelId="{D3D789CA-0F95-4F1B-9533-0705F756B566}" type="presOf" srcId="{E285029B-610A-411A-9168-24D6C2BDD3BD}" destId="{88DB6A3A-F674-45F4-9955-3B862964E600}" srcOrd="0" destOrd="0" presId="urn:microsoft.com/office/officeart/2005/8/layout/process1"/>
    <dgm:cxn modelId="{1284A4D6-F96F-494B-9584-041C5312B4AB}" type="presOf" srcId="{B6BFF606-3256-4B14-8B13-174A60087462}" destId="{098605C1-4391-4D75-8D27-48EAF184C2AF}" srcOrd="0" destOrd="0" presId="urn:microsoft.com/office/officeart/2005/8/layout/process1"/>
    <dgm:cxn modelId="{59A1DBDA-F803-40C6-A66A-847E3B007876}" type="presOf" srcId="{4363F46E-23ED-499B-A37E-1A4DD1160CF7}" destId="{F26AECD5-82DF-401D-9D7E-69E1E0507E29}" srcOrd="0" destOrd="0" presId="urn:microsoft.com/office/officeart/2005/8/layout/process1"/>
    <dgm:cxn modelId="{4427476D-0CA7-4BEB-A18A-0F06718D2A0D}" type="presParOf" srcId="{780234BB-AFD7-4123-A7EE-1C4E60164319}" destId="{88DB6A3A-F674-45F4-9955-3B862964E600}" srcOrd="0" destOrd="0" presId="urn:microsoft.com/office/officeart/2005/8/layout/process1"/>
    <dgm:cxn modelId="{C6856957-DEDB-4AE2-9827-BEBFBC9D5FAA}" type="presParOf" srcId="{780234BB-AFD7-4123-A7EE-1C4E60164319}" destId="{C7FD216F-B147-4103-B2C6-DCC15B29F9A1}" srcOrd="1" destOrd="0" presId="urn:microsoft.com/office/officeart/2005/8/layout/process1"/>
    <dgm:cxn modelId="{CCDF87E8-45E3-4881-B4FA-D13ACEF99E33}" type="presParOf" srcId="{C7FD216F-B147-4103-B2C6-DCC15B29F9A1}" destId="{DD646816-C663-45A1-ABB9-8EEA2E037B76}" srcOrd="0" destOrd="0" presId="urn:microsoft.com/office/officeart/2005/8/layout/process1"/>
    <dgm:cxn modelId="{ADE0559C-A913-49C5-B10F-D484EB19E362}" type="presParOf" srcId="{780234BB-AFD7-4123-A7EE-1C4E60164319}" destId="{098605C1-4391-4D75-8D27-48EAF184C2AF}" srcOrd="2" destOrd="0" presId="urn:microsoft.com/office/officeart/2005/8/layout/process1"/>
    <dgm:cxn modelId="{80AD8A59-F3AA-48BE-A3E2-38BCBE008EAC}" type="presParOf" srcId="{780234BB-AFD7-4123-A7EE-1C4E60164319}" destId="{F26AECD5-82DF-401D-9D7E-69E1E0507E29}" srcOrd="3" destOrd="0" presId="urn:microsoft.com/office/officeart/2005/8/layout/process1"/>
    <dgm:cxn modelId="{8A930357-987B-4429-B0CB-D50F3B52E1D8}" type="presParOf" srcId="{F26AECD5-82DF-401D-9D7E-69E1E0507E29}" destId="{3323AA24-87E7-4740-83A2-7BBB6432BC56}" srcOrd="0" destOrd="0" presId="urn:microsoft.com/office/officeart/2005/8/layout/process1"/>
    <dgm:cxn modelId="{B412D94F-E26C-4A37-BE3E-8DB7A9C76ABA}" type="presParOf" srcId="{780234BB-AFD7-4123-A7EE-1C4E60164319}" destId="{24EF55DF-C52F-40C8-AE26-765015CF7D76}"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E66D00-E235-4841-8FC0-06FE37F0076A}" type="doc">
      <dgm:prSet loTypeId="urn:microsoft.com/office/officeart/2005/8/layout/process1" loCatId="process" qsTypeId="urn:microsoft.com/office/officeart/2005/8/quickstyle/simple1" qsCatId="simple" csTypeId="urn:microsoft.com/office/officeart/2005/8/colors/accent1_2" csCatId="accent1" phldr="1"/>
      <dgm:spPr/>
    </dgm:pt>
    <dgm:pt modelId="{E285029B-610A-411A-9168-24D6C2BDD3BD}">
      <dgm:prSet phldrT="[Text]" custT="1"/>
      <dgm:spPr/>
      <dgm:t>
        <a:bodyPr/>
        <a:lstStyle/>
        <a:p>
          <a:r>
            <a:rPr lang="en-GB" sz="1000" dirty="0"/>
            <a:t>Xoserve’s current business plan doesn’t include any costs associated with ‘BAU’  (non CSSC programme) REC change. </a:t>
          </a:r>
        </a:p>
      </dgm:t>
    </dgm:pt>
    <dgm:pt modelId="{6888A6AA-1FF8-4705-97D7-F4AD3347AB18}" type="parTrans" cxnId="{12F1B399-42F0-4C99-8451-5A39A25700A5}">
      <dgm:prSet/>
      <dgm:spPr/>
      <dgm:t>
        <a:bodyPr/>
        <a:lstStyle/>
        <a:p>
          <a:endParaRPr lang="en-GB"/>
        </a:p>
      </dgm:t>
    </dgm:pt>
    <dgm:pt modelId="{35E09747-5CCC-4616-A4C9-9A78537FE52E}" type="sibTrans" cxnId="{12F1B399-42F0-4C99-8451-5A39A25700A5}">
      <dgm:prSet/>
      <dgm:spPr/>
      <dgm:t>
        <a:bodyPr/>
        <a:lstStyle/>
        <a:p>
          <a:endParaRPr lang="en-GB"/>
        </a:p>
      </dgm:t>
    </dgm:pt>
    <dgm:pt modelId="{B6BFF606-3256-4B14-8B13-174A60087462}">
      <dgm:prSet phldrT="[Text]" custT="1"/>
      <dgm:spPr/>
      <dgm:t>
        <a:bodyPr/>
        <a:lstStyle/>
        <a:p>
          <a:r>
            <a:rPr lang="en-GB" sz="1000" dirty="0"/>
            <a:t>UNC / DSC change will continue to be raised at historic pace, at the same time as a potentially busy period of REC change (post CSS implementation)    </a:t>
          </a:r>
        </a:p>
      </dgm:t>
    </dgm:pt>
    <dgm:pt modelId="{4FA87DCB-8D9D-4EA0-AE11-2E8B20FBECA8}" type="parTrans" cxnId="{F2B0D171-AE2A-4E39-A2C9-7A2E17BFA0CD}">
      <dgm:prSet/>
      <dgm:spPr/>
      <dgm:t>
        <a:bodyPr/>
        <a:lstStyle/>
        <a:p>
          <a:endParaRPr lang="en-GB"/>
        </a:p>
      </dgm:t>
    </dgm:pt>
    <dgm:pt modelId="{4363F46E-23ED-499B-A37E-1A4DD1160CF7}" type="sibTrans" cxnId="{F2B0D171-AE2A-4E39-A2C9-7A2E17BFA0CD}">
      <dgm:prSet/>
      <dgm:spPr/>
      <dgm:t>
        <a:bodyPr/>
        <a:lstStyle/>
        <a:p>
          <a:endParaRPr lang="en-GB"/>
        </a:p>
      </dgm:t>
    </dgm:pt>
    <dgm:pt modelId="{AE65BC08-7A68-4D82-8A43-269DF697DDB6}">
      <dgm:prSet phldrT="[Text]" custT="1"/>
      <dgm:spPr/>
      <dgm:t>
        <a:bodyPr/>
        <a:lstStyle/>
        <a:p>
          <a:r>
            <a:rPr lang="en-GB" sz="1000" dirty="0"/>
            <a:t>Xoserve / Correla change development / delivery resource capacity / capability will need to reflect this increased demand</a:t>
          </a:r>
        </a:p>
      </dgm:t>
    </dgm:pt>
    <dgm:pt modelId="{3500F61C-AA31-4240-8FF1-551E8DF1F81D}" type="parTrans" cxnId="{CA8D3A24-1556-4A88-BF81-EF0EA862776D}">
      <dgm:prSet/>
      <dgm:spPr/>
      <dgm:t>
        <a:bodyPr/>
        <a:lstStyle/>
        <a:p>
          <a:endParaRPr lang="en-GB"/>
        </a:p>
      </dgm:t>
    </dgm:pt>
    <dgm:pt modelId="{B9519557-FAB8-43E9-8BF2-09E38E082BD1}" type="sibTrans" cxnId="{CA8D3A24-1556-4A88-BF81-EF0EA862776D}">
      <dgm:prSet/>
      <dgm:spPr/>
      <dgm:t>
        <a:bodyPr/>
        <a:lstStyle/>
        <a:p>
          <a:endParaRPr lang="en-GB"/>
        </a:p>
      </dgm:t>
    </dgm:pt>
    <dgm:pt modelId="{780234BB-AFD7-4123-A7EE-1C4E60164319}" type="pres">
      <dgm:prSet presAssocID="{83E66D00-E235-4841-8FC0-06FE37F0076A}" presName="Name0" presStyleCnt="0">
        <dgm:presLayoutVars>
          <dgm:dir/>
          <dgm:resizeHandles val="exact"/>
        </dgm:presLayoutVars>
      </dgm:prSet>
      <dgm:spPr/>
    </dgm:pt>
    <dgm:pt modelId="{88DB6A3A-F674-45F4-9955-3B862964E600}" type="pres">
      <dgm:prSet presAssocID="{E285029B-610A-411A-9168-24D6C2BDD3BD}" presName="node" presStyleLbl="node1" presStyleIdx="0" presStyleCnt="3">
        <dgm:presLayoutVars>
          <dgm:bulletEnabled val="1"/>
        </dgm:presLayoutVars>
      </dgm:prSet>
      <dgm:spPr/>
    </dgm:pt>
    <dgm:pt modelId="{C7FD216F-B147-4103-B2C6-DCC15B29F9A1}" type="pres">
      <dgm:prSet presAssocID="{35E09747-5CCC-4616-A4C9-9A78537FE52E}" presName="sibTrans" presStyleLbl="sibTrans2D1" presStyleIdx="0" presStyleCnt="2"/>
      <dgm:spPr/>
    </dgm:pt>
    <dgm:pt modelId="{DD646816-C663-45A1-ABB9-8EEA2E037B76}" type="pres">
      <dgm:prSet presAssocID="{35E09747-5CCC-4616-A4C9-9A78537FE52E}" presName="connectorText" presStyleLbl="sibTrans2D1" presStyleIdx="0" presStyleCnt="2"/>
      <dgm:spPr/>
    </dgm:pt>
    <dgm:pt modelId="{098605C1-4391-4D75-8D27-48EAF184C2AF}" type="pres">
      <dgm:prSet presAssocID="{B6BFF606-3256-4B14-8B13-174A60087462}" presName="node" presStyleLbl="node1" presStyleIdx="1" presStyleCnt="3">
        <dgm:presLayoutVars>
          <dgm:bulletEnabled val="1"/>
        </dgm:presLayoutVars>
      </dgm:prSet>
      <dgm:spPr/>
    </dgm:pt>
    <dgm:pt modelId="{F26AECD5-82DF-401D-9D7E-69E1E0507E29}" type="pres">
      <dgm:prSet presAssocID="{4363F46E-23ED-499B-A37E-1A4DD1160CF7}" presName="sibTrans" presStyleLbl="sibTrans2D1" presStyleIdx="1" presStyleCnt="2"/>
      <dgm:spPr/>
    </dgm:pt>
    <dgm:pt modelId="{3323AA24-87E7-4740-83A2-7BBB6432BC56}" type="pres">
      <dgm:prSet presAssocID="{4363F46E-23ED-499B-A37E-1A4DD1160CF7}" presName="connectorText" presStyleLbl="sibTrans2D1" presStyleIdx="1" presStyleCnt="2"/>
      <dgm:spPr/>
    </dgm:pt>
    <dgm:pt modelId="{24EF55DF-C52F-40C8-AE26-765015CF7D76}" type="pres">
      <dgm:prSet presAssocID="{AE65BC08-7A68-4D82-8A43-269DF697DDB6}" presName="node" presStyleLbl="node1" presStyleIdx="2" presStyleCnt="3">
        <dgm:presLayoutVars>
          <dgm:bulletEnabled val="1"/>
        </dgm:presLayoutVars>
      </dgm:prSet>
      <dgm:spPr/>
    </dgm:pt>
  </dgm:ptLst>
  <dgm:cxnLst>
    <dgm:cxn modelId="{CA8D3A24-1556-4A88-BF81-EF0EA862776D}" srcId="{83E66D00-E235-4841-8FC0-06FE37F0076A}" destId="{AE65BC08-7A68-4D82-8A43-269DF697DDB6}" srcOrd="2" destOrd="0" parTransId="{3500F61C-AA31-4240-8FF1-551E8DF1F81D}" sibTransId="{B9519557-FAB8-43E9-8BF2-09E38E082BD1}"/>
    <dgm:cxn modelId="{2D2B4826-10EC-4D43-92AD-13E09C4B60B3}" type="presOf" srcId="{35E09747-5CCC-4616-A4C9-9A78537FE52E}" destId="{C7FD216F-B147-4103-B2C6-DCC15B29F9A1}" srcOrd="0" destOrd="0" presId="urn:microsoft.com/office/officeart/2005/8/layout/process1"/>
    <dgm:cxn modelId="{F2B0D171-AE2A-4E39-A2C9-7A2E17BFA0CD}" srcId="{83E66D00-E235-4841-8FC0-06FE37F0076A}" destId="{B6BFF606-3256-4B14-8B13-174A60087462}" srcOrd="1" destOrd="0" parTransId="{4FA87DCB-8D9D-4EA0-AE11-2E8B20FBECA8}" sibTransId="{4363F46E-23ED-499B-A37E-1A4DD1160CF7}"/>
    <dgm:cxn modelId="{994B6759-B686-4B30-BB3F-7A4C36B166FC}" type="presOf" srcId="{35E09747-5CCC-4616-A4C9-9A78537FE52E}" destId="{DD646816-C663-45A1-ABB9-8EEA2E037B76}" srcOrd="1" destOrd="0" presId="urn:microsoft.com/office/officeart/2005/8/layout/process1"/>
    <dgm:cxn modelId="{F1777296-97F9-402A-A811-7B69D66C2451}" type="presOf" srcId="{4363F46E-23ED-499B-A37E-1A4DD1160CF7}" destId="{3323AA24-87E7-4740-83A2-7BBB6432BC56}" srcOrd="1" destOrd="0" presId="urn:microsoft.com/office/officeart/2005/8/layout/process1"/>
    <dgm:cxn modelId="{12F1B399-42F0-4C99-8451-5A39A25700A5}" srcId="{83E66D00-E235-4841-8FC0-06FE37F0076A}" destId="{E285029B-610A-411A-9168-24D6C2BDD3BD}" srcOrd="0" destOrd="0" parTransId="{6888A6AA-1FF8-4705-97D7-F4AD3347AB18}" sibTransId="{35E09747-5CCC-4616-A4C9-9A78537FE52E}"/>
    <dgm:cxn modelId="{1A4519A0-542F-4158-B3E5-82E3580CA093}" type="presOf" srcId="{83E66D00-E235-4841-8FC0-06FE37F0076A}" destId="{780234BB-AFD7-4123-A7EE-1C4E60164319}" srcOrd="0" destOrd="0" presId="urn:microsoft.com/office/officeart/2005/8/layout/process1"/>
    <dgm:cxn modelId="{219A61B2-7622-46AB-B934-21BF692FD710}" type="presOf" srcId="{AE65BC08-7A68-4D82-8A43-269DF697DDB6}" destId="{24EF55DF-C52F-40C8-AE26-765015CF7D76}" srcOrd="0" destOrd="0" presId="urn:microsoft.com/office/officeart/2005/8/layout/process1"/>
    <dgm:cxn modelId="{D3D789CA-0F95-4F1B-9533-0705F756B566}" type="presOf" srcId="{E285029B-610A-411A-9168-24D6C2BDD3BD}" destId="{88DB6A3A-F674-45F4-9955-3B862964E600}" srcOrd="0" destOrd="0" presId="urn:microsoft.com/office/officeart/2005/8/layout/process1"/>
    <dgm:cxn modelId="{1284A4D6-F96F-494B-9584-041C5312B4AB}" type="presOf" srcId="{B6BFF606-3256-4B14-8B13-174A60087462}" destId="{098605C1-4391-4D75-8D27-48EAF184C2AF}" srcOrd="0" destOrd="0" presId="urn:microsoft.com/office/officeart/2005/8/layout/process1"/>
    <dgm:cxn modelId="{59A1DBDA-F803-40C6-A66A-847E3B007876}" type="presOf" srcId="{4363F46E-23ED-499B-A37E-1A4DD1160CF7}" destId="{F26AECD5-82DF-401D-9D7E-69E1E0507E29}" srcOrd="0" destOrd="0" presId="urn:microsoft.com/office/officeart/2005/8/layout/process1"/>
    <dgm:cxn modelId="{4427476D-0CA7-4BEB-A18A-0F06718D2A0D}" type="presParOf" srcId="{780234BB-AFD7-4123-A7EE-1C4E60164319}" destId="{88DB6A3A-F674-45F4-9955-3B862964E600}" srcOrd="0" destOrd="0" presId="urn:microsoft.com/office/officeart/2005/8/layout/process1"/>
    <dgm:cxn modelId="{C6856957-DEDB-4AE2-9827-BEBFBC9D5FAA}" type="presParOf" srcId="{780234BB-AFD7-4123-A7EE-1C4E60164319}" destId="{C7FD216F-B147-4103-B2C6-DCC15B29F9A1}" srcOrd="1" destOrd="0" presId="urn:microsoft.com/office/officeart/2005/8/layout/process1"/>
    <dgm:cxn modelId="{CCDF87E8-45E3-4881-B4FA-D13ACEF99E33}" type="presParOf" srcId="{C7FD216F-B147-4103-B2C6-DCC15B29F9A1}" destId="{DD646816-C663-45A1-ABB9-8EEA2E037B76}" srcOrd="0" destOrd="0" presId="urn:microsoft.com/office/officeart/2005/8/layout/process1"/>
    <dgm:cxn modelId="{ADE0559C-A913-49C5-B10F-D484EB19E362}" type="presParOf" srcId="{780234BB-AFD7-4123-A7EE-1C4E60164319}" destId="{098605C1-4391-4D75-8D27-48EAF184C2AF}" srcOrd="2" destOrd="0" presId="urn:microsoft.com/office/officeart/2005/8/layout/process1"/>
    <dgm:cxn modelId="{80AD8A59-F3AA-48BE-A3E2-38BCBE008EAC}" type="presParOf" srcId="{780234BB-AFD7-4123-A7EE-1C4E60164319}" destId="{F26AECD5-82DF-401D-9D7E-69E1E0507E29}" srcOrd="3" destOrd="0" presId="urn:microsoft.com/office/officeart/2005/8/layout/process1"/>
    <dgm:cxn modelId="{8A930357-987B-4429-B0CB-D50F3B52E1D8}" type="presParOf" srcId="{F26AECD5-82DF-401D-9D7E-69E1E0507E29}" destId="{3323AA24-87E7-4740-83A2-7BBB6432BC56}" srcOrd="0" destOrd="0" presId="urn:microsoft.com/office/officeart/2005/8/layout/process1"/>
    <dgm:cxn modelId="{B412D94F-E26C-4A37-BE3E-8DB7A9C76ABA}" type="presParOf" srcId="{780234BB-AFD7-4123-A7EE-1C4E60164319}" destId="{24EF55DF-C52F-40C8-AE26-765015CF7D76}"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E66D00-E235-4841-8FC0-06FE37F0076A}" type="doc">
      <dgm:prSet loTypeId="urn:microsoft.com/office/officeart/2005/8/layout/process1" loCatId="process" qsTypeId="urn:microsoft.com/office/officeart/2005/8/quickstyle/simple1" qsCatId="simple" csTypeId="urn:microsoft.com/office/officeart/2005/8/colors/accent1_2" csCatId="accent1" phldr="1"/>
      <dgm:spPr/>
    </dgm:pt>
    <dgm:pt modelId="{E285029B-610A-411A-9168-24D6C2BDD3BD}">
      <dgm:prSet phldrT="[Text]" custT="1"/>
      <dgm:spPr/>
      <dgm:t>
        <a:bodyPr/>
        <a:lstStyle/>
        <a:p>
          <a:r>
            <a:rPr lang="en-GB" sz="1000" dirty="0"/>
            <a:t>REC combines related gas and electricity changes together under one code </a:t>
          </a:r>
        </a:p>
      </dgm:t>
    </dgm:pt>
    <dgm:pt modelId="{6888A6AA-1FF8-4705-97D7-F4AD3347AB18}" type="parTrans" cxnId="{12F1B399-42F0-4C99-8451-5A39A25700A5}">
      <dgm:prSet/>
      <dgm:spPr/>
      <dgm:t>
        <a:bodyPr/>
        <a:lstStyle/>
        <a:p>
          <a:endParaRPr lang="en-GB"/>
        </a:p>
      </dgm:t>
    </dgm:pt>
    <dgm:pt modelId="{35E09747-5CCC-4616-A4C9-9A78537FE52E}" type="sibTrans" cxnId="{12F1B399-42F0-4C99-8451-5A39A25700A5}">
      <dgm:prSet/>
      <dgm:spPr/>
      <dgm:t>
        <a:bodyPr/>
        <a:lstStyle/>
        <a:p>
          <a:endParaRPr lang="en-GB"/>
        </a:p>
      </dgm:t>
    </dgm:pt>
    <dgm:pt modelId="{B6BFF606-3256-4B14-8B13-174A60087462}">
      <dgm:prSet phldrT="[Text]" custT="1"/>
      <dgm:spPr/>
      <dgm:t>
        <a:bodyPr/>
        <a:lstStyle/>
        <a:p>
          <a:r>
            <a:rPr lang="en-GB" sz="1000" dirty="0"/>
            <a:t>There will be a requirement to deliver change in February as well as June / November, to align with other fuel change delivery releases</a:t>
          </a:r>
        </a:p>
      </dgm:t>
    </dgm:pt>
    <dgm:pt modelId="{4FA87DCB-8D9D-4EA0-AE11-2E8B20FBECA8}" type="parTrans" cxnId="{F2B0D171-AE2A-4E39-A2C9-7A2E17BFA0CD}">
      <dgm:prSet/>
      <dgm:spPr/>
      <dgm:t>
        <a:bodyPr/>
        <a:lstStyle/>
        <a:p>
          <a:endParaRPr lang="en-GB"/>
        </a:p>
      </dgm:t>
    </dgm:pt>
    <dgm:pt modelId="{4363F46E-23ED-499B-A37E-1A4DD1160CF7}" type="sibTrans" cxnId="{F2B0D171-AE2A-4E39-A2C9-7A2E17BFA0CD}">
      <dgm:prSet/>
      <dgm:spPr/>
      <dgm:t>
        <a:bodyPr/>
        <a:lstStyle/>
        <a:p>
          <a:endParaRPr lang="en-GB"/>
        </a:p>
      </dgm:t>
    </dgm:pt>
    <dgm:pt modelId="{AE65BC08-7A68-4D82-8A43-269DF697DDB6}">
      <dgm:prSet phldrT="[Text]" custT="1"/>
      <dgm:spPr/>
      <dgm:t>
        <a:bodyPr/>
        <a:lstStyle/>
        <a:p>
          <a:r>
            <a:rPr lang="en-GB" sz="1000" dirty="0"/>
            <a:t>Future change budgets will need to be appropriately sized to fund a 3</a:t>
          </a:r>
          <a:r>
            <a:rPr lang="en-GB" sz="1000" baseline="30000" dirty="0"/>
            <a:t>rd</a:t>
          </a:r>
          <a:r>
            <a:rPr lang="en-GB" sz="1000" dirty="0"/>
            <a:t> major release </a:t>
          </a:r>
        </a:p>
      </dgm:t>
    </dgm:pt>
    <dgm:pt modelId="{3500F61C-AA31-4240-8FF1-551E8DF1F81D}" type="parTrans" cxnId="{CA8D3A24-1556-4A88-BF81-EF0EA862776D}">
      <dgm:prSet/>
      <dgm:spPr/>
      <dgm:t>
        <a:bodyPr/>
        <a:lstStyle/>
        <a:p>
          <a:endParaRPr lang="en-GB"/>
        </a:p>
      </dgm:t>
    </dgm:pt>
    <dgm:pt modelId="{B9519557-FAB8-43E9-8BF2-09E38E082BD1}" type="sibTrans" cxnId="{CA8D3A24-1556-4A88-BF81-EF0EA862776D}">
      <dgm:prSet/>
      <dgm:spPr/>
      <dgm:t>
        <a:bodyPr/>
        <a:lstStyle/>
        <a:p>
          <a:endParaRPr lang="en-GB"/>
        </a:p>
      </dgm:t>
    </dgm:pt>
    <dgm:pt modelId="{780234BB-AFD7-4123-A7EE-1C4E60164319}" type="pres">
      <dgm:prSet presAssocID="{83E66D00-E235-4841-8FC0-06FE37F0076A}" presName="Name0" presStyleCnt="0">
        <dgm:presLayoutVars>
          <dgm:dir/>
          <dgm:resizeHandles val="exact"/>
        </dgm:presLayoutVars>
      </dgm:prSet>
      <dgm:spPr/>
    </dgm:pt>
    <dgm:pt modelId="{88DB6A3A-F674-45F4-9955-3B862964E600}" type="pres">
      <dgm:prSet presAssocID="{E285029B-610A-411A-9168-24D6C2BDD3BD}" presName="node" presStyleLbl="node1" presStyleIdx="0" presStyleCnt="3">
        <dgm:presLayoutVars>
          <dgm:bulletEnabled val="1"/>
        </dgm:presLayoutVars>
      </dgm:prSet>
      <dgm:spPr/>
    </dgm:pt>
    <dgm:pt modelId="{C7FD216F-B147-4103-B2C6-DCC15B29F9A1}" type="pres">
      <dgm:prSet presAssocID="{35E09747-5CCC-4616-A4C9-9A78537FE52E}" presName="sibTrans" presStyleLbl="sibTrans2D1" presStyleIdx="0" presStyleCnt="2"/>
      <dgm:spPr/>
    </dgm:pt>
    <dgm:pt modelId="{DD646816-C663-45A1-ABB9-8EEA2E037B76}" type="pres">
      <dgm:prSet presAssocID="{35E09747-5CCC-4616-A4C9-9A78537FE52E}" presName="connectorText" presStyleLbl="sibTrans2D1" presStyleIdx="0" presStyleCnt="2"/>
      <dgm:spPr/>
    </dgm:pt>
    <dgm:pt modelId="{098605C1-4391-4D75-8D27-48EAF184C2AF}" type="pres">
      <dgm:prSet presAssocID="{B6BFF606-3256-4B14-8B13-174A60087462}" presName="node" presStyleLbl="node1" presStyleIdx="1" presStyleCnt="3">
        <dgm:presLayoutVars>
          <dgm:bulletEnabled val="1"/>
        </dgm:presLayoutVars>
      </dgm:prSet>
      <dgm:spPr/>
    </dgm:pt>
    <dgm:pt modelId="{F26AECD5-82DF-401D-9D7E-69E1E0507E29}" type="pres">
      <dgm:prSet presAssocID="{4363F46E-23ED-499B-A37E-1A4DD1160CF7}" presName="sibTrans" presStyleLbl="sibTrans2D1" presStyleIdx="1" presStyleCnt="2"/>
      <dgm:spPr/>
    </dgm:pt>
    <dgm:pt modelId="{3323AA24-87E7-4740-83A2-7BBB6432BC56}" type="pres">
      <dgm:prSet presAssocID="{4363F46E-23ED-499B-A37E-1A4DD1160CF7}" presName="connectorText" presStyleLbl="sibTrans2D1" presStyleIdx="1" presStyleCnt="2"/>
      <dgm:spPr/>
    </dgm:pt>
    <dgm:pt modelId="{24EF55DF-C52F-40C8-AE26-765015CF7D76}" type="pres">
      <dgm:prSet presAssocID="{AE65BC08-7A68-4D82-8A43-269DF697DDB6}" presName="node" presStyleLbl="node1" presStyleIdx="2" presStyleCnt="3">
        <dgm:presLayoutVars>
          <dgm:bulletEnabled val="1"/>
        </dgm:presLayoutVars>
      </dgm:prSet>
      <dgm:spPr/>
    </dgm:pt>
  </dgm:ptLst>
  <dgm:cxnLst>
    <dgm:cxn modelId="{CA8D3A24-1556-4A88-BF81-EF0EA862776D}" srcId="{83E66D00-E235-4841-8FC0-06FE37F0076A}" destId="{AE65BC08-7A68-4D82-8A43-269DF697DDB6}" srcOrd="2" destOrd="0" parTransId="{3500F61C-AA31-4240-8FF1-551E8DF1F81D}" sibTransId="{B9519557-FAB8-43E9-8BF2-09E38E082BD1}"/>
    <dgm:cxn modelId="{2D2B4826-10EC-4D43-92AD-13E09C4B60B3}" type="presOf" srcId="{35E09747-5CCC-4616-A4C9-9A78537FE52E}" destId="{C7FD216F-B147-4103-B2C6-DCC15B29F9A1}" srcOrd="0" destOrd="0" presId="urn:microsoft.com/office/officeart/2005/8/layout/process1"/>
    <dgm:cxn modelId="{F2B0D171-AE2A-4E39-A2C9-7A2E17BFA0CD}" srcId="{83E66D00-E235-4841-8FC0-06FE37F0076A}" destId="{B6BFF606-3256-4B14-8B13-174A60087462}" srcOrd="1" destOrd="0" parTransId="{4FA87DCB-8D9D-4EA0-AE11-2E8B20FBECA8}" sibTransId="{4363F46E-23ED-499B-A37E-1A4DD1160CF7}"/>
    <dgm:cxn modelId="{994B6759-B686-4B30-BB3F-7A4C36B166FC}" type="presOf" srcId="{35E09747-5CCC-4616-A4C9-9A78537FE52E}" destId="{DD646816-C663-45A1-ABB9-8EEA2E037B76}" srcOrd="1" destOrd="0" presId="urn:microsoft.com/office/officeart/2005/8/layout/process1"/>
    <dgm:cxn modelId="{F1777296-97F9-402A-A811-7B69D66C2451}" type="presOf" srcId="{4363F46E-23ED-499B-A37E-1A4DD1160CF7}" destId="{3323AA24-87E7-4740-83A2-7BBB6432BC56}" srcOrd="1" destOrd="0" presId="urn:microsoft.com/office/officeart/2005/8/layout/process1"/>
    <dgm:cxn modelId="{12F1B399-42F0-4C99-8451-5A39A25700A5}" srcId="{83E66D00-E235-4841-8FC0-06FE37F0076A}" destId="{E285029B-610A-411A-9168-24D6C2BDD3BD}" srcOrd="0" destOrd="0" parTransId="{6888A6AA-1FF8-4705-97D7-F4AD3347AB18}" sibTransId="{35E09747-5CCC-4616-A4C9-9A78537FE52E}"/>
    <dgm:cxn modelId="{1A4519A0-542F-4158-B3E5-82E3580CA093}" type="presOf" srcId="{83E66D00-E235-4841-8FC0-06FE37F0076A}" destId="{780234BB-AFD7-4123-A7EE-1C4E60164319}" srcOrd="0" destOrd="0" presId="urn:microsoft.com/office/officeart/2005/8/layout/process1"/>
    <dgm:cxn modelId="{219A61B2-7622-46AB-B934-21BF692FD710}" type="presOf" srcId="{AE65BC08-7A68-4D82-8A43-269DF697DDB6}" destId="{24EF55DF-C52F-40C8-AE26-765015CF7D76}" srcOrd="0" destOrd="0" presId="urn:microsoft.com/office/officeart/2005/8/layout/process1"/>
    <dgm:cxn modelId="{D3D789CA-0F95-4F1B-9533-0705F756B566}" type="presOf" srcId="{E285029B-610A-411A-9168-24D6C2BDD3BD}" destId="{88DB6A3A-F674-45F4-9955-3B862964E600}" srcOrd="0" destOrd="0" presId="urn:microsoft.com/office/officeart/2005/8/layout/process1"/>
    <dgm:cxn modelId="{1284A4D6-F96F-494B-9584-041C5312B4AB}" type="presOf" srcId="{B6BFF606-3256-4B14-8B13-174A60087462}" destId="{098605C1-4391-4D75-8D27-48EAF184C2AF}" srcOrd="0" destOrd="0" presId="urn:microsoft.com/office/officeart/2005/8/layout/process1"/>
    <dgm:cxn modelId="{59A1DBDA-F803-40C6-A66A-847E3B007876}" type="presOf" srcId="{4363F46E-23ED-499B-A37E-1A4DD1160CF7}" destId="{F26AECD5-82DF-401D-9D7E-69E1E0507E29}" srcOrd="0" destOrd="0" presId="urn:microsoft.com/office/officeart/2005/8/layout/process1"/>
    <dgm:cxn modelId="{4427476D-0CA7-4BEB-A18A-0F06718D2A0D}" type="presParOf" srcId="{780234BB-AFD7-4123-A7EE-1C4E60164319}" destId="{88DB6A3A-F674-45F4-9955-3B862964E600}" srcOrd="0" destOrd="0" presId="urn:microsoft.com/office/officeart/2005/8/layout/process1"/>
    <dgm:cxn modelId="{C6856957-DEDB-4AE2-9827-BEBFBC9D5FAA}" type="presParOf" srcId="{780234BB-AFD7-4123-A7EE-1C4E60164319}" destId="{C7FD216F-B147-4103-B2C6-DCC15B29F9A1}" srcOrd="1" destOrd="0" presId="urn:microsoft.com/office/officeart/2005/8/layout/process1"/>
    <dgm:cxn modelId="{CCDF87E8-45E3-4881-B4FA-D13ACEF99E33}" type="presParOf" srcId="{C7FD216F-B147-4103-B2C6-DCC15B29F9A1}" destId="{DD646816-C663-45A1-ABB9-8EEA2E037B76}" srcOrd="0" destOrd="0" presId="urn:microsoft.com/office/officeart/2005/8/layout/process1"/>
    <dgm:cxn modelId="{ADE0559C-A913-49C5-B10F-D484EB19E362}" type="presParOf" srcId="{780234BB-AFD7-4123-A7EE-1C4E60164319}" destId="{098605C1-4391-4D75-8D27-48EAF184C2AF}" srcOrd="2" destOrd="0" presId="urn:microsoft.com/office/officeart/2005/8/layout/process1"/>
    <dgm:cxn modelId="{80AD8A59-F3AA-48BE-A3E2-38BCBE008EAC}" type="presParOf" srcId="{780234BB-AFD7-4123-A7EE-1C4E60164319}" destId="{F26AECD5-82DF-401D-9D7E-69E1E0507E29}" srcOrd="3" destOrd="0" presId="urn:microsoft.com/office/officeart/2005/8/layout/process1"/>
    <dgm:cxn modelId="{8A930357-987B-4429-B0CB-D50F3B52E1D8}" type="presParOf" srcId="{F26AECD5-82DF-401D-9D7E-69E1E0507E29}" destId="{3323AA24-87E7-4740-83A2-7BBB6432BC56}" srcOrd="0" destOrd="0" presId="urn:microsoft.com/office/officeart/2005/8/layout/process1"/>
    <dgm:cxn modelId="{B412D94F-E26C-4A37-BE3E-8DB7A9C76ABA}" type="presParOf" srcId="{780234BB-AFD7-4123-A7EE-1C4E60164319}" destId="{24EF55DF-C52F-40C8-AE26-765015CF7D76}"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6A3A-F674-45F4-9955-3B862964E600}">
      <dsp:nvSpPr>
        <dsp:cNvPr id="0" name=""/>
        <dsp:cNvSpPr/>
      </dsp:nvSpPr>
      <dsp:spPr>
        <a:xfrm>
          <a:off x="5860" y="534945"/>
          <a:ext cx="1751520" cy="1198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As well as being CDSP under DSC, Xoserve is appointed under REC as Gas Retail Data Agent (GRDA) and Gas Enquiry Service (GES)</a:t>
          </a:r>
        </a:p>
      </dsp:txBody>
      <dsp:txXfrm>
        <a:off x="40969" y="570054"/>
        <a:ext cx="1681302" cy="1128479"/>
      </dsp:txXfrm>
    </dsp:sp>
    <dsp:sp modelId="{C7FD216F-B147-4103-B2C6-DCC15B29F9A1}">
      <dsp:nvSpPr>
        <dsp:cNvPr id="0" name=""/>
        <dsp:cNvSpPr/>
      </dsp:nvSpPr>
      <dsp:spPr>
        <a:xfrm>
          <a:off x="1932533" y="917105"/>
          <a:ext cx="371322" cy="434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1932533" y="1003980"/>
        <a:ext cx="259925" cy="260627"/>
      </dsp:txXfrm>
    </dsp:sp>
    <dsp:sp modelId="{098605C1-4391-4D75-8D27-48EAF184C2AF}">
      <dsp:nvSpPr>
        <dsp:cNvPr id="0" name=""/>
        <dsp:cNvSpPr/>
      </dsp:nvSpPr>
      <dsp:spPr>
        <a:xfrm>
          <a:off x="2457989" y="534945"/>
          <a:ext cx="1751520" cy="1198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Changes will arise from REC like they do from other codes (UNC) and these changes will impact DSC IT systems / process (e.g. UK Link).  These changes will need DSC funding in BP22 and beyond </a:t>
          </a:r>
        </a:p>
      </dsp:txBody>
      <dsp:txXfrm>
        <a:off x="2493098" y="570054"/>
        <a:ext cx="1681302" cy="1128479"/>
      </dsp:txXfrm>
    </dsp:sp>
    <dsp:sp modelId="{F26AECD5-82DF-401D-9D7E-69E1E0507E29}">
      <dsp:nvSpPr>
        <dsp:cNvPr id="0" name=""/>
        <dsp:cNvSpPr/>
      </dsp:nvSpPr>
      <dsp:spPr>
        <a:xfrm>
          <a:off x="4384662" y="917105"/>
          <a:ext cx="371322" cy="434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384662" y="1003980"/>
        <a:ext cx="259925" cy="260627"/>
      </dsp:txXfrm>
    </dsp:sp>
    <dsp:sp modelId="{24EF55DF-C52F-40C8-AE26-765015CF7D76}">
      <dsp:nvSpPr>
        <dsp:cNvPr id="0" name=""/>
        <dsp:cNvSpPr/>
      </dsp:nvSpPr>
      <dsp:spPr>
        <a:xfrm>
          <a:off x="4910118" y="534945"/>
          <a:ext cx="1751520" cy="11986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A budget will be required to sit alongside the ‘Annual UNC Budget’ (DSC Change) to fund REC change</a:t>
          </a:r>
        </a:p>
      </dsp:txBody>
      <dsp:txXfrm>
        <a:off x="4945227" y="570054"/>
        <a:ext cx="1681302" cy="11284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6A3A-F674-45F4-9955-3B862964E600}">
      <dsp:nvSpPr>
        <dsp:cNvPr id="0" name=""/>
        <dsp:cNvSpPr/>
      </dsp:nvSpPr>
      <dsp:spPr>
        <a:xfrm>
          <a:off x="5897" y="853579"/>
          <a:ext cx="1762693" cy="1057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Xoserve’s current business plan doesn’t include any costs associated with ‘BAU’  (non CSSC programme) REC change. </a:t>
          </a:r>
        </a:p>
      </dsp:txBody>
      <dsp:txXfrm>
        <a:off x="36874" y="884556"/>
        <a:ext cx="1700739" cy="995662"/>
      </dsp:txXfrm>
    </dsp:sp>
    <dsp:sp modelId="{C7FD216F-B147-4103-B2C6-DCC15B29F9A1}">
      <dsp:nvSpPr>
        <dsp:cNvPr id="0" name=""/>
        <dsp:cNvSpPr/>
      </dsp:nvSpPr>
      <dsp:spPr>
        <a:xfrm>
          <a:off x="1944860" y="1163813"/>
          <a:ext cx="373691" cy="437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1944860" y="1251243"/>
        <a:ext cx="261584" cy="262288"/>
      </dsp:txXfrm>
    </dsp:sp>
    <dsp:sp modelId="{098605C1-4391-4D75-8D27-48EAF184C2AF}">
      <dsp:nvSpPr>
        <dsp:cNvPr id="0" name=""/>
        <dsp:cNvSpPr/>
      </dsp:nvSpPr>
      <dsp:spPr>
        <a:xfrm>
          <a:off x="2473668" y="853579"/>
          <a:ext cx="1762693" cy="1057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UNC / DSC change will continue to be raised at historic pace, at the same time as a potentially busy period of REC change (post CSS implementation)    </a:t>
          </a:r>
        </a:p>
      </dsp:txBody>
      <dsp:txXfrm>
        <a:off x="2504645" y="884556"/>
        <a:ext cx="1700739" cy="995662"/>
      </dsp:txXfrm>
    </dsp:sp>
    <dsp:sp modelId="{F26AECD5-82DF-401D-9D7E-69E1E0507E29}">
      <dsp:nvSpPr>
        <dsp:cNvPr id="0" name=""/>
        <dsp:cNvSpPr/>
      </dsp:nvSpPr>
      <dsp:spPr>
        <a:xfrm>
          <a:off x="4412631" y="1163813"/>
          <a:ext cx="373691" cy="4371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412631" y="1251243"/>
        <a:ext cx="261584" cy="262288"/>
      </dsp:txXfrm>
    </dsp:sp>
    <dsp:sp modelId="{24EF55DF-C52F-40C8-AE26-765015CF7D76}">
      <dsp:nvSpPr>
        <dsp:cNvPr id="0" name=""/>
        <dsp:cNvSpPr/>
      </dsp:nvSpPr>
      <dsp:spPr>
        <a:xfrm>
          <a:off x="4941439" y="853579"/>
          <a:ext cx="1762693" cy="10576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Xoserve / Correla change development / delivery resource capacity / capability will need to reflect this increased demand</a:t>
          </a:r>
        </a:p>
      </dsp:txBody>
      <dsp:txXfrm>
        <a:off x="4972416" y="884556"/>
        <a:ext cx="1700739" cy="995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B6A3A-F674-45F4-9955-3B862964E600}">
      <dsp:nvSpPr>
        <dsp:cNvPr id="0" name=""/>
        <dsp:cNvSpPr/>
      </dsp:nvSpPr>
      <dsp:spPr>
        <a:xfrm>
          <a:off x="5860" y="608838"/>
          <a:ext cx="1751520" cy="1050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REC combines related gas and electricity changes together under one code </a:t>
          </a:r>
        </a:p>
      </dsp:txBody>
      <dsp:txXfrm>
        <a:off x="36640" y="639618"/>
        <a:ext cx="1689960" cy="989352"/>
      </dsp:txXfrm>
    </dsp:sp>
    <dsp:sp modelId="{C7FD216F-B147-4103-B2C6-DCC15B29F9A1}">
      <dsp:nvSpPr>
        <dsp:cNvPr id="0" name=""/>
        <dsp:cNvSpPr/>
      </dsp:nvSpPr>
      <dsp:spPr>
        <a:xfrm>
          <a:off x="1932533" y="917105"/>
          <a:ext cx="371322" cy="434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1932533" y="1003980"/>
        <a:ext cx="259925" cy="260627"/>
      </dsp:txXfrm>
    </dsp:sp>
    <dsp:sp modelId="{098605C1-4391-4D75-8D27-48EAF184C2AF}">
      <dsp:nvSpPr>
        <dsp:cNvPr id="0" name=""/>
        <dsp:cNvSpPr/>
      </dsp:nvSpPr>
      <dsp:spPr>
        <a:xfrm>
          <a:off x="2457989" y="608838"/>
          <a:ext cx="1751520" cy="1050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There will be a requirement to deliver change in February as well as June / November, to align with other fuel change delivery releases</a:t>
          </a:r>
        </a:p>
      </dsp:txBody>
      <dsp:txXfrm>
        <a:off x="2488769" y="639618"/>
        <a:ext cx="1689960" cy="989352"/>
      </dsp:txXfrm>
    </dsp:sp>
    <dsp:sp modelId="{F26AECD5-82DF-401D-9D7E-69E1E0507E29}">
      <dsp:nvSpPr>
        <dsp:cNvPr id="0" name=""/>
        <dsp:cNvSpPr/>
      </dsp:nvSpPr>
      <dsp:spPr>
        <a:xfrm>
          <a:off x="4384662" y="917105"/>
          <a:ext cx="371322" cy="43437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4384662" y="1003980"/>
        <a:ext cx="259925" cy="260627"/>
      </dsp:txXfrm>
    </dsp:sp>
    <dsp:sp modelId="{24EF55DF-C52F-40C8-AE26-765015CF7D76}">
      <dsp:nvSpPr>
        <dsp:cNvPr id="0" name=""/>
        <dsp:cNvSpPr/>
      </dsp:nvSpPr>
      <dsp:spPr>
        <a:xfrm>
          <a:off x="4910118" y="608838"/>
          <a:ext cx="1751520" cy="10509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t>Future change budgets will need to be appropriately sized to fund a 3</a:t>
          </a:r>
          <a:r>
            <a:rPr lang="en-GB" sz="1000" kern="1200" baseline="30000" dirty="0"/>
            <a:t>rd</a:t>
          </a:r>
          <a:r>
            <a:rPr lang="en-GB" sz="1000" kern="1200" dirty="0"/>
            <a:t> major release </a:t>
          </a:r>
        </a:p>
      </dsp:txBody>
      <dsp:txXfrm>
        <a:off x="4940898" y="639618"/>
        <a:ext cx="1689960" cy="9893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143588" y="0"/>
            <a:ext cx="3169920" cy="480060"/>
          </a:xfrm>
          <a:prstGeom prst="rect">
            <a:avLst/>
          </a:prstGeom>
        </p:spPr>
        <p:txBody>
          <a:bodyPr vert="horz" lIns="91440" tIns="45720" rIns="91440" bIns="45720" rtlCol="0"/>
          <a:lstStyle>
            <a:lvl1pPr algn="r">
              <a:defRPr sz="1200"/>
            </a:lvl1pPr>
          </a:lstStyle>
          <a:p>
            <a:fld id="{30CC7C86-2D66-4C55-8F99-E153512351BA}" type="datetimeFigureOut">
              <a:rPr lang="en-GB" smtClean="0"/>
              <a:t>02/08/2021</a:t>
            </a:fld>
            <a:endParaRPr lang="en-GB"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dirty="0"/>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2</a:t>
            </a:fld>
            <a:endParaRPr lang="en-GB"/>
          </a:p>
        </p:txBody>
      </p:sp>
    </p:spTree>
    <p:extLst>
      <p:ext uri="{BB962C8B-B14F-4D97-AF65-F5344CB8AC3E}">
        <p14:creationId xmlns:p14="http://schemas.microsoft.com/office/powerpoint/2010/main" val="3971419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4</a:t>
            </a:fld>
            <a:endParaRPr lang="en-GB"/>
          </a:p>
        </p:txBody>
      </p:sp>
    </p:spTree>
    <p:extLst>
      <p:ext uri="{BB962C8B-B14F-4D97-AF65-F5344CB8AC3E}">
        <p14:creationId xmlns:p14="http://schemas.microsoft.com/office/powerpoint/2010/main" val="24445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5</a:t>
            </a:fld>
            <a:endParaRPr lang="en-GB"/>
          </a:p>
        </p:txBody>
      </p:sp>
    </p:spTree>
    <p:extLst>
      <p:ext uri="{BB962C8B-B14F-4D97-AF65-F5344CB8AC3E}">
        <p14:creationId xmlns:p14="http://schemas.microsoft.com/office/powerpoint/2010/main" val="393190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6</a:t>
            </a:fld>
            <a:endParaRPr lang="en-GB"/>
          </a:p>
        </p:txBody>
      </p:sp>
    </p:spTree>
    <p:extLst>
      <p:ext uri="{BB962C8B-B14F-4D97-AF65-F5344CB8AC3E}">
        <p14:creationId xmlns:p14="http://schemas.microsoft.com/office/powerpoint/2010/main" val="4226868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7</a:t>
            </a:fld>
            <a:endParaRPr lang="en-GB"/>
          </a:p>
        </p:txBody>
      </p:sp>
    </p:spTree>
    <p:extLst>
      <p:ext uri="{BB962C8B-B14F-4D97-AF65-F5344CB8AC3E}">
        <p14:creationId xmlns:p14="http://schemas.microsoft.com/office/powerpoint/2010/main" val="3016900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8</a:t>
            </a:fld>
            <a:endParaRPr lang="en-GB"/>
          </a:p>
        </p:txBody>
      </p:sp>
    </p:spTree>
    <p:extLst>
      <p:ext uri="{BB962C8B-B14F-4D97-AF65-F5344CB8AC3E}">
        <p14:creationId xmlns:p14="http://schemas.microsoft.com/office/powerpoint/2010/main" val="2256901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9</a:t>
            </a:fld>
            <a:endParaRPr lang="en-GB"/>
          </a:p>
        </p:txBody>
      </p:sp>
    </p:spTree>
    <p:extLst>
      <p:ext uri="{BB962C8B-B14F-4D97-AF65-F5344CB8AC3E}">
        <p14:creationId xmlns:p14="http://schemas.microsoft.com/office/powerpoint/2010/main" val="56793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357B9-A31F-4FC7-A38A-70DF36F645F3}" type="slidenum">
              <a:rPr lang="en-GB" smtClean="0"/>
              <a:t>10</a:t>
            </a:fld>
            <a:endParaRPr lang="en-GB"/>
          </a:p>
        </p:txBody>
      </p:sp>
    </p:spTree>
    <p:extLst>
      <p:ext uri="{BB962C8B-B14F-4D97-AF65-F5344CB8AC3E}">
        <p14:creationId xmlns:p14="http://schemas.microsoft.com/office/powerpoint/2010/main" val="3618608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chart" Target="../charts/chart2.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xoserve.com/media/42297/xoserve-bp22-principles-and-approach-draft-single.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3.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283718"/>
            <a:ext cx="8134672" cy="1102519"/>
          </a:xfrm>
        </p:spPr>
        <p:txBody>
          <a:bodyPr>
            <a:noAutofit/>
          </a:bodyPr>
          <a:lstStyle/>
          <a:p>
            <a:r>
              <a:rPr lang="en-GB" sz="3200" dirty="0"/>
              <a:t>Annual General (DSC) Change Budget in BP22</a:t>
            </a:r>
            <a:br>
              <a:rPr lang="en-GB" sz="3200" dirty="0"/>
            </a:br>
            <a:br>
              <a:rPr lang="en-GB" sz="3200" dirty="0">
                <a:solidFill>
                  <a:schemeClr val="tx2">
                    <a:lumMod val="60000"/>
                    <a:lumOff val="40000"/>
                  </a:schemeClr>
                </a:solidFill>
              </a:rPr>
            </a:br>
            <a:r>
              <a:rPr lang="en-GB" sz="3200" u="sng" dirty="0">
                <a:solidFill>
                  <a:schemeClr val="tx2">
                    <a:lumMod val="60000"/>
                    <a:lumOff val="40000"/>
                  </a:schemeClr>
                </a:solidFill>
              </a:rPr>
              <a:t>ChMC recommendation required</a:t>
            </a:r>
          </a:p>
        </p:txBody>
      </p:sp>
    </p:spTree>
    <p:extLst>
      <p:ext uri="{BB962C8B-B14F-4D97-AF65-F5344CB8AC3E}">
        <p14:creationId xmlns:p14="http://schemas.microsoft.com/office/powerpoint/2010/main" val="2066300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1522899-1518-4280-95BD-8A00FAD18A5C}"/>
              </a:ext>
            </a:extLst>
          </p:cNvPr>
          <p:cNvSpPr txBox="1">
            <a:spLocks/>
          </p:cNvSpPr>
          <p:nvPr/>
        </p:nvSpPr>
        <p:spPr>
          <a:xfrm>
            <a:off x="486845" y="128994"/>
            <a:ext cx="7563399"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1"/>
                </a:solidFill>
              </a:rPr>
              <a:t>Suggested % Share of Budget </a:t>
            </a:r>
          </a:p>
        </p:txBody>
      </p:sp>
      <p:sp>
        <p:nvSpPr>
          <p:cNvPr id="26" name="TextBox 25">
            <a:extLst>
              <a:ext uri="{FF2B5EF4-FFF2-40B4-BE49-F238E27FC236}">
                <a16:creationId xmlns:a16="http://schemas.microsoft.com/office/drawing/2014/main" id="{F049F922-D475-4041-B6F3-106DD8551547}"/>
              </a:ext>
            </a:extLst>
          </p:cNvPr>
          <p:cNvSpPr txBox="1"/>
          <p:nvPr/>
        </p:nvSpPr>
        <p:spPr>
          <a:xfrm>
            <a:off x="5426149" y="3922916"/>
            <a:ext cx="3364353" cy="954107"/>
          </a:xfrm>
          <a:prstGeom prst="rect">
            <a:avLst/>
          </a:prstGeom>
          <a:solidFill>
            <a:srgbClr val="00B0F0"/>
          </a:solidFill>
        </p:spPr>
        <p:txBody>
          <a:bodyPr wrap="square" rtlCol="0">
            <a:spAutoFit/>
          </a:bodyPr>
          <a:lstStyle/>
          <a:p>
            <a:pPr marL="171450" indent="-171450">
              <a:buFont typeface="Arial" panose="020B0604020202020204" pitchFamily="34" charset="0"/>
              <a:buChar char="•"/>
            </a:pPr>
            <a:r>
              <a:rPr lang="en-GB" sz="800" dirty="0">
                <a:solidFill>
                  <a:schemeClr val="bg1"/>
                </a:solidFill>
              </a:rPr>
              <a:t>It is proposed that contingency may not be required as we are using delivery bandwidth, rather than bottom-up change approach to set total budget - however constituencies may wish to add specific contingency amounts, which would not impact any other constituency weighting</a:t>
            </a:r>
          </a:p>
          <a:p>
            <a:pPr marL="171450" indent="-171450">
              <a:buFont typeface="Arial" panose="020B0604020202020204" pitchFamily="34" charset="0"/>
              <a:buChar char="•"/>
            </a:pPr>
            <a:r>
              <a:rPr lang="en-GB" sz="800" dirty="0">
                <a:solidFill>
                  <a:schemeClr val="bg1"/>
                </a:solidFill>
              </a:rPr>
              <a:t>All uncommitted funds are returned at the end of the financial year</a:t>
            </a:r>
          </a:p>
          <a:p>
            <a:endParaRPr lang="en-GB" sz="800" dirty="0">
              <a:solidFill>
                <a:schemeClr val="bg1"/>
              </a:solidFill>
            </a:endParaRPr>
          </a:p>
        </p:txBody>
      </p:sp>
      <p:graphicFrame>
        <p:nvGraphicFramePr>
          <p:cNvPr id="29" name="Chart 28">
            <a:extLst>
              <a:ext uri="{FF2B5EF4-FFF2-40B4-BE49-F238E27FC236}">
                <a16:creationId xmlns:a16="http://schemas.microsoft.com/office/drawing/2014/main" id="{9305BA71-55BB-4939-BAEE-D9E563B41488}"/>
              </a:ext>
            </a:extLst>
          </p:cNvPr>
          <p:cNvGraphicFramePr>
            <a:graphicFrameLocks/>
          </p:cNvGraphicFramePr>
          <p:nvPr/>
        </p:nvGraphicFramePr>
        <p:xfrm>
          <a:off x="268398" y="2247845"/>
          <a:ext cx="4367397" cy="248801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7A917D9F-B82C-4BCC-9941-5AACA49FFFAE}"/>
              </a:ext>
            </a:extLst>
          </p:cNvPr>
          <p:cNvPicPr>
            <a:picLocks noChangeAspect="1"/>
          </p:cNvPicPr>
          <p:nvPr/>
        </p:nvPicPr>
        <p:blipFill>
          <a:blip r:embed="rId4"/>
          <a:stretch>
            <a:fillRect/>
          </a:stretch>
        </p:blipFill>
        <p:spPr>
          <a:xfrm>
            <a:off x="235209" y="754175"/>
            <a:ext cx="4605190" cy="1057199"/>
          </a:xfrm>
          <a:prstGeom prst="rect">
            <a:avLst/>
          </a:prstGeom>
        </p:spPr>
      </p:pic>
      <p:sp>
        <p:nvSpPr>
          <p:cNvPr id="6" name="Rectangle 5">
            <a:extLst>
              <a:ext uri="{FF2B5EF4-FFF2-40B4-BE49-F238E27FC236}">
                <a16:creationId xmlns:a16="http://schemas.microsoft.com/office/drawing/2014/main" id="{14C8107A-FB05-4439-BC7A-2CB5E28CF9D1}"/>
              </a:ext>
            </a:extLst>
          </p:cNvPr>
          <p:cNvSpPr/>
          <p:nvPr/>
        </p:nvSpPr>
        <p:spPr>
          <a:xfrm>
            <a:off x="5426150" y="775646"/>
            <a:ext cx="3242928" cy="461665"/>
          </a:xfrm>
          <a:prstGeom prst="rect">
            <a:avLst/>
          </a:prstGeom>
          <a:solidFill>
            <a:srgbClr val="00B0F0"/>
          </a:solidFill>
        </p:spPr>
        <p:txBody>
          <a:bodyPr wrap="square" rtlCol="0">
            <a:spAutoFit/>
          </a:bodyPr>
          <a:lstStyle/>
          <a:p>
            <a:pPr marL="171450" indent="-171450">
              <a:buFont typeface="Arial" panose="020B0604020202020204" pitchFamily="34" charset="0"/>
              <a:buChar char="•"/>
            </a:pPr>
            <a:r>
              <a:rPr lang="en-GB" sz="800" dirty="0">
                <a:solidFill>
                  <a:schemeClr val="bg1"/>
                </a:solidFill>
              </a:rPr>
              <a:t>It is proposed that the budget is funded based on the % splits applied in BP21  (which also have a similar profile to what was spent by each constituency in BP20)</a:t>
            </a:r>
          </a:p>
        </p:txBody>
      </p:sp>
      <p:graphicFrame>
        <p:nvGraphicFramePr>
          <p:cNvPr id="32" name="Chart 31">
            <a:extLst>
              <a:ext uri="{FF2B5EF4-FFF2-40B4-BE49-F238E27FC236}">
                <a16:creationId xmlns:a16="http://schemas.microsoft.com/office/drawing/2014/main" id="{A454F736-F39B-457A-A248-990F592F735C}"/>
              </a:ext>
            </a:extLst>
          </p:cNvPr>
          <p:cNvGraphicFramePr>
            <a:graphicFrameLocks/>
          </p:cNvGraphicFramePr>
          <p:nvPr/>
        </p:nvGraphicFramePr>
        <p:xfrm>
          <a:off x="4778267" y="1227611"/>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952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8C49853-68B4-4775-B5F8-7CA6BBB1740F}"/>
              </a:ext>
            </a:extLst>
          </p:cNvPr>
          <p:cNvSpPr txBox="1">
            <a:spLocks/>
          </p:cNvSpPr>
          <p:nvPr/>
        </p:nvSpPr>
        <p:spPr>
          <a:xfrm>
            <a:off x="295940" y="321912"/>
            <a:ext cx="7772400" cy="500339"/>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dirty="0"/>
              <a:t>Headlines </a:t>
            </a:r>
          </a:p>
        </p:txBody>
      </p:sp>
      <p:sp>
        <p:nvSpPr>
          <p:cNvPr id="2" name="TextBox 1">
            <a:extLst>
              <a:ext uri="{FF2B5EF4-FFF2-40B4-BE49-F238E27FC236}">
                <a16:creationId xmlns:a16="http://schemas.microsoft.com/office/drawing/2014/main" id="{583C74B7-03B5-4105-BF8B-F89420B9A644}"/>
              </a:ext>
            </a:extLst>
          </p:cNvPr>
          <p:cNvSpPr txBox="1"/>
          <p:nvPr/>
        </p:nvSpPr>
        <p:spPr>
          <a:xfrm>
            <a:off x="347331" y="907150"/>
            <a:ext cx="8123274" cy="3693319"/>
          </a:xfrm>
          <a:prstGeom prst="rect">
            <a:avLst/>
          </a:prstGeom>
          <a:noFill/>
        </p:spPr>
        <p:txBody>
          <a:bodyPr wrap="square" rtlCol="0">
            <a:spAutoFit/>
          </a:bodyPr>
          <a:lstStyle/>
          <a:p>
            <a:pPr marL="285750" indent="-285750">
              <a:buFont typeface="Arial" panose="020B0604020202020204" pitchFamily="34" charset="0"/>
              <a:buChar char="•"/>
            </a:pPr>
            <a:r>
              <a:rPr lang="en-GB" dirty="0"/>
              <a:t>The suggested DSC (UNC/REC, value add) Change Budget for has a similar size and shape to BP21</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Rather than being based on an existing change backlog (this time last year we knew more about the changes already in the pipeline and had a predictable delivery backdrop) we are instead basing this budget on potential delivery windows and historic costs to deliver change</a:t>
            </a:r>
          </a:p>
          <a:p>
            <a:endParaRPr lang="en-GB" dirty="0"/>
          </a:p>
          <a:p>
            <a:pPr marL="285750" indent="-285750">
              <a:buFont typeface="Arial" panose="020B0604020202020204" pitchFamily="34" charset="0"/>
              <a:buChar char="•"/>
            </a:pPr>
            <a:r>
              <a:rPr lang="en-GB" dirty="0"/>
              <a:t>All unspent funds returned at end of financial year with ChMC in control of scoping decisions throughout</a:t>
            </a:r>
          </a:p>
        </p:txBody>
      </p:sp>
      <p:pic>
        <p:nvPicPr>
          <p:cNvPr id="5" name="Picture 4">
            <a:extLst>
              <a:ext uri="{FF2B5EF4-FFF2-40B4-BE49-F238E27FC236}">
                <a16:creationId xmlns:a16="http://schemas.microsoft.com/office/drawing/2014/main" id="{B118304D-6A8A-4983-B33D-08D80D98EC49}"/>
              </a:ext>
            </a:extLst>
          </p:cNvPr>
          <p:cNvPicPr>
            <a:picLocks noChangeAspect="1"/>
          </p:cNvPicPr>
          <p:nvPr/>
        </p:nvPicPr>
        <p:blipFill>
          <a:blip r:embed="rId3"/>
          <a:stretch>
            <a:fillRect/>
          </a:stretch>
        </p:blipFill>
        <p:spPr>
          <a:xfrm>
            <a:off x="673395" y="1738665"/>
            <a:ext cx="5071501" cy="489500"/>
          </a:xfrm>
          <a:prstGeom prst="rect">
            <a:avLst/>
          </a:prstGeom>
        </p:spPr>
      </p:pic>
    </p:spTree>
    <p:extLst>
      <p:ext uri="{BB962C8B-B14F-4D97-AF65-F5344CB8AC3E}">
        <p14:creationId xmlns:p14="http://schemas.microsoft.com/office/powerpoint/2010/main" val="10837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Approach </a:t>
            </a:r>
          </a:p>
        </p:txBody>
      </p:sp>
      <p:sp>
        <p:nvSpPr>
          <p:cNvPr id="3" name="Rectangle 2">
            <a:extLst>
              <a:ext uri="{FF2B5EF4-FFF2-40B4-BE49-F238E27FC236}">
                <a16:creationId xmlns:a16="http://schemas.microsoft.com/office/drawing/2014/main" id="{A79B2A01-662F-4D2F-A86B-B2E689ECCA7F}"/>
              </a:ext>
            </a:extLst>
          </p:cNvPr>
          <p:cNvSpPr/>
          <p:nvPr/>
        </p:nvSpPr>
        <p:spPr>
          <a:xfrm>
            <a:off x="1796902" y="4519353"/>
            <a:ext cx="6950149" cy="369332"/>
          </a:xfrm>
          <a:prstGeom prst="rect">
            <a:avLst/>
          </a:prstGeom>
        </p:spPr>
        <p:txBody>
          <a:bodyPr wrap="square">
            <a:spAutoFit/>
          </a:bodyPr>
          <a:lstStyle/>
          <a:p>
            <a:r>
              <a:rPr lang="en-GB" dirty="0">
                <a:hlinkClick r:id="rId2"/>
              </a:rPr>
              <a:t>xoserve-bp22-principles-and-approach-draft-single.pdf</a:t>
            </a:r>
            <a:endParaRPr lang="en-GB" dirty="0"/>
          </a:p>
        </p:txBody>
      </p:sp>
    </p:spTree>
    <p:extLst>
      <p:ext uri="{BB962C8B-B14F-4D97-AF65-F5344CB8AC3E}">
        <p14:creationId xmlns:p14="http://schemas.microsoft.com/office/powerpoint/2010/main" val="2439859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18653C-3391-4721-9849-FB7391DCBA28}"/>
              </a:ext>
            </a:extLst>
          </p:cNvPr>
          <p:cNvPicPr>
            <a:picLocks noChangeAspect="1"/>
          </p:cNvPicPr>
          <p:nvPr/>
        </p:nvPicPr>
        <p:blipFill>
          <a:blip r:embed="rId4"/>
          <a:stretch>
            <a:fillRect/>
          </a:stretch>
        </p:blipFill>
        <p:spPr>
          <a:xfrm>
            <a:off x="1501324" y="209826"/>
            <a:ext cx="5601224" cy="4723848"/>
          </a:xfrm>
          <a:prstGeom prst="rect">
            <a:avLst/>
          </a:prstGeom>
        </p:spPr>
      </p:pic>
      <p:graphicFrame>
        <p:nvGraphicFramePr>
          <p:cNvPr id="6" name="Object 5">
            <a:extLst>
              <a:ext uri="{FF2B5EF4-FFF2-40B4-BE49-F238E27FC236}">
                <a16:creationId xmlns:a16="http://schemas.microsoft.com/office/drawing/2014/main" id="{959C11B8-854D-476B-BAD0-55EF395EE1F4}"/>
              </a:ext>
            </a:extLst>
          </p:cNvPr>
          <p:cNvGraphicFramePr>
            <a:graphicFrameLocks noChangeAspect="1"/>
          </p:cNvGraphicFramePr>
          <p:nvPr/>
        </p:nvGraphicFramePr>
        <p:xfrm>
          <a:off x="7531396" y="4127224"/>
          <a:ext cx="914400" cy="806450"/>
        </p:xfrm>
        <a:graphic>
          <a:graphicData uri="http://schemas.openxmlformats.org/presentationml/2006/ole">
            <mc:AlternateContent xmlns:mc="http://schemas.openxmlformats.org/markup-compatibility/2006">
              <mc:Choice xmlns:v="urn:schemas-microsoft-com:vml" Requires="v">
                <p:oleObj spid="_x0000_s1026" name="Acrobat Document" showAsIcon="1" r:id="rId5" imgW="914400" imgH="806400" progId="AcroExch.Document.DC">
                  <p:embed/>
                </p:oleObj>
              </mc:Choice>
              <mc:Fallback>
                <p:oleObj name="Acrobat Document" showAsIcon="1" r:id="rId5" imgW="914400" imgH="806400" progId="AcroExch.Document.DC">
                  <p:embed/>
                  <p:pic>
                    <p:nvPicPr>
                      <p:cNvPr id="6" name="Object 5">
                        <a:extLst>
                          <a:ext uri="{FF2B5EF4-FFF2-40B4-BE49-F238E27FC236}">
                            <a16:creationId xmlns:a16="http://schemas.microsoft.com/office/drawing/2014/main" id="{959C11B8-854D-476B-BAD0-55EF395EE1F4}"/>
                          </a:ext>
                        </a:extLst>
                      </p:cNvPr>
                      <p:cNvPicPr/>
                      <p:nvPr/>
                    </p:nvPicPr>
                    <p:blipFill>
                      <a:blip r:embed="rId6"/>
                      <a:stretch>
                        <a:fillRect/>
                      </a:stretch>
                    </p:blipFill>
                    <p:spPr>
                      <a:xfrm>
                        <a:off x="7531396" y="412722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3291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7207421-93B6-4C7E-90A5-AE2438549113}"/>
              </a:ext>
            </a:extLst>
          </p:cNvPr>
          <p:cNvGraphicFramePr/>
          <p:nvPr/>
        </p:nvGraphicFramePr>
        <p:xfrm>
          <a:off x="2100816" y="617706"/>
          <a:ext cx="6667500" cy="2268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2D400D5C-EF11-4BE6-8FCB-66E50A4F9A5D}"/>
              </a:ext>
            </a:extLst>
          </p:cNvPr>
          <p:cNvSpPr txBox="1">
            <a:spLocks/>
          </p:cNvSpPr>
          <p:nvPr/>
        </p:nvSpPr>
        <p:spPr>
          <a:xfrm>
            <a:off x="101896" y="2145450"/>
            <a:ext cx="1270592" cy="64504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solidFill>
                  <a:schemeClr val="accent1"/>
                </a:solidFill>
              </a:rPr>
              <a:t>Delivery </a:t>
            </a:r>
          </a:p>
        </p:txBody>
      </p:sp>
      <p:sp>
        <p:nvSpPr>
          <p:cNvPr id="9" name="Title 1">
            <a:extLst>
              <a:ext uri="{FF2B5EF4-FFF2-40B4-BE49-F238E27FC236}">
                <a16:creationId xmlns:a16="http://schemas.microsoft.com/office/drawing/2014/main" id="{66BE837C-0A02-45A6-A864-AC6D1F3D02C6}"/>
              </a:ext>
            </a:extLst>
          </p:cNvPr>
          <p:cNvSpPr txBox="1">
            <a:spLocks/>
          </p:cNvSpPr>
          <p:nvPr/>
        </p:nvSpPr>
        <p:spPr>
          <a:xfrm>
            <a:off x="4487825" y="651974"/>
            <a:ext cx="1893481" cy="64504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t>Assumption</a:t>
            </a:r>
          </a:p>
        </p:txBody>
      </p:sp>
      <p:sp>
        <p:nvSpPr>
          <p:cNvPr id="10" name="Title 1">
            <a:extLst>
              <a:ext uri="{FF2B5EF4-FFF2-40B4-BE49-F238E27FC236}">
                <a16:creationId xmlns:a16="http://schemas.microsoft.com/office/drawing/2014/main" id="{EE482DD0-62E2-4750-921B-8F1B6A99138B}"/>
              </a:ext>
            </a:extLst>
          </p:cNvPr>
          <p:cNvSpPr txBox="1">
            <a:spLocks/>
          </p:cNvSpPr>
          <p:nvPr/>
        </p:nvSpPr>
        <p:spPr>
          <a:xfrm>
            <a:off x="6899646" y="651974"/>
            <a:ext cx="1893481" cy="645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t>Impact </a:t>
            </a:r>
          </a:p>
        </p:txBody>
      </p:sp>
      <p:graphicFrame>
        <p:nvGraphicFramePr>
          <p:cNvPr id="23" name="Diagram 22">
            <a:extLst>
              <a:ext uri="{FF2B5EF4-FFF2-40B4-BE49-F238E27FC236}">
                <a16:creationId xmlns:a16="http://schemas.microsoft.com/office/drawing/2014/main" id="{23317C97-376F-4B28-83F2-D918B1D1FE5B}"/>
              </a:ext>
            </a:extLst>
          </p:cNvPr>
          <p:cNvGraphicFramePr/>
          <p:nvPr/>
        </p:nvGraphicFramePr>
        <p:xfrm>
          <a:off x="2083096" y="3047681"/>
          <a:ext cx="6710031" cy="27647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Title 1">
            <a:extLst>
              <a:ext uri="{FF2B5EF4-FFF2-40B4-BE49-F238E27FC236}">
                <a16:creationId xmlns:a16="http://schemas.microsoft.com/office/drawing/2014/main" id="{6BE88292-7E0B-4DEB-9981-9180BD73528E}"/>
              </a:ext>
            </a:extLst>
          </p:cNvPr>
          <p:cNvSpPr txBox="1">
            <a:spLocks/>
          </p:cNvSpPr>
          <p:nvPr/>
        </p:nvSpPr>
        <p:spPr>
          <a:xfrm>
            <a:off x="2366623" y="651974"/>
            <a:ext cx="1270592" cy="645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t>Known </a:t>
            </a:r>
          </a:p>
        </p:txBody>
      </p:sp>
      <p:sp>
        <p:nvSpPr>
          <p:cNvPr id="26" name="Title 1">
            <a:extLst>
              <a:ext uri="{FF2B5EF4-FFF2-40B4-BE49-F238E27FC236}">
                <a16:creationId xmlns:a16="http://schemas.microsoft.com/office/drawing/2014/main" id="{4A7767FA-50B7-4512-87A6-E824E15BA7A4}"/>
              </a:ext>
            </a:extLst>
          </p:cNvPr>
          <p:cNvSpPr txBox="1">
            <a:spLocks/>
          </p:cNvSpPr>
          <p:nvPr/>
        </p:nvSpPr>
        <p:spPr>
          <a:xfrm>
            <a:off x="0" y="4086283"/>
            <a:ext cx="2083980" cy="64504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r>
              <a:rPr lang="en-GB" sz="2400" dirty="0">
                <a:solidFill>
                  <a:schemeClr val="accent1"/>
                </a:solidFill>
              </a:rPr>
              <a:t>Development </a:t>
            </a:r>
          </a:p>
        </p:txBody>
      </p:sp>
      <p:sp>
        <p:nvSpPr>
          <p:cNvPr id="27" name="Text Placeholder 1">
            <a:extLst>
              <a:ext uri="{FF2B5EF4-FFF2-40B4-BE49-F238E27FC236}">
                <a16:creationId xmlns:a16="http://schemas.microsoft.com/office/drawing/2014/main" id="{95757A30-47C8-49C1-ACF1-A0FCC7B3F6CC}"/>
              </a:ext>
            </a:extLst>
          </p:cNvPr>
          <p:cNvSpPr txBox="1">
            <a:spLocks/>
          </p:cNvSpPr>
          <p:nvPr/>
        </p:nvSpPr>
        <p:spPr>
          <a:xfrm>
            <a:off x="-1" y="129815"/>
            <a:ext cx="9051850"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1"/>
                </a:solidFill>
              </a:rPr>
              <a:t>REC Impacts on Change Delivery and Development</a:t>
            </a:r>
          </a:p>
        </p:txBody>
      </p:sp>
      <p:graphicFrame>
        <p:nvGraphicFramePr>
          <p:cNvPr id="28" name="Diagram 27">
            <a:extLst>
              <a:ext uri="{FF2B5EF4-FFF2-40B4-BE49-F238E27FC236}">
                <a16:creationId xmlns:a16="http://schemas.microsoft.com/office/drawing/2014/main" id="{70972B79-0184-4B41-98C0-311163D3EC89}"/>
              </a:ext>
            </a:extLst>
          </p:cNvPr>
          <p:cNvGraphicFramePr/>
          <p:nvPr/>
        </p:nvGraphicFramePr>
        <p:xfrm>
          <a:off x="2083096" y="1911219"/>
          <a:ext cx="6667500" cy="226858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9" name="Right Brace 28">
            <a:extLst>
              <a:ext uri="{FF2B5EF4-FFF2-40B4-BE49-F238E27FC236}">
                <a16:creationId xmlns:a16="http://schemas.microsoft.com/office/drawing/2014/main" id="{510E1055-EE27-4049-8441-D4306417C68E}"/>
              </a:ext>
            </a:extLst>
          </p:cNvPr>
          <p:cNvSpPr/>
          <p:nvPr/>
        </p:nvSpPr>
        <p:spPr>
          <a:xfrm rot="10800000">
            <a:off x="1623237" y="2024868"/>
            <a:ext cx="333154" cy="861427"/>
          </a:xfrm>
          <a:prstGeom prst="rightBrace">
            <a:avLst/>
          </a:prstGeom>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37121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0E45F8-849A-431F-AEAB-D50C0B73A399}"/>
              </a:ext>
            </a:extLst>
          </p:cNvPr>
          <p:cNvPicPr>
            <a:picLocks noChangeAspect="1"/>
          </p:cNvPicPr>
          <p:nvPr/>
        </p:nvPicPr>
        <p:blipFill>
          <a:blip r:embed="rId3"/>
          <a:stretch>
            <a:fillRect/>
          </a:stretch>
        </p:blipFill>
        <p:spPr>
          <a:xfrm>
            <a:off x="1275907" y="332913"/>
            <a:ext cx="5756132" cy="4314399"/>
          </a:xfrm>
          <a:prstGeom prst="rect">
            <a:avLst/>
          </a:prstGeom>
        </p:spPr>
      </p:pic>
    </p:spTree>
    <p:extLst>
      <p:ext uri="{BB962C8B-B14F-4D97-AF65-F5344CB8AC3E}">
        <p14:creationId xmlns:p14="http://schemas.microsoft.com/office/powerpoint/2010/main" val="144444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56E26AC-CB5A-4B74-AE2B-7AD97B24F490}"/>
              </a:ext>
            </a:extLst>
          </p:cNvPr>
          <p:cNvGraphicFramePr>
            <a:graphicFrameLocks noGrp="1"/>
          </p:cNvGraphicFramePr>
          <p:nvPr/>
        </p:nvGraphicFramePr>
        <p:xfrm>
          <a:off x="89345" y="545803"/>
          <a:ext cx="8922782" cy="4568165"/>
        </p:xfrm>
        <a:graphic>
          <a:graphicData uri="http://schemas.openxmlformats.org/drawingml/2006/table">
            <a:tbl>
              <a:tblPr/>
              <a:tblGrid>
                <a:gridCol w="594854">
                  <a:extLst>
                    <a:ext uri="{9D8B030D-6E8A-4147-A177-3AD203B41FA5}">
                      <a16:colId xmlns:a16="http://schemas.microsoft.com/office/drawing/2014/main" val="4220772220"/>
                    </a:ext>
                  </a:extLst>
                </a:gridCol>
                <a:gridCol w="297426">
                  <a:extLst>
                    <a:ext uri="{9D8B030D-6E8A-4147-A177-3AD203B41FA5}">
                      <a16:colId xmlns:a16="http://schemas.microsoft.com/office/drawing/2014/main" val="3419307982"/>
                    </a:ext>
                  </a:extLst>
                </a:gridCol>
                <a:gridCol w="297426">
                  <a:extLst>
                    <a:ext uri="{9D8B030D-6E8A-4147-A177-3AD203B41FA5}">
                      <a16:colId xmlns:a16="http://schemas.microsoft.com/office/drawing/2014/main" val="2927904261"/>
                    </a:ext>
                  </a:extLst>
                </a:gridCol>
                <a:gridCol w="297426">
                  <a:extLst>
                    <a:ext uri="{9D8B030D-6E8A-4147-A177-3AD203B41FA5}">
                      <a16:colId xmlns:a16="http://schemas.microsoft.com/office/drawing/2014/main" val="2721015607"/>
                    </a:ext>
                  </a:extLst>
                </a:gridCol>
                <a:gridCol w="297426">
                  <a:extLst>
                    <a:ext uri="{9D8B030D-6E8A-4147-A177-3AD203B41FA5}">
                      <a16:colId xmlns:a16="http://schemas.microsoft.com/office/drawing/2014/main" val="1769976511"/>
                    </a:ext>
                  </a:extLst>
                </a:gridCol>
                <a:gridCol w="297426">
                  <a:extLst>
                    <a:ext uri="{9D8B030D-6E8A-4147-A177-3AD203B41FA5}">
                      <a16:colId xmlns:a16="http://schemas.microsoft.com/office/drawing/2014/main" val="1258623134"/>
                    </a:ext>
                  </a:extLst>
                </a:gridCol>
                <a:gridCol w="297426">
                  <a:extLst>
                    <a:ext uri="{9D8B030D-6E8A-4147-A177-3AD203B41FA5}">
                      <a16:colId xmlns:a16="http://schemas.microsoft.com/office/drawing/2014/main" val="2958941175"/>
                    </a:ext>
                  </a:extLst>
                </a:gridCol>
                <a:gridCol w="297426">
                  <a:extLst>
                    <a:ext uri="{9D8B030D-6E8A-4147-A177-3AD203B41FA5}">
                      <a16:colId xmlns:a16="http://schemas.microsoft.com/office/drawing/2014/main" val="3860007036"/>
                    </a:ext>
                  </a:extLst>
                </a:gridCol>
                <a:gridCol w="297426">
                  <a:extLst>
                    <a:ext uri="{9D8B030D-6E8A-4147-A177-3AD203B41FA5}">
                      <a16:colId xmlns:a16="http://schemas.microsoft.com/office/drawing/2014/main" val="102425944"/>
                    </a:ext>
                  </a:extLst>
                </a:gridCol>
                <a:gridCol w="297426">
                  <a:extLst>
                    <a:ext uri="{9D8B030D-6E8A-4147-A177-3AD203B41FA5}">
                      <a16:colId xmlns:a16="http://schemas.microsoft.com/office/drawing/2014/main" val="977546343"/>
                    </a:ext>
                  </a:extLst>
                </a:gridCol>
                <a:gridCol w="297426">
                  <a:extLst>
                    <a:ext uri="{9D8B030D-6E8A-4147-A177-3AD203B41FA5}">
                      <a16:colId xmlns:a16="http://schemas.microsoft.com/office/drawing/2014/main" val="92770221"/>
                    </a:ext>
                  </a:extLst>
                </a:gridCol>
                <a:gridCol w="297426">
                  <a:extLst>
                    <a:ext uri="{9D8B030D-6E8A-4147-A177-3AD203B41FA5}">
                      <a16:colId xmlns:a16="http://schemas.microsoft.com/office/drawing/2014/main" val="1331771718"/>
                    </a:ext>
                  </a:extLst>
                </a:gridCol>
                <a:gridCol w="297426">
                  <a:extLst>
                    <a:ext uri="{9D8B030D-6E8A-4147-A177-3AD203B41FA5}">
                      <a16:colId xmlns:a16="http://schemas.microsoft.com/office/drawing/2014/main" val="1726573108"/>
                    </a:ext>
                  </a:extLst>
                </a:gridCol>
                <a:gridCol w="297426">
                  <a:extLst>
                    <a:ext uri="{9D8B030D-6E8A-4147-A177-3AD203B41FA5}">
                      <a16:colId xmlns:a16="http://schemas.microsoft.com/office/drawing/2014/main" val="2688536470"/>
                    </a:ext>
                  </a:extLst>
                </a:gridCol>
                <a:gridCol w="297426">
                  <a:extLst>
                    <a:ext uri="{9D8B030D-6E8A-4147-A177-3AD203B41FA5}">
                      <a16:colId xmlns:a16="http://schemas.microsoft.com/office/drawing/2014/main" val="225553119"/>
                    </a:ext>
                  </a:extLst>
                </a:gridCol>
                <a:gridCol w="297426">
                  <a:extLst>
                    <a:ext uri="{9D8B030D-6E8A-4147-A177-3AD203B41FA5}">
                      <a16:colId xmlns:a16="http://schemas.microsoft.com/office/drawing/2014/main" val="3325513200"/>
                    </a:ext>
                  </a:extLst>
                </a:gridCol>
                <a:gridCol w="297426">
                  <a:extLst>
                    <a:ext uri="{9D8B030D-6E8A-4147-A177-3AD203B41FA5}">
                      <a16:colId xmlns:a16="http://schemas.microsoft.com/office/drawing/2014/main" val="2858246046"/>
                    </a:ext>
                  </a:extLst>
                </a:gridCol>
                <a:gridCol w="297426">
                  <a:extLst>
                    <a:ext uri="{9D8B030D-6E8A-4147-A177-3AD203B41FA5}">
                      <a16:colId xmlns:a16="http://schemas.microsoft.com/office/drawing/2014/main" val="522995071"/>
                    </a:ext>
                  </a:extLst>
                </a:gridCol>
                <a:gridCol w="297426">
                  <a:extLst>
                    <a:ext uri="{9D8B030D-6E8A-4147-A177-3AD203B41FA5}">
                      <a16:colId xmlns:a16="http://schemas.microsoft.com/office/drawing/2014/main" val="1110976337"/>
                    </a:ext>
                  </a:extLst>
                </a:gridCol>
                <a:gridCol w="297426">
                  <a:extLst>
                    <a:ext uri="{9D8B030D-6E8A-4147-A177-3AD203B41FA5}">
                      <a16:colId xmlns:a16="http://schemas.microsoft.com/office/drawing/2014/main" val="3772367491"/>
                    </a:ext>
                  </a:extLst>
                </a:gridCol>
                <a:gridCol w="297426">
                  <a:extLst>
                    <a:ext uri="{9D8B030D-6E8A-4147-A177-3AD203B41FA5}">
                      <a16:colId xmlns:a16="http://schemas.microsoft.com/office/drawing/2014/main" val="1442432894"/>
                    </a:ext>
                  </a:extLst>
                </a:gridCol>
                <a:gridCol w="297426">
                  <a:extLst>
                    <a:ext uri="{9D8B030D-6E8A-4147-A177-3AD203B41FA5}">
                      <a16:colId xmlns:a16="http://schemas.microsoft.com/office/drawing/2014/main" val="3531070065"/>
                    </a:ext>
                  </a:extLst>
                </a:gridCol>
                <a:gridCol w="297426">
                  <a:extLst>
                    <a:ext uri="{9D8B030D-6E8A-4147-A177-3AD203B41FA5}">
                      <a16:colId xmlns:a16="http://schemas.microsoft.com/office/drawing/2014/main" val="4243358518"/>
                    </a:ext>
                  </a:extLst>
                </a:gridCol>
                <a:gridCol w="297426">
                  <a:extLst>
                    <a:ext uri="{9D8B030D-6E8A-4147-A177-3AD203B41FA5}">
                      <a16:colId xmlns:a16="http://schemas.microsoft.com/office/drawing/2014/main" val="2884421909"/>
                    </a:ext>
                  </a:extLst>
                </a:gridCol>
                <a:gridCol w="297426">
                  <a:extLst>
                    <a:ext uri="{9D8B030D-6E8A-4147-A177-3AD203B41FA5}">
                      <a16:colId xmlns:a16="http://schemas.microsoft.com/office/drawing/2014/main" val="3720434495"/>
                    </a:ext>
                  </a:extLst>
                </a:gridCol>
                <a:gridCol w="297426">
                  <a:extLst>
                    <a:ext uri="{9D8B030D-6E8A-4147-A177-3AD203B41FA5}">
                      <a16:colId xmlns:a16="http://schemas.microsoft.com/office/drawing/2014/main" val="1702354239"/>
                    </a:ext>
                  </a:extLst>
                </a:gridCol>
                <a:gridCol w="297426">
                  <a:extLst>
                    <a:ext uri="{9D8B030D-6E8A-4147-A177-3AD203B41FA5}">
                      <a16:colId xmlns:a16="http://schemas.microsoft.com/office/drawing/2014/main" val="3051150970"/>
                    </a:ext>
                  </a:extLst>
                </a:gridCol>
                <a:gridCol w="297426">
                  <a:extLst>
                    <a:ext uri="{9D8B030D-6E8A-4147-A177-3AD203B41FA5}">
                      <a16:colId xmlns:a16="http://schemas.microsoft.com/office/drawing/2014/main" val="2358926552"/>
                    </a:ext>
                  </a:extLst>
                </a:gridCol>
                <a:gridCol w="297426">
                  <a:extLst>
                    <a:ext uri="{9D8B030D-6E8A-4147-A177-3AD203B41FA5}">
                      <a16:colId xmlns:a16="http://schemas.microsoft.com/office/drawing/2014/main" val="961526756"/>
                    </a:ext>
                  </a:extLst>
                </a:gridCol>
              </a:tblGrid>
              <a:tr h="343990">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E5AA8"/>
                    </a:solidFill>
                  </a:tcPr>
                </a:tc>
                <a:tc gridSpan="12">
                  <a:txBody>
                    <a:bodyPr/>
                    <a:lstStyle/>
                    <a:p>
                      <a:pPr algn="ctr" rtl="0" fontAlgn="ctr"/>
                      <a:r>
                        <a:rPr lang="en-GB" sz="900" b="1" i="0" u="none" strike="noStrike">
                          <a:solidFill>
                            <a:srgbClr val="FFFFFF"/>
                          </a:solidFill>
                          <a:effectLst/>
                          <a:latin typeface="Arial" panose="020B0604020202020204" pitchFamily="34" charset="0"/>
                        </a:rPr>
                        <a:t>2022</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E5AA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rtl="0" fontAlgn="ctr"/>
                      <a:r>
                        <a:rPr lang="en-GB" sz="900" b="1" i="0" u="none" strike="noStrike">
                          <a:solidFill>
                            <a:srgbClr val="FFFFFF"/>
                          </a:solidFill>
                          <a:effectLst/>
                          <a:latin typeface="Arial" panose="020B0604020202020204" pitchFamily="34" charset="0"/>
                        </a:rPr>
                        <a:t>2023</a:t>
                      </a:r>
                    </a:p>
                  </a:txBody>
                  <a:tcPr marL="5715" marR="5715" marT="571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E5AA8"/>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rtl="0" fontAlgn="ctr"/>
                      <a:r>
                        <a:rPr lang="en-GB" sz="900" b="1" i="0" u="none" strike="noStrike">
                          <a:solidFill>
                            <a:srgbClr val="FFFFFF"/>
                          </a:solidFill>
                          <a:effectLst/>
                          <a:latin typeface="Arial" panose="020B0604020202020204" pitchFamily="34" charset="0"/>
                        </a:rPr>
                        <a:t>2023</a:t>
                      </a:r>
                    </a:p>
                  </a:txBody>
                  <a:tcPr marL="5715" marR="5715" marT="571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E5AA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15342067"/>
                  </a:ext>
                </a:extLst>
              </a:tr>
              <a:tr h="371196">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rtl="0" fontAlgn="ctr"/>
                      <a:r>
                        <a:rPr lang="en-GB" sz="700" b="0" i="0" u="none" strike="noStrike">
                          <a:solidFill>
                            <a:srgbClr val="000000"/>
                          </a:solidFill>
                          <a:effectLst/>
                          <a:latin typeface="Arial" panose="020B0604020202020204" pitchFamily="34" charset="0"/>
                        </a:rPr>
                        <a:t>Jan</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Feb</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Mar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dirty="0">
                          <a:solidFill>
                            <a:srgbClr val="000000"/>
                          </a:solidFill>
                          <a:effectLst/>
                          <a:latin typeface="Arial" panose="020B0604020202020204" pitchFamily="34" charset="0"/>
                        </a:rPr>
                        <a:t>Apr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May</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Jun</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Jul</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Aug</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Sep</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a:solidFill>
                            <a:srgbClr val="000000"/>
                          </a:solidFill>
                          <a:effectLst/>
                          <a:latin typeface="Arial" panose="020B0604020202020204" pitchFamily="34" charset="0"/>
                        </a:rPr>
                        <a:t>Oct</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Nov</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a:solidFill>
                            <a:srgbClr val="000000"/>
                          </a:solidFill>
                          <a:effectLst/>
                          <a:latin typeface="Arial" panose="020B0604020202020204" pitchFamily="34" charset="0"/>
                        </a:rPr>
                        <a:t>Dec</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Jan</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Feb</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Mar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B0F0"/>
                    </a:solidFill>
                  </a:tcPr>
                </a:tc>
                <a:tc>
                  <a:txBody>
                    <a:bodyPr/>
                    <a:lstStyle/>
                    <a:p>
                      <a:pPr algn="l" rtl="0" fontAlgn="ctr"/>
                      <a:r>
                        <a:rPr lang="en-GB" sz="700" b="0" i="0" u="none" strike="noStrike" dirty="0">
                          <a:solidFill>
                            <a:srgbClr val="000000"/>
                          </a:solidFill>
                          <a:effectLst/>
                          <a:latin typeface="Arial" panose="020B0604020202020204" pitchFamily="34" charset="0"/>
                        </a:rPr>
                        <a:t>Apr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dirty="0">
                          <a:solidFill>
                            <a:srgbClr val="000000"/>
                          </a:solidFill>
                          <a:effectLst/>
                          <a:latin typeface="Arial" panose="020B0604020202020204" pitchFamily="34" charset="0"/>
                        </a:rPr>
                        <a:t>May</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Jun</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Jul</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Aug</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Sep</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Oct</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Nov</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Dec</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Jan</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Feb</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Mar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GB" sz="700" b="0" i="0" u="none" strike="noStrike">
                          <a:solidFill>
                            <a:srgbClr val="000000"/>
                          </a:solidFill>
                          <a:effectLst/>
                          <a:latin typeface="Arial" panose="020B0604020202020204" pitchFamily="34" charset="0"/>
                        </a:rPr>
                        <a:t>Apr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val="2860650296"/>
                  </a:ext>
                </a:extLst>
              </a:tr>
              <a:tr h="955632">
                <a:tc>
                  <a:txBody>
                    <a:bodyPr/>
                    <a:lstStyle/>
                    <a:p>
                      <a:pPr algn="ctr" rtl="0" fontAlgn="ctr"/>
                      <a:r>
                        <a:rPr lang="en-GB" sz="1000" b="0" i="0" u="none" strike="noStrike" dirty="0">
                          <a:solidFill>
                            <a:srgbClr val="000000"/>
                          </a:solidFill>
                          <a:effectLst/>
                          <a:latin typeface="Arial" panose="020B0604020202020204" pitchFamily="34" charset="0"/>
                        </a:rPr>
                        <a:t>Minor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extLst>
                  <a:ext uri="{0D108BD9-81ED-4DB2-BD59-A6C34878D82A}">
                    <a16:rowId xmlns:a16="http://schemas.microsoft.com/office/drawing/2014/main" val="457869155"/>
                  </a:ext>
                </a:extLst>
              </a:tr>
              <a:tr h="1941715">
                <a:tc>
                  <a:txBody>
                    <a:bodyPr/>
                    <a:lstStyle/>
                    <a:p>
                      <a:pPr algn="ctr" rtl="0" fontAlgn="ctr"/>
                      <a:r>
                        <a:rPr lang="en-GB" sz="1000" b="0" i="0" u="none" strike="noStrike" dirty="0">
                          <a:solidFill>
                            <a:srgbClr val="000000"/>
                          </a:solidFill>
                          <a:effectLst/>
                          <a:latin typeface="Arial" panose="020B0604020202020204" pitchFamily="34" charset="0"/>
                        </a:rPr>
                        <a:t>Major</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D1E1"/>
                    </a:solidFill>
                  </a:tcPr>
                </a:tc>
                <a:extLst>
                  <a:ext uri="{0D108BD9-81ED-4DB2-BD59-A6C34878D82A}">
                    <a16:rowId xmlns:a16="http://schemas.microsoft.com/office/drawing/2014/main" val="1947111651"/>
                  </a:ext>
                </a:extLst>
              </a:tr>
              <a:tr h="955632">
                <a:tc>
                  <a:txBody>
                    <a:bodyPr/>
                    <a:lstStyle/>
                    <a:p>
                      <a:pPr algn="ctr" rtl="0" fontAlgn="ctr"/>
                      <a:r>
                        <a:rPr lang="en-GB" sz="1000" b="0" i="0" u="none" strike="noStrike">
                          <a:solidFill>
                            <a:srgbClr val="000000"/>
                          </a:solidFill>
                          <a:effectLst/>
                          <a:latin typeface="Arial" panose="020B0604020202020204" pitchFamily="34" charset="0"/>
                        </a:rPr>
                        <a:t>CSSC</a:t>
                      </a:r>
                    </a:p>
                  </a:txBody>
                  <a:tcPr marL="5715" marR="5715" marT="5715" marB="0" vert="vert27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tc>
                  <a:txBody>
                    <a:bodyPr/>
                    <a:lstStyle/>
                    <a:p>
                      <a:pPr algn="l" fontAlgn="t"/>
                      <a:r>
                        <a:rPr lang="en-GB" sz="1600" b="0" i="0" u="none" strike="noStrike" dirty="0">
                          <a:solidFill>
                            <a:srgbClr val="000000"/>
                          </a:solidFill>
                          <a:effectLst/>
                          <a:latin typeface="Arial" panose="020B0604020202020204" pitchFamily="34" charset="0"/>
                        </a:rPr>
                        <a:t> </a:t>
                      </a:r>
                    </a:p>
                  </a:txBody>
                  <a:tcPr marL="5715" marR="5715" marT="571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AF1"/>
                    </a:solidFill>
                  </a:tcPr>
                </a:tc>
                <a:extLst>
                  <a:ext uri="{0D108BD9-81ED-4DB2-BD59-A6C34878D82A}">
                    <a16:rowId xmlns:a16="http://schemas.microsoft.com/office/drawing/2014/main" val="2556309865"/>
                  </a:ext>
                </a:extLst>
              </a:tr>
            </a:tbl>
          </a:graphicData>
        </a:graphic>
      </p:graphicFrame>
      <p:sp>
        <p:nvSpPr>
          <p:cNvPr id="3" name="Title 1">
            <a:extLst>
              <a:ext uri="{FF2B5EF4-FFF2-40B4-BE49-F238E27FC236}">
                <a16:creationId xmlns:a16="http://schemas.microsoft.com/office/drawing/2014/main" id="{2D400D5C-EF11-4BE6-8FCB-66E50A4F9A5D}"/>
              </a:ext>
            </a:extLst>
          </p:cNvPr>
          <p:cNvSpPr txBox="1">
            <a:spLocks/>
          </p:cNvSpPr>
          <p:nvPr/>
        </p:nvSpPr>
        <p:spPr>
          <a:xfrm>
            <a:off x="1990060" y="141768"/>
            <a:ext cx="4006702" cy="64504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endParaRPr lang="en-GB" sz="2400" dirty="0"/>
          </a:p>
        </p:txBody>
      </p:sp>
      <p:sp>
        <p:nvSpPr>
          <p:cNvPr id="5" name="Text Placeholder 1">
            <a:extLst>
              <a:ext uri="{FF2B5EF4-FFF2-40B4-BE49-F238E27FC236}">
                <a16:creationId xmlns:a16="http://schemas.microsoft.com/office/drawing/2014/main" id="{EDDE2B0A-0005-4871-B48C-CE7E2CEAA43D}"/>
              </a:ext>
            </a:extLst>
          </p:cNvPr>
          <p:cNvSpPr txBox="1">
            <a:spLocks/>
          </p:cNvSpPr>
          <p:nvPr/>
        </p:nvSpPr>
        <p:spPr>
          <a:xfrm>
            <a:off x="1094348" y="137039"/>
            <a:ext cx="6711574"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u="sng" dirty="0">
                <a:solidFill>
                  <a:schemeClr val="accent1"/>
                </a:solidFill>
              </a:rPr>
              <a:t>Potential</a:t>
            </a:r>
            <a:r>
              <a:rPr lang="en-GB" sz="2000" b="1" dirty="0">
                <a:solidFill>
                  <a:schemeClr val="accent1"/>
                </a:solidFill>
              </a:rPr>
              <a:t> Releases &amp; Impacts to Change Budget BP22</a:t>
            </a:r>
          </a:p>
        </p:txBody>
      </p:sp>
      <p:sp>
        <p:nvSpPr>
          <p:cNvPr id="12" name="TextBox 11">
            <a:extLst>
              <a:ext uri="{FF2B5EF4-FFF2-40B4-BE49-F238E27FC236}">
                <a16:creationId xmlns:a16="http://schemas.microsoft.com/office/drawing/2014/main" id="{2ECC6A4C-F091-499E-A343-93C32EA23062}"/>
              </a:ext>
            </a:extLst>
          </p:cNvPr>
          <p:cNvSpPr txBox="1"/>
          <p:nvPr/>
        </p:nvSpPr>
        <p:spPr>
          <a:xfrm>
            <a:off x="1805442" y="1504166"/>
            <a:ext cx="1194112" cy="184666"/>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00" dirty="0" err="1">
                <a:solidFill>
                  <a:srgbClr val="1E1246"/>
                </a:solidFill>
                <a:latin typeface="Poppins Medium"/>
              </a:rPr>
              <a:t>MiR</a:t>
            </a:r>
            <a:r>
              <a:rPr lang="en-GB" sz="600" dirty="0">
                <a:solidFill>
                  <a:srgbClr val="1E1246"/>
                </a:solidFill>
                <a:latin typeface="Poppins Medium"/>
              </a:rPr>
              <a:t> 13</a:t>
            </a:r>
          </a:p>
        </p:txBody>
      </p:sp>
      <p:sp>
        <p:nvSpPr>
          <p:cNvPr id="14" name="TextBox 13">
            <a:extLst>
              <a:ext uri="{FF2B5EF4-FFF2-40B4-BE49-F238E27FC236}">
                <a16:creationId xmlns:a16="http://schemas.microsoft.com/office/drawing/2014/main" id="{780C757F-832D-4D69-AA55-CFE2CABE4A23}"/>
              </a:ext>
            </a:extLst>
          </p:cNvPr>
          <p:cNvSpPr txBox="1"/>
          <p:nvPr/>
        </p:nvSpPr>
        <p:spPr>
          <a:xfrm>
            <a:off x="663851" y="1394685"/>
            <a:ext cx="114159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MiR 12</a:t>
            </a:r>
          </a:p>
        </p:txBody>
      </p:sp>
      <p:sp>
        <p:nvSpPr>
          <p:cNvPr id="74" name="TextBox 73">
            <a:extLst>
              <a:ext uri="{FF2B5EF4-FFF2-40B4-BE49-F238E27FC236}">
                <a16:creationId xmlns:a16="http://schemas.microsoft.com/office/drawing/2014/main" id="{3F472FBB-847A-4914-94C7-320C5BAEB584}"/>
              </a:ext>
            </a:extLst>
          </p:cNvPr>
          <p:cNvSpPr txBox="1"/>
          <p:nvPr/>
        </p:nvSpPr>
        <p:spPr>
          <a:xfrm>
            <a:off x="2999554" y="1594612"/>
            <a:ext cx="1194112" cy="184666"/>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00" dirty="0" err="1">
                <a:solidFill>
                  <a:srgbClr val="1E1246"/>
                </a:solidFill>
                <a:latin typeface="Poppins Medium"/>
              </a:rPr>
              <a:t>MiR</a:t>
            </a:r>
            <a:r>
              <a:rPr lang="en-GB" sz="600" dirty="0">
                <a:solidFill>
                  <a:srgbClr val="1E1246"/>
                </a:solidFill>
                <a:latin typeface="Poppins Medium"/>
              </a:rPr>
              <a:t> 14</a:t>
            </a:r>
          </a:p>
        </p:txBody>
      </p:sp>
      <p:sp>
        <p:nvSpPr>
          <p:cNvPr id="75" name="TextBox 74">
            <a:extLst>
              <a:ext uri="{FF2B5EF4-FFF2-40B4-BE49-F238E27FC236}">
                <a16:creationId xmlns:a16="http://schemas.microsoft.com/office/drawing/2014/main" id="{488851B6-4367-425D-9600-780071A5F36E}"/>
              </a:ext>
            </a:extLst>
          </p:cNvPr>
          <p:cNvSpPr txBox="1"/>
          <p:nvPr/>
        </p:nvSpPr>
        <p:spPr>
          <a:xfrm>
            <a:off x="4193666" y="1664376"/>
            <a:ext cx="1194112" cy="184666"/>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a:defRPr sz="8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913280"/>
            <a:r>
              <a:rPr lang="en-GB" sz="600" dirty="0" err="1">
                <a:solidFill>
                  <a:srgbClr val="1E1246"/>
                </a:solidFill>
                <a:latin typeface="Poppins Medium"/>
              </a:rPr>
              <a:t>MiR</a:t>
            </a:r>
            <a:r>
              <a:rPr lang="en-GB" sz="600" dirty="0">
                <a:solidFill>
                  <a:srgbClr val="1E1246"/>
                </a:solidFill>
                <a:latin typeface="Poppins Medium"/>
              </a:rPr>
              <a:t> 15</a:t>
            </a:r>
          </a:p>
        </p:txBody>
      </p:sp>
      <p:sp>
        <p:nvSpPr>
          <p:cNvPr id="76" name="TextBox 75">
            <a:extLst>
              <a:ext uri="{FF2B5EF4-FFF2-40B4-BE49-F238E27FC236}">
                <a16:creationId xmlns:a16="http://schemas.microsoft.com/office/drawing/2014/main" id="{B7F5AA15-AB8B-42F2-9F58-B277E9116EE1}"/>
              </a:ext>
            </a:extLst>
          </p:cNvPr>
          <p:cNvSpPr txBox="1"/>
          <p:nvPr/>
        </p:nvSpPr>
        <p:spPr>
          <a:xfrm>
            <a:off x="663851" y="4392400"/>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Planning</a:t>
            </a:r>
          </a:p>
        </p:txBody>
      </p:sp>
      <p:sp>
        <p:nvSpPr>
          <p:cNvPr id="77" name="TextBox 76">
            <a:extLst>
              <a:ext uri="{FF2B5EF4-FFF2-40B4-BE49-F238E27FC236}">
                <a16:creationId xmlns:a16="http://schemas.microsoft.com/office/drawing/2014/main" id="{0FFD4DAA-44E8-4DE8-8ECE-E689D078FA49}"/>
              </a:ext>
            </a:extLst>
          </p:cNvPr>
          <p:cNvSpPr txBox="1"/>
          <p:nvPr/>
        </p:nvSpPr>
        <p:spPr>
          <a:xfrm>
            <a:off x="1297653" y="4392400"/>
            <a:ext cx="872502"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Transition</a:t>
            </a:r>
          </a:p>
        </p:txBody>
      </p:sp>
      <p:sp>
        <p:nvSpPr>
          <p:cNvPr id="78" name="TextBox 77">
            <a:extLst>
              <a:ext uri="{FF2B5EF4-FFF2-40B4-BE49-F238E27FC236}">
                <a16:creationId xmlns:a16="http://schemas.microsoft.com/office/drawing/2014/main" id="{E1E8D4E2-06F7-4BB4-8819-36ABF3F37786}"/>
              </a:ext>
            </a:extLst>
          </p:cNvPr>
          <p:cNvSpPr txBox="1"/>
          <p:nvPr/>
        </p:nvSpPr>
        <p:spPr>
          <a:xfrm>
            <a:off x="2157219" y="4392400"/>
            <a:ext cx="872502"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Go Live Range</a:t>
            </a:r>
          </a:p>
        </p:txBody>
      </p:sp>
      <p:sp>
        <p:nvSpPr>
          <p:cNvPr id="79" name="TextBox 78">
            <a:extLst>
              <a:ext uri="{FF2B5EF4-FFF2-40B4-BE49-F238E27FC236}">
                <a16:creationId xmlns:a16="http://schemas.microsoft.com/office/drawing/2014/main" id="{3255EDE1-5CCE-4181-8F0C-B206F698EB4D}"/>
              </a:ext>
            </a:extLst>
          </p:cNvPr>
          <p:cNvSpPr txBox="1"/>
          <p:nvPr/>
        </p:nvSpPr>
        <p:spPr>
          <a:xfrm>
            <a:off x="3029721" y="4392400"/>
            <a:ext cx="117576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17" name="TextBox 16">
            <a:extLst>
              <a:ext uri="{FF2B5EF4-FFF2-40B4-BE49-F238E27FC236}">
                <a16:creationId xmlns:a16="http://schemas.microsoft.com/office/drawing/2014/main" id="{C1309469-8EC3-472A-8B17-0FD6697C2479}"/>
              </a:ext>
            </a:extLst>
          </p:cNvPr>
          <p:cNvSpPr txBox="1"/>
          <p:nvPr/>
        </p:nvSpPr>
        <p:spPr>
          <a:xfrm>
            <a:off x="5387564" y="1777203"/>
            <a:ext cx="1141591" cy="184666"/>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err="1"/>
              <a:t>MiR</a:t>
            </a:r>
            <a:r>
              <a:rPr lang="en-GB" dirty="0"/>
              <a:t> 16</a:t>
            </a:r>
          </a:p>
        </p:txBody>
      </p:sp>
      <p:sp>
        <p:nvSpPr>
          <p:cNvPr id="18" name="TextBox 17">
            <a:extLst>
              <a:ext uri="{FF2B5EF4-FFF2-40B4-BE49-F238E27FC236}">
                <a16:creationId xmlns:a16="http://schemas.microsoft.com/office/drawing/2014/main" id="{22217671-0B45-47F4-83A1-1F5BFFAAB3ED}"/>
              </a:ext>
            </a:extLst>
          </p:cNvPr>
          <p:cNvSpPr txBox="1"/>
          <p:nvPr/>
        </p:nvSpPr>
        <p:spPr>
          <a:xfrm>
            <a:off x="6557507" y="1853491"/>
            <a:ext cx="1141591" cy="184666"/>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err="1"/>
              <a:t>MiR</a:t>
            </a:r>
            <a:r>
              <a:rPr lang="en-GB" dirty="0"/>
              <a:t> 17</a:t>
            </a:r>
          </a:p>
        </p:txBody>
      </p:sp>
      <p:sp>
        <p:nvSpPr>
          <p:cNvPr id="19" name="TextBox 18">
            <a:extLst>
              <a:ext uri="{FF2B5EF4-FFF2-40B4-BE49-F238E27FC236}">
                <a16:creationId xmlns:a16="http://schemas.microsoft.com/office/drawing/2014/main" id="{1E5A411B-6546-4F61-9648-8D3895480FE6}"/>
              </a:ext>
            </a:extLst>
          </p:cNvPr>
          <p:cNvSpPr txBox="1"/>
          <p:nvPr/>
        </p:nvSpPr>
        <p:spPr>
          <a:xfrm>
            <a:off x="7723053" y="1948046"/>
            <a:ext cx="1141591" cy="184666"/>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err="1"/>
              <a:t>MiR</a:t>
            </a:r>
            <a:r>
              <a:rPr lang="en-GB" dirty="0"/>
              <a:t> 18</a:t>
            </a:r>
          </a:p>
        </p:txBody>
      </p:sp>
      <p:sp>
        <p:nvSpPr>
          <p:cNvPr id="24" name="TextBox 23">
            <a:extLst>
              <a:ext uri="{FF2B5EF4-FFF2-40B4-BE49-F238E27FC236}">
                <a16:creationId xmlns:a16="http://schemas.microsoft.com/office/drawing/2014/main" id="{F2B7B527-0FB8-48D7-8911-AA92F372D4D0}"/>
              </a:ext>
            </a:extLst>
          </p:cNvPr>
          <p:cNvSpPr txBox="1"/>
          <p:nvPr/>
        </p:nvSpPr>
        <p:spPr>
          <a:xfrm>
            <a:off x="649675" y="2402731"/>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25" name="TextBox 24">
            <a:extLst>
              <a:ext uri="{FF2B5EF4-FFF2-40B4-BE49-F238E27FC236}">
                <a16:creationId xmlns:a16="http://schemas.microsoft.com/office/drawing/2014/main" id="{62E00489-705B-4EFF-B0B4-6FB0DE9BA277}"/>
              </a:ext>
            </a:extLst>
          </p:cNvPr>
          <p:cNvSpPr txBox="1"/>
          <p:nvPr/>
        </p:nvSpPr>
        <p:spPr>
          <a:xfrm>
            <a:off x="1283477" y="2402731"/>
            <a:ext cx="872502"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27" name="TextBox 26">
            <a:extLst>
              <a:ext uri="{FF2B5EF4-FFF2-40B4-BE49-F238E27FC236}">
                <a16:creationId xmlns:a16="http://schemas.microsoft.com/office/drawing/2014/main" id="{52631BD8-EE3E-47F2-9571-CD8C52DC7EF7}"/>
              </a:ext>
            </a:extLst>
          </p:cNvPr>
          <p:cNvSpPr txBox="1"/>
          <p:nvPr/>
        </p:nvSpPr>
        <p:spPr>
          <a:xfrm>
            <a:off x="2147043" y="2399416"/>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28" name="TextBox 27">
            <a:extLst>
              <a:ext uri="{FF2B5EF4-FFF2-40B4-BE49-F238E27FC236}">
                <a16:creationId xmlns:a16="http://schemas.microsoft.com/office/drawing/2014/main" id="{C129CB1B-9178-4601-9538-7B46BA0D73AD}"/>
              </a:ext>
            </a:extLst>
          </p:cNvPr>
          <p:cNvSpPr txBox="1"/>
          <p:nvPr/>
        </p:nvSpPr>
        <p:spPr>
          <a:xfrm>
            <a:off x="3408954" y="2399416"/>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29" name="TextBox 28">
            <a:extLst>
              <a:ext uri="{FF2B5EF4-FFF2-40B4-BE49-F238E27FC236}">
                <a16:creationId xmlns:a16="http://schemas.microsoft.com/office/drawing/2014/main" id="{5B270609-D05C-4748-AF53-F6013C3250A1}"/>
              </a:ext>
            </a:extLst>
          </p:cNvPr>
          <p:cNvSpPr txBox="1"/>
          <p:nvPr/>
        </p:nvSpPr>
        <p:spPr>
          <a:xfrm>
            <a:off x="1990060" y="2616376"/>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solidFill>
                  <a:schemeClr val="bg1"/>
                </a:solidFill>
              </a:rPr>
              <a:t> Develop</a:t>
            </a:r>
          </a:p>
        </p:txBody>
      </p:sp>
      <p:sp>
        <p:nvSpPr>
          <p:cNvPr id="30" name="TextBox 29">
            <a:extLst>
              <a:ext uri="{FF2B5EF4-FFF2-40B4-BE49-F238E27FC236}">
                <a16:creationId xmlns:a16="http://schemas.microsoft.com/office/drawing/2014/main" id="{6ED16F0A-302F-4D6C-A74B-14A28593BB08}"/>
              </a:ext>
            </a:extLst>
          </p:cNvPr>
          <p:cNvSpPr txBox="1"/>
          <p:nvPr/>
        </p:nvSpPr>
        <p:spPr>
          <a:xfrm>
            <a:off x="2623862" y="2616376"/>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31" name="TextBox 30">
            <a:extLst>
              <a:ext uri="{FF2B5EF4-FFF2-40B4-BE49-F238E27FC236}">
                <a16:creationId xmlns:a16="http://schemas.microsoft.com/office/drawing/2014/main" id="{3E5154C3-4487-484B-8971-6A92C737E2DC}"/>
              </a:ext>
            </a:extLst>
          </p:cNvPr>
          <p:cNvSpPr txBox="1"/>
          <p:nvPr/>
        </p:nvSpPr>
        <p:spPr>
          <a:xfrm>
            <a:off x="3487428" y="2613061"/>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32" name="TextBox 31">
            <a:extLst>
              <a:ext uri="{FF2B5EF4-FFF2-40B4-BE49-F238E27FC236}">
                <a16:creationId xmlns:a16="http://schemas.microsoft.com/office/drawing/2014/main" id="{3B4CBD84-C575-44A7-96BE-E63780ECFC19}"/>
              </a:ext>
            </a:extLst>
          </p:cNvPr>
          <p:cNvSpPr txBox="1"/>
          <p:nvPr/>
        </p:nvSpPr>
        <p:spPr>
          <a:xfrm>
            <a:off x="4749339" y="2613061"/>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3" name="TextBox 32">
            <a:extLst>
              <a:ext uri="{FF2B5EF4-FFF2-40B4-BE49-F238E27FC236}">
                <a16:creationId xmlns:a16="http://schemas.microsoft.com/office/drawing/2014/main" id="{71C7ED00-ACB1-4523-8CD2-EB80FDEA9E49}"/>
              </a:ext>
            </a:extLst>
          </p:cNvPr>
          <p:cNvSpPr txBox="1"/>
          <p:nvPr/>
        </p:nvSpPr>
        <p:spPr>
          <a:xfrm>
            <a:off x="3156097" y="2826248"/>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chemeClr val="bg1"/>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34" name="TextBox 33">
            <a:extLst>
              <a:ext uri="{FF2B5EF4-FFF2-40B4-BE49-F238E27FC236}">
                <a16:creationId xmlns:a16="http://schemas.microsoft.com/office/drawing/2014/main" id="{DE5858BD-50DC-4869-887F-6AB750805829}"/>
              </a:ext>
            </a:extLst>
          </p:cNvPr>
          <p:cNvSpPr txBox="1"/>
          <p:nvPr/>
        </p:nvSpPr>
        <p:spPr>
          <a:xfrm>
            <a:off x="3789899" y="2826248"/>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35" name="TextBox 34">
            <a:extLst>
              <a:ext uri="{FF2B5EF4-FFF2-40B4-BE49-F238E27FC236}">
                <a16:creationId xmlns:a16="http://schemas.microsoft.com/office/drawing/2014/main" id="{805FF366-24BD-4152-9701-2F7222F5F922}"/>
              </a:ext>
            </a:extLst>
          </p:cNvPr>
          <p:cNvSpPr txBox="1"/>
          <p:nvPr/>
        </p:nvSpPr>
        <p:spPr>
          <a:xfrm>
            <a:off x="4653465" y="2822933"/>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36" name="TextBox 35">
            <a:extLst>
              <a:ext uri="{FF2B5EF4-FFF2-40B4-BE49-F238E27FC236}">
                <a16:creationId xmlns:a16="http://schemas.microsoft.com/office/drawing/2014/main" id="{AAF152D5-9D4A-4545-BB12-DF10CF09F366}"/>
              </a:ext>
            </a:extLst>
          </p:cNvPr>
          <p:cNvSpPr txBox="1"/>
          <p:nvPr/>
        </p:nvSpPr>
        <p:spPr>
          <a:xfrm>
            <a:off x="5915376" y="2822933"/>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37" name="TextBox 36">
            <a:extLst>
              <a:ext uri="{FF2B5EF4-FFF2-40B4-BE49-F238E27FC236}">
                <a16:creationId xmlns:a16="http://schemas.microsoft.com/office/drawing/2014/main" id="{71A318B5-5955-4FBB-B7BB-9E59098923B8}"/>
              </a:ext>
            </a:extLst>
          </p:cNvPr>
          <p:cNvSpPr txBox="1"/>
          <p:nvPr/>
        </p:nvSpPr>
        <p:spPr>
          <a:xfrm>
            <a:off x="4653465" y="3050346"/>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chemeClr val="bg1"/>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38" name="TextBox 37">
            <a:extLst>
              <a:ext uri="{FF2B5EF4-FFF2-40B4-BE49-F238E27FC236}">
                <a16:creationId xmlns:a16="http://schemas.microsoft.com/office/drawing/2014/main" id="{046CF8DA-6C93-4CF0-A527-E0451E031858}"/>
              </a:ext>
            </a:extLst>
          </p:cNvPr>
          <p:cNvSpPr txBox="1"/>
          <p:nvPr/>
        </p:nvSpPr>
        <p:spPr>
          <a:xfrm>
            <a:off x="5287267" y="3050346"/>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39" name="TextBox 38">
            <a:extLst>
              <a:ext uri="{FF2B5EF4-FFF2-40B4-BE49-F238E27FC236}">
                <a16:creationId xmlns:a16="http://schemas.microsoft.com/office/drawing/2014/main" id="{C8713121-F053-441B-B724-C369402B5CEF}"/>
              </a:ext>
            </a:extLst>
          </p:cNvPr>
          <p:cNvSpPr txBox="1"/>
          <p:nvPr/>
        </p:nvSpPr>
        <p:spPr>
          <a:xfrm>
            <a:off x="6150833" y="3047031"/>
            <a:ext cx="126191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40" name="TextBox 39">
            <a:extLst>
              <a:ext uri="{FF2B5EF4-FFF2-40B4-BE49-F238E27FC236}">
                <a16:creationId xmlns:a16="http://schemas.microsoft.com/office/drawing/2014/main" id="{308B99C3-9378-414C-A47F-EE7382C510AD}"/>
              </a:ext>
            </a:extLst>
          </p:cNvPr>
          <p:cNvSpPr txBox="1"/>
          <p:nvPr/>
        </p:nvSpPr>
        <p:spPr>
          <a:xfrm>
            <a:off x="7412744" y="3047031"/>
            <a:ext cx="786356"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 name="TextBox 3">
            <a:extLst>
              <a:ext uri="{FF2B5EF4-FFF2-40B4-BE49-F238E27FC236}">
                <a16:creationId xmlns:a16="http://schemas.microsoft.com/office/drawing/2014/main" id="{4EAFBED5-3FC0-4BC7-823A-88E61C57AB68}"/>
              </a:ext>
            </a:extLst>
          </p:cNvPr>
          <p:cNvSpPr txBox="1"/>
          <p:nvPr/>
        </p:nvSpPr>
        <p:spPr>
          <a:xfrm>
            <a:off x="257774" y="2383911"/>
            <a:ext cx="479311" cy="261610"/>
          </a:xfrm>
          <a:prstGeom prst="rect">
            <a:avLst/>
          </a:prstGeom>
          <a:noFill/>
        </p:spPr>
        <p:txBody>
          <a:bodyPr wrap="square" rtlCol="0">
            <a:spAutoFit/>
          </a:bodyPr>
          <a:lstStyle/>
          <a:p>
            <a:r>
              <a:rPr lang="en-GB" sz="1100" dirty="0"/>
              <a:t>N22</a:t>
            </a:r>
          </a:p>
        </p:txBody>
      </p:sp>
      <p:sp>
        <p:nvSpPr>
          <p:cNvPr id="41" name="TextBox 40">
            <a:extLst>
              <a:ext uri="{FF2B5EF4-FFF2-40B4-BE49-F238E27FC236}">
                <a16:creationId xmlns:a16="http://schemas.microsoft.com/office/drawing/2014/main" id="{2195DDD1-DFBB-4793-A364-545E57B715FF}"/>
              </a:ext>
            </a:extLst>
          </p:cNvPr>
          <p:cNvSpPr txBox="1"/>
          <p:nvPr/>
        </p:nvSpPr>
        <p:spPr>
          <a:xfrm>
            <a:off x="1614749" y="2599343"/>
            <a:ext cx="479311" cy="261610"/>
          </a:xfrm>
          <a:prstGeom prst="rect">
            <a:avLst/>
          </a:prstGeom>
          <a:noFill/>
        </p:spPr>
        <p:txBody>
          <a:bodyPr wrap="square" rtlCol="0">
            <a:spAutoFit/>
          </a:bodyPr>
          <a:lstStyle/>
          <a:p>
            <a:r>
              <a:rPr lang="en-GB" sz="1100" dirty="0"/>
              <a:t>F23</a:t>
            </a:r>
          </a:p>
        </p:txBody>
      </p:sp>
      <p:sp>
        <p:nvSpPr>
          <p:cNvPr id="42" name="TextBox 41">
            <a:extLst>
              <a:ext uri="{FF2B5EF4-FFF2-40B4-BE49-F238E27FC236}">
                <a16:creationId xmlns:a16="http://schemas.microsoft.com/office/drawing/2014/main" id="{E539110A-F8E0-4788-B25D-7398543B4E32}"/>
              </a:ext>
            </a:extLst>
          </p:cNvPr>
          <p:cNvSpPr txBox="1"/>
          <p:nvPr/>
        </p:nvSpPr>
        <p:spPr>
          <a:xfrm flipH="1">
            <a:off x="2772248" y="2820872"/>
            <a:ext cx="454612" cy="261610"/>
          </a:xfrm>
          <a:prstGeom prst="rect">
            <a:avLst/>
          </a:prstGeom>
          <a:noFill/>
        </p:spPr>
        <p:txBody>
          <a:bodyPr wrap="square" rtlCol="0">
            <a:spAutoFit/>
          </a:bodyPr>
          <a:lstStyle/>
          <a:p>
            <a:r>
              <a:rPr lang="en-GB" sz="1100" dirty="0"/>
              <a:t>J23</a:t>
            </a:r>
          </a:p>
        </p:txBody>
      </p:sp>
      <p:sp>
        <p:nvSpPr>
          <p:cNvPr id="43" name="TextBox 42">
            <a:extLst>
              <a:ext uri="{FF2B5EF4-FFF2-40B4-BE49-F238E27FC236}">
                <a16:creationId xmlns:a16="http://schemas.microsoft.com/office/drawing/2014/main" id="{DB0192D0-E29E-4584-9E6F-ACB613633282}"/>
              </a:ext>
            </a:extLst>
          </p:cNvPr>
          <p:cNvSpPr txBox="1"/>
          <p:nvPr/>
        </p:nvSpPr>
        <p:spPr>
          <a:xfrm flipH="1">
            <a:off x="4246934" y="3053661"/>
            <a:ext cx="454612" cy="261610"/>
          </a:xfrm>
          <a:prstGeom prst="rect">
            <a:avLst/>
          </a:prstGeom>
          <a:noFill/>
        </p:spPr>
        <p:txBody>
          <a:bodyPr wrap="square" rtlCol="0">
            <a:spAutoFit/>
          </a:bodyPr>
          <a:lstStyle/>
          <a:p>
            <a:r>
              <a:rPr lang="en-GB" sz="1100" dirty="0"/>
              <a:t>N23</a:t>
            </a:r>
          </a:p>
        </p:txBody>
      </p:sp>
      <p:sp>
        <p:nvSpPr>
          <p:cNvPr id="7" name="Rectangle 6">
            <a:extLst>
              <a:ext uri="{FF2B5EF4-FFF2-40B4-BE49-F238E27FC236}">
                <a16:creationId xmlns:a16="http://schemas.microsoft.com/office/drawing/2014/main" id="{4ABF6098-48E1-4024-B727-2DEC79961F79}"/>
              </a:ext>
            </a:extLst>
          </p:cNvPr>
          <p:cNvSpPr/>
          <p:nvPr/>
        </p:nvSpPr>
        <p:spPr>
          <a:xfrm>
            <a:off x="6931233" y="3785672"/>
            <a:ext cx="2076893" cy="1280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Key</a:t>
            </a:r>
          </a:p>
          <a:p>
            <a:pPr algn="ctr"/>
            <a:endParaRPr lang="en-GB" dirty="0"/>
          </a:p>
          <a:p>
            <a:pPr algn="ctr"/>
            <a:endParaRPr lang="en-GB" dirty="0"/>
          </a:p>
          <a:p>
            <a:pPr algn="ctr"/>
            <a:endParaRPr lang="en-GB" dirty="0"/>
          </a:p>
          <a:p>
            <a:pPr algn="ctr"/>
            <a:r>
              <a:rPr lang="en-GB" dirty="0"/>
              <a:t> </a:t>
            </a:r>
          </a:p>
        </p:txBody>
      </p:sp>
      <p:sp>
        <p:nvSpPr>
          <p:cNvPr id="44" name="TextBox 43">
            <a:extLst>
              <a:ext uri="{FF2B5EF4-FFF2-40B4-BE49-F238E27FC236}">
                <a16:creationId xmlns:a16="http://schemas.microsoft.com/office/drawing/2014/main" id="{99D4B07F-3021-4D2C-8BF1-9D651F452BCF}"/>
              </a:ext>
            </a:extLst>
          </p:cNvPr>
          <p:cNvSpPr txBox="1"/>
          <p:nvPr/>
        </p:nvSpPr>
        <p:spPr>
          <a:xfrm>
            <a:off x="7153237" y="4120945"/>
            <a:ext cx="1549134"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BP22 Delivery Budget Impact</a:t>
            </a:r>
          </a:p>
        </p:txBody>
      </p:sp>
      <p:sp>
        <p:nvSpPr>
          <p:cNvPr id="45" name="TextBox 44">
            <a:extLst>
              <a:ext uri="{FF2B5EF4-FFF2-40B4-BE49-F238E27FC236}">
                <a16:creationId xmlns:a16="http://schemas.microsoft.com/office/drawing/2014/main" id="{1DE7E321-9857-4B09-A493-196B193B66EB}"/>
              </a:ext>
            </a:extLst>
          </p:cNvPr>
          <p:cNvSpPr txBox="1"/>
          <p:nvPr/>
        </p:nvSpPr>
        <p:spPr>
          <a:xfrm>
            <a:off x="7148295" y="4382148"/>
            <a:ext cx="1549134"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solidFill>
                  <a:schemeClr val="bg1"/>
                </a:solidFill>
              </a:rPr>
              <a:t>BP22 Development Budget Impact</a:t>
            </a:r>
          </a:p>
        </p:txBody>
      </p:sp>
      <p:sp>
        <p:nvSpPr>
          <p:cNvPr id="47" name="TextBox 46">
            <a:extLst>
              <a:ext uri="{FF2B5EF4-FFF2-40B4-BE49-F238E27FC236}">
                <a16:creationId xmlns:a16="http://schemas.microsoft.com/office/drawing/2014/main" id="{F2C7F991-5FD4-4F9A-8544-16EC0B08608A}"/>
              </a:ext>
            </a:extLst>
          </p:cNvPr>
          <p:cNvSpPr txBox="1"/>
          <p:nvPr/>
        </p:nvSpPr>
        <p:spPr>
          <a:xfrm>
            <a:off x="7151663" y="4632411"/>
            <a:ext cx="1549134"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BP22 No Impact</a:t>
            </a:r>
          </a:p>
        </p:txBody>
      </p:sp>
    </p:spTree>
    <p:extLst>
      <p:ext uri="{BB962C8B-B14F-4D97-AF65-F5344CB8AC3E}">
        <p14:creationId xmlns:p14="http://schemas.microsoft.com/office/powerpoint/2010/main" val="363312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1522899-1518-4280-95BD-8A00FAD18A5C}"/>
              </a:ext>
            </a:extLst>
          </p:cNvPr>
          <p:cNvSpPr txBox="1">
            <a:spLocks/>
          </p:cNvSpPr>
          <p:nvPr/>
        </p:nvSpPr>
        <p:spPr>
          <a:xfrm>
            <a:off x="878852" y="134588"/>
            <a:ext cx="6769396"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1"/>
                </a:solidFill>
              </a:rPr>
              <a:t>Suggested Major Release Delivery Budget </a:t>
            </a:r>
          </a:p>
        </p:txBody>
      </p:sp>
      <p:sp>
        <p:nvSpPr>
          <p:cNvPr id="6" name="TextBox 5">
            <a:extLst>
              <a:ext uri="{FF2B5EF4-FFF2-40B4-BE49-F238E27FC236}">
                <a16:creationId xmlns:a16="http://schemas.microsoft.com/office/drawing/2014/main" id="{4118446B-9B87-47BF-BCE0-85ACE1B1EEBD}"/>
              </a:ext>
            </a:extLst>
          </p:cNvPr>
          <p:cNvSpPr txBox="1"/>
          <p:nvPr/>
        </p:nvSpPr>
        <p:spPr>
          <a:xfrm>
            <a:off x="791442" y="3955080"/>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7" name="TextBox 6">
            <a:extLst>
              <a:ext uri="{FF2B5EF4-FFF2-40B4-BE49-F238E27FC236}">
                <a16:creationId xmlns:a16="http://schemas.microsoft.com/office/drawing/2014/main" id="{0FAADE94-97AB-43C6-9900-467112C1A953}"/>
              </a:ext>
            </a:extLst>
          </p:cNvPr>
          <p:cNvSpPr txBox="1"/>
          <p:nvPr/>
        </p:nvSpPr>
        <p:spPr>
          <a:xfrm>
            <a:off x="1425244" y="3955080"/>
            <a:ext cx="872502"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8" name="TextBox 7">
            <a:extLst>
              <a:ext uri="{FF2B5EF4-FFF2-40B4-BE49-F238E27FC236}">
                <a16:creationId xmlns:a16="http://schemas.microsoft.com/office/drawing/2014/main" id="{00269B0B-D7D4-49F1-BD40-00E48EC82D78}"/>
              </a:ext>
            </a:extLst>
          </p:cNvPr>
          <p:cNvSpPr txBox="1"/>
          <p:nvPr/>
        </p:nvSpPr>
        <p:spPr>
          <a:xfrm>
            <a:off x="2288810" y="3951765"/>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9" name="TextBox 8">
            <a:extLst>
              <a:ext uri="{FF2B5EF4-FFF2-40B4-BE49-F238E27FC236}">
                <a16:creationId xmlns:a16="http://schemas.microsoft.com/office/drawing/2014/main" id="{E9501F43-1F04-46E9-AB57-516F0651980B}"/>
              </a:ext>
            </a:extLst>
          </p:cNvPr>
          <p:cNvSpPr txBox="1"/>
          <p:nvPr/>
        </p:nvSpPr>
        <p:spPr>
          <a:xfrm>
            <a:off x="3550721" y="3951765"/>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10" name="TextBox 9">
            <a:extLst>
              <a:ext uri="{FF2B5EF4-FFF2-40B4-BE49-F238E27FC236}">
                <a16:creationId xmlns:a16="http://schemas.microsoft.com/office/drawing/2014/main" id="{81873E55-09AD-4210-A393-49990B3349B8}"/>
              </a:ext>
            </a:extLst>
          </p:cNvPr>
          <p:cNvSpPr txBox="1"/>
          <p:nvPr/>
        </p:nvSpPr>
        <p:spPr>
          <a:xfrm>
            <a:off x="2131827" y="4168725"/>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11" name="TextBox 10">
            <a:extLst>
              <a:ext uri="{FF2B5EF4-FFF2-40B4-BE49-F238E27FC236}">
                <a16:creationId xmlns:a16="http://schemas.microsoft.com/office/drawing/2014/main" id="{A66FBC1F-4EA1-40D5-A15A-0B0B8DD251CC}"/>
              </a:ext>
            </a:extLst>
          </p:cNvPr>
          <p:cNvSpPr txBox="1"/>
          <p:nvPr/>
        </p:nvSpPr>
        <p:spPr>
          <a:xfrm>
            <a:off x="2765629" y="4168725"/>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12" name="TextBox 11">
            <a:extLst>
              <a:ext uri="{FF2B5EF4-FFF2-40B4-BE49-F238E27FC236}">
                <a16:creationId xmlns:a16="http://schemas.microsoft.com/office/drawing/2014/main" id="{105A98CB-7B45-4AC8-BA16-585443838A82}"/>
              </a:ext>
            </a:extLst>
          </p:cNvPr>
          <p:cNvSpPr txBox="1"/>
          <p:nvPr/>
        </p:nvSpPr>
        <p:spPr>
          <a:xfrm>
            <a:off x="3629195" y="4165410"/>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13" name="TextBox 12">
            <a:extLst>
              <a:ext uri="{FF2B5EF4-FFF2-40B4-BE49-F238E27FC236}">
                <a16:creationId xmlns:a16="http://schemas.microsoft.com/office/drawing/2014/main" id="{7B7A27F9-7A40-4A13-8D3D-504315985B4F}"/>
              </a:ext>
            </a:extLst>
          </p:cNvPr>
          <p:cNvSpPr txBox="1"/>
          <p:nvPr/>
        </p:nvSpPr>
        <p:spPr>
          <a:xfrm>
            <a:off x="4891106" y="4165410"/>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14" name="TextBox 13">
            <a:extLst>
              <a:ext uri="{FF2B5EF4-FFF2-40B4-BE49-F238E27FC236}">
                <a16:creationId xmlns:a16="http://schemas.microsoft.com/office/drawing/2014/main" id="{D5A612F6-0AE1-46EE-A40A-3B89C5EF4CCD}"/>
              </a:ext>
            </a:extLst>
          </p:cNvPr>
          <p:cNvSpPr txBox="1"/>
          <p:nvPr/>
        </p:nvSpPr>
        <p:spPr>
          <a:xfrm>
            <a:off x="3297864" y="4378597"/>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15" name="TextBox 14">
            <a:extLst>
              <a:ext uri="{FF2B5EF4-FFF2-40B4-BE49-F238E27FC236}">
                <a16:creationId xmlns:a16="http://schemas.microsoft.com/office/drawing/2014/main" id="{31A2A045-DD52-413A-918E-86BF55CA6B46}"/>
              </a:ext>
            </a:extLst>
          </p:cNvPr>
          <p:cNvSpPr txBox="1"/>
          <p:nvPr/>
        </p:nvSpPr>
        <p:spPr>
          <a:xfrm>
            <a:off x="3931666" y="4378597"/>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16" name="TextBox 15">
            <a:extLst>
              <a:ext uri="{FF2B5EF4-FFF2-40B4-BE49-F238E27FC236}">
                <a16:creationId xmlns:a16="http://schemas.microsoft.com/office/drawing/2014/main" id="{35D2DC74-60FA-4749-88A5-8E89F28B23FA}"/>
              </a:ext>
            </a:extLst>
          </p:cNvPr>
          <p:cNvSpPr txBox="1"/>
          <p:nvPr/>
        </p:nvSpPr>
        <p:spPr>
          <a:xfrm>
            <a:off x="4795232" y="4375282"/>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17" name="TextBox 16">
            <a:extLst>
              <a:ext uri="{FF2B5EF4-FFF2-40B4-BE49-F238E27FC236}">
                <a16:creationId xmlns:a16="http://schemas.microsoft.com/office/drawing/2014/main" id="{FC31149E-3EEE-447D-90F1-C7201D9D1503}"/>
              </a:ext>
            </a:extLst>
          </p:cNvPr>
          <p:cNvSpPr txBox="1"/>
          <p:nvPr/>
        </p:nvSpPr>
        <p:spPr>
          <a:xfrm>
            <a:off x="6057143" y="4375282"/>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18" name="TextBox 17">
            <a:extLst>
              <a:ext uri="{FF2B5EF4-FFF2-40B4-BE49-F238E27FC236}">
                <a16:creationId xmlns:a16="http://schemas.microsoft.com/office/drawing/2014/main" id="{A4E55377-87C2-4DD8-80CE-50F8963BB776}"/>
              </a:ext>
            </a:extLst>
          </p:cNvPr>
          <p:cNvSpPr txBox="1"/>
          <p:nvPr/>
        </p:nvSpPr>
        <p:spPr>
          <a:xfrm>
            <a:off x="4795232" y="4602695"/>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19" name="TextBox 18">
            <a:extLst>
              <a:ext uri="{FF2B5EF4-FFF2-40B4-BE49-F238E27FC236}">
                <a16:creationId xmlns:a16="http://schemas.microsoft.com/office/drawing/2014/main" id="{FC46BAB8-8FBA-4A36-94EA-87452DBFE8D3}"/>
              </a:ext>
            </a:extLst>
          </p:cNvPr>
          <p:cNvSpPr txBox="1"/>
          <p:nvPr/>
        </p:nvSpPr>
        <p:spPr>
          <a:xfrm>
            <a:off x="5429034" y="4602695"/>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20" name="TextBox 19">
            <a:extLst>
              <a:ext uri="{FF2B5EF4-FFF2-40B4-BE49-F238E27FC236}">
                <a16:creationId xmlns:a16="http://schemas.microsoft.com/office/drawing/2014/main" id="{7FD6F40D-C38B-4386-B027-BCE9F64BC580}"/>
              </a:ext>
            </a:extLst>
          </p:cNvPr>
          <p:cNvSpPr txBox="1"/>
          <p:nvPr/>
        </p:nvSpPr>
        <p:spPr>
          <a:xfrm>
            <a:off x="6292600" y="4599380"/>
            <a:ext cx="126191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21" name="TextBox 20">
            <a:extLst>
              <a:ext uri="{FF2B5EF4-FFF2-40B4-BE49-F238E27FC236}">
                <a16:creationId xmlns:a16="http://schemas.microsoft.com/office/drawing/2014/main" id="{CD38CA15-62DD-4FA0-9F09-45D0E5AC5B0B}"/>
              </a:ext>
            </a:extLst>
          </p:cNvPr>
          <p:cNvSpPr txBox="1"/>
          <p:nvPr/>
        </p:nvSpPr>
        <p:spPr>
          <a:xfrm>
            <a:off x="7554511" y="4599380"/>
            <a:ext cx="786356"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22" name="TextBox 21">
            <a:extLst>
              <a:ext uri="{FF2B5EF4-FFF2-40B4-BE49-F238E27FC236}">
                <a16:creationId xmlns:a16="http://schemas.microsoft.com/office/drawing/2014/main" id="{7D6C920E-C7E1-4A02-BC5C-2FB53C782515}"/>
              </a:ext>
            </a:extLst>
          </p:cNvPr>
          <p:cNvSpPr txBox="1"/>
          <p:nvPr/>
        </p:nvSpPr>
        <p:spPr>
          <a:xfrm>
            <a:off x="399541" y="3936260"/>
            <a:ext cx="479311" cy="261610"/>
          </a:xfrm>
          <a:prstGeom prst="rect">
            <a:avLst/>
          </a:prstGeom>
          <a:noFill/>
        </p:spPr>
        <p:txBody>
          <a:bodyPr wrap="square" rtlCol="0">
            <a:spAutoFit/>
          </a:bodyPr>
          <a:lstStyle/>
          <a:p>
            <a:r>
              <a:rPr lang="en-GB" sz="1100" dirty="0"/>
              <a:t>N22</a:t>
            </a:r>
          </a:p>
        </p:txBody>
      </p:sp>
      <p:sp>
        <p:nvSpPr>
          <p:cNvPr id="23" name="TextBox 22">
            <a:extLst>
              <a:ext uri="{FF2B5EF4-FFF2-40B4-BE49-F238E27FC236}">
                <a16:creationId xmlns:a16="http://schemas.microsoft.com/office/drawing/2014/main" id="{6BA5315A-FF3F-4550-83D8-1522686A289E}"/>
              </a:ext>
            </a:extLst>
          </p:cNvPr>
          <p:cNvSpPr txBox="1"/>
          <p:nvPr/>
        </p:nvSpPr>
        <p:spPr>
          <a:xfrm>
            <a:off x="1756516" y="4151692"/>
            <a:ext cx="479311" cy="261610"/>
          </a:xfrm>
          <a:prstGeom prst="rect">
            <a:avLst/>
          </a:prstGeom>
          <a:noFill/>
        </p:spPr>
        <p:txBody>
          <a:bodyPr wrap="square" rtlCol="0">
            <a:spAutoFit/>
          </a:bodyPr>
          <a:lstStyle/>
          <a:p>
            <a:r>
              <a:rPr lang="en-GB" sz="1100" dirty="0"/>
              <a:t>F23</a:t>
            </a:r>
          </a:p>
        </p:txBody>
      </p:sp>
      <p:sp>
        <p:nvSpPr>
          <p:cNvPr id="24" name="TextBox 23">
            <a:extLst>
              <a:ext uri="{FF2B5EF4-FFF2-40B4-BE49-F238E27FC236}">
                <a16:creationId xmlns:a16="http://schemas.microsoft.com/office/drawing/2014/main" id="{E217DE5D-D040-45DC-BC9B-AE1464BEC51C}"/>
              </a:ext>
            </a:extLst>
          </p:cNvPr>
          <p:cNvSpPr txBox="1"/>
          <p:nvPr/>
        </p:nvSpPr>
        <p:spPr>
          <a:xfrm flipH="1">
            <a:off x="2914015" y="4373221"/>
            <a:ext cx="454612" cy="261610"/>
          </a:xfrm>
          <a:prstGeom prst="rect">
            <a:avLst/>
          </a:prstGeom>
          <a:noFill/>
        </p:spPr>
        <p:txBody>
          <a:bodyPr wrap="square" rtlCol="0">
            <a:spAutoFit/>
          </a:bodyPr>
          <a:lstStyle/>
          <a:p>
            <a:r>
              <a:rPr lang="en-GB" sz="1100" dirty="0"/>
              <a:t>J23</a:t>
            </a:r>
          </a:p>
        </p:txBody>
      </p:sp>
      <p:sp>
        <p:nvSpPr>
          <p:cNvPr id="25" name="TextBox 24">
            <a:extLst>
              <a:ext uri="{FF2B5EF4-FFF2-40B4-BE49-F238E27FC236}">
                <a16:creationId xmlns:a16="http://schemas.microsoft.com/office/drawing/2014/main" id="{4D0CA86A-A931-4866-9DD2-A7046D3C9B4E}"/>
              </a:ext>
            </a:extLst>
          </p:cNvPr>
          <p:cNvSpPr txBox="1"/>
          <p:nvPr/>
        </p:nvSpPr>
        <p:spPr>
          <a:xfrm flipH="1">
            <a:off x="4388701" y="4606010"/>
            <a:ext cx="454612" cy="261610"/>
          </a:xfrm>
          <a:prstGeom prst="rect">
            <a:avLst/>
          </a:prstGeom>
          <a:noFill/>
        </p:spPr>
        <p:txBody>
          <a:bodyPr wrap="square" rtlCol="0">
            <a:spAutoFit/>
          </a:bodyPr>
          <a:lstStyle/>
          <a:p>
            <a:r>
              <a:rPr lang="en-GB" sz="1100" dirty="0"/>
              <a:t>N23</a:t>
            </a:r>
          </a:p>
        </p:txBody>
      </p:sp>
      <p:sp>
        <p:nvSpPr>
          <p:cNvPr id="26" name="TextBox 25">
            <a:extLst>
              <a:ext uri="{FF2B5EF4-FFF2-40B4-BE49-F238E27FC236}">
                <a16:creationId xmlns:a16="http://schemas.microsoft.com/office/drawing/2014/main" id="{F049F922-D475-4041-B6F3-106DD8551547}"/>
              </a:ext>
            </a:extLst>
          </p:cNvPr>
          <p:cNvSpPr txBox="1"/>
          <p:nvPr/>
        </p:nvSpPr>
        <p:spPr>
          <a:xfrm>
            <a:off x="399541" y="833281"/>
            <a:ext cx="8158716" cy="738664"/>
          </a:xfrm>
          <a:prstGeom prst="rect">
            <a:avLst/>
          </a:prstGeom>
          <a:noFill/>
        </p:spPr>
        <p:txBody>
          <a:bodyPr wrap="square" rtlCol="0">
            <a:spAutoFit/>
          </a:bodyPr>
          <a:lstStyle/>
          <a:p>
            <a:pPr marL="171450" indent="-171450">
              <a:buFont typeface="Arial" panose="020B0604020202020204" pitchFamily="34" charset="0"/>
              <a:buChar char="•"/>
            </a:pPr>
            <a:r>
              <a:rPr lang="en-GB" sz="1050" dirty="0"/>
              <a:t>The image below uses the average post-Nexus costs listed in Change Completion Reports (CCRs) for major releases</a:t>
            </a:r>
          </a:p>
          <a:p>
            <a:pPr marL="171450" indent="-171450">
              <a:buFont typeface="Arial" panose="020B0604020202020204" pitchFamily="34" charset="0"/>
              <a:buChar char="•"/>
            </a:pPr>
            <a:r>
              <a:rPr lang="en-GB" sz="1050" dirty="0"/>
              <a:t>Where project delivery crosses financial years, only the elements that will be approved (via EQR / BER) have been included. </a:t>
            </a:r>
          </a:p>
          <a:p>
            <a:pPr marL="171450" indent="-171450">
              <a:buFont typeface="Arial" panose="020B0604020202020204" pitchFamily="34" charset="0"/>
              <a:buChar char="•"/>
            </a:pPr>
            <a:r>
              <a:rPr lang="en-GB" sz="1050" dirty="0"/>
              <a:t>EQR value based on c10% of total release costs</a:t>
            </a:r>
          </a:p>
          <a:p>
            <a:pPr marL="171450" indent="-171450">
              <a:buFont typeface="Arial" panose="020B0604020202020204" pitchFamily="34" charset="0"/>
              <a:buChar char="•"/>
            </a:pPr>
            <a:r>
              <a:rPr lang="en-GB" sz="1050" dirty="0"/>
              <a:t>The costs don’t include development (capture) costs </a:t>
            </a:r>
          </a:p>
        </p:txBody>
      </p:sp>
      <p:sp>
        <p:nvSpPr>
          <p:cNvPr id="29" name="TextBox 28">
            <a:extLst>
              <a:ext uri="{FF2B5EF4-FFF2-40B4-BE49-F238E27FC236}">
                <a16:creationId xmlns:a16="http://schemas.microsoft.com/office/drawing/2014/main" id="{CAF7D1EC-F278-492E-9804-33A9767B3854}"/>
              </a:ext>
            </a:extLst>
          </p:cNvPr>
          <p:cNvSpPr txBox="1"/>
          <p:nvPr/>
        </p:nvSpPr>
        <p:spPr>
          <a:xfrm>
            <a:off x="639195" y="2142285"/>
            <a:ext cx="2047297" cy="215444"/>
          </a:xfrm>
          <a:prstGeom prst="rect">
            <a:avLst/>
          </a:prstGeom>
          <a:noFill/>
        </p:spPr>
        <p:txBody>
          <a:bodyPr wrap="square" rtlCol="0">
            <a:spAutoFit/>
          </a:bodyPr>
          <a:lstStyle/>
          <a:p>
            <a:r>
              <a:rPr lang="en-GB" sz="800" b="1" dirty="0"/>
              <a:t>Historic Costs to calculate average </a:t>
            </a:r>
          </a:p>
        </p:txBody>
      </p:sp>
      <p:sp>
        <p:nvSpPr>
          <p:cNvPr id="30" name="Callout: Line 29">
            <a:extLst>
              <a:ext uri="{FF2B5EF4-FFF2-40B4-BE49-F238E27FC236}">
                <a16:creationId xmlns:a16="http://schemas.microsoft.com/office/drawing/2014/main" id="{48313F5E-D446-460A-B34E-D096303F6B45}"/>
              </a:ext>
            </a:extLst>
          </p:cNvPr>
          <p:cNvSpPr/>
          <p:nvPr/>
        </p:nvSpPr>
        <p:spPr>
          <a:xfrm>
            <a:off x="3297864" y="2609193"/>
            <a:ext cx="1151921" cy="778250"/>
          </a:xfrm>
          <a:prstGeom prst="borderCallout1">
            <a:avLst>
              <a:gd name="adj1" fmla="val 52646"/>
              <a:gd name="adj2" fmla="val -2269"/>
              <a:gd name="adj3" fmla="val 172714"/>
              <a:gd name="adj4" fmla="val -17828"/>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N22</a:t>
            </a:r>
          </a:p>
          <a:p>
            <a:pPr algn="ctr"/>
            <a:r>
              <a:rPr lang="en-GB" dirty="0"/>
              <a:t>£0.73m</a:t>
            </a:r>
          </a:p>
        </p:txBody>
      </p:sp>
      <p:sp>
        <p:nvSpPr>
          <p:cNvPr id="31" name="Callout: Line 30">
            <a:extLst>
              <a:ext uri="{FF2B5EF4-FFF2-40B4-BE49-F238E27FC236}">
                <a16:creationId xmlns:a16="http://schemas.microsoft.com/office/drawing/2014/main" id="{95CAAE4B-5402-4EA0-BF20-5B2EBF5E0205}"/>
              </a:ext>
            </a:extLst>
          </p:cNvPr>
          <p:cNvSpPr/>
          <p:nvPr/>
        </p:nvSpPr>
        <p:spPr>
          <a:xfrm>
            <a:off x="4876880" y="2850056"/>
            <a:ext cx="1151921" cy="778250"/>
          </a:xfrm>
          <a:prstGeom prst="borderCallout1">
            <a:avLst>
              <a:gd name="adj1" fmla="val 52646"/>
              <a:gd name="adj2" fmla="val -2269"/>
              <a:gd name="adj3" fmla="val 168160"/>
              <a:gd name="adj4" fmla="val -1536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F23</a:t>
            </a:r>
          </a:p>
          <a:p>
            <a:pPr algn="ctr"/>
            <a:r>
              <a:rPr lang="en-GB" dirty="0"/>
              <a:t>£0.81m</a:t>
            </a:r>
          </a:p>
        </p:txBody>
      </p:sp>
      <p:sp>
        <p:nvSpPr>
          <p:cNvPr id="32" name="Callout: Line 31">
            <a:extLst>
              <a:ext uri="{FF2B5EF4-FFF2-40B4-BE49-F238E27FC236}">
                <a16:creationId xmlns:a16="http://schemas.microsoft.com/office/drawing/2014/main" id="{24D1965C-54B8-453E-877F-0B8D28E8B372}"/>
              </a:ext>
            </a:extLst>
          </p:cNvPr>
          <p:cNvSpPr/>
          <p:nvPr/>
        </p:nvSpPr>
        <p:spPr>
          <a:xfrm>
            <a:off x="6356364" y="3040314"/>
            <a:ext cx="1151921" cy="778250"/>
          </a:xfrm>
          <a:prstGeom prst="borderCallout1">
            <a:avLst>
              <a:gd name="adj1" fmla="val 52646"/>
              <a:gd name="adj2" fmla="val -2269"/>
              <a:gd name="adj3" fmla="val 168160"/>
              <a:gd name="adj4" fmla="val -1044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J23</a:t>
            </a:r>
          </a:p>
          <a:p>
            <a:pPr algn="ctr"/>
            <a:r>
              <a:rPr lang="en-GB" dirty="0"/>
              <a:t>£0.81m</a:t>
            </a:r>
          </a:p>
        </p:txBody>
      </p:sp>
      <p:sp>
        <p:nvSpPr>
          <p:cNvPr id="33" name="Callout: Line 32">
            <a:extLst>
              <a:ext uri="{FF2B5EF4-FFF2-40B4-BE49-F238E27FC236}">
                <a16:creationId xmlns:a16="http://schemas.microsoft.com/office/drawing/2014/main" id="{C26BB33C-4A4E-4A70-864F-1F1E0985FA1C}"/>
              </a:ext>
            </a:extLst>
          </p:cNvPr>
          <p:cNvSpPr/>
          <p:nvPr/>
        </p:nvSpPr>
        <p:spPr>
          <a:xfrm>
            <a:off x="7805628" y="3408795"/>
            <a:ext cx="1151921" cy="778250"/>
          </a:xfrm>
          <a:prstGeom prst="borderCallout1">
            <a:avLst>
              <a:gd name="adj1" fmla="val 52646"/>
              <a:gd name="adj2" fmla="val -2269"/>
              <a:gd name="adj3" fmla="val 149944"/>
              <a:gd name="adj4" fmla="val -16597"/>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N23</a:t>
            </a:r>
          </a:p>
          <a:p>
            <a:pPr algn="ctr"/>
            <a:r>
              <a:rPr lang="en-GB" dirty="0"/>
              <a:t>£0.08m</a:t>
            </a:r>
          </a:p>
        </p:txBody>
      </p:sp>
      <p:pic>
        <p:nvPicPr>
          <p:cNvPr id="34" name="Picture 33">
            <a:extLst>
              <a:ext uri="{FF2B5EF4-FFF2-40B4-BE49-F238E27FC236}">
                <a16:creationId xmlns:a16="http://schemas.microsoft.com/office/drawing/2014/main" id="{3F8E8DB2-B60B-4584-AF03-EFC30113B5D0}"/>
              </a:ext>
            </a:extLst>
          </p:cNvPr>
          <p:cNvPicPr>
            <a:picLocks noChangeAspect="1"/>
          </p:cNvPicPr>
          <p:nvPr/>
        </p:nvPicPr>
        <p:blipFill>
          <a:blip r:embed="rId3"/>
          <a:stretch>
            <a:fillRect/>
          </a:stretch>
        </p:blipFill>
        <p:spPr>
          <a:xfrm>
            <a:off x="700859" y="2412852"/>
            <a:ext cx="2111314" cy="874407"/>
          </a:xfrm>
          <a:prstGeom prst="rect">
            <a:avLst/>
          </a:prstGeom>
        </p:spPr>
      </p:pic>
      <p:sp>
        <p:nvSpPr>
          <p:cNvPr id="35" name="Left Brace 34">
            <a:extLst>
              <a:ext uri="{FF2B5EF4-FFF2-40B4-BE49-F238E27FC236}">
                <a16:creationId xmlns:a16="http://schemas.microsoft.com/office/drawing/2014/main" id="{A3795F10-849B-41EE-B7D3-8AEDACC669C4}"/>
              </a:ext>
            </a:extLst>
          </p:cNvPr>
          <p:cNvSpPr/>
          <p:nvPr/>
        </p:nvSpPr>
        <p:spPr>
          <a:xfrm rot="5400000">
            <a:off x="5868472" y="315633"/>
            <a:ext cx="545805" cy="37624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Rectangle 35">
            <a:extLst>
              <a:ext uri="{FF2B5EF4-FFF2-40B4-BE49-F238E27FC236}">
                <a16:creationId xmlns:a16="http://schemas.microsoft.com/office/drawing/2014/main" id="{C917CE4D-A797-4A6C-9CF7-9ABD250AF9F9}"/>
              </a:ext>
            </a:extLst>
          </p:cNvPr>
          <p:cNvSpPr/>
          <p:nvPr/>
        </p:nvSpPr>
        <p:spPr>
          <a:xfrm>
            <a:off x="4449785" y="1671598"/>
            <a:ext cx="3450560" cy="28943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dirty="0"/>
              <a:t>£2.4m</a:t>
            </a:r>
          </a:p>
        </p:txBody>
      </p:sp>
    </p:spTree>
    <p:extLst>
      <p:ext uri="{BB962C8B-B14F-4D97-AF65-F5344CB8AC3E}">
        <p14:creationId xmlns:p14="http://schemas.microsoft.com/office/powerpoint/2010/main" val="342472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1522899-1518-4280-95BD-8A00FAD18A5C}"/>
              </a:ext>
            </a:extLst>
          </p:cNvPr>
          <p:cNvSpPr txBox="1">
            <a:spLocks/>
          </p:cNvSpPr>
          <p:nvPr/>
        </p:nvSpPr>
        <p:spPr>
          <a:xfrm>
            <a:off x="635701" y="185701"/>
            <a:ext cx="7563399" cy="4001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400" b="1" dirty="0">
                <a:solidFill>
                  <a:schemeClr val="accent1"/>
                </a:solidFill>
              </a:rPr>
              <a:t>Suggested REC Change Development Budget </a:t>
            </a:r>
          </a:p>
        </p:txBody>
      </p:sp>
      <p:sp>
        <p:nvSpPr>
          <p:cNvPr id="26" name="TextBox 25">
            <a:extLst>
              <a:ext uri="{FF2B5EF4-FFF2-40B4-BE49-F238E27FC236}">
                <a16:creationId xmlns:a16="http://schemas.microsoft.com/office/drawing/2014/main" id="{F049F922-D475-4041-B6F3-106DD8551547}"/>
              </a:ext>
            </a:extLst>
          </p:cNvPr>
          <p:cNvSpPr txBox="1"/>
          <p:nvPr/>
        </p:nvSpPr>
        <p:spPr>
          <a:xfrm>
            <a:off x="399541" y="833281"/>
            <a:ext cx="8158716" cy="900246"/>
          </a:xfrm>
          <a:prstGeom prst="rect">
            <a:avLst/>
          </a:prstGeom>
          <a:noFill/>
        </p:spPr>
        <p:txBody>
          <a:bodyPr wrap="square" rtlCol="0">
            <a:spAutoFit/>
          </a:bodyPr>
          <a:lstStyle/>
          <a:p>
            <a:pPr marL="171450" indent="-171450">
              <a:buFont typeface="Arial" panose="020B0604020202020204" pitchFamily="34" charset="0"/>
              <a:buChar char="•"/>
            </a:pPr>
            <a:r>
              <a:rPr lang="en-GB" sz="1050" dirty="0"/>
              <a:t>Additional resources will be required to develop REC changes alongside more traditional change sources (e.g. UNC)</a:t>
            </a:r>
          </a:p>
          <a:p>
            <a:pPr marL="171450" indent="-171450">
              <a:buFont typeface="Arial" panose="020B0604020202020204" pitchFamily="34" charset="0"/>
              <a:buChar char="•"/>
            </a:pPr>
            <a:r>
              <a:rPr lang="en-GB" sz="1050" dirty="0"/>
              <a:t>It is appropriate to seek investment (rather than to increase MTB) to cover this work for at least 1 year post CSS implementation so that demand can be assessed</a:t>
            </a:r>
          </a:p>
          <a:p>
            <a:pPr marL="171450" indent="-171450">
              <a:buFont typeface="Arial" panose="020B0604020202020204" pitchFamily="34" charset="0"/>
              <a:buChar char="•"/>
            </a:pPr>
            <a:r>
              <a:rPr lang="en-GB" sz="1050" dirty="0"/>
              <a:t>Some change development costs will apply throughout the financial year, with resources being utilised to interact with REC governance, impact assess incoming change and work with DSC customers to develop solutions (capture) </a:t>
            </a:r>
          </a:p>
        </p:txBody>
      </p:sp>
      <p:sp>
        <p:nvSpPr>
          <p:cNvPr id="35" name="Left Brace 34">
            <a:extLst>
              <a:ext uri="{FF2B5EF4-FFF2-40B4-BE49-F238E27FC236}">
                <a16:creationId xmlns:a16="http://schemas.microsoft.com/office/drawing/2014/main" id="{A3795F10-849B-41EE-B7D3-8AEDACC669C4}"/>
              </a:ext>
            </a:extLst>
          </p:cNvPr>
          <p:cNvSpPr/>
          <p:nvPr/>
        </p:nvSpPr>
        <p:spPr>
          <a:xfrm rot="5400000">
            <a:off x="3933350" y="833080"/>
            <a:ext cx="545805" cy="37624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Rectangle 35">
            <a:extLst>
              <a:ext uri="{FF2B5EF4-FFF2-40B4-BE49-F238E27FC236}">
                <a16:creationId xmlns:a16="http://schemas.microsoft.com/office/drawing/2014/main" id="{C917CE4D-A797-4A6C-9CF7-9ABD250AF9F9}"/>
              </a:ext>
            </a:extLst>
          </p:cNvPr>
          <p:cNvSpPr/>
          <p:nvPr/>
        </p:nvSpPr>
        <p:spPr>
          <a:xfrm>
            <a:off x="2514663" y="2189045"/>
            <a:ext cx="3450560" cy="261610"/>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p>
            <a:pPr algn="ctr" defTabSz="913280"/>
            <a:r>
              <a:rPr lang="en-GB" sz="1100" dirty="0">
                <a:solidFill>
                  <a:schemeClr val="bg1"/>
                </a:solidFill>
                <a:latin typeface="Poppins Medium"/>
              </a:rPr>
              <a:t>£0.25m</a:t>
            </a:r>
          </a:p>
        </p:txBody>
      </p:sp>
      <p:sp>
        <p:nvSpPr>
          <p:cNvPr id="37" name="TextBox 36">
            <a:extLst>
              <a:ext uri="{FF2B5EF4-FFF2-40B4-BE49-F238E27FC236}">
                <a16:creationId xmlns:a16="http://schemas.microsoft.com/office/drawing/2014/main" id="{DE45EA72-D0E1-45CC-8F9A-649685473619}"/>
              </a:ext>
            </a:extLst>
          </p:cNvPr>
          <p:cNvSpPr txBox="1"/>
          <p:nvPr/>
        </p:nvSpPr>
        <p:spPr>
          <a:xfrm>
            <a:off x="649675" y="3061945"/>
            <a:ext cx="635205"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38" name="TextBox 37">
            <a:extLst>
              <a:ext uri="{FF2B5EF4-FFF2-40B4-BE49-F238E27FC236}">
                <a16:creationId xmlns:a16="http://schemas.microsoft.com/office/drawing/2014/main" id="{E5F6EE3A-0034-4967-A4F5-3B861BF6E4FF}"/>
              </a:ext>
            </a:extLst>
          </p:cNvPr>
          <p:cNvSpPr txBox="1"/>
          <p:nvPr/>
        </p:nvSpPr>
        <p:spPr>
          <a:xfrm>
            <a:off x="1283477" y="3061945"/>
            <a:ext cx="872502"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39" name="TextBox 38">
            <a:extLst>
              <a:ext uri="{FF2B5EF4-FFF2-40B4-BE49-F238E27FC236}">
                <a16:creationId xmlns:a16="http://schemas.microsoft.com/office/drawing/2014/main" id="{3EFD79F9-2BA2-4830-8DFB-7B407BAB8A84}"/>
              </a:ext>
            </a:extLst>
          </p:cNvPr>
          <p:cNvSpPr txBox="1"/>
          <p:nvPr/>
        </p:nvSpPr>
        <p:spPr>
          <a:xfrm>
            <a:off x="2147043" y="3058630"/>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40" name="TextBox 39">
            <a:extLst>
              <a:ext uri="{FF2B5EF4-FFF2-40B4-BE49-F238E27FC236}">
                <a16:creationId xmlns:a16="http://schemas.microsoft.com/office/drawing/2014/main" id="{BB0C2944-3135-445A-9BBB-6CDD5D0D7F86}"/>
              </a:ext>
            </a:extLst>
          </p:cNvPr>
          <p:cNvSpPr txBox="1"/>
          <p:nvPr/>
        </p:nvSpPr>
        <p:spPr>
          <a:xfrm>
            <a:off x="3408954" y="3058630"/>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1" name="TextBox 40">
            <a:extLst>
              <a:ext uri="{FF2B5EF4-FFF2-40B4-BE49-F238E27FC236}">
                <a16:creationId xmlns:a16="http://schemas.microsoft.com/office/drawing/2014/main" id="{816D6711-42BF-4123-A538-89627602B8C1}"/>
              </a:ext>
            </a:extLst>
          </p:cNvPr>
          <p:cNvSpPr txBox="1"/>
          <p:nvPr/>
        </p:nvSpPr>
        <p:spPr>
          <a:xfrm>
            <a:off x="1990060" y="3275590"/>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solidFill>
                  <a:schemeClr val="bg1"/>
                </a:solidFill>
              </a:rPr>
              <a:t> Develop</a:t>
            </a:r>
          </a:p>
        </p:txBody>
      </p:sp>
      <p:sp>
        <p:nvSpPr>
          <p:cNvPr id="42" name="TextBox 41">
            <a:extLst>
              <a:ext uri="{FF2B5EF4-FFF2-40B4-BE49-F238E27FC236}">
                <a16:creationId xmlns:a16="http://schemas.microsoft.com/office/drawing/2014/main" id="{41602A14-24FD-4F67-8D04-284AC44316F4}"/>
              </a:ext>
            </a:extLst>
          </p:cNvPr>
          <p:cNvSpPr txBox="1"/>
          <p:nvPr/>
        </p:nvSpPr>
        <p:spPr>
          <a:xfrm>
            <a:off x="2623862" y="3275590"/>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43" name="TextBox 42">
            <a:extLst>
              <a:ext uri="{FF2B5EF4-FFF2-40B4-BE49-F238E27FC236}">
                <a16:creationId xmlns:a16="http://schemas.microsoft.com/office/drawing/2014/main" id="{48978D35-96A9-4963-A42D-6E51352322E4}"/>
              </a:ext>
            </a:extLst>
          </p:cNvPr>
          <p:cNvSpPr txBox="1"/>
          <p:nvPr/>
        </p:nvSpPr>
        <p:spPr>
          <a:xfrm>
            <a:off x="3487428" y="3272275"/>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44" name="TextBox 43">
            <a:extLst>
              <a:ext uri="{FF2B5EF4-FFF2-40B4-BE49-F238E27FC236}">
                <a16:creationId xmlns:a16="http://schemas.microsoft.com/office/drawing/2014/main" id="{82CD8E22-A607-4824-AC32-2F79E7163A2D}"/>
              </a:ext>
            </a:extLst>
          </p:cNvPr>
          <p:cNvSpPr txBox="1"/>
          <p:nvPr/>
        </p:nvSpPr>
        <p:spPr>
          <a:xfrm>
            <a:off x="4749339" y="3272275"/>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5" name="TextBox 44">
            <a:extLst>
              <a:ext uri="{FF2B5EF4-FFF2-40B4-BE49-F238E27FC236}">
                <a16:creationId xmlns:a16="http://schemas.microsoft.com/office/drawing/2014/main" id="{D9C677FD-B36C-4CDA-8AC8-8A20841EE149}"/>
              </a:ext>
            </a:extLst>
          </p:cNvPr>
          <p:cNvSpPr txBox="1"/>
          <p:nvPr/>
        </p:nvSpPr>
        <p:spPr>
          <a:xfrm>
            <a:off x="3156097" y="3485462"/>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chemeClr val="bg1"/>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46" name="TextBox 45">
            <a:extLst>
              <a:ext uri="{FF2B5EF4-FFF2-40B4-BE49-F238E27FC236}">
                <a16:creationId xmlns:a16="http://schemas.microsoft.com/office/drawing/2014/main" id="{F64018CB-F2C7-48FD-889F-3AAC5A144F73}"/>
              </a:ext>
            </a:extLst>
          </p:cNvPr>
          <p:cNvSpPr txBox="1"/>
          <p:nvPr/>
        </p:nvSpPr>
        <p:spPr>
          <a:xfrm>
            <a:off x="3789899" y="3485462"/>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47" name="TextBox 46">
            <a:extLst>
              <a:ext uri="{FF2B5EF4-FFF2-40B4-BE49-F238E27FC236}">
                <a16:creationId xmlns:a16="http://schemas.microsoft.com/office/drawing/2014/main" id="{EE88AD98-9EC3-4713-ACFF-3EFAEE755BEC}"/>
              </a:ext>
            </a:extLst>
          </p:cNvPr>
          <p:cNvSpPr txBox="1"/>
          <p:nvPr/>
        </p:nvSpPr>
        <p:spPr>
          <a:xfrm>
            <a:off x="4653465" y="3482147"/>
            <a:ext cx="1261911"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48" name="TextBox 47">
            <a:extLst>
              <a:ext uri="{FF2B5EF4-FFF2-40B4-BE49-F238E27FC236}">
                <a16:creationId xmlns:a16="http://schemas.microsoft.com/office/drawing/2014/main" id="{2248C743-B538-4CF6-BEBF-6278DB2DA4C5}"/>
              </a:ext>
            </a:extLst>
          </p:cNvPr>
          <p:cNvSpPr txBox="1"/>
          <p:nvPr/>
        </p:nvSpPr>
        <p:spPr>
          <a:xfrm>
            <a:off x="5915376" y="3482147"/>
            <a:ext cx="786356"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49" name="TextBox 48">
            <a:extLst>
              <a:ext uri="{FF2B5EF4-FFF2-40B4-BE49-F238E27FC236}">
                <a16:creationId xmlns:a16="http://schemas.microsoft.com/office/drawing/2014/main" id="{BB78DA1B-6C70-4725-8F38-1ED18509EF7B}"/>
              </a:ext>
            </a:extLst>
          </p:cNvPr>
          <p:cNvSpPr txBox="1"/>
          <p:nvPr/>
        </p:nvSpPr>
        <p:spPr>
          <a:xfrm>
            <a:off x="4653465" y="3709560"/>
            <a:ext cx="635205" cy="199927"/>
          </a:xfrm>
          <a:prstGeom prst="rect">
            <a:avLst/>
          </a:prstGeom>
          <a:solidFill>
            <a:srgbClr val="7030A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chemeClr val="bg1"/>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 Develop</a:t>
            </a:r>
          </a:p>
        </p:txBody>
      </p:sp>
      <p:sp>
        <p:nvSpPr>
          <p:cNvPr id="50" name="TextBox 49">
            <a:extLst>
              <a:ext uri="{FF2B5EF4-FFF2-40B4-BE49-F238E27FC236}">
                <a16:creationId xmlns:a16="http://schemas.microsoft.com/office/drawing/2014/main" id="{D7534205-7EAF-40B9-99BA-6820F9367DFB}"/>
              </a:ext>
            </a:extLst>
          </p:cNvPr>
          <p:cNvSpPr txBox="1"/>
          <p:nvPr/>
        </p:nvSpPr>
        <p:spPr>
          <a:xfrm>
            <a:off x="5287267" y="3709560"/>
            <a:ext cx="872502" cy="199927"/>
          </a:xfrm>
          <a:prstGeom prst="rect">
            <a:avLst/>
          </a:prstGeom>
          <a:solidFill>
            <a:srgbClr val="00B0F0"/>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Design</a:t>
            </a:r>
          </a:p>
        </p:txBody>
      </p:sp>
      <p:sp>
        <p:nvSpPr>
          <p:cNvPr id="51" name="TextBox 50">
            <a:extLst>
              <a:ext uri="{FF2B5EF4-FFF2-40B4-BE49-F238E27FC236}">
                <a16:creationId xmlns:a16="http://schemas.microsoft.com/office/drawing/2014/main" id="{DB0A9391-0D81-4D67-BDA2-FD8CD2296AA7}"/>
              </a:ext>
            </a:extLst>
          </p:cNvPr>
          <p:cNvSpPr txBox="1"/>
          <p:nvPr/>
        </p:nvSpPr>
        <p:spPr>
          <a:xfrm>
            <a:off x="6150833" y="3706245"/>
            <a:ext cx="1261911"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Build/Test</a:t>
            </a:r>
          </a:p>
        </p:txBody>
      </p:sp>
      <p:sp>
        <p:nvSpPr>
          <p:cNvPr id="52" name="TextBox 51">
            <a:extLst>
              <a:ext uri="{FF2B5EF4-FFF2-40B4-BE49-F238E27FC236}">
                <a16:creationId xmlns:a16="http://schemas.microsoft.com/office/drawing/2014/main" id="{2368B132-7AAF-42FE-B0D9-D8F100652BE0}"/>
              </a:ext>
            </a:extLst>
          </p:cNvPr>
          <p:cNvSpPr txBox="1"/>
          <p:nvPr/>
        </p:nvSpPr>
        <p:spPr>
          <a:xfrm>
            <a:off x="7412744" y="3706245"/>
            <a:ext cx="786356" cy="199927"/>
          </a:xfrm>
          <a:prstGeom prst="rect">
            <a:avLst/>
          </a:prstGeom>
          <a:solidFill>
            <a:schemeClr val="bg1">
              <a:lumMod val="75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algn="ctr" defTabSz="913280">
              <a:defRPr sz="699">
                <a:solidFill>
                  <a:srgbClr val="1E1246"/>
                </a:solidFill>
                <a:latin typeface="Poppins Medium"/>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a:t>PIS</a:t>
            </a:r>
          </a:p>
        </p:txBody>
      </p:sp>
      <p:sp>
        <p:nvSpPr>
          <p:cNvPr id="53" name="TextBox 52">
            <a:extLst>
              <a:ext uri="{FF2B5EF4-FFF2-40B4-BE49-F238E27FC236}">
                <a16:creationId xmlns:a16="http://schemas.microsoft.com/office/drawing/2014/main" id="{1C98BDF1-EDDC-49BC-B799-DBD393F8768F}"/>
              </a:ext>
            </a:extLst>
          </p:cNvPr>
          <p:cNvSpPr txBox="1"/>
          <p:nvPr/>
        </p:nvSpPr>
        <p:spPr>
          <a:xfrm>
            <a:off x="1614749" y="3258557"/>
            <a:ext cx="479311" cy="261610"/>
          </a:xfrm>
          <a:prstGeom prst="rect">
            <a:avLst/>
          </a:prstGeom>
          <a:noFill/>
        </p:spPr>
        <p:txBody>
          <a:bodyPr wrap="square" rtlCol="0">
            <a:spAutoFit/>
          </a:bodyPr>
          <a:lstStyle/>
          <a:p>
            <a:r>
              <a:rPr lang="en-GB" sz="1100" dirty="0"/>
              <a:t>F23</a:t>
            </a:r>
          </a:p>
        </p:txBody>
      </p:sp>
      <p:sp>
        <p:nvSpPr>
          <p:cNvPr id="54" name="TextBox 53">
            <a:extLst>
              <a:ext uri="{FF2B5EF4-FFF2-40B4-BE49-F238E27FC236}">
                <a16:creationId xmlns:a16="http://schemas.microsoft.com/office/drawing/2014/main" id="{C3A86AE6-3427-442D-BE10-8B0AA40137A6}"/>
              </a:ext>
            </a:extLst>
          </p:cNvPr>
          <p:cNvSpPr txBox="1"/>
          <p:nvPr/>
        </p:nvSpPr>
        <p:spPr>
          <a:xfrm flipH="1">
            <a:off x="2772248" y="3480086"/>
            <a:ext cx="454612" cy="261610"/>
          </a:xfrm>
          <a:prstGeom prst="rect">
            <a:avLst/>
          </a:prstGeom>
          <a:noFill/>
        </p:spPr>
        <p:txBody>
          <a:bodyPr wrap="square" rtlCol="0">
            <a:spAutoFit/>
          </a:bodyPr>
          <a:lstStyle/>
          <a:p>
            <a:r>
              <a:rPr lang="en-GB" sz="1100" dirty="0"/>
              <a:t>J23</a:t>
            </a:r>
          </a:p>
        </p:txBody>
      </p:sp>
      <p:sp>
        <p:nvSpPr>
          <p:cNvPr id="55" name="TextBox 54">
            <a:extLst>
              <a:ext uri="{FF2B5EF4-FFF2-40B4-BE49-F238E27FC236}">
                <a16:creationId xmlns:a16="http://schemas.microsoft.com/office/drawing/2014/main" id="{CD358905-71C1-4743-8565-958DA36F9747}"/>
              </a:ext>
            </a:extLst>
          </p:cNvPr>
          <p:cNvSpPr txBox="1"/>
          <p:nvPr/>
        </p:nvSpPr>
        <p:spPr>
          <a:xfrm flipH="1">
            <a:off x="4246934" y="3712875"/>
            <a:ext cx="454612" cy="261610"/>
          </a:xfrm>
          <a:prstGeom prst="rect">
            <a:avLst/>
          </a:prstGeom>
          <a:noFill/>
        </p:spPr>
        <p:txBody>
          <a:bodyPr wrap="square" rtlCol="0">
            <a:spAutoFit/>
          </a:bodyPr>
          <a:lstStyle/>
          <a:p>
            <a:r>
              <a:rPr lang="en-GB" sz="1100" dirty="0"/>
              <a:t>N23</a:t>
            </a:r>
          </a:p>
        </p:txBody>
      </p:sp>
      <p:cxnSp>
        <p:nvCxnSpPr>
          <p:cNvPr id="4" name="Straight Arrow Connector 3">
            <a:extLst>
              <a:ext uri="{FF2B5EF4-FFF2-40B4-BE49-F238E27FC236}">
                <a16:creationId xmlns:a16="http://schemas.microsoft.com/office/drawing/2014/main" id="{AC6FB7A2-14F7-4781-8F45-9C8A276215C0}"/>
              </a:ext>
            </a:extLst>
          </p:cNvPr>
          <p:cNvCxnSpPr/>
          <p:nvPr/>
        </p:nvCxnSpPr>
        <p:spPr>
          <a:xfrm>
            <a:off x="2587247" y="3443848"/>
            <a:ext cx="2594302"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6D5838DA-BEC8-415E-9E08-11C5F867BA53}"/>
              </a:ext>
            </a:extLst>
          </p:cNvPr>
          <p:cNvCxnSpPr/>
          <p:nvPr/>
        </p:nvCxnSpPr>
        <p:spPr>
          <a:xfrm>
            <a:off x="3837686" y="3663252"/>
            <a:ext cx="2594302"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22997736-074A-471C-A6B3-B22999BDC120}"/>
              </a:ext>
            </a:extLst>
          </p:cNvPr>
          <p:cNvCxnSpPr/>
          <p:nvPr/>
        </p:nvCxnSpPr>
        <p:spPr>
          <a:xfrm>
            <a:off x="5287267" y="3851429"/>
            <a:ext cx="2594302" cy="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593AEA87-46B8-4E58-851A-8A8CD7B8E4AB}"/>
              </a:ext>
            </a:extLst>
          </p:cNvPr>
          <p:cNvSpPr txBox="1"/>
          <p:nvPr/>
        </p:nvSpPr>
        <p:spPr>
          <a:xfrm>
            <a:off x="257774" y="3058630"/>
            <a:ext cx="479311" cy="261610"/>
          </a:xfrm>
          <a:prstGeom prst="rect">
            <a:avLst/>
          </a:prstGeom>
          <a:noFill/>
        </p:spPr>
        <p:txBody>
          <a:bodyPr wrap="square" rtlCol="0">
            <a:spAutoFit/>
          </a:bodyPr>
          <a:lstStyle/>
          <a:p>
            <a:r>
              <a:rPr lang="en-GB" sz="1100" dirty="0"/>
              <a:t>N22</a:t>
            </a:r>
          </a:p>
        </p:txBody>
      </p:sp>
    </p:spTree>
    <p:extLst>
      <p:ext uri="{BB962C8B-B14F-4D97-AF65-F5344CB8AC3E}">
        <p14:creationId xmlns:p14="http://schemas.microsoft.com/office/powerpoint/2010/main" val="586269872"/>
      </p:ext>
    </p:extLst>
  </p:cSld>
  <p:clrMapOvr>
    <a:masterClrMapping/>
  </p:clrMapOvr>
</p:sld>
</file>

<file path=ppt/theme/theme1.xml><?xml version="1.0" encoding="utf-8"?>
<a:theme xmlns:a="http://schemas.openxmlformats.org/drawingml/2006/main" name="FR3 Comms Approach v1.0 221018">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7" ma:contentTypeDescription="Create a new document." ma:contentTypeScope="" ma:versionID="cb23e439608fa62b7d4e34d18c2a6014">
  <xsd:schema xmlns:xsd="http://www.w3.org/2001/XMLSchema" xmlns:xs="http://www.w3.org/2001/XMLSchema" xmlns:p="http://schemas.microsoft.com/office/2006/metadata/properties" xmlns:ns2="11f1cc19-a6a2-4477-822b-8358f9edc374" xmlns:ns3="103fba77-31dd-4780-83f9-c54f26c3a260" targetNamespace="http://schemas.microsoft.com/office/2006/metadata/properties" ma:root="true" ma:fieldsID="8f8e5271f7d152bbf69cc47d21b266bc" ns2:_="" ns3:_="">
    <xsd:import namespace="11f1cc19-a6a2-4477-822b-8358f9edc374"/>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1B2E31-4703-4F4D-BB47-74A8364BAC36}">
  <ds:schemaRefs>
    <ds:schemaRef ds:uri="http://www.w3.org/XML/1998/namespace"/>
    <ds:schemaRef ds:uri="http://purl.org/dc/terms/"/>
    <ds:schemaRef ds:uri="11f1cc19-a6a2-4477-822b-8358f9edc374"/>
    <ds:schemaRef ds:uri="http://schemas.openxmlformats.org/package/2006/metadata/core-properties"/>
    <ds:schemaRef ds:uri="http://schemas.microsoft.com/office/2006/documentManagement/types"/>
    <ds:schemaRef ds:uri="http://schemas.microsoft.com/office/infopath/2007/PartnerControls"/>
    <ds:schemaRef ds:uri="103fba77-31dd-4780-83f9-c54f26c3a260"/>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A0DEEE7B-1543-4EFF-B3C1-AFC857C3E502}">
  <ds:schemaRefs>
    <ds:schemaRef ds:uri="http://schemas.microsoft.com/sharepoint/v3/contenttype/forms"/>
  </ds:schemaRefs>
</ds:datastoreItem>
</file>

<file path=customXml/itemProps3.xml><?xml version="1.0" encoding="utf-8"?>
<ds:datastoreItem xmlns:ds="http://schemas.openxmlformats.org/officeDocument/2006/customXml" ds:itemID="{D412C2F6-396B-4CB9-97CD-759906EAA5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1cc19-a6a2-4477-822b-8358f9edc374"/>
    <ds:schemaRef ds:uri="103fba77-31dd-4780-83f9-c54f26c3a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FR3 Comms Approach v1.0 221018</Template>
  <TotalTime>18754</TotalTime>
  <Words>789</Words>
  <Application>Microsoft Office PowerPoint</Application>
  <PresentationFormat>On-screen Show (16:9)</PresentationFormat>
  <Paragraphs>261</Paragraphs>
  <Slides>10</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Poppins Medium</vt:lpstr>
      <vt:lpstr>FR3 Comms Approach v1.0 221018</vt:lpstr>
      <vt:lpstr>Acrobat Document</vt:lpstr>
      <vt:lpstr>Annual General (DSC) Change Budget in BP22  ChMC recommendation required</vt:lpstr>
      <vt:lpstr>PowerPoint Presentation</vt:lpstr>
      <vt:lpstr>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Link Release 3  Communications Approach v1.0</dc:title>
  <dc:creator>National Grid</dc:creator>
  <cp:lastModifiedBy>Rachel Taggart</cp:lastModifiedBy>
  <cp:revision>110</cp:revision>
  <cp:lastPrinted>2020-09-03T10:38:05Z</cp:lastPrinted>
  <dcterms:created xsi:type="dcterms:W3CDTF">2018-10-22T13:17:46Z</dcterms:created>
  <dcterms:modified xsi:type="dcterms:W3CDTF">2021-08-02T15:36:15Z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0x010100BE4A46900855F54F8B1B4A69CC14CF6B</vt:lpwstr>
  </property>
</Properties>
</file>