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309" r:id="rId6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1D6DB2-EAB2-4E53-B538-A3D0D2837ECA}" v="19" dt="2021-08-02T15:37:13.0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93883" autoAdjust="0"/>
  </p:normalViewPr>
  <p:slideViewPr>
    <p:cSldViewPr>
      <p:cViewPr varScale="1">
        <p:scale>
          <a:sx n="114" d="100"/>
          <a:sy n="114" d="100"/>
        </p:scale>
        <p:origin x="581" y="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CE1D6DB2-EAB2-4E53-B538-A3D0D2837ECA}"/>
    <pc:docChg chg="custSel delSld modSld">
      <pc:chgData name="Rachel Taggart" userId="4f8aad94-55b7-4ba6-8498-7cad127c11eb" providerId="ADAL" clId="{CE1D6DB2-EAB2-4E53-B538-A3D0D2837ECA}" dt="2021-08-02T15:37:13.017" v="18" actId="478"/>
      <pc:docMkLst>
        <pc:docMk/>
      </pc:docMkLst>
      <pc:sldChg chg="modSp">
        <pc:chgData name="Rachel Taggart" userId="4f8aad94-55b7-4ba6-8498-7cad127c11eb" providerId="ADAL" clId="{CE1D6DB2-EAB2-4E53-B538-A3D0D2837ECA}" dt="2021-07-29T16:30:44.871" v="5" actId="6549"/>
        <pc:sldMkLst>
          <pc:docMk/>
          <pc:sldMk cId="3653749228" sldId="288"/>
        </pc:sldMkLst>
        <pc:spChg chg="mod">
          <ac:chgData name="Rachel Taggart" userId="4f8aad94-55b7-4ba6-8498-7cad127c11eb" providerId="ADAL" clId="{CE1D6DB2-EAB2-4E53-B538-A3D0D2837ECA}" dt="2021-07-29T16:30:44.871" v="5" actId="6549"/>
          <ac:spMkLst>
            <pc:docMk/>
            <pc:sldMk cId="3653749228" sldId="288"/>
            <ac:spMk id="2" creationId="{00000000-0000-0000-0000-000000000000}"/>
          </ac:spMkLst>
        </pc:spChg>
      </pc:sldChg>
      <pc:sldChg chg="delSp modSp">
        <pc:chgData name="Rachel Taggart" userId="4f8aad94-55b7-4ba6-8498-7cad127c11eb" providerId="ADAL" clId="{CE1D6DB2-EAB2-4E53-B538-A3D0D2837ECA}" dt="2021-08-02T15:37:13.017" v="18" actId="478"/>
        <pc:sldMkLst>
          <pc:docMk/>
          <pc:sldMk cId="4252492987" sldId="309"/>
        </pc:sldMkLst>
        <pc:spChg chg="mod">
          <ac:chgData name="Rachel Taggart" userId="4f8aad94-55b7-4ba6-8498-7cad127c11eb" providerId="ADAL" clId="{CE1D6DB2-EAB2-4E53-B538-A3D0D2837ECA}" dt="2021-08-02T15:37:09.925" v="17"/>
          <ac:spMkLst>
            <pc:docMk/>
            <pc:sldMk cId="4252492987" sldId="309"/>
            <ac:spMk id="5" creationId="{F9AA97A7-A322-4D15-A2FF-F8925A1646A8}"/>
          </ac:spMkLst>
        </pc:spChg>
        <pc:graphicFrameChg chg="del mod">
          <ac:chgData name="Rachel Taggart" userId="4f8aad94-55b7-4ba6-8498-7cad127c11eb" providerId="ADAL" clId="{CE1D6DB2-EAB2-4E53-B538-A3D0D2837ECA}" dt="2021-08-02T15:37:13.017" v="18" actId="478"/>
          <ac:graphicFrameMkLst>
            <pc:docMk/>
            <pc:sldMk cId="4252492987" sldId="309"/>
            <ac:graphicFrameMk id="3" creationId="{8C4AD45F-785A-46C5-86D7-69446586C200}"/>
          </ac:graphicFrameMkLst>
        </pc:graphicFrameChg>
      </pc:sldChg>
      <pc:sldChg chg="del">
        <pc:chgData name="Rachel Taggart" userId="4f8aad94-55b7-4ba6-8498-7cad127c11eb" providerId="ADAL" clId="{CE1D6DB2-EAB2-4E53-B538-A3D0D2837ECA}" dt="2021-08-02T15:36:38.317" v="7" actId="2696"/>
        <pc:sldMkLst>
          <pc:docMk/>
          <pc:sldMk cId="2066300273" sldId="310"/>
        </pc:sldMkLst>
      </pc:sldChg>
      <pc:sldChg chg="del">
        <pc:chgData name="Rachel Taggart" userId="4f8aad94-55b7-4ba6-8498-7cad127c11eb" providerId="ADAL" clId="{CE1D6DB2-EAB2-4E53-B538-A3D0D2837ECA}" dt="2021-08-02T15:36:41.263" v="11" actId="2696"/>
        <pc:sldMkLst>
          <pc:docMk/>
          <pc:sldMk cId="437121703" sldId="2011"/>
        </pc:sldMkLst>
      </pc:sldChg>
      <pc:sldChg chg="del">
        <pc:chgData name="Rachel Taggart" userId="4f8aad94-55b7-4ba6-8498-7cad127c11eb" providerId="ADAL" clId="{CE1D6DB2-EAB2-4E53-B538-A3D0D2837ECA}" dt="2021-08-02T15:36:42.037" v="13" actId="2696"/>
        <pc:sldMkLst>
          <pc:docMk/>
          <pc:sldMk cId="3633120013" sldId="2013"/>
        </pc:sldMkLst>
      </pc:sldChg>
      <pc:sldChg chg="del">
        <pc:chgData name="Rachel Taggart" userId="4f8aad94-55b7-4ba6-8498-7cad127c11eb" providerId="ADAL" clId="{CE1D6DB2-EAB2-4E53-B538-A3D0D2837ECA}" dt="2021-08-02T15:36:39.398" v="9" actId="2696"/>
        <pc:sldMkLst>
          <pc:docMk/>
          <pc:sldMk cId="2439859792" sldId="2014"/>
        </pc:sldMkLst>
      </pc:sldChg>
      <pc:sldChg chg="del">
        <pc:chgData name="Rachel Taggart" userId="4f8aad94-55b7-4ba6-8498-7cad127c11eb" providerId="ADAL" clId="{CE1D6DB2-EAB2-4E53-B538-A3D0D2837ECA}" dt="2021-08-02T15:36:40.043" v="10" actId="2696"/>
        <pc:sldMkLst>
          <pc:docMk/>
          <pc:sldMk cId="2032917742" sldId="2015"/>
        </pc:sldMkLst>
      </pc:sldChg>
      <pc:sldChg chg="del">
        <pc:chgData name="Rachel Taggart" userId="4f8aad94-55b7-4ba6-8498-7cad127c11eb" providerId="ADAL" clId="{CE1D6DB2-EAB2-4E53-B538-A3D0D2837ECA}" dt="2021-08-02T15:36:41.853" v="12" actId="2696"/>
        <pc:sldMkLst>
          <pc:docMk/>
          <pc:sldMk cId="1444444575" sldId="2016"/>
        </pc:sldMkLst>
      </pc:sldChg>
      <pc:sldChg chg="del">
        <pc:chgData name="Rachel Taggart" userId="4f8aad94-55b7-4ba6-8498-7cad127c11eb" providerId="ADAL" clId="{CE1D6DB2-EAB2-4E53-B538-A3D0D2837ECA}" dt="2021-08-02T15:36:42.288" v="14" actId="2696"/>
        <pc:sldMkLst>
          <pc:docMk/>
          <pc:sldMk cId="3424729697" sldId="2017"/>
        </pc:sldMkLst>
      </pc:sldChg>
      <pc:sldChg chg="del">
        <pc:chgData name="Rachel Taggart" userId="4f8aad94-55b7-4ba6-8498-7cad127c11eb" providerId="ADAL" clId="{CE1D6DB2-EAB2-4E53-B538-A3D0D2837ECA}" dt="2021-08-02T15:36:43.094" v="15" actId="2696"/>
        <pc:sldMkLst>
          <pc:docMk/>
          <pc:sldMk cId="586269872" sldId="2018"/>
        </pc:sldMkLst>
      </pc:sldChg>
      <pc:sldChg chg="del">
        <pc:chgData name="Rachel Taggart" userId="4f8aad94-55b7-4ba6-8498-7cad127c11eb" providerId="ADAL" clId="{CE1D6DB2-EAB2-4E53-B538-A3D0D2837ECA}" dt="2021-08-02T15:36:44.052" v="16" actId="2696"/>
        <pc:sldMkLst>
          <pc:docMk/>
          <pc:sldMk cId="3519529795" sldId="2019"/>
        </pc:sldMkLst>
      </pc:sldChg>
      <pc:sldChg chg="del">
        <pc:chgData name="Rachel Taggart" userId="4f8aad94-55b7-4ba6-8498-7cad127c11eb" providerId="ADAL" clId="{CE1D6DB2-EAB2-4E53-B538-A3D0D2837ECA}" dt="2021-08-02T15:36:38.863" v="8" actId="2696"/>
        <pc:sldMkLst>
          <pc:docMk/>
          <pc:sldMk cId="108375318" sldId="202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August%202021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August%202021%20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August%202021%20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August%202021%20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August%202021%20v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August%202021%20v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/>
              <a:t>Total Committed Spend</a:t>
            </a:r>
            <a:r>
              <a:rPr lang="en-GB" sz="800" b="1" baseline="0"/>
              <a:t> v Approved Budget</a:t>
            </a:r>
            <a:r>
              <a:rPr lang="en-GB" sz="800" b="1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August 2021 v1.xlsx]BP21-22 Direct'!$J$2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August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August 2021 v1.xlsx]BP21-22 Direct'!$J$3:$J$7</c:f>
              <c:numCache>
                <c:formatCode>"£"#,##0</c:formatCode>
                <c:ptCount val="5"/>
                <c:pt idx="0">
                  <c:v>2589600</c:v>
                </c:pt>
                <c:pt idx="1">
                  <c:v>499999.99999999994</c:v>
                </c:pt>
                <c:pt idx="2">
                  <c:v>100000</c:v>
                </c:pt>
                <c:pt idx="3">
                  <c:v>199999.99999999997</c:v>
                </c:pt>
                <c:pt idx="4">
                  <c:v>199999.99999999997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1F-40C6-9E60-CCFB781940D3}"/>
            </c:ext>
          </c:extLst>
        </c:ser>
        <c:ser>
          <c:idx val="1"/>
          <c:order val="1"/>
          <c:tx>
            <c:strRef>
              <c:f>'[2.1. Finance Update August 2021 v1.xlsx]BP21-22 Direct'!$K$2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August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August 2021 v1.xlsx]BP21-22 Direct'!$K$3:$K$7</c:f>
              <c:numCache>
                <c:formatCode>"£"#,##0</c:formatCode>
                <c:ptCount val="5"/>
                <c:pt idx="0">
                  <c:v>1595722</c:v>
                </c:pt>
                <c:pt idx="1">
                  <c:v>0</c:v>
                </c:pt>
                <c:pt idx="2">
                  <c:v>99998.636637060234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1F-40C6-9E60-CCFB781940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3062336"/>
        <c:axId val="1597132240"/>
      </c:barChart>
      <c:catAx>
        <c:axId val="198306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7132240"/>
        <c:crosses val="autoZero"/>
        <c:auto val="1"/>
        <c:lblAlgn val="ctr"/>
        <c:lblOffset val="100"/>
        <c:noMultiLvlLbl val="0"/>
      </c:catAx>
      <c:valAx>
        <c:axId val="159713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306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/>
              <a:t>Variance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237039599744517"/>
          <c:y val="0.29330788781056955"/>
          <c:w val="0.78383143495848417"/>
          <c:h val="0.64484084604739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August 2021 v1.xlsx]BP21-22 Direct'!$B$19:$I$19</c:f>
              <c:strCache>
                <c:ptCount val="7"/>
                <c:pt idx="0">
                  <c:v>Shipper</c:v>
                </c:pt>
                <c:pt idx="2">
                  <c:v>DN</c:v>
                </c:pt>
                <c:pt idx="4">
                  <c:v>IGT</c:v>
                </c:pt>
                <c:pt idx="6">
                  <c:v>NTS</c:v>
                </c:pt>
              </c:strCache>
            </c:strRef>
          </c:cat>
          <c:val>
            <c:numRef>
              <c:f>'[2.1. Finance Update August 2021 v1.xlsx]BP21-22 Direct'!$B$20:$I$20</c:f>
              <c:numCache>
                <c:formatCode>General</c:formatCode>
                <c:ptCount val="8"/>
                <c:pt idx="0" formatCode="&quot;£&quot;#,##0">
                  <c:v>-20000</c:v>
                </c:pt>
                <c:pt idx="2" formatCode="&quot;£&quot;#,##0">
                  <c:v>44100</c:v>
                </c:pt>
                <c:pt idx="4" formatCode="&quot;£&quot;#,##0">
                  <c:v>450</c:v>
                </c:pt>
                <c:pt idx="6" formatCode="&quot;£&quot;#,##0">
                  <c:v>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87-4207-BFCD-4010D206F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3832815"/>
        <c:axId val="1155649887"/>
      </c:barChart>
      <c:catAx>
        <c:axId val="963832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5649887"/>
        <c:crosses val="autoZero"/>
        <c:auto val="1"/>
        <c:lblAlgn val="ctr"/>
        <c:lblOffset val="100"/>
        <c:noMultiLvlLbl val="0"/>
      </c:catAx>
      <c:valAx>
        <c:axId val="1155649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3832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Shipper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August 2021 v1.xlsx]BP21-22 Direct'!$B$2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August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August 2021 v1.xlsx]BP21-22 Direct'!$B$3:$B$7</c:f>
              <c:numCache>
                <c:formatCode>"£"#,##0</c:formatCode>
                <c:ptCount val="5"/>
                <c:pt idx="0">
                  <c:v>1495000</c:v>
                </c:pt>
                <c:pt idx="1">
                  <c:v>288654.61847389553</c:v>
                </c:pt>
                <c:pt idx="2">
                  <c:v>58434</c:v>
                </c:pt>
                <c:pt idx="3">
                  <c:v>115461.8473895582</c:v>
                </c:pt>
                <c:pt idx="4">
                  <c:v>115461.8473895582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8-428B-983A-60338D8386D9}"/>
            </c:ext>
          </c:extLst>
        </c:ser>
        <c:ser>
          <c:idx val="1"/>
          <c:order val="1"/>
          <c:tx>
            <c:strRef>
              <c:f>'[2.1. Finance Update August 2021 v1.xlsx]BP21-22 Direct'!$C$2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August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August 2021 v1.xlsx]BP21-22 Direct'!$C$3:$C$7</c:f>
              <c:numCache>
                <c:formatCode>"£"#,##0</c:formatCode>
                <c:ptCount val="5"/>
                <c:pt idx="0">
                  <c:v>1179367.75</c:v>
                </c:pt>
                <c:pt idx="1">
                  <c:v>0</c:v>
                </c:pt>
                <c:pt idx="2">
                  <c:v>58972.782330779097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58-428B-983A-60338D8386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7509408"/>
        <c:axId val="1956771264"/>
      </c:barChart>
      <c:catAx>
        <c:axId val="17675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771264"/>
        <c:crosses val="autoZero"/>
        <c:auto val="1"/>
        <c:lblAlgn val="ctr"/>
        <c:lblOffset val="100"/>
        <c:noMultiLvlLbl val="0"/>
      </c:catAx>
      <c:valAx>
        <c:axId val="195677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50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DN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August 2021 v1.xlsx]BP21-22 Direct'!$D$2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August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August 2021 v1.xlsx]BP21-22 Direct'!$D$3:$D$7</c:f>
              <c:numCache>
                <c:formatCode>"£"#,##0</c:formatCode>
                <c:ptCount val="5"/>
                <c:pt idx="0">
                  <c:v>900000</c:v>
                </c:pt>
                <c:pt idx="1">
                  <c:v>173772.01112140872</c:v>
                </c:pt>
                <c:pt idx="2">
                  <c:v>35457</c:v>
                </c:pt>
                <c:pt idx="3">
                  <c:v>69508.804448563489</c:v>
                </c:pt>
                <c:pt idx="4">
                  <c:v>69508.804448563489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5F-4E54-8F6A-8007AE4C372A}"/>
            </c:ext>
          </c:extLst>
        </c:ser>
        <c:ser>
          <c:idx val="1"/>
          <c:order val="1"/>
          <c:tx>
            <c:strRef>
              <c:f>'[2.1. Finance Update August 2021 v1.xlsx]BP21-22 Direct'!$E$2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August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August 2021 v1.xlsx]BP21-22 Direct'!$E$3:$E$7</c:f>
              <c:numCache>
                <c:formatCode>"£"#,##0</c:formatCode>
                <c:ptCount val="5"/>
                <c:pt idx="0">
                  <c:v>388722.45</c:v>
                </c:pt>
                <c:pt idx="1">
                  <c:v>0</c:v>
                </c:pt>
                <c:pt idx="2">
                  <c:v>35503.391488281748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5F-4E54-8F6A-8007AE4C37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9773456"/>
        <c:axId val="1593949536"/>
      </c:barChart>
      <c:catAx>
        <c:axId val="147977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3949536"/>
        <c:crosses val="autoZero"/>
        <c:auto val="1"/>
        <c:lblAlgn val="ctr"/>
        <c:lblOffset val="100"/>
        <c:noMultiLvlLbl val="0"/>
      </c:catAx>
      <c:valAx>
        <c:axId val="159394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977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IGT</a:t>
            </a:r>
            <a:r>
              <a:rPr lang="en-GB" sz="800" dirty="0"/>
              <a:t> Committed</a:t>
            </a:r>
            <a:r>
              <a:rPr lang="en-GB" sz="800" baseline="0" dirty="0"/>
              <a:t>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August 2021 v1.xlsx]BP21-22 Direct'!$F$2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August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August 2021 v1.xlsx]BP21-22 Direct'!$F$3:$F$7</c:f>
              <c:numCache>
                <c:formatCode>"£"#,##0</c:formatCode>
                <c:ptCount val="5"/>
                <c:pt idx="0">
                  <c:v>140000</c:v>
                </c:pt>
                <c:pt idx="1">
                  <c:v>27031.201729996912</c:v>
                </c:pt>
                <c:pt idx="2">
                  <c:v>6109</c:v>
                </c:pt>
                <c:pt idx="3">
                  <c:v>10812.480691998764</c:v>
                </c:pt>
                <c:pt idx="4">
                  <c:v>10812.480691998764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33-427A-9B04-991EFBAC1AFB}"/>
            </c:ext>
          </c:extLst>
        </c:ser>
        <c:ser>
          <c:idx val="1"/>
          <c:order val="1"/>
          <c:tx>
            <c:strRef>
              <c:f>'[2.1. Finance Update August 2021 v1.xlsx]BP21-22 Direct'!$G$2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August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August 2021 v1.xlsx]BP21-22 Direct'!$G$3:$G$7</c:f>
              <c:numCache>
                <c:formatCode>"£"#,##0</c:formatCode>
                <c:ptCount val="5"/>
                <c:pt idx="0">
                  <c:v>27631.800000000003</c:v>
                </c:pt>
                <c:pt idx="1">
                  <c:v>0</c:v>
                </c:pt>
                <c:pt idx="2">
                  <c:v>5522.4628179993824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33-427A-9B04-991EFBAC1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5761376"/>
        <c:axId val="1569039760"/>
      </c:barChart>
      <c:catAx>
        <c:axId val="147576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039760"/>
        <c:crosses val="autoZero"/>
        <c:auto val="1"/>
        <c:lblAlgn val="ctr"/>
        <c:lblOffset val="100"/>
        <c:noMultiLvlLbl val="0"/>
      </c:catAx>
      <c:valAx>
        <c:axId val="156903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576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NTS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August 2021 v1.xlsx]BP21-22 Direct'!$H$2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August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August 2021 v1.xlsx]BP21-22 Direct'!$H$3:$H$7</c:f>
              <c:numCache>
                <c:formatCode>"£"#,##0</c:formatCode>
                <c:ptCount val="5"/>
                <c:pt idx="0">
                  <c:v>54600</c:v>
                </c:pt>
                <c:pt idx="1">
                  <c:v>10542.168674698794</c:v>
                </c:pt>
                <c:pt idx="2">
                  <c:v>0</c:v>
                </c:pt>
                <c:pt idx="3">
                  <c:v>4216.8674698795176</c:v>
                </c:pt>
                <c:pt idx="4">
                  <c:v>4216.8674698795176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01-47E5-A736-04CF988A2673}"/>
            </c:ext>
          </c:extLst>
        </c:ser>
        <c:ser>
          <c:idx val="1"/>
          <c:order val="1"/>
          <c:tx>
            <c:strRef>
              <c:f>'[2.1. Finance Update August 2021 v1.xlsx]BP21-22 Direct'!$I$2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August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August 2021 v1.xlsx]BP21-22 Direct'!$I$3:$I$7</c:f>
              <c:numCache>
                <c:formatCode>"£"#,##0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01-47E5-A736-04CF988A2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4301056"/>
        <c:axId val="1956768352"/>
      </c:barChart>
      <c:catAx>
        <c:axId val="159430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768352"/>
        <c:crosses val="autoZero"/>
        <c:auto val="1"/>
        <c:lblAlgn val="ctr"/>
        <c:lblOffset val="100"/>
        <c:noMultiLvlLbl val="0"/>
      </c:catAx>
      <c:valAx>
        <c:axId val="195676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430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s://www.xoserve.com/change/" TargetMode="Externa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/>
                <a:cs typeface="Arial"/>
              </a:rPr>
              <a:t>DSC Change Budget 21/22 YTD</a:t>
            </a:r>
            <a:br>
              <a:rPr lang="en-GB" sz="3600" dirty="0">
                <a:latin typeface="Arial"/>
                <a:cs typeface="Arial"/>
              </a:rPr>
            </a:br>
            <a:br>
              <a:rPr lang="en-GB" sz="3600" dirty="0">
                <a:latin typeface="Arial"/>
                <a:cs typeface="Arial"/>
              </a:rPr>
            </a:br>
            <a:r>
              <a:rPr lang="en-GB" sz="36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For discussion</a:t>
            </a:r>
            <a:endParaRPr lang="en-GB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8" y="17830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/>
              <a:t>Budget v Committed Spend BP21/22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AA97A7-A322-4D15-A2FF-F8925A1646A8}"/>
              </a:ext>
            </a:extLst>
          </p:cNvPr>
          <p:cNvSpPr txBox="1"/>
          <p:nvPr/>
        </p:nvSpPr>
        <p:spPr>
          <a:xfrm>
            <a:off x="7029747" y="2791565"/>
            <a:ext cx="1944216" cy="55399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bg1"/>
                </a:solidFill>
              </a:rPr>
              <a:t>Full finance tracker linked  </a:t>
            </a:r>
            <a:r>
              <a:rPr lang="en-GB" sz="1000" b="1" dirty="0">
                <a:solidFill>
                  <a:schemeClr val="bg1"/>
                </a:solidFill>
                <a:hlinkClick r:id="rId2"/>
              </a:rPr>
              <a:t>here </a:t>
            </a:r>
            <a:r>
              <a:rPr lang="en-GB" sz="1000" b="1" dirty="0">
                <a:solidFill>
                  <a:schemeClr val="bg1"/>
                </a:solidFill>
              </a:rPr>
              <a:t>with commentary on monthly variance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39AA28BD-B8C5-4E96-8C38-5F323401DD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161471"/>
              </p:ext>
            </p:extLst>
          </p:nvPr>
        </p:nvGraphicFramePr>
        <p:xfrm>
          <a:off x="467544" y="2791565"/>
          <a:ext cx="3096344" cy="1882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804A5824-B07A-426F-9181-9B52F0ADF9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313231"/>
              </p:ext>
            </p:extLst>
          </p:nvPr>
        </p:nvGraphicFramePr>
        <p:xfrm>
          <a:off x="3707904" y="2791565"/>
          <a:ext cx="3168352" cy="170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8A08996C-2012-41AD-82D4-8A08226A94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4291688"/>
              </p:ext>
            </p:extLst>
          </p:nvPr>
        </p:nvGraphicFramePr>
        <p:xfrm>
          <a:off x="-34280" y="594317"/>
          <a:ext cx="2376265" cy="1811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6BB85AF2-F91E-476C-B37B-AF2BFEBDF1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0549703"/>
              </p:ext>
            </p:extLst>
          </p:nvPr>
        </p:nvGraphicFramePr>
        <p:xfrm>
          <a:off x="2139444" y="645339"/>
          <a:ext cx="2430016" cy="170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C9CC8ED9-BED7-47A6-A5FA-9CE13416AB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271349"/>
              </p:ext>
            </p:extLst>
          </p:nvPr>
        </p:nvGraphicFramePr>
        <p:xfrm>
          <a:off x="4499992" y="647423"/>
          <a:ext cx="2376264" cy="1758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FCAE3CA3-0D3D-469F-BE5F-9A4E4E859B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7685908"/>
              </p:ext>
            </p:extLst>
          </p:nvPr>
        </p:nvGraphicFramePr>
        <p:xfrm>
          <a:off x="6534471" y="579538"/>
          <a:ext cx="2430016" cy="1882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252492987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12C2F6-396B-4CB9-97CD-759906EAA5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103fba77-31dd-4780-83f9-c54f26c3a260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11f1cc19-a6a2-4477-822b-8358f9edc37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18754</TotalTime>
  <Words>51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FR3 Comms Approach v1.0 221018</vt:lpstr>
      <vt:lpstr>DSC Change Budget 21/22 YTD  For discussion</vt:lpstr>
      <vt:lpstr>Budget v Committed Spend BP21/22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Rachel Taggart</cp:lastModifiedBy>
  <cp:revision>110</cp:revision>
  <cp:lastPrinted>2020-09-03T10:38:05Z</cp:lastPrinted>
  <dcterms:created xsi:type="dcterms:W3CDTF">2018-10-22T13:17:46Z</dcterms:created>
  <dcterms:modified xsi:type="dcterms:W3CDTF">2021-08-02T15:37:18Z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