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88" r:id="rId5"/>
    <p:sldId id="289" r:id="rId6"/>
    <p:sldId id="1437" r:id="rId7"/>
    <p:sldId id="1438" r:id="rId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CF9E"/>
    <a:srgbClr val="FCBC55"/>
    <a:srgbClr val="1D3E61"/>
    <a:srgbClr val="6440A3"/>
    <a:srgbClr val="3E5AA8"/>
    <a:srgbClr val="40D1F5"/>
    <a:srgbClr val="D75733"/>
    <a:srgbClr val="84B8DA"/>
    <a:srgbClr val="2B80B1"/>
    <a:srgbClr val="B1D6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1A32BE-BBDE-B630-EDAE-872C4C7B0006}" v="178" dt="2021-08-25T08:57:44.006"/>
    <p1510:client id="{E84FBC4B-5FE7-49C7-A38A-399D273EBB83}" v="3065" dt="2021-08-23T15:26:22.375"/>
    <p1510:client id="{B7C7FABB-E51B-4484-BD5C-55090A75C932}" v="1" dt="2021-08-25T09:27:31.0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4245" autoAdjust="0"/>
  </p:normalViewPr>
  <p:slideViewPr>
    <p:cSldViewPr>
      <p:cViewPr varScale="1">
        <p:scale>
          <a:sx n="55" d="100"/>
          <a:sy n="55" d="100"/>
        </p:scale>
        <p:origin x="784" y="4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25/08/2021</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normAutofit fontScale="90000"/>
          </a:bodyPr>
          <a:lstStyle/>
          <a:p>
            <a:r>
              <a:rPr lang="en-US" dirty="0"/>
              <a:t>XRN 5235 Request for access to SOQ data &amp; capacity figures which influence transportation charges</a:t>
            </a:r>
            <a:endParaRPr lang="en-GB" dirty="0"/>
          </a:p>
        </p:txBody>
      </p:sp>
      <p:sp>
        <p:nvSpPr>
          <p:cNvPr id="5" name="Subtitle 4">
            <a:extLst>
              <a:ext uri="{FF2B5EF4-FFF2-40B4-BE49-F238E27FC236}">
                <a16:creationId xmlns:a16="http://schemas.microsoft.com/office/drawing/2014/main" id="{8CCB676D-25C4-46B1-9A1F-23B235C7F19A}"/>
              </a:ext>
            </a:extLst>
          </p:cNvPr>
          <p:cNvSpPr>
            <a:spLocks noGrp="1"/>
          </p:cNvSpPr>
          <p:nvPr>
            <p:ph type="subTitle" idx="1"/>
          </p:nvPr>
        </p:nvSpPr>
        <p:spPr>
          <a:xfrm>
            <a:off x="539552" y="2914650"/>
            <a:ext cx="7992888" cy="1314450"/>
          </a:xfrm>
        </p:spPr>
        <p:txBody>
          <a:bodyPr>
            <a:noAutofit/>
          </a:bodyPr>
          <a:lstStyle/>
          <a:p>
            <a:r>
              <a:rPr lang="en-GB" sz="1500" dirty="0"/>
              <a:t>Please note: XRN 5235 was originally raised under the title:</a:t>
            </a:r>
          </a:p>
          <a:p>
            <a:r>
              <a:rPr lang="en-GB" sz="1500" dirty="0"/>
              <a:t> </a:t>
            </a:r>
            <a:r>
              <a:rPr lang="en-US" sz="1500" dirty="0"/>
              <a:t>Include SOQ in the “UIG Additional National Data” report (Originally introduced by XRN 4806). </a:t>
            </a:r>
          </a:p>
          <a:p>
            <a:r>
              <a:rPr lang="en-US" sz="1500" dirty="0"/>
              <a:t>On consultation with the CP proposer the title was amended to better reflect the scope of the change. </a:t>
            </a:r>
            <a:endParaRPr lang="en-GB" sz="1500" dirty="0"/>
          </a:p>
        </p:txBody>
      </p:sp>
    </p:spTree>
    <p:extLst>
      <p:ext uri="{BB962C8B-B14F-4D97-AF65-F5344CB8AC3E}">
        <p14:creationId xmlns:p14="http://schemas.microsoft.com/office/powerpoint/2010/main" val="3653749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DB423-F174-4570-800B-9726F82C458B}"/>
              </a:ext>
            </a:extLst>
          </p:cNvPr>
          <p:cNvSpPr>
            <a:spLocks noGrp="1"/>
          </p:cNvSpPr>
          <p:nvPr>
            <p:ph type="title"/>
          </p:nvPr>
        </p:nvSpPr>
        <p:spPr/>
        <p:txBody>
          <a:bodyPr/>
          <a:lstStyle/>
          <a:p>
            <a:r>
              <a:rPr lang="en-GB" dirty="0"/>
              <a:t>Change Overview</a:t>
            </a:r>
          </a:p>
        </p:txBody>
      </p:sp>
      <p:sp>
        <p:nvSpPr>
          <p:cNvPr id="3" name="Content Placeholder 2">
            <a:extLst>
              <a:ext uri="{FF2B5EF4-FFF2-40B4-BE49-F238E27FC236}">
                <a16:creationId xmlns:a16="http://schemas.microsoft.com/office/drawing/2014/main" id="{CF8C135D-8EA3-4A6E-A488-C81F115F48AC}"/>
              </a:ext>
            </a:extLst>
          </p:cNvPr>
          <p:cNvSpPr>
            <a:spLocks noGrp="1"/>
          </p:cNvSpPr>
          <p:nvPr>
            <p:ph idx="1"/>
          </p:nvPr>
        </p:nvSpPr>
        <p:spPr>
          <a:xfrm>
            <a:off x="457200" y="761058"/>
            <a:ext cx="8229600" cy="3970932"/>
          </a:xfrm>
        </p:spPr>
        <p:txBody>
          <a:bodyPr vert="horz" lIns="91440" tIns="45720" rIns="91440" bIns="45720" rtlCol="0" anchor="t">
            <a:normAutofit fontScale="92500" lnSpcReduction="20000"/>
          </a:bodyPr>
          <a:lstStyle/>
          <a:p>
            <a:r>
              <a:rPr lang="en-GB" sz="2400" dirty="0">
                <a:latin typeface="Arial"/>
                <a:cs typeface="Arial"/>
              </a:rPr>
              <a:t>Gazprom raised CP XRN 5235 to request access to aggregated SOQ and AQ data to better understand how capacity levels have been changing and how this might affect the annual Distribution Network Transportation Charges. </a:t>
            </a:r>
            <a:endParaRPr lang="en-GB" sz="2400"/>
          </a:p>
          <a:p>
            <a:pPr marL="0" indent="0">
              <a:buNone/>
            </a:pPr>
            <a:endParaRPr lang="en-GB" sz="2400" dirty="0"/>
          </a:p>
          <a:p>
            <a:r>
              <a:rPr lang="en-GB" sz="2400" dirty="0"/>
              <a:t>A request for historical data was also included within the CP to allow Shippers to compare and contrast with the previous year/s’ data and associated charges. </a:t>
            </a:r>
          </a:p>
          <a:p>
            <a:endParaRPr lang="en-GB" sz="2400" dirty="0"/>
          </a:p>
          <a:p>
            <a:r>
              <a:rPr lang="en-GB" sz="2400" dirty="0">
                <a:latin typeface="Arial"/>
                <a:cs typeface="Arial"/>
              </a:rPr>
              <a:t>Our service provider is currently working on solution options for this CP. The aggregation level is yet to be determined and will be taken to </a:t>
            </a:r>
            <a:r>
              <a:rPr lang="en-GB" sz="2400" dirty="0" err="1">
                <a:latin typeface="Arial"/>
                <a:cs typeface="Arial"/>
              </a:rPr>
              <a:t>CoMC</a:t>
            </a:r>
            <a:r>
              <a:rPr lang="en-GB" sz="2400" dirty="0">
                <a:latin typeface="Arial"/>
                <a:cs typeface="Arial"/>
              </a:rPr>
              <a:t> for approval.  </a:t>
            </a:r>
            <a:endParaRPr lang="en-GB" sz="2400" dirty="0"/>
          </a:p>
        </p:txBody>
      </p:sp>
    </p:spTree>
    <p:extLst>
      <p:ext uri="{BB962C8B-B14F-4D97-AF65-F5344CB8AC3E}">
        <p14:creationId xmlns:p14="http://schemas.microsoft.com/office/powerpoint/2010/main" val="3032674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1A55B-3D29-4123-95B4-0D38568C62AA}"/>
              </a:ext>
            </a:extLst>
          </p:cNvPr>
          <p:cNvSpPr>
            <a:spLocks noGrp="1"/>
          </p:cNvSpPr>
          <p:nvPr>
            <p:ph type="title"/>
          </p:nvPr>
        </p:nvSpPr>
        <p:spPr/>
        <p:txBody>
          <a:bodyPr/>
          <a:lstStyle/>
          <a:p>
            <a:r>
              <a:rPr lang="en-GB" dirty="0"/>
              <a:t>What we need to know is? </a:t>
            </a:r>
          </a:p>
        </p:txBody>
      </p:sp>
      <p:sp>
        <p:nvSpPr>
          <p:cNvPr id="3" name="Content Placeholder 2">
            <a:extLst>
              <a:ext uri="{FF2B5EF4-FFF2-40B4-BE49-F238E27FC236}">
                <a16:creationId xmlns:a16="http://schemas.microsoft.com/office/drawing/2014/main" id="{C24C7B1D-AEC1-4DF2-B523-6EDA52AA6A6A}"/>
              </a:ext>
            </a:extLst>
          </p:cNvPr>
          <p:cNvSpPr>
            <a:spLocks noGrp="1"/>
          </p:cNvSpPr>
          <p:nvPr>
            <p:ph idx="1"/>
          </p:nvPr>
        </p:nvSpPr>
        <p:spPr>
          <a:xfrm>
            <a:off x="439838" y="987574"/>
            <a:ext cx="8229600" cy="3456384"/>
          </a:xfrm>
        </p:spPr>
        <p:txBody>
          <a:bodyPr vert="horz" lIns="91440" tIns="45720" rIns="91440" bIns="45720" rtlCol="0" anchor="t">
            <a:normAutofit/>
          </a:bodyPr>
          <a:lstStyle/>
          <a:p>
            <a:r>
              <a:rPr lang="en-GB" dirty="0">
                <a:latin typeface="Arial"/>
                <a:cs typeface="Arial"/>
              </a:rPr>
              <a:t>Is there still sufficient interest from other DSC customers to progress XRN 5235 as a DSC funded Change Budget? </a:t>
            </a: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191164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27630-266D-450E-8A21-3DFCFE5C6236}"/>
              </a:ext>
            </a:extLst>
          </p:cNvPr>
          <p:cNvSpPr>
            <a:spLocks noGrp="1"/>
          </p:cNvSpPr>
          <p:nvPr>
            <p:ph type="title"/>
          </p:nvPr>
        </p:nvSpPr>
        <p:spPr/>
        <p:txBody>
          <a:bodyPr/>
          <a:lstStyle/>
          <a:p>
            <a:r>
              <a:rPr lang="en-GB" dirty="0"/>
              <a:t>Next steps?</a:t>
            </a:r>
          </a:p>
        </p:txBody>
      </p:sp>
      <p:sp>
        <p:nvSpPr>
          <p:cNvPr id="3" name="Content Placeholder 2">
            <a:extLst>
              <a:ext uri="{FF2B5EF4-FFF2-40B4-BE49-F238E27FC236}">
                <a16:creationId xmlns:a16="http://schemas.microsoft.com/office/drawing/2014/main" id="{D5DCEBF5-3B2A-4A86-BAEC-3955C1E32F97}"/>
              </a:ext>
            </a:extLst>
          </p:cNvPr>
          <p:cNvSpPr>
            <a:spLocks noGrp="1"/>
          </p:cNvSpPr>
          <p:nvPr>
            <p:ph idx="1"/>
          </p:nvPr>
        </p:nvSpPr>
        <p:spPr>
          <a:xfrm>
            <a:off x="457200" y="761058"/>
            <a:ext cx="8229600" cy="3970932"/>
          </a:xfrm>
        </p:spPr>
        <p:txBody>
          <a:bodyPr vert="horz" lIns="91440" tIns="45720" rIns="91440" bIns="45720" rtlCol="0" anchor="t">
            <a:normAutofit/>
          </a:bodyPr>
          <a:lstStyle/>
          <a:p>
            <a:r>
              <a:rPr lang="en-GB" dirty="0"/>
              <a:t>If </a:t>
            </a:r>
            <a:r>
              <a:rPr lang="en-GB" dirty="0" err="1"/>
              <a:t>ChMC</a:t>
            </a:r>
            <a:r>
              <a:rPr lang="en-GB" dirty="0"/>
              <a:t> are happy to continue to progress XRN 5235 as a DSC funded change, then Xoserve will work to the following timeline: </a:t>
            </a:r>
          </a:p>
          <a:p>
            <a:pPr marL="0" indent="0">
              <a:buNone/>
            </a:pPr>
            <a:endParaRPr lang="en-GB" dirty="0">
              <a:latin typeface="Arial"/>
              <a:cs typeface="Arial"/>
            </a:endParaRPr>
          </a:p>
          <a:p>
            <a:pPr lvl="1">
              <a:buFont typeface="Wingdings" panose="020B0604020202020204" pitchFamily="34" charset="0"/>
              <a:buChar char="q"/>
            </a:pPr>
            <a:r>
              <a:rPr lang="en-GB" sz="2000" i="1" dirty="0">
                <a:latin typeface="Arial"/>
                <a:cs typeface="Arial"/>
              </a:rPr>
              <a:t>Issue HLSO/s in September Change Pack;</a:t>
            </a:r>
          </a:p>
          <a:p>
            <a:pPr lvl="1">
              <a:buFont typeface="Wingdings" panose="020B0604020202020204" pitchFamily="34" charset="0"/>
              <a:buChar char="q"/>
            </a:pPr>
            <a:r>
              <a:rPr lang="en-GB" sz="2000" i="1" dirty="0">
                <a:latin typeface="Arial"/>
                <a:cs typeface="Arial"/>
              </a:rPr>
              <a:t>Go to September </a:t>
            </a:r>
            <a:r>
              <a:rPr lang="en-GB" sz="2000" i="1" dirty="0" err="1">
                <a:latin typeface="Arial"/>
                <a:cs typeface="Arial"/>
              </a:rPr>
              <a:t>CoMC</a:t>
            </a:r>
            <a:r>
              <a:rPr lang="en-GB" sz="2000" i="1" dirty="0">
                <a:latin typeface="Arial"/>
                <a:cs typeface="Arial"/>
              </a:rPr>
              <a:t> for sign off on the proposed aggregation level as one proposed option includes the use of an existing DN report;</a:t>
            </a:r>
          </a:p>
          <a:p>
            <a:pPr lvl="1">
              <a:buFont typeface="Wingdings" panose="020B0604020202020204" pitchFamily="34" charset="0"/>
              <a:buChar char="q"/>
            </a:pPr>
            <a:r>
              <a:rPr lang="en-GB" sz="2000" i="1" dirty="0">
                <a:latin typeface="Arial"/>
                <a:cs typeface="Arial"/>
              </a:rPr>
              <a:t>HLSO/s to be reviewed at September DSG;</a:t>
            </a:r>
          </a:p>
          <a:p>
            <a:pPr lvl="1">
              <a:buFont typeface="Wingdings" panose="020B0604020202020204" pitchFamily="34" charset="0"/>
              <a:buChar char="q"/>
            </a:pPr>
            <a:r>
              <a:rPr lang="en-GB" sz="2000" i="1" dirty="0">
                <a:latin typeface="Arial"/>
                <a:cs typeface="Arial"/>
              </a:rPr>
              <a:t>HLSO/s to be discussed/approved at October </a:t>
            </a:r>
            <a:r>
              <a:rPr lang="en-GB" sz="2000" i="1" dirty="0" err="1">
                <a:latin typeface="Arial"/>
                <a:cs typeface="Arial"/>
              </a:rPr>
              <a:t>ChMC</a:t>
            </a:r>
            <a:r>
              <a:rPr lang="en-GB" sz="2000" i="1" dirty="0">
                <a:latin typeface="Arial"/>
                <a:cs typeface="Arial"/>
              </a:rPr>
              <a:t>.</a:t>
            </a:r>
          </a:p>
        </p:txBody>
      </p:sp>
    </p:spTree>
    <p:extLst>
      <p:ext uri="{BB962C8B-B14F-4D97-AF65-F5344CB8AC3E}">
        <p14:creationId xmlns:p14="http://schemas.microsoft.com/office/powerpoint/2010/main" val="2723595729"/>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E4A46900855F54F8B1B4A69CC14CF6B" ma:contentTypeVersion="7" ma:contentTypeDescription="Create a new document." ma:contentTypeScope="" ma:versionID="cb23e439608fa62b7d4e34d18c2a6014">
  <xsd:schema xmlns:xsd="http://www.w3.org/2001/XMLSchema" xmlns:xs="http://www.w3.org/2001/XMLSchema" xmlns:p="http://schemas.microsoft.com/office/2006/metadata/properties" xmlns:ns2="11f1cc19-a6a2-4477-822b-8358f9edc374" xmlns:ns3="103fba77-31dd-4780-83f9-c54f26c3a260" targetNamespace="http://schemas.microsoft.com/office/2006/metadata/properties" ma:root="true" ma:fieldsID="8f8e5271f7d152bbf69cc47d21b266bc" ns2:_="" ns3:_="">
    <xsd:import namespace="11f1cc19-a6a2-4477-822b-8358f9edc374"/>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f1cc19-a6a2-4477-822b-8358f9edc3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1B2E31-4703-4F4D-BB47-74A8364BAC36}">
  <ds:schemaRefs>
    <ds:schemaRef ds:uri="d7d1913c-a9a4-4741-8b6a-a4afbc359c5d"/>
    <ds:schemaRef ds:uri="http://purl.org/dc/elements/1.1/"/>
    <ds:schemaRef ds:uri="http://schemas.openxmlformats.org/package/2006/metadata/core-properties"/>
    <ds:schemaRef ds:uri="http://www.w3.org/XML/1998/namespace"/>
    <ds:schemaRef ds:uri="http://schemas.microsoft.com/office/2006/metadata/properties"/>
    <ds:schemaRef ds:uri="http://schemas.microsoft.com/office/2006/documentManagement/types"/>
    <ds:schemaRef ds:uri="http://purl.org/dc/terms/"/>
    <ds:schemaRef ds:uri="http://purl.org/dc/dcmitype/"/>
    <ds:schemaRef ds:uri="http://schemas.microsoft.com/office/infopath/2007/PartnerControls"/>
    <ds:schemaRef ds:uri="215eda1d-702e-432a-979c-c7ecb909426d"/>
  </ds:schemaRefs>
</ds:datastoreItem>
</file>

<file path=customXml/itemProps2.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3.xml><?xml version="1.0" encoding="utf-8"?>
<ds:datastoreItem xmlns:ds="http://schemas.openxmlformats.org/officeDocument/2006/customXml" ds:itemID="{5FE85F48-1D6E-4476-A58A-D60B68903AF7}"/>
</file>

<file path=docProps/app.xml><?xml version="1.0" encoding="utf-8"?>
<Properties xmlns="http://schemas.openxmlformats.org/officeDocument/2006/extended-properties" xmlns:vt="http://schemas.openxmlformats.org/officeDocument/2006/docPropsVTypes">
  <TotalTime>17830</TotalTime>
  <Words>188</Words>
  <Application>Microsoft Office PowerPoint</Application>
  <PresentationFormat>On-screen Show (16:9)</PresentationFormat>
  <Paragraphs>21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Wingdings</vt:lpstr>
      <vt:lpstr>Office Theme</vt:lpstr>
      <vt:lpstr>XRN 5235 Request for access to SOQ data &amp; capacity figures which influence transportation charges</vt:lpstr>
      <vt:lpstr>Change Overview</vt:lpstr>
      <vt:lpstr>What we need to know is? </vt:lpstr>
      <vt:lpstr>Next steps?</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Kathryn Adeseye</cp:lastModifiedBy>
  <cp:revision>239</cp:revision>
  <dcterms:created xsi:type="dcterms:W3CDTF">2018-09-02T17:12:15Z</dcterms:created>
  <dcterms:modified xsi:type="dcterms:W3CDTF">2021-08-25T09:27:31Z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0x010100BE4A46900855F54F8B1B4A69CC14CF6B</vt:lpwstr>
  </property>
</Properties>
</file>