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40D1F5"/>
    <a:srgbClr val="FFFFFF"/>
    <a:srgbClr val="B1D6E8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AUG 2021 - JULY 2023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81265"/>
              </p:ext>
            </p:extLst>
          </p:nvPr>
        </p:nvGraphicFramePr>
        <p:xfrm>
          <a:off x="107501" y="501072"/>
          <a:ext cx="8928994" cy="44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959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436959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278213">
                  <a:extLst>
                    <a:ext uri="{9D8B030D-6E8A-4147-A177-3AD203B41FA5}">
                      <a16:colId xmlns:a16="http://schemas.microsoft.com/office/drawing/2014/main" val="3482574789"/>
                    </a:ext>
                  </a:extLst>
                </a:gridCol>
                <a:gridCol w="475410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921156">
                  <a:extLst>
                    <a:ext uri="{9D8B030D-6E8A-4147-A177-3AD203B41FA5}">
                      <a16:colId xmlns:a16="http://schemas.microsoft.com/office/drawing/2014/main" val="3719366699"/>
                    </a:ext>
                  </a:extLst>
                </a:gridCol>
                <a:gridCol w="773467">
                  <a:extLst>
                    <a:ext uri="{9D8B030D-6E8A-4147-A177-3AD203B41FA5}">
                      <a16:colId xmlns:a16="http://schemas.microsoft.com/office/drawing/2014/main" val="1527401888"/>
                    </a:ext>
                  </a:extLst>
                </a:gridCol>
                <a:gridCol w="774854">
                  <a:extLst>
                    <a:ext uri="{9D8B030D-6E8A-4147-A177-3AD203B41FA5}">
                      <a16:colId xmlns:a16="http://schemas.microsoft.com/office/drawing/2014/main" val="1462381491"/>
                    </a:ext>
                  </a:extLst>
                </a:gridCol>
                <a:gridCol w="843782">
                  <a:extLst>
                    <a:ext uri="{9D8B030D-6E8A-4147-A177-3AD203B41FA5}">
                      <a16:colId xmlns:a16="http://schemas.microsoft.com/office/drawing/2014/main" val="3956336347"/>
                    </a:ext>
                  </a:extLst>
                </a:gridCol>
                <a:gridCol w="843782">
                  <a:extLst>
                    <a:ext uri="{9D8B030D-6E8A-4147-A177-3AD203B41FA5}">
                      <a16:colId xmlns:a16="http://schemas.microsoft.com/office/drawing/2014/main" val="1013881882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1204433572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3939180299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262393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226263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393126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</a:tblGrid>
              <a:tr h="200606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2021-2023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+mj-lt"/>
                        </a:rPr>
                        <a:t>2021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+mj-lt"/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+mj-lt"/>
                        </a:rPr>
                        <a:t>2023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14499">
                <a:tc gridSpan="4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Feb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Apr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May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Jun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July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Sept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Oct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Nov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Dec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734215">
                <a:tc rowSpan="8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MOD0745 - Setting of Auction Bid Parameter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109316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MOD0728B – UK Link &amp; Gemini Delivered as part of CP5341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34007"/>
                  </a:ext>
                </a:extLst>
              </a:tr>
              <a:tr h="32828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Nicky Patmore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Enhancements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33922"/>
                  </a:ext>
                </a:extLst>
              </a:tr>
              <a:tr h="168313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CSS Cons Change 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4256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CSS Cons Change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28325"/>
                  </a:ext>
                </a:extLst>
              </a:tr>
              <a:tr h="535980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Manisha Bhardwaj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417940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Stephens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32828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5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107501" y="195486"/>
            <a:ext cx="8928995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AUG 2021 – JULY 2023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04E7B4-240E-47A2-8CD9-F286286AE704}"/>
              </a:ext>
            </a:extLst>
          </p:cNvPr>
          <p:cNvSpPr/>
          <p:nvPr/>
        </p:nvSpPr>
        <p:spPr>
          <a:xfrm>
            <a:off x="2678730" y="955743"/>
            <a:ext cx="752425" cy="153726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Implementation  </a:t>
            </a:r>
            <a:endParaRPr lang="en-GB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19</a:t>
            </a:r>
            <a:r>
              <a:rPr lang="en-GB" sz="4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 21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20FE14E-F4F4-4571-95A6-79C7ED7CA88C}"/>
              </a:ext>
            </a:extLst>
          </p:cNvPr>
          <p:cNvSpPr/>
          <p:nvPr/>
        </p:nvSpPr>
        <p:spPr>
          <a:xfrm>
            <a:off x="2681397" y="1136095"/>
            <a:ext cx="747093" cy="1382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Implementation </a:t>
            </a:r>
          </a:p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26</a:t>
            </a:r>
            <a:r>
              <a:rPr lang="en-GB" sz="4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 21 </a:t>
            </a:r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(C)</a:t>
            </a:r>
            <a:endParaRPr lang="en-GB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CF8087-D3BF-4634-BA31-23D8323D6448}"/>
              </a:ext>
            </a:extLst>
          </p:cNvPr>
          <p:cNvSpPr/>
          <p:nvPr/>
        </p:nvSpPr>
        <p:spPr>
          <a:xfrm>
            <a:off x="1758156" y="1291784"/>
            <a:ext cx="1679959" cy="155922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Build/Test – Aug to Sept 21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4AA41C3-F682-415A-A2FE-9092F88FF325}"/>
              </a:ext>
            </a:extLst>
          </p:cNvPr>
          <p:cNvSpPr/>
          <p:nvPr/>
        </p:nvSpPr>
        <p:spPr>
          <a:xfrm>
            <a:off x="1764585" y="1916088"/>
            <a:ext cx="914145" cy="16242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UKL Implementation </a:t>
            </a:r>
          </a:p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27</a:t>
            </a:r>
            <a:r>
              <a:rPr lang="en-GB" sz="4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Aug 21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E4142F4-6248-456F-96AD-4285F208F351}"/>
              </a:ext>
            </a:extLst>
          </p:cNvPr>
          <p:cNvSpPr/>
          <p:nvPr/>
        </p:nvSpPr>
        <p:spPr>
          <a:xfrm>
            <a:off x="1769173" y="1709948"/>
            <a:ext cx="914145" cy="17304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Regression Testing UKL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2nd Aug to 20th Aug 21</a:t>
            </a:r>
            <a:endParaRPr lang="en-GB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3779912" y="4734596"/>
            <a:ext cx="2304256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Oct 21 to Jan 22 – Indicative timeline </a:t>
            </a:r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665381" y="3859758"/>
            <a:ext cx="4131869" cy="1923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Apr 22 – Indicative timeline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554B88C-A9AE-4289-83FE-16D9C73135A2}"/>
              </a:ext>
            </a:extLst>
          </p:cNvPr>
          <p:cNvSpPr/>
          <p:nvPr/>
        </p:nvSpPr>
        <p:spPr>
          <a:xfrm>
            <a:off x="1768038" y="2915131"/>
            <a:ext cx="1670077" cy="1773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July - Sept 21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3FBBA15-FD76-4317-B7C0-95AEA6A79BC9}"/>
              </a:ext>
            </a:extLst>
          </p:cNvPr>
          <p:cNvSpPr/>
          <p:nvPr/>
        </p:nvSpPr>
        <p:spPr>
          <a:xfrm>
            <a:off x="2720167" y="1887922"/>
            <a:ext cx="717948" cy="19059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Gemini Implementation  </a:t>
            </a:r>
            <a:endParaRPr lang="en-GB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19</a:t>
            </a:r>
            <a:r>
              <a:rPr lang="en-GB" sz="4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 21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33F1CF-E7CA-441D-8070-F7B1BE79001D}"/>
              </a:ext>
            </a:extLst>
          </p:cNvPr>
          <p:cNvSpPr/>
          <p:nvPr/>
        </p:nvSpPr>
        <p:spPr>
          <a:xfrm>
            <a:off x="2681397" y="1484581"/>
            <a:ext cx="1490032" cy="16919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Pre-Implementation  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Sept to Oct 21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47C9406-CDEE-47F4-8909-D8FDF6B5B4D5}"/>
              </a:ext>
            </a:extLst>
          </p:cNvPr>
          <p:cNvSpPr/>
          <p:nvPr/>
        </p:nvSpPr>
        <p:spPr>
          <a:xfrm>
            <a:off x="1754998" y="3369985"/>
            <a:ext cx="4131869" cy="1773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Content: External Test Phase Jul - Dec 21</a:t>
            </a:r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BB8A605-71AD-4827-930A-7BB8EBF24ACA}"/>
              </a:ext>
            </a:extLst>
          </p:cNvPr>
          <p:cNvSpPr/>
          <p:nvPr/>
        </p:nvSpPr>
        <p:spPr>
          <a:xfrm>
            <a:off x="1758244" y="2110449"/>
            <a:ext cx="1674026" cy="18323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Build/Test – Aug to Sept 21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6C49C86-0901-406B-A649-F729671B5595}"/>
              </a:ext>
            </a:extLst>
          </p:cNvPr>
          <p:cNvSpPr/>
          <p:nvPr/>
        </p:nvSpPr>
        <p:spPr>
          <a:xfrm>
            <a:off x="2671679" y="2532982"/>
            <a:ext cx="3205470" cy="1836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Gemini - Sept to Dec 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86A5D0-A788-4743-B92E-55E93E2EE108}"/>
              </a:ext>
            </a:extLst>
          </p:cNvPr>
          <p:cNvSpPr/>
          <p:nvPr/>
        </p:nvSpPr>
        <p:spPr>
          <a:xfrm>
            <a:off x="2678730" y="2322224"/>
            <a:ext cx="2322524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UKL - Sept to Nov 21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2945879" y="4320091"/>
            <a:ext cx="2911631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Dec 21– Indicative timeline 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08440"/>
              </p:ext>
            </p:extLst>
          </p:nvPr>
        </p:nvGraphicFramePr>
        <p:xfrm>
          <a:off x="7431185" y="2161716"/>
          <a:ext cx="1597274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237234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06543"/>
              </p:ext>
            </p:extLst>
          </p:nvPr>
        </p:nvGraphicFramePr>
        <p:xfrm>
          <a:off x="7431185" y="3507211"/>
          <a:ext cx="1597274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97274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84866" y="239453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75032" y="2594148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72511" y="2821900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21111" y="305972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86459" y="3223635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id="{DBFB579F-4A17-4C45-9B9E-DECD72AC8F17}"/>
              </a:ext>
            </a:extLst>
          </p:cNvPr>
          <p:cNvSpPr/>
          <p:nvPr/>
        </p:nvSpPr>
        <p:spPr>
          <a:xfrm>
            <a:off x="3340253" y="2914780"/>
            <a:ext cx="178532" cy="128473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7B2AA214-12FB-4B8A-B4E1-21D4677F7C06}"/>
              </a:ext>
            </a:extLst>
          </p:cNvPr>
          <p:cNvSpPr/>
          <p:nvPr/>
        </p:nvSpPr>
        <p:spPr>
          <a:xfrm>
            <a:off x="3303002" y="107107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E485E17C-45FD-4A3F-907B-0DC5E1CDBB1D}"/>
              </a:ext>
            </a:extLst>
          </p:cNvPr>
          <p:cNvSpPr/>
          <p:nvPr/>
        </p:nvSpPr>
        <p:spPr>
          <a:xfrm>
            <a:off x="3302802" y="88844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Star: 5 Points 65">
            <a:extLst>
              <a:ext uri="{FF2B5EF4-FFF2-40B4-BE49-F238E27FC236}">
                <a16:creationId xmlns:a16="http://schemas.microsoft.com/office/drawing/2014/main" id="{3133E2B9-F502-4012-BE18-61CF8DE3BEB2}"/>
              </a:ext>
            </a:extLst>
          </p:cNvPr>
          <p:cNvSpPr/>
          <p:nvPr/>
        </p:nvSpPr>
        <p:spPr>
          <a:xfrm>
            <a:off x="4073103" y="143865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1797AF6B-086F-4B7F-82C5-49EFC54262CA}"/>
              </a:ext>
            </a:extLst>
          </p:cNvPr>
          <p:cNvSpPr/>
          <p:nvPr/>
        </p:nvSpPr>
        <p:spPr>
          <a:xfrm>
            <a:off x="3308110" y="126784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Star: 5 Points 67">
            <a:extLst>
              <a:ext uri="{FF2B5EF4-FFF2-40B4-BE49-F238E27FC236}">
                <a16:creationId xmlns:a16="http://schemas.microsoft.com/office/drawing/2014/main" id="{0E2E679F-0024-48FC-BA11-12D127449B84}"/>
              </a:ext>
            </a:extLst>
          </p:cNvPr>
          <p:cNvSpPr/>
          <p:nvPr/>
        </p:nvSpPr>
        <p:spPr>
          <a:xfrm>
            <a:off x="2584143" y="164616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Star: 5 Points 68">
            <a:extLst>
              <a:ext uri="{FF2B5EF4-FFF2-40B4-BE49-F238E27FC236}">
                <a16:creationId xmlns:a16="http://schemas.microsoft.com/office/drawing/2014/main" id="{4FCF6372-8862-4924-ACB4-3EC02171A052}"/>
              </a:ext>
            </a:extLst>
          </p:cNvPr>
          <p:cNvSpPr/>
          <p:nvPr/>
        </p:nvSpPr>
        <p:spPr>
          <a:xfrm>
            <a:off x="3346954" y="185652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C886A344-7878-4BBF-82D0-D07391899D31}"/>
              </a:ext>
            </a:extLst>
          </p:cNvPr>
          <p:cNvSpPr/>
          <p:nvPr/>
        </p:nvSpPr>
        <p:spPr>
          <a:xfrm>
            <a:off x="2584143" y="185758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E4F754F1-1F25-48B7-AEC8-1E978DE115CB}"/>
              </a:ext>
            </a:extLst>
          </p:cNvPr>
          <p:cNvSpPr/>
          <p:nvPr/>
        </p:nvSpPr>
        <p:spPr>
          <a:xfrm>
            <a:off x="4909614" y="2300509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id="{2C621140-F903-4F9A-9FB0-CF5DC65BEDC9}"/>
              </a:ext>
            </a:extLst>
          </p:cNvPr>
          <p:cNvSpPr/>
          <p:nvPr/>
        </p:nvSpPr>
        <p:spPr>
          <a:xfrm>
            <a:off x="3346954" y="208937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5832223" y="329456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B4BEDDB8-84F9-4931-9289-4BDC3AD329CC}"/>
              </a:ext>
            </a:extLst>
          </p:cNvPr>
          <p:cNvSpPr/>
          <p:nvPr/>
        </p:nvSpPr>
        <p:spPr>
          <a:xfrm>
            <a:off x="5832223" y="251618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46BE2BA7-799C-4D78-904F-1473ECADBE06}"/>
              </a:ext>
            </a:extLst>
          </p:cNvPr>
          <p:cNvSpPr/>
          <p:nvPr/>
        </p:nvSpPr>
        <p:spPr>
          <a:xfrm>
            <a:off x="6709001" y="385386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5782076" y="433621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5985843" y="470201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85177057-33DC-46B5-B083-B0C583F7E97E}"/>
              </a:ext>
            </a:extLst>
          </p:cNvPr>
          <p:cNvSpPr/>
          <p:nvPr/>
        </p:nvSpPr>
        <p:spPr>
          <a:xfrm>
            <a:off x="5598130" y="3278194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purl.org/dc/elements/1.1/"/>
    <ds:schemaRef ds:uri="http://purl.org/dc/dcmitype/"/>
    <ds:schemaRef ds:uri="6c08728a-585a-4548-85c4-a5826d7d6ea5"/>
    <ds:schemaRef ds:uri="http://schemas.microsoft.com/office/2006/documentManagement/types"/>
    <ds:schemaRef ds:uri="15a48097-5b30-4567-8ae3-01e9a9020ee1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bb7ddbc8-6e70-47d6-85a0-8d8b8e7437af"/>
    <ds:schemaRef ds:uri="241ce6bb-4f5d-4edd-95f8-9af79917820a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8CDDE91-DF60-49C0-AFC7-1DFAD503E6C3}"/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On-screen Show (16:9)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AUG 2021 - JULY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2021-08-26T12:43:27Z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