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5"/>
  </p:notesMasterIdLst>
  <p:handoutMasterIdLst>
    <p:handoutMasterId r:id="rId16"/>
  </p:handoutMasterIdLst>
  <p:sldIdLst>
    <p:sldId id="352" r:id="rId6"/>
    <p:sldId id="1790" r:id="rId7"/>
    <p:sldId id="1791" r:id="rId8"/>
    <p:sldId id="358" r:id="rId9"/>
    <p:sldId id="1792" r:id="rId10"/>
    <p:sldId id="361" r:id="rId11"/>
    <p:sldId id="1798" r:id="rId12"/>
    <p:sldId id="1796" r:id="rId13"/>
    <p:sldId id="1797" r:id="rId14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94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03/08/2021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6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18 August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515094" y="2507203"/>
            <a:ext cx="1674127" cy="1560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699237" y="4689396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244914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412770" y="3268956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56195" y="258660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574203" y="46701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843242" y="4703287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48446" y="467346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01952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1364799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260176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602252" y="303000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4926754" y="401449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4502234" y="4261062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38612" y="4094589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258051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810408" y="2835917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898255" y="302364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700063" y="3312990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7483609" y="4074363"/>
            <a:ext cx="268749" cy="264139"/>
          </a:xfrm>
          <a:prstGeom prst="star5">
            <a:avLst>
              <a:gd name="adj" fmla="val 35873"/>
              <a:gd name="hf" fmla="val 105146"/>
              <a:gd name="vf" fmla="val 110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7239165" y="4288318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 Contract Signature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743562" y="403700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3141842" y="4269975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40507" y="402762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02085" y="4247147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149177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1683771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1692512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149187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5581498" y="303363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5293879" y="327771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2589126"/>
            <a:ext cx="268749" cy="290553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4740958" y="2814565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1539653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3856722" y="4670166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794654" y="4685109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2198900" y="2851575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64969" y="312378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1581794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807179" y="2476431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560744" y="2655666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299770" y="404886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2137905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2096234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2313255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2322089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20911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703261" y="1939776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148342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1635428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558319" y="380141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210633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288897" y="2077151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233124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077993" y="232154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472465" y="206428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2076357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218391" y="2313255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2328428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207158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85955" y="1892399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DDD5DD8-4689-4718-8A34-E135BF713009}"/>
              </a:ext>
            </a:extLst>
          </p:cNvPr>
          <p:cNvSpPr txBox="1"/>
          <p:nvPr/>
        </p:nvSpPr>
        <p:spPr>
          <a:xfrm>
            <a:off x="43873" y="3487757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 Consultation</a:t>
            </a:r>
            <a:endParaRPr lang="en-GB" sz="800" b="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676545C-A600-49FD-808F-990DE13BFF42}"/>
              </a:ext>
            </a:extLst>
          </p:cNvPr>
          <p:cNvSpPr txBox="1"/>
          <p:nvPr/>
        </p:nvSpPr>
        <p:spPr>
          <a:xfrm>
            <a:off x="40477" y="3703201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Performance Assurance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C00E5EC-C627-4B5D-BB6A-CC262D71F6EE}"/>
              </a:ext>
            </a:extLst>
          </p:cNvPr>
          <p:cNvSpPr txBox="1"/>
          <p:nvPr/>
        </p:nvSpPr>
        <p:spPr>
          <a:xfrm>
            <a:off x="3510700" y="3820417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</a:p>
        </p:txBody>
      </p:sp>
      <p:sp>
        <p:nvSpPr>
          <p:cNvPr id="158" name="Star: 5 Points 157">
            <a:extLst>
              <a:ext uri="{FF2B5EF4-FFF2-40B4-BE49-F238E27FC236}">
                <a16:creationId xmlns:a16="http://schemas.microsoft.com/office/drawing/2014/main" id="{973B2104-B84D-414E-9EA1-3920C8AA82F7}"/>
              </a:ext>
            </a:extLst>
          </p:cNvPr>
          <p:cNvSpPr/>
          <p:nvPr/>
        </p:nvSpPr>
        <p:spPr>
          <a:xfrm>
            <a:off x="3700182" y="3581470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1514EC8-C3EF-4423-86C5-94920E51D89C}"/>
              </a:ext>
            </a:extLst>
          </p:cNvPr>
          <p:cNvSpPr txBox="1"/>
          <p:nvPr/>
        </p:nvSpPr>
        <p:spPr>
          <a:xfrm>
            <a:off x="4040712" y="3834305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</a:p>
        </p:txBody>
      </p:sp>
      <p:sp>
        <p:nvSpPr>
          <p:cNvPr id="160" name="Star: 5 Points 159">
            <a:extLst>
              <a:ext uri="{FF2B5EF4-FFF2-40B4-BE49-F238E27FC236}">
                <a16:creationId xmlns:a16="http://schemas.microsoft.com/office/drawing/2014/main" id="{AD2424F6-C552-43D6-82EA-41D3CFB01BDA}"/>
              </a:ext>
            </a:extLst>
          </p:cNvPr>
          <p:cNvSpPr/>
          <p:nvPr/>
        </p:nvSpPr>
        <p:spPr>
          <a:xfrm>
            <a:off x="4229895" y="358574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194E0E7F-B045-4146-B2E8-53D388875467}"/>
              </a:ext>
            </a:extLst>
          </p:cNvPr>
          <p:cNvSpPr txBox="1"/>
          <p:nvPr/>
        </p:nvSpPr>
        <p:spPr>
          <a:xfrm>
            <a:off x="1456463" y="1939097"/>
            <a:ext cx="2161305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Proposed Licence Changes 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2B3F8FF-3B81-40BF-B1F8-4D2FAB78C7FA}"/>
              </a:ext>
            </a:extLst>
          </p:cNvPr>
          <p:cNvSpPr txBox="1"/>
          <p:nvPr/>
        </p:nvSpPr>
        <p:spPr>
          <a:xfrm>
            <a:off x="4791090" y="2323510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A925FDD4-172D-4770-947E-7929CF9BF604}"/>
              </a:ext>
            </a:extLst>
          </p:cNvPr>
          <p:cNvSpPr txBox="1"/>
          <p:nvPr/>
        </p:nvSpPr>
        <p:spPr>
          <a:xfrm>
            <a:off x="7528612" y="2304955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65" name="Star: 5 Points 164">
            <a:extLst>
              <a:ext uri="{FF2B5EF4-FFF2-40B4-BE49-F238E27FC236}">
                <a16:creationId xmlns:a16="http://schemas.microsoft.com/office/drawing/2014/main" id="{FE713293-7B7B-4428-A807-10E35D16D24C}"/>
              </a:ext>
            </a:extLst>
          </p:cNvPr>
          <p:cNvSpPr/>
          <p:nvPr/>
        </p:nvSpPr>
        <p:spPr>
          <a:xfrm>
            <a:off x="4591983" y="357779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9C94C99-B5C5-4F35-8141-C6FB75C80746}"/>
              </a:ext>
            </a:extLst>
          </p:cNvPr>
          <p:cNvSpPr txBox="1"/>
          <p:nvPr/>
        </p:nvSpPr>
        <p:spPr>
          <a:xfrm>
            <a:off x="4531194" y="383508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REC V2 - REC Code Consolidation Consultation </a:t>
            </a:r>
          </a:p>
          <a:p>
            <a:pPr lvl="1"/>
            <a:r>
              <a:rPr lang="en-US" dirty="0"/>
              <a:t>Decision published 30 April  2021</a:t>
            </a:r>
          </a:p>
          <a:p>
            <a:pPr lvl="1"/>
            <a:r>
              <a:rPr lang="en-US" dirty="0"/>
              <a:t>CR -D092 submitted on 21 June 2021 to implement V2 schedules, any further amendments will need to be raised via change control process.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CM Performance Assurance Consultation </a:t>
            </a:r>
          </a:p>
          <a:p>
            <a:pPr lvl="1"/>
            <a:r>
              <a:rPr lang="en-US" dirty="0"/>
              <a:t>Decision published  2 July 2021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RCC Statutory Licence Changes Consultation</a:t>
            </a:r>
          </a:p>
          <a:p>
            <a:pPr lvl="1"/>
            <a:r>
              <a:rPr lang="en-US" dirty="0"/>
              <a:t>Decision published 2 July 2021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 V3 – Faster Switching Schedules</a:t>
            </a:r>
          </a:p>
          <a:p>
            <a:pPr lvl="1"/>
            <a:r>
              <a:rPr lang="en-US" dirty="0"/>
              <a:t>(Data Access Schedule; Interpretation; Data Management; Registration Service; Registrable Measurement Point Lifecycle; Address Management; Switching Service Management)</a:t>
            </a:r>
          </a:p>
          <a:p>
            <a:pPr lvl="1"/>
            <a:r>
              <a:rPr lang="en-US" dirty="0"/>
              <a:t>CR-75 – introducing CSS Interface Provider role </a:t>
            </a:r>
            <a:endParaRPr lang="en-GB" dirty="0"/>
          </a:p>
          <a:p>
            <a:pPr lvl="1"/>
            <a:r>
              <a:rPr lang="en-GB" dirty="0"/>
              <a:t>Consultation commenced 01 April – responses due 30 July </a:t>
            </a:r>
          </a:p>
          <a:p>
            <a:pPr lvl="1"/>
            <a:r>
              <a:rPr lang="en-GB" dirty="0"/>
              <a:t>Xoserve response to Q2.1 and Q2.2  shared with CoMC</a:t>
            </a:r>
          </a:p>
          <a:p>
            <a:pPr lvl="1"/>
            <a:r>
              <a:rPr lang="en-GB" dirty="0"/>
              <a:t>Xoserve submitted response 30 July. </a:t>
            </a:r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SCR –Code Consolidation REC V2 (Sept 2021)</a:t>
            </a:r>
          </a:p>
          <a:p>
            <a:pPr lvl="1"/>
            <a:r>
              <a:rPr lang="en-GB" dirty="0"/>
              <a:t>Amendments to UNC to align with REC (B;G;M; GT-D)</a:t>
            </a:r>
          </a:p>
          <a:p>
            <a:pPr lvl="1"/>
            <a:r>
              <a:rPr lang="en-GB" dirty="0"/>
              <a:t>Mod submitted by Ofgem for presentation at Mod Panel on 20 May /IGT Panel 28 May </a:t>
            </a:r>
          </a:p>
          <a:p>
            <a:pPr lvl="1"/>
            <a:r>
              <a:rPr lang="en-GB" dirty="0"/>
              <a:t>Notice to implement Mod768 issued 2 July </a:t>
            </a:r>
          </a:p>
          <a:p>
            <a:pPr lvl="1"/>
            <a:r>
              <a:rPr lang="en-GB" dirty="0"/>
              <a:t>Implementation to take effect 01 Sept 2021 </a:t>
            </a:r>
          </a:p>
          <a:p>
            <a:r>
              <a:rPr lang="en-GB" dirty="0"/>
              <a:t>SCR – Faster Switching REC V3 (summer 2022) </a:t>
            </a:r>
          </a:p>
          <a:p>
            <a:pPr lvl="1"/>
            <a:r>
              <a:rPr lang="en-GB" dirty="0"/>
              <a:t>Queried consequential changes published –awaiting further update 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Release of Protected Information to </a:t>
            </a:r>
            <a:r>
              <a:rPr lang="en-GB" dirty="0" err="1"/>
              <a:t>RECCo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UNC Mod 0762  and IGT UNC Mod 155 </a:t>
            </a:r>
            <a:r>
              <a:rPr lang="en-US" sz="1800" dirty="0"/>
              <a:t>added the Retail Energy Code Company as a new User type to the Data Permissions Matrix – implemented with effect from 12 July 2021 (UNC) and 23 July 2021(IGT UNC)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Progressed work with the Performance Assurance (RPA) Code Manager in parallel with Mod development</a:t>
            </a:r>
          </a:p>
          <a:p>
            <a:pPr lvl="1"/>
            <a:r>
              <a:rPr lang="en-GB" sz="1600" dirty="0"/>
              <a:t>Anonymised data extract provided to RPA for assessment </a:t>
            </a:r>
          </a:p>
          <a:p>
            <a:pPr lvl="1"/>
            <a:r>
              <a:rPr lang="en-GB" sz="1600" dirty="0"/>
              <a:t>DRR approved at June CoMC </a:t>
            </a:r>
          </a:p>
          <a:p>
            <a:pPr lvl="1"/>
            <a:r>
              <a:rPr lang="en-GB" sz="1600" dirty="0"/>
              <a:t>Amended DRR presented at July CoMC for approval</a:t>
            </a:r>
          </a:p>
        </p:txBody>
      </p:sp>
    </p:spTree>
    <p:extLst>
      <p:ext uri="{BB962C8B-B14F-4D97-AF65-F5344CB8AC3E}">
        <p14:creationId xmlns:p14="http://schemas.microsoft.com/office/powerpoint/2010/main" val="24394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3672408"/>
          </a:xfrm>
        </p:spPr>
        <p:txBody>
          <a:bodyPr>
            <a:normAutofit fontScale="55000" lnSpcReduction="20000"/>
          </a:bodyPr>
          <a:lstStyle/>
          <a:p>
            <a:r>
              <a:rPr lang="en-GB" sz="2200" dirty="0"/>
              <a:t>DSC CP has been raised (XRN5352 – </a:t>
            </a:r>
            <a:r>
              <a:rPr lang="en-US" sz="2200" dirty="0"/>
              <a:t>Development of the REC Performance Assurance reporting</a:t>
            </a:r>
            <a:r>
              <a:rPr lang="en-GB" sz="2200" dirty="0"/>
              <a:t>)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The change will be delivered to RECCo under the framework agreement agreed with Xoserve. </a:t>
            </a:r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CP raised to cover support costs to:</a:t>
            </a:r>
          </a:p>
          <a:p>
            <a:pPr lvl="2"/>
            <a:r>
              <a:rPr lang="en-GB" dirty="0"/>
              <a:t>Perform analysis, </a:t>
            </a:r>
          </a:p>
          <a:p>
            <a:pPr lvl="2"/>
            <a:r>
              <a:rPr lang="en-GB" dirty="0"/>
              <a:t>Verify accessibility of data</a:t>
            </a:r>
          </a:p>
          <a:p>
            <a:pPr lvl="2"/>
            <a:r>
              <a:rPr lang="en-GB" dirty="0"/>
              <a:t>Generate sample reports (and redact / pseudonymise data until UNC / IGT UNC Mods approved)</a:t>
            </a:r>
          </a:p>
          <a:p>
            <a:pPr lvl="2"/>
            <a:r>
              <a:rPr lang="en-GB" dirty="0"/>
              <a:t>Continue to develop final RPA reporting </a:t>
            </a:r>
          </a:p>
          <a:p>
            <a:endParaRPr lang="en-GB" sz="2200" dirty="0"/>
          </a:p>
          <a:p>
            <a:pPr marL="0" indent="0">
              <a:buNone/>
            </a:pPr>
            <a:r>
              <a:rPr lang="en-GB" sz="2200" dirty="0"/>
              <a:t>	</a:t>
            </a:r>
          </a:p>
          <a:p>
            <a:endParaRPr lang="en-GB" sz="2200" dirty="0"/>
          </a:p>
          <a:p>
            <a:r>
              <a:rPr lang="en-GB" sz="2200" dirty="0"/>
              <a:t>Discussions to be held with RECCo ahead of GES contract negotiations: </a:t>
            </a:r>
          </a:p>
          <a:p>
            <a:pPr lvl="1"/>
            <a:r>
              <a:rPr lang="en-GB" sz="2200" dirty="0"/>
              <a:t>DSC Customer access to gas enquiry services  - decision still pending </a:t>
            </a:r>
          </a:p>
          <a:p>
            <a:pPr lvl="1"/>
            <a:r>
              <a:rPr lang="en-GB" sz="2200" dirty="0"/>
              <a:t>Scope of GES  - to be baselined as part of V3 consultation response review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C185-9D95-43B6-9092-AE6BCA2D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Access –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BBD6D-68ED-4319-9FF6-9A95FD0A7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V3 response to Q2.1 and Q2.2 discussed at July 21 CoMC</a:t>
            </a:r>
          </a:p>
          <a:p>
            <a:r>
              <a:rPr lang="en-GB" dirty="0"/>
              <a:t>Further discussion held with RECCo regarding DSC parties’ continued access to services via the DSC rather than REC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67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Engagement ongoing with the Technical Assurance Code Manager</a:t>
            </a:r>
          </a:p>
          <a:p>
            <a:pPr lvl="1"/>
            <a:r>
              <a:rPr lang="en-GB" sz="1400" dirty="0"/>
              <a:t>Provision of  metadata for EMAR population</a:t>
            </a:r>
          </a:p>
          <a:p>
            <a:pPr lvl="1"/>
            <a:r>
              <a:rPr lang="en-GB" sz="1400" dirty="0"/>
              <a:t>Need to define the process for provision of on-going change (and integration of the Change Management processes)</a:t>
            </a:r>
          </a:p>
        </p:txBody>
      </p:sp>
    </p:spTree>
    <p:extLst>
      <p:ext uri="{BB962C8B-B14F-4D97-AF65-F5344CB8AC3E}">
        <p14:creationId xmlns:p14="http://schemas.microsoft.com/office/powerpoint/2010/main" val="143106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CM Engagements – for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Engagement initiated with the Governance Code Manager</a:t>
            </a:r>
          </a:p>
          <a:p>
            <a:pPr lvl="1"/>
            <a:r>
              <a:rPr lang="en-GB" sz="1400" dirty="0"/>
              <a:t>Awaiting confirmation of what products are expected at what stage during the change cycle</a:t>
            </a:r>
          </a:p>
          <a:p>
            <a:pPr lvl="2"/>
            <a:r>
              <a:rPr lang="en-GB" sz="1400" dirty="0"/>
              <a:t>IA level – ROM? HLSO?</a:t>
            </a:r>
          </a:p>
          <a:p>
            <a:pPr lvl="2"/>
            <a:r>
              <a:rPr lang="en-GB" sz="1400" dirty="0"/>
              <a:t>Design products – High Level Solution options? Revised interface design formats (file formats / screens / rejection codes?)</a:t>
            </a:r>
          </a:p>
          <a:p>
            <a:pPr lvl="3"/>
            <a:r>
              <a:rPr lang="en-GB" sz="1400" dirty="0"/>
              <a:t>Impacts are not possible to assess until available</a:t>
            </a:r>
          </a:p>
          <a:p>
            <a:pPr lvl="3"/>
            <a:r>
              <a:rPr lang="en-GB" sz="1400" dirty="0"/>
              <a:t>We need to assess how this will integrate with the DSC change processes</a:t>
            </a:r>
          </a:p>
          <a:p>
            <a:pPr lvl="1"/>
            <a:r>
              <a:rPr lang="en-GB" sz="1600" dirty="0"/>
              <a:t>Initial proposal flagged that major releases would be implemented in line with electricity (Thursday evening), and that there would be three major releases (Feb / June / Nov)</a:t>
            </a:r>
          </a:p>
          <a:p>
            <a:pPr lvl="2"/>
            <a:r>
              <a:rPr lang="en-GB" sz="1400" dirty="0"/>
              <a:t>Views?</a:t>
            </a:r>
          </a:p>
          <a:p>
            <a:pPr lvl="2"/>
            <a:r>
              <a:rPr lang="en-GB" sz="1400" dirty="0"/>
              <a:t>Mitigations? – relaxation of SLAs, amending invoice cycles</a:t>
            </a:r>
          </a:p>
          <a:p>
            <a:pPr lvl="1"/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02233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dc10145-0930-4f77-9971-20747f828c5b"/>
    <ds:schemaRef ds:uri="c39f7e49-0b2e-4394-868d-72099a267b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141D1F-D0DF-4BBD-9DDA-1374B7C747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16597</TotalTime>
  <Words>707</Words>
  <Application>Microsoft Office PowerPoint</Application>
  <PresentationFormat>On-screen Show (16:9)</PresentationFormat>
  <Paragraphs>154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Update</vt:lpstr>
      <vt:lpstr>SCR- Impacts to UNC </vt:lpstr>
      <vt:lpstr>Release of Protected Information to RECCo</vt:lpstr>
      <vt:lpstr>Next Steps</vt:lpstr>
      <vt:lpstr>Data Access – Discussion </vt:lpstr>
      <vt:lpstr>Other CM Engagements</vt:lpstr>
      <vt:lpstr>Other CM Engagements – for awareness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Jayne McGlone</cp:lastModifiedBy>
  <cp:revision>30</cp:revision>
  <cp:lastPrinted>2019-04-24T14:22:54Z</cp:lastPrinted>
  <dcterms:created xsi:type="dcterms:W3CDTF">2011-09-20T14:58:41Z</dcterms:created>
  <dcterms:modified xsi:type="dcterms:W3CDTF">2021-08-06T13:56:21Z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0x010100CD78529C455A9849A187361FC3458725</vt:lpwstr>
  </property>
</Properties>
</file>