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463" r:id="rId5"/>
    <p:sldId id="464" r:id="rId6"/>
    <p:sldId id="465" r:id="rId7"/>
    <p:sldId id="4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e Williams" initials="JW" lastIdx="1" clrIdx="0">
    <p:extLst>
      <p:ext uri="{19B8F6BF-5375-455C-9EA6-DF929625EA0E}">
        <p15:presenceInfo xmlns:p15="http://schemas.microsoft.com/office/powerpoint/2012/main" userId="S::Joanne.Williams@xoserve.com::d39fd7a2-e977-4005-a1b8-665cd7ce1fbd" providerId="AD"/>
      </p:ext>
    </p:extLst>
  </p:cmAuthor>
  <p:cmAuthor id="2" name="Harris, Simon" initials="HS" lastIdx="5" clrIdx="1">
    <p:extLst>
      <p:ext uri="{19B8F6BF-5375-455C-9EA6-DF929625EA0E}">
        <p15:presenceInfo xmlns:p15="http://schemas.microsoft.com/office/powerpoint/2012/main" userId="S::simon.harris@xoserve.com::141bd518-a903-4682-a1d6-6717e25c60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60"/>
    <p:restoredTop sz="94684"/>
  </p:normalViewPr>
  <p:slideViewPr>
    <p:cSldViewPr snapToGrid="0">
      <p:cViewPr varScale="1">
        <p:scale>
          <a:sx n="92" d="100"/>
          <a:sy n="92" d="100"/>
        </p:scale>
        <p:origin x="176"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D8C08B-6156-46E4-A4EC-B29EB368C430}" type="datetimeFigureOut">
              <a:rPr lang="en-GB" smtClean="0"/>
              <a:t>23/08/2021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31FE-D110-4BE8-B28F-208BC0F469B6}" type="slidenum">
              <a:rPr lang="en-GB" smtClean="0"/>
              <a:t>‹#›</a:t>
            </a:fld>
            <a:endParaRPr lang="en-GB"/>
          </a:p>
        </p:txBody>
      </p:sp>
    </p:spTree>
    <p:extLst>
      <p:ext uri="{BB962C8B-B14F-4D97-AF65-F5344CB8AC3E}">
        <p14:creationId xmlns:p14="http://schemas.microsoft.com/office/powerpoint/2010/main" val="108085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42788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8119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2005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870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62256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778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12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87238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400075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23619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1FE292-CD4F-49F5-927E-B85C8C296F4B}"/>
              </a:ext>
            </a:extLst>
          </p:cNvPr>
          <p:cNvSpPr>
            <a:spLocks noGrp="1"/>
          </p:cNvSpPr>
          <p:nvPr>
            <p:ph type="ctrTitle"/>
          </p:nvPr>
        </p:nvSpPr>
        <p:spPr/>
        <p:txBody>
          <a:bodyPr/>
          <a:lstStyle/>
          <a:p>
            <a:r>
              <a:rPr lang="en-GB"/>
              <a:t>CMS Rebuild Update</a:t>
            </a:r>
          </a:p>
        </p:txBody>
      </p:sp>
      <p:sp>
        <p:nvSpPr>
          <p:cNvPr id="5" name="Subtitle 4">
            <a:extLst>
              <a:ext uri="{FF2B5EF4-FFF2-40B4-BE49-F238E27FC236}">
                <a16:creationId xmlns:a16="http://schemas.microsoft.com/office/drawing/2014/main" id="{F2593A0D-9414-4F66-A28B-C8A2F59EF164}"/>
              </a:ext>
            </a:extLst>
          </p:cNvPr>
          <p:cNvSpPr>
            <a:spLocks noGrp="1"/>
          </p:cNvSpPr>
          <p:nvPr>
            <p:ph type="subTitle" idx="1"/>
          </p:nvPr>
        </p:nvSpPr>
        <p:spPr/>
        <p:txBody>
          <a:bodyPr vert="horz" lIns="91440" tIns="45720" rIns="91440" bIns="45720" rtlCol="0" anchor="t">
            <a:normAutofit/>
          </a:bodyPr>
          <a:lstStyle/>
          <a:p>
            <a:r>
              <a:rPr lang="en-GB" sz="3450" dirty="0" err="1">
                <a:latin typeface="Arial"/>
                <a:cs typeface="Arial"/>
              </a:rPr>
              <a:t>ChMC</a:t>
            </a:r>
            <a:r>
              <a:rPr lang="en-GB" sz="3450" dirty="0">
                <a:latin typeface="Arial"/>
                <a:cs typeface="Arial"/>
              </a:rPr>
              <a:t> Updates</a:t>
            </a:r>
            <a:endParaRPr lang="en-GB" dirty="0"/>
          </a:p>
          <a:p>
            <a:r>
              <a:rPr lang="en-GB" dirty="0"/>
              <a:t>Jo Williams</a:t>
            </a:r>
          </a:p>
        </p:txBody>
      </p:sp>
    </p:spTree>
    <p:extLst>
      <p:ext uri="{BB962C8B-B14F-4D97-AF65-F5344CB8AC3E}">
        <p14:creationId xmlns:p14="http://schemas.microsoft.com/office/powerpoint/2010/main" val="12101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267AF-E9E0-48CA-8B54-175895CFFC79}"/>
              </a:ext>
            </a:extLst>
          </p:cNvPr>
          <p:cNvSpPr>
            <a:spLocks noGrp="1"/>
          </p:cNvSpPr>
          <p:nvPr>
            <p:ph type="title"/>
          </p:nvPr>
        </p:nvSpPr>
        <p:spPr/>
        <p:txBody>
          <a:bodyPr/>
          <a:lstStyle/>
          <a:p>
            <a:r>
              <a:rPr lang="en-GB"/>
              <a:t>CMS Rebuild - Progress to date</a:t>
            </a:r>
          </a:p>
        </p:txBody>
      </p:sp>
      <p:graphicFrame>
        <p:nvGraphicFramePr>
          <p:cNvPr id="4" name="Table 3">
            <a:extLst>
              <a:ext uri="{FF2B5EF4-FFF2-40B4-BE49-F238E27FC236}">
                <a16:creationId xmlns:a16="http://schemas.microsoft.com/office/drawing/2014/main" id="{CEEA4514-D8BB-4490-B1C9-DBD08D5EA15A}"/>
              </a:ext>
            </a:extLst>
          </p:cNvPr>
          <p:cNvGraphicFramePr>
            <a:graphicFrameLocks noGrp="1"/>
          </p:cNvGraphicFramePr>
          <p:nvPr>
            <p:extLst>
              <p:ext uri="{D42A27DB-BD31-4B8C-83A1-F6EECF244321}">
                <p14:modId xmlns:p14="http://schemas.microsoft.com/office/powerpoint/2010/main" val="2569765084"/>
              </p:ext>
            </p:extLst>
          </p:nvPr>
        </p:nvGraphicFramePr>
        <p:xfrm>
          <a:off x="200026" y="898284"/>
          <a:ext cx="11781442" cy="5795079"/>
        </p:xfrm>
        <a:graphic>
          <a:graphicData uri="http://schemas.openxmlformats.org/drawingml/2006/table">
            <a:tbl>
              <a:tblPr firstRow="1" bandRow="1">
                <a:tableStyleId>{5C22544A-7EE6-4342-B048-85BDC9FD1C3A}</a:tableStyleId>
              </a:tblPr>
              <a:tblGrid>
                <a:gridCol w="11781442">
                  <a:extLst>
                    <a:ext uri="{9D8B030D-6E8A-4147-A177-3AD203B41FA5}">
                      <a16:colId xmlns:a16="http://schemas.microsoft.com/office/drawing/2014/main" val="429621566"/>
                    </a:ext>
                  </a:extLst>
                </a:gridCol>
              </a:tblGrid>
              <a:tr h="408418">
                <a:tc>
                  <a:txBody>
                    <a:bodyPr/>
                    <a:lstStyle/>
                    <a:p>
                      <a:r>
                        <a:rPr lang="en-GB" sz="1600" dirty="0">
                          <a:solidFill>
                            <a:schemeClr val="bg1"/>
                          </a:solidFill>
                        </a:rPr>
                        <a:t>Summary of progress to date </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5386661">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400" dirty="0">
                          <a:solidFill>
                            <a:schemeClr val="tx1"/>
                          </a:solidFill>
                          <a:latin typeface="Calibri"/>
                          <a:cs typeface="Calibri"/>
                        </a:rPr>
                        <a:t>All activities continue to plan, we are refining the Workshop plan for both internal and external workshops, internal workshops will commence first to provide as much input as possible to the external workshops to ensure we use customers time effectively.</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solidFill>
                          <a:schemeClr val="tx1"/>
                        </a:solidFill>
                        <a:latin typeface="Calibri"/>
                        <a:cs typeface="Calibri"/>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400" dirty="0">
                          <a:solidFill>
                            <a:schemeClr val="tx1"/>
                          </a:solidFill>
                          <a:latin typeface="Calibri"/>
                          <a:cs typeface="Calibri"/>
                        </a:rPr>
                        <a:t>The first Extraordinary CMS DSG Kick off session was held on 24th August which had a great attendance of 30 participants , during this the proposed dates of future extraordinary CMS DSGs (slide 4) were discussed and it provided an opportunity to ask questions too. </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Following on from the Must Reads Workshop and consequential discussions we are continuing to analyse the Must Read Options to understand the benefits to all customer constituencies, as well as understanding additional process overheads that the options may create. We will be talking directly to customers where requested, as well as discussing at the relevant Detailed Analysis Workshop. The Team will be taking this to the Constituency sessions  for wider discussion.  </a:t>
                      </a:r>
                    </a:p>
                    <a:p>
                      <a:pPr marL="0" indent="0">
                        <a:buFont typeface="Arial" panose="020B0604020202020204" pitchFamily="34" charset="0"/>
                        <a:buNone/>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Internal teams are continuing to revisit the GSR process to see if additional improvements can be identified and built into the Ideal “To Be” process, which will form the foundations of the GSR Detailed Analysis Workshop.  Still refining the process and working through the options, these will be presented internally and then presented at a separate session prior to the  GSR CMS DSG on the 05/10/2021.</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The CMS Rebuild Team have completed the input to Rec Schedule 3 review.  The CSSC Programme Senior BA has visibility of requirements of the CMS processes and shall be a key attendant at the relevant CMS Workshops to ensure we understand any consequences.  We shall continue to do this for any other key changes that are inflight too.</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We continue to work on the TOG Mod, the team are currently liaising with Xoserve to draft out an Interim process that may have to be utilised prior to CMS Rebuild going live. The outputs shall be shared shortly.</a:t>
                      </a:r>
                      <a:endParaRPr lang="en-GB" sz="1400" dirty="0">
                        <a:solidFill>
                          <a:srgbClr val="FF0000"/>
                        </a:solidFill>
                        <a:latin typeface="Calibri"/>
                        <a:cs typeface="Calibri"/>
                      </a:endParaRP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endParaRPr lang="en-GB" sz="1400" dirty="0">
                        <a:solidFill>
                          <a:schemeClr val="tx1"/>
                        </a:solidFill>
                        <a:latin typeface="Calibri"/>
                        <a:cs typeface="Calibri"/>
                      </a:endParaRP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spTree>
    <p:extLst>
      <p:ext uri="{BB962C8B-B14F-4D97-AF65-F5344CB8AC3E}">
        <p14:creationId xmlns:p14="http://schemas.microsoft.com/office/powerpoint/2010/main" val="575992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DBAEE-EEC4-A94E-B78D-9D53961DBFC8}"/>
              </a:ext>
            </a:extLst>
          </p:cNvPr>
          <p:cNvSpPr>
            <a:spLocks noGrp="1"/>
          </p:cNvSpPr>
          <p:nvPr>
            <p:ph type="title"/>
          </p:nvPr>
        </p:nvSpPr>
        <p:spPr/>
        <p:txBody>
          <a:bodyPr/>
          <a:lstStyle/>
          <a:p>
            <a:r>
              <a:rPr lang="en-US" dirty="0"/>
              <a:t>CMS Rebuild Detailed Analysis</a:t>
            </a:r>
          </a:p>
        </p:txBody>
      </p:sp>
      <p:sp>
        <p:nvSpPr>
          <p:cNvPr id="3" name="Content Placeholder 2">
            <a:extLst>
              <a:ext uri="{FF2B5EF4-FFF2-40B4-BE49-F238E27FC236}">
                <a16:creationId xmlns:a16="http://schemas.microsoft.com/office/drawing/2014/main" id="{650A6EAA-2349-CC47-ABA9-ECB00521F8DC}"/>
              </a:ext>
            </a:extLst>
          </p:cNvPr>
          <p:cNvSpPr>
            <a:spLocks noGrp="1"/>
          </p:cNvSpPr>
          <p:nvPr>
            <p:ph idx="1"/>
          </p:nvPr>
        </p:nvSpPr>
        <p:spPr/>
        <p:txBody>
          <a:bodyPr/>
          <a:lstStyle/>
          <a:p>
            <a:endParaRPr lang="en-US"/>
          </a:p>
        </p:txBody>
      </p:sp>
      <p:graphicFrame>
        <p:nvGraphicFramePr>
          <p:cNvPr id="4" name="Table 3">
            <a:extLst>
              <a:ext uri="{FF2B5EF4-FFF2-40B4-BE49-F238E27FC236}">
                <a16:creationId xmlns:a16="http://schemas.microsoft.com/office/drawing/2014/main" id="{E92CE94E-1059-3044-8869-4761B7B5685B}"/>
              </a:ext>
            </a:extLst>
          </p:cNvPr>
          <p:cNvGraphicFramePr>
            <a:graphicFrameLocks noGrp="1"/>
          </p:cNvGraphicFramePr>
          <p:nvPr>
            <p:extLst>
              <p:ext uri="{D42A27DB-BD31-4B8C-83A1-F6EECF244321}">
                <p14:modId xmlns:p14="http://schemas.microsoft.com/office/powerpoint/2010/main" val="4220456598"/>
              </p:ext>
            </p:extLst>
          </p:nvPr>
        </p:nvGraphicFramePr>
        <p:xfrm>
          <a:off x="200026" y="898284"/>
          <a:ext cx="11781442" cy="5795079"/>
        </p:xfrm>
        <a:graphic>
          <a:graphicData uri="http://schemas.openxmlformats.org/drawingml/2006/table">
            <a:tbl>
              <a:tblPr firstRow="1" bandRow="1">
                <a:tableStyleId>{5C22544A-7EE6-4342-B048-85BDC9FD1C3A}</a:tableStyleId>
              </a:tblPr>
              <a:tblGrid>
                <a:gridCol w="11781442">
                  <a:extLst>
                    <a:ext uri="{9D8B030D-6E8A-4147-A177-3AD203B41FA5}">
                      <a16:colId xmlns:a16="http://schemas.microsoft.com/office/drawing/2014/main" val="429621566"/>
                    </a:ext>
                  </a:extLst>
                </a:gridCol>
              </a:tblGrid>
              <a:tr h="408418">
                <a:tc>
                  <a:txBody>
                    <a:bodyPr/>
                    <a:lstStyle/>
                    <a:p>
                      <a:r>
                        <a:rPr lang="en-GB" sz="1600" dirty="0">
                          <a:solidFill>
                            <a:schemeClr val="bg1"/>
                          </a:solidFill>
                        </a:rPr>
                        <a:t>Detailed Analysis Approach</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5386661">
                <a:tc>
                  <a:txBody>
                    <a:bodyPr/>
                    <a:lstStyle/>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endParaRPr lang="en-GB" sz="1400" dirty="0">
                        <a:solidFill>
                          <a:schemeClr val="tx1"/>
                        </a:solidFill>
                        <a:latin typeface="Calibri"/>
                        <a:cs typeface="Calibri"/>
                      </a:endParaRP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sp>
        <p:nvSpPr>
          <p:cNvPr id="5" name="Text Placeholder 10">
            <a:extLst>
              <a:ext uri="{FF2B5EF4-FFF2-40B4-BE49-F238E27FC236}">
                <a16:creationId xmlns:a16="http://schemas.microsoft.com/office/drawing/2014/main" id="{4AA62ECC-FD34-D142-91C0-5413BE167E15}"/>
              </a:ext>
            </a:extLst>
          </p:cNvPr>
          <p:cNvSpPr txBox="1">
            <a:spLocks/>
          </p:cNvSpPr>
          <p:nvPr/>
        </p:nvSpPr>
        <p:spPr>
          <a:xfrm>
            <a:off x="200025" y="1412776"/>
            <a:ext cx="4072171" cy="4477790"/>
          </a:xfrm>
          <a:prstGeom prst="rect">
            <a:avLst/>
          </a:prstGeom>
        </p:spPr>
        <p:txBody>
          <a:bodyPr/>
          <a:lst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228320" indent="-228320">
              <a:buFontTx/>
              <a:buChar char="-"/>
            </a:pPr>
            <a:r>
              <a:rPr lang="en-US" sz="1800" dirty="0"/>
              <a:t>CMS Rebuild Core Team will build out Use Cases from each step of the processes</a:t>
            </a:r>
          </a:p>
          <a:p>
            <a:pPr marL="228320" indent="-228320">
              <a:buFontTx/>
              <a:buChar char="-"/>
            </a:pPr>
            <a:endParaRPr lang="en-US" sz="1800" dirty="0"/>
          </a:p>
          <a:p>
            <a:pPr marL="228320" indent="-228320">
              <a:buFontTx/>
              <a:buChar char="-"/>
            </a:pPr>
            <a:r>
              <a:rPr lang="en-US" sz="1800" dirty="0"/>
              <a:t>These will then be walked through with relevant additional SMEs and wider Project Team to ensure</a:t>
            </a:r>
          </a:p>
          <a:p>
            <a:pPr marL="837173" lvl="1" indent="-228320">
              <a:buFontTx/>
              <a:buChar char="-"/>
            </a:pPr>
            <a:r>
              <a:rPr lang="en-US" sz="1800" dirty="0"/>
              <a:t>Clear requirements</a:t>
            </a:r>
          </a:p>
          <a:p>
            <a:pPr marL="837173" lvl="1" indent="-228320">
              <a:buFontTx/>
              <a:buChar char="-"/>
            </a:pPr>
            <a:r>
              <a:rPr lang="en-US" sz="1800" dirty="0"/>
              <a:t>System functionality captured</a:t>
            </a:r>
          </a:p>
          <a:p>
            <a:pPr marL="837173" lvl="1" indent="-228320">
              <a:buFontTx/>
              <a:buChar char="-"/>
            </a:pPr>
            <a:r>
              <a:rPr lang="en-US" sz="1800" dirty="0"/>
              <a:t>NFRs included</a:t>
            </a:r>
          </a:p>
          <a:p>
            <a:pPr marL="837173" lvl="1" indent="-228320">
              <a:buFontTx/>
              <a:buChar char="-"/>
            </a:pPr>
            <a:endParaRPr lang="en-US" sz="1800" dirty="0"/>
          </a:p>
          <a:p>
            <a:pPr marL="228320" indent="-228320">
              <a:buFontTx/>
              <a:buChar char="-"/>
            </a:pPr>
            <a:r>
              <a:rPr lang="en-US" sz="1800" dirty="0"/>
              <a:t>The output then shall be walked through the DSG Group to capture comments / approval</a:t>
            </a:r>
          </a:p>
          <a:p>
            <a:pPr marL="228320" indent="-228320">
              <a:buFontTx/>
              <a:buChar char="-"/>
            </a:pPr>
            <a:endParaRPr lang="en-US" sz="1800" dirty="0"/>
          </a:p>
          <a:p>
            <a:pPr marL="228320" indent="-228320">
              <a:buFontTx/>
              <a:buChar char="-"/>
            </a:pPr>
            <a:r>
              <a:rPr lang="en-US" sz="1800" dirty="0"/>
              <a:t>They will then be transferred into a BRD for DSG and </a:t>
            </a:r>
            <a:r>
              <a:rPr lang="en-US" sz="1800" dirty="0" err="1"/>
              <a:t>ChMC</a:t>
            </a:r>
            <a:r>
              <a:rPr lang="en-US" sz="1800" dirty="0"/>
              <a:t> Approval</a:t>
            </a:r>
          </a:p>
          <a:p>
            <a:endParaRPr lang="en-US" sz="1800" dirty="0"/>
          </a:p>
        </p:txBody>
      </p:sp>
      <p:pic>
        <p:nvPicPr>
          <p:cNvPr id="6" name="Picture 5">
            <a:extLst>
              <a:ext uri="{FF2B5EF4-FFF2-40B4-BE49-F238E27FC236}">
                <a16:creationId xmlns:a16="http://schemas.microsoft.com/office/drawing/2014/main" id="{2BECD1AB-9B80-A244-BD02-0E1EA1F32FF6}"/>
              </a:ext>
            </a:extLst>
          </p:cNvPr>
          <p:cNvPicPr>
            <a:picLocks noChangeAspect="1"/>
          </p:cNvPicPr>
          <p:nvPr/>
        </p:nvPicPr>
        <p:blipFill>
          <a:blip r:embed="rId2"/>
          <a:stretch>
            <a:fillRect/>
          </a:stretch>
        </p:blipFill>
        <p:spPr>
          <a:xfrm>
            <a:off x="4153052" y="1701080"/>
            <a:ext cx="7838922" cy="4189486"/>
          </a:xfrm>
          <a:prstGeom prst="rect">
            <a:avLst/>
          </a:prstGeom>
        </p:spPr>
      </p:pic>
    </p:spTree>
    <p:extLst>
      <p:ext uri="{BB962C8B-B14F-4D97-AF65-F5344CB8AC3E}">
        <p14:creationId xmlns:p14="http://schemas.microsoft.com/office/powerpoint/2010/main" val="291387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94ABE-6CD1-3A44-9D00-47C4360C4790}"/>
              </a:ext>
            </a:extLst>
          </p:cNvPr>
          <p:cNvSpPr>
            <a:spLocks noGrp="1"/>
          </p:cNvSpPr>
          <p:nvPr>
            <p:ph type="title"/>
          </p:nvPr>
        </p:nvSpPr>
        <p:spPr/>
        <p:txBody>
          <a:bodyPr/>
          <a:lstStyle/>
          <a:p>
            <a:r>
              <a:rPr lang="en-US" dirty="0"/>
              <a:t>Proposed CMS DSG Dates</a:t>
            </a:r>
          </a:p>
        </p:txBody>
      </p:sp>
      <p:sp>
        <p:nvSpPr>
          <p:cNvPr id="3" name="Content Placeholder 2">
            <a:extLst>
              <a:ext uri="{FF2B5EF4-FFF2-40B4-BE49-F238E27FC236}">
                <a16:creationId xmlns:a16="http://schemas.microsoft.com/office/drawing/2014/main" id="{043BE8DC-3D96-3848-970E-C3ECE690E31E}"/>
              </a:ext>
            </a:extLst>
          </p:cNvPr>
          <p:cNvSpPr>
            <a:spLocks noGrp="1"/>
          </p:cNvSpPr>
          <p:nvPr>
            <p:ph idx="1"/>
          </p:nvPr>
        </p:nvSpPr>
        <p:spPr/>
        <p:txBody>
          <a:bodyPr/>
          <a:lstStyle/>
          <a:p>
            <a:endParaRPr lang="en-US"/>
          </a:p>
        </p:txBody>
      </p:sp>
      <p:graphicFrame>
        <p:nvGraphicFramePr>
          <p:cNvPr id="4" name="Table 3">
            <a:extLst>
              <a:ext uri="{FF2B5EF4-FFF2-40B4-BE49-F238E27FC236}">
                <a16:creationId xmlns:a16="http://schemas.microsoft.com/office/drawing/2014/main" id="{8BC78E85-4C71-884F-8EF4-0C46544BC5DC}"/>
              </a:ext>
            </a:extLst>
          </p:cNvPr>
          <p:cNvGraphicFramePr>
            <a:graphicFrameLocks noGrp="1"/>
          </p:cNvGraphicFramePr>
          <p:nvPr>
            <p:extLst>
              <p:ext uri="{D42A27DB-BD31-4B8C-83A1-F6EECF244321}">
                <p14:modId xmlns:p14="http://schemas.microsoft.com/office/powerpoint/2010/main" val="3144215339"/>
              </p:ext>
            </p:extLst>
          </p:nvPr>
        </p:nvGraphicFramePr>
        <p:xfrm>
          <a:off x="609600" y="1014744"/>
          <a:ext cx="10972800" cy="5143800"/>
        </p:xfrm>
        <a:graphic>
          <a:graphicData uri="http://schemas.openxmlformats.org/drawingml/2006/table">
            <a:tbl>
              <a:tblPr firstRow="1" bandRow="1">
                <a:tableStyleId>{5C22544A-7EE6-4342-B048-85BDC9FD1C3A}</a:tableStyleId>
              </a:tblPr>
              <a:tblGrid>
                <a:gridCol w="2194560">
                  <a:extLst>
                    <a:ext uri="{9D8B030D-6E8A-4147-A177-3AD203B41FA5}">
                      <a16:colId xmlns:a16="http://schemas.microsoft.com/office/drawing/2014/main" val="429621566"/>
                    </a:ext>
                  </a:extLst>
                </a:gridCol>
                <a:gridCol w="2194560">
                  <a:extLst>
                    <a:ext uri="{9D8B030D-6E8A-4147-A177-3AD203B41FA5}">
                      <a16:colId xmlns:a16="http://schemas.microsoft.com/office/drawing/2014/main" val="4066826466"/>
                    </a:ext>
                  </a:extLst>
                </a:gridCol>
                <a:gridCol w="2194560">
                  <a:extLst>
                    <a:ext uri="{9D8B030D-6E8A-4147-A177-3AD203B41FA5}">
                      <a16:colId xmlns:a16="http://schemas.microsoft.com/office/drawing/2014/main" val="688139124"/>
                    </a:ext>
                  </a:extLst>
                </a:gridCol>
                <a:gridCol w="2194560">
                  <a:extLst>
                    <a:ext uri="{9D8B030D-6E8A-4147-A177-3AD203B41FA5}">
                      <a16:colId xmlns:a16="http://schemas.microsoft.com/office/drawing/2014/main" val="493829931"/>
                    </a:ext>
                  </a:extLst>
                </a:gridCol>
                <a:gridCol w="2194560">
                  <a:extLst>
                    <a:ext uri="{9D8B030D-6E8A-4147-A177-3AD203B41FA5}">
                      <a16:colId xmlns:a16="http://schemas.microsoft.com/office/drawing/2014/main" val="1979640155"/>
                    </a:ext>
                  </a:extLst>
                </a:gridCol>
              </a:tblGrid>
              <a:tr h="249151">
                <a:tc gridSpan="5">
                  <a:txBody>
                    <a:bodyPr/>
                    <a:lstStyle/>
                    <a:p>
                      <a:r>
                        <a:rPr lang="en-GB" sz="1600" dirty="0">
                          <a:solidFill>
                            <a:schemeClr val="bg1"/>
                          </a:solidFill>
                        </a:rPr>
                        <a:t>CMS DSG Timetable </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sz="1600" dirty="0">
                        <a:solidFill>
                          <a:schemeClr val="bg1"/>
                        </a:solidFill>
                      </a:endParaRPr>
                    </a:p>
                  </a:txBody>
                  <a:tcPr marL="121920" marR="121920" marT="60960" marB="60960">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sz="1600" dirty="0">
                        <a:solidFill>
                          <a:schemeClr val="bg1"/>
                        </a:solidFill>
                      </a:endParaRPr>
                    </a:p>
                  </a:txBody>
                  <a:tcPr marL="121920" marR="121920" marT="60960" marB="60960">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sz="1600" dirty="0">
                        <a:solidFill>
                          <a:schemeClr val="bg1"/>
                        </a:solidFill>
                      </a:endParaRPr>
                    </a:p>
                  </a:txBody>
                  <a:tcPr marL="121920" marR="121920" marT="60960" marB="60960">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sz="1600" dirty="0">
                        <a:solidFill>
                          <a:schemeClr val="bg1"/>
                        </a:solidFill>
                      </a:endParaRP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442371">
                <a:tc>
                  <a:txBody>
                    <a:bodyPr/>
                    <a:lstStyle/>
                    <a:p>
                      <a:pPr algn="ctr" fontAlgn="b"/>
                      <a:r>
                        <a:rPr lang="en-GB" sz="1100" b="1" i="0" u="none" strike="noStrike" dirty="0">
                          <a:solidFill>
                            <a:srgbClr val="000000"/>
                          </a:solidFill>
                          <a:effectLst/>
                          <a:latin typeface="Calibri" panose="020F0502020204030204" pitchFamily="34" charset="0"/>
                        </a:rPr>
                        <a:t>Date</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1" i="0" u="none" strike="noStrike" dirty="0">
                          <a:solidFill>
                            <a:srgbClr val="000000"/>
                          </a:solidFill>
                          <a:effectLst/>
                          <a:latin typeface="Calibri" panose="020F0502020204030204" pitchFamily="34" charset="0"/>
                        </a:rPr>
                        <a:t>Weekday</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1" i="0" u="none" strike="noStrike">
                          <a:solidFill>
                            <a:srgbClr val="000000"/>
                          </a:solidFill>
                          <a:effectLst/>
                          <a:latin typeface="Calibri" panose="020F0502020204030204" pitchFamily="34" charset="0"/>
                        </a:rPr>
                        <a:t>Time</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1" i="0" u="none" strike="noStrike">
                          <a:solidFill>
                            <a:srgbClr val="000000"/>
                          </a:solidFill>
                          <a:effectLst/>
                          <a:latin typeface="Calibri" panose="020F0502020204030204" pitchFamily="34" charset="0"/>
                        </a:rPr>
                        <a:t>Recommended </a:t>
                      </a:r>
                      <a:r>
                        <a:rPr lang="en-GB" sz="1100" b="1" i="0" u="none" strike="noStrike" dirty="0">
                          <a:solidFill>
                            <a:srgbClr val="000000"/>
                          </a:solidFill>
                          <a:effectLst/>
                          <a:latin typeface="Calibri" panose="020F0502020204030204" pitchFamily="34" charset="0"/>
                        </a:rPr>
                        <a:t>Process</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1" i="0" u="none" strike="noStrike" dirty="0">
                          <a:solidFill>
                            <a:srgbClr val="000000"/>
                          </a:solidFill>
                          <a:effectLst/>
                          <a:latin typeface="Calibri" panose="020F0502020204030204" pitchFamily="34" charset="0"/>
                        </a:rPr>
                        <a:t>Clashes with</a:t>
                      </a:r>
                    </a:p>
                  </a:txBody>
                  <a:tcPr marL="9525" marR="9525" marT="9525" marB="0" anchor="b">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r h="72410">
                <a:tc>
                  <a:txBody>
                    <a:bodyPr/>
                    <a:lstStyle/>
                    <a:p>
                      <a:pPr algn="ctr" fontAlgn="b"/>
                      <a:r>
                        <a:rPr lang="en-GB" sz="1100" b="0" i="0" u="none" strike="noStrike">
                          <a:solidFill>
                            <a:srgbClr val="000000"/>
                          </a:solidFill>
                          <a:effectLst/>
                          <a:latin typeface="Calibri" panose="020F0502020204030204" pitchFamily="34" charset="0"/>
                        </a:rPr>
                        <a:t>24-Aug</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Tues</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dirty="0">
                          <a:solidFill>
                            <a:srgbClr val="000000"/>
                          </a:solidFill>
                          <a:effectLst/>
                          <a:latin typeface="Calibri" panose="020F0502020204030204" pitchFamily="34" charset="0"/>
                        </a:rPr>
                        <a:t>14:00-16:00</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Intro</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dirty="0">
                          <a:solidFill>
                            <a:srgbClr val="000000"/>
                          </a:solidFill>
                          <a:effectLst/>
                          <a:latin typeface="Calibri" panose="020F0502020204030204" pitchFamily="34" charset="0"/>
                        </a:rPr>
                        <a:t> </a:t>
                      </a:r>
                    </a:p>
                  </a:txBody>
                  <a:tcPr marL="9525" marR="9525" marT="9525" marB="0" anchor="b">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83045244"/>
                  </a:ext>
                </a:extLst>
              </a:tr>
              <a:tr h="442371">
                <a:tc>
                  <a:txBody>
                    <a:bodyPr/>
                    <a:lstStyle/>
                    <a:p>
                      <a:pPr algn="ctr" fontAlgn="b"/>
                      <a:r>
                        <a:rPr lang="en-GB" sz="1100" b="0" i="0" u="none" strike="noStrike">
                          <a:solidFill>
                            <a:srgbClr val="000000"/>
                          </a:solidFill>
                          <a:effectLst/>
                          <a:latin typeface="Calibri" panose="020F0502020204030204" pitchFamily="34" charset="0"/>
                        </a:rPr>
                        <a:t>31-Aug</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Tues</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dirty="0">
                          <a:solidFill>
                            <a:srgbClr val="000000"/>
                          </a:solidFill>
                          <a:effectLst/>
                          <a:latin typeface="Calibri" panose="020F0502020204030204" pitchFamily="34" charset="0"/>
                        </a:rPr>
                        <a:t>14:00-16:00</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dirty="0">
                          <a:solidFill>
                            <a:srgbClr val="000000"/>
                          </a:solidFill>
                          <a:effectLst/>
                          <a:latin typeface="Calibri" panose="020F0502020204030204" pitchFamily="34" charset="0"/>
                        </a:rPr>
                        <a:t>ISO/ DTL</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dirty="0">
                          <a:solidFill>
                            <a:srgbClr val="000000"/>
                          </a:solidFill>
                          <a:effectLst/>
                          <a:latin typeface="Calibri" panose="020F0502020204030204" pitchFamily="34" charset="0"/>
                        </a:rPr>
                        <a:t> </a:t>
                      </a:r>
                    </a:p>
                  </a:txBody>
                  <a:tcPr marL="9525" marR="9525" marT="9525" marB="0" anchor="b">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7934132"/>
                  </a:ext>
                </a:extLst>
              </a:tr>
              <a:tr h="442371">
                <a:tc>
                  <a:txBody>
                    <a:bodyPr/>
                    <a:lstStyle/>
                    <a:p>
                      <a:pPr algn="ctr" fontAlgn="b"/>
                      <a:r>
                        <a:rPr lang="en-GB" sz="1100" b="0" i="0" u="none" strike="noStrike">
                          <a:solidFill>
                            <a:srgbClr val="000000"/>
                          </a:solidFill>
                          <a:effectLst/>
                          <a:latin typeface="Calibri" panose="020F0502020204030204" pitchFamily="34" charset="0"/>
                        </a:rPr>
                        <a:t>03-Sep</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Fri</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10:00-12:00</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FOM</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IGT Constituency</a:t>
                      </a:r>
                    </a:p>
                  </a:txBody>
                  <a:tcPr marL="9525" marR="9525" marT="9525" marB="0" anchor="b">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0874762"/>
                  </a:ext>
                </a:extLst>
              </a:tr>
              <a:tr h="442371">
                <a:tc>
                  <a:txBody>
                    <a:bodyPr/>
                    <a:lstStyle/>
                    <a:p>
                      <a:pPr algn="ctr" fontAlgn="b"/>
                      <a:r>
                        <a:rPr lang="en-GB" sz="1100" b="0" i="0" u="none" strike="noStrike" dirty="0">
                          <a:solidFill>
                            <a:srgbClr val="000000"/>
                          </a:solidFill>
                          <a:effectLst/>
                          <a:latin typeface="Calibri" panose="020F0502020204030204" pitchFamily="34" charset="0"/>
                        </a:rPr>
                        <a:t>10-Sep</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dirty="0">
                          <a:solidFill>
                            <a:srgbClr val="000000"/>
                          </a:solidFill>
                          <a:effectLst/>
                          <a:latin typeface="Calibri" panose="020F0502020204030204" pitchFamily="34" charset="0"/>
                        </a:rPr>
                        <a:t>Fri</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dirty="0">
                          <a:solidFill>
                            <a:srgbClr val="000000"/>
                          </a:solidFill>
                          <a:effectLst/>
                          <a:latin typeface="Calibri" panose="020F0502020204030204" pitchFamily="34" charset="0"/>
                        </a:rPr>
                        <a:t>10:00-12:00</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dirty="0">
                          <a:solidFill>
                            <a:srgbClr val="000000"/>
                          </a:solidFill>
                          <a:effectLst/>
                          <a:latin typeface="Calibri" panose="020F0502020204030204" pitchFamily="34" charset="0"/>
                        </a:rPr>
                        <a:t>CDQ/RFA</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9525" marR="9525" marT="9525" marB="0" anchor="b">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8500111"/>
                  </a:ext>
                </a:extLst>
              </a:tr>
              <a:tr h="442371">
                <a:tc>
                  <a:txBody>
                    <a:bodyPr/>
                    <a:lstStyle/>
                    <a:p>
                      <a:pPr algn="ctr" fontAlgn="b"/>
                      <a:r>
                        <a:rPr lang="en-GB" sz="1100" b="0" i="0" u="none" strike="noStrike">
                          <a:solidFill>
                            <a:srgbClr val="000000"/>
                          </a:solidFill>
                          <a:effectLst/>
                          <a:latin typeface="Calibri" panose="020F0502020204030204" pitchFamily="34" charset="0"/>
                        </a:rPr>
                        <a:t>17-Sep</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dirty="0">
                          <a:solidFill>
                            <a:srgbClr val="000000"/>
                          </a:solidFill>
                          <a:effectLst/>
                          <a:latin typeface="Calibri" panose="020F0502020204030204" pitchFamily="34" charset="0"/>
                        </a:rPr>
                        <a:t>Fri</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10:00-12:00</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ADD/UNC</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9525" marR="9525" marT="9525" marB="0" anchor="b">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25151094"/>
                  </a:ext>
                </a:extLst>
              </a:tr>
              <a:tr h="442371">
                <a:tc>
                  <a:txBody>
                    <a:bodyPr/>
                    <a:lstStyle/>
                    <a:p>
                      <a:pPr algn="ctr" fontAlgn="b"/>
                      <a:r>
                        <a:rPr lang="en-GB" sz="1100" b="0" i="0" u="none" strike="noStrike">
                          <a:solidFill>
                            <a:srgbClr val="000000"/>
                          </a:solidFill>
                          <a:effectLst/>
                          <a:latin typeface="Calibri" panose="020F0502020204030204" pitchFamily="34" charset="0"/>
                        </a:rPr>
                        <a:t>21-Sep</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Tues</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14:00-16:00</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DUP</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9525" marR="9525" marT="9525" marB="0" anchor="b">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77356326"/>
                  </a:ext>
                </a:extLst>
              </a:tr>
              <a:tr h="442371">
                <a:tc>
                  <a:txBody>
                    <a:bodyPr/>
                    <a:lstStyle/>
                    <a:p>
                      <a:pPr algn="ctr" fontAlgn="b"/>
                      <a:r>
                        <a:rPr lang="en-GB" sz="1100" b="0" i="0" u="none" strike="noStrike">
                          <a:solidFill>
                            <a:srgbClr val="000000"/>
                          </a:solidFill>
                          <a:effectLst/>
                          <a:latin typeface="Calibri" panose="020F0502020204030204" pitchFamily="34" charset="0"/>
                        </a:rPr>
                        <a:t>29-Sep</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Weds</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14:00-16:00</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MNC</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9525" marR="9525" marT="9525" marB="0" anchor="b">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83351437"/>
                  </a:ext>
                </a:extLst>
              </a:tr>
              <a:tr h="442371">
                <a:tc>
                  <a:txBody>
                    <a:bodyPr/>
                    <a:lstStyle/>
                    <a:p>
                      <a:pPr algn="ctr" fontAlgn="b"/>
                      <a:r>
                        <a:rPr lang="en-GB" sz="1100" b="0" i="0" u="none" strike="noStrike">
                          <a:solidFill>
                            <a:srgbClr val="000000"/>
                          </a:solidFill>
                          <a:effectLst/>
                          <a:latin typeface="Calibri" panose="020F0502020204030204" pitchFamily="34" charset="0"/>
                        </a:rPr>
                        <a:t>05-Oct</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Tues</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10:00-12:00</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GSR</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NTSCMF</a:t>
                      </a:r>
                    </a:p>
                  </a:txBody>
                  <a:tcPr marL="9525" marR="9525" marT="9525" marB="0" anchor="b">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75839222"/>
                  </a:ext>
                </a:extLst>
              </a:tr>
              <a:tr h="442371">
                <a:tc>
                  <a:txBody>
                    <a:bodyPr/>
                    <a:lstStyle/>
                    <a:p>
                      <a:pPr algn="ctr" fontAlgn="b"/>
                      <a:r>
                        <a:rPr lang="en-GB" sz="1100" b="0" i="0" u="none" strike="noStrike">
                          <a:solidFill>
                            <a:srgbClr val="000000"/>
                          </a:solidFill>
                          <a:effectLst/>
                          <a:latin typeface="Calibri" panose="020F0502020204030204" pitchFamily="34" charset="0"/>
                        </a:rPr>
                        <a:t>14-Oct</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Thurs</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14:00-16:00</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MUS</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9525" marR="9525" marT="9525" marB="0" anchor="b">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99798036"/>
                  </a:ext>
                </a:extLst>
              </a:tr>
              <a:tr h="151273">
                <a:tc>
                  <a:txBody>
                    <a:bodyPr/>
                    <a:lstStyle/>
                    <a:p>
                      <a:pPr algn="ctr" fontAlgn="b"/>
                      <a:r>
                        <a:rPr lang="en-GB" sz="1100" b="0" i="0" u="none" strike="noStrike">
                          <a:solidFill>
                            <a:srgbClr val="000000"/>
                          </a:solidFill>
                          <a:effectLst/>
                          <a:latin typeface="Calibri" panose="020F0502020204030204" pitchFamily="34" charset="0"/>
                        </a:rPr>
                        <a:t>22-Oct</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Fri</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dirty="0">
                          <a:solidFill>
                            <a:srgbClr val="000000"/>
                          </a:solidFill>
                          <a:effectLst/>
                          <a:latin typeface="Calibri" panose="020F0502020204030204" pitchFamily="34" charset="0"/>
                        </a:rPr>
                        <a:t>10:00-12:00</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MUR</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9525" marR="9525" marT="9525" marB="0" anchor="b">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60104286"/>
                  </a:ext>
                </a:extLst>
              </a:tr>
              <a:tr h="442371">
                <a:tc>
                  <a:txBody>
                    <a:bodyPr/>
                    <a:lstStyle/>
                    <a:p>
                      <a:pPr algn="ctr" fontAlgn="b"/>
                      <a:r>
                        <a:rPr lang="en-GB" sz="1100" b="0" i="0" u="none" strike="noStrike">
                          <a:solidFill>
                            <a:srgbClr val="000000"/>
                          </a:solidFill>
                          <a:effectLst/>
                          <a:latin typeface="Calibri" panose="020F0502020204030204" pitchFamily="34" charset="0"/>
                        </a:rPr>
                        <a:t>27-Oct</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Weds</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a:solidFill>
                            <a:srgbClr val="000000"/>
                          </a:solidFill>
                          <a:effectLst/>
                          <a:latin typeface="Calibri" panose="020F0502020204030204" pitchFamily="34" charset="0"/>
                        </a:rPr>
                        <a:t>10:00-12:00</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dirty="0">
                          <a:solidFill>
                            <a:srgbClr val="000000"/>
                          </a:solidFill>
                          <a:effectLst/>
                          <a:latin typeface="Calibri" panose="020F0502020204030204" pitchFamily="34" charset="0"/>
                        </a:rPr>
                        <a:t>TOG</a:t>
                      </a:r>
                    </a:p>
                  </a:txBody>
                  <a:tcPr marL="9525" marR="9525" marT="9525" marB="0" anchor="b">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b"/>
                      <a:r>
                        <a:rPr lang="en-GB" sz="1100" b="0" i="0" u="none" strike="noStrike" dirty="0">
                          <a:solidFill>
                            <a:srgbClr val="000000"/>
                          </a:solidFill>
                          <a:effectLst/>
                          <a:latin typeface="Calibri" panose="020F0502020204030204" pitchFamily="34" charset="0"/>
                        </a:rPr>
                        <a:t> </a:t>
                      </a:r>
                    </a:p>
                  </a:txBody>
                  <a:tcPr marL="9525" marR="9525" marT="9525" marB="0" anchor="b">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99360336"/>
                  </a:ext>
                </a:extLst>
              </a:tr>
            </a:tbl>
          </a:graphicData>
        </a:graphic>
      </p:graphicFrame>
    </p:spTree>
    <p:extLst>
      <p:ext uri="{BB962C8B-B14F-4D97-AF65-F5344CB8AC3E}">
        <p14:creationId xmlns:p14="http://schemas.microsoft.com/office/powerpoint/2010/main" val="2612545509"/>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Linda Whitcroft</DisplayName>
        <AccountId>12</AccountId>
        <AccountType/>
      </UserInfo>
      <UserInfo>
        <DisplayName>SharingLinks.bdf9338c-dbb2-48fc-a935-740236d482d5.Flexible.56241ef5-0938-4da4-a9f3-16590ba0ed0c</DisplayName>
        <AccountId>70</AccountId>
        <AccountType/>
      </UserInfo>
      <UserInfo>
        <DisplayName>Limited Access System Group For Web 1447494a-e48f-468a-bba7-54d8a0f3944e</DisplayName>
        <AccountId>78</AccountId>
        <AccountType/>
      </UserInfo>
      <UserInfo>
        <DisplayName>Sian Jones</DisplayName>
        <AccountId>93</AccountId>
        <AccountType/>
      </UserInfo>
      <UserInfo>
        <DisplayName>Emma J Lyndon</DisplayName>
        <AccountId>123</AccountId>
        <AccountType/>
      </UserInfo>
    </SharedWithUsers>
  </documentManagement>
</p:properties>
</file>

<file path=customXml/itemProps1.xml><?xml version="1.0" encoding="utf-8"?>
<ds:datastoreItem xmlns:ds="http://schemas.openxmlformats.org/officeDocument/2006/customXml" ds:itemID="{8B4F39B2-7EC3-40D5-9E4B-29176C252DE9}">
  <ds:schemaRefs>
    <ds:schemaRef ds:uri="http://schemas.microsoft.com/sharepoint/v3/contenttype/forms"/>
  </ds:schemaRefs>
</ds:datastoreItem>
</file>

<file path=customXml/itemProps2.xml><?xml version="1.0" encoding="utf-8"?>
<ds:datastoreItem xmlns:ds="http://schemas.openxmlformats.org/officeDocument/2006/customXml" ds:itemID="{87F48D2A-D1C6-41D1-8F81-5811CEC82FCC}"/>
</file>

<file path=customXml/itemProps3.xml><?xml version="1.0" encoding="utf-8"?>
<ds:datastoreItem xmlns:ds="http://schemas.openxmlformats.org/officeDocument/2006/customXml" ds:itemID="{B32DC69A-4E4C-4C5F-A573-ED75CA8821B0}">
  <ds:schemaRefs>
    <ds:schemaRef ds:uri="http://purl.org/dc/terms/"/>
    <ds:schemaRef ds:uri="691200bb-23ec-4320-bfcc-6974bc463eb3"/>
    <ds:schemaRef ds:uri="http://purl.org/dc/dcmitype/"/>
    <ds:schemaRef ds:uri="http://schemas.microsoft.com/office/2006/metadata/properties"/>
    <ds:schemaRef ds:uri="1447494a-e48f-468a-bba7-54d8a0f3944e"/>
    <ds:schemaRef ds:uri="http://schemas.openxmlformats.org/package/2006/metadata/core-properties"/>
    <ds:schemaRef ds:uri="http://www.w3.org/XML/1998/namespace"/>
    <ds:schemaRef ds:uri="http://schemas.microsoft.com/office/2006/documentManagement/types"/>
    <ds:schemaRef ds:uri="http://schemas.microsoft.com/office/infopath/2007/PartnerControl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4735</TotalTime>
  <Words>509</Words>
  <Application>Microsoft Macintosh PowerPoint</Application>
  <PresentationFormat>Widescreen</PresentationFormat>
  <Paragraphs>92</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1_Office Theme</vt:lpstr>
      <vt:lpstr>CMS Rebuild Update</vt:lpstr>
      <vt:lpstr>CMS Rebuild - Progress to date</vt:lpstr>
      <vt:lpstr>CMS Rebuild Detailed Analysis</vt:lpstr>
      <vt:lpstr>Proposed CMS DSG Dates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Update</dc:title>
  <dc:creator>Joanne Williams</dc:creator>
  <cp:lastModifiedBy>Joanne Williams</cp:lastModifiedBy>
  <cp:revision>5</cp:revision>
  <dcterms:created xsi:type="dcterms:W3CDTF">2020-12-03T15:59:13Z</dcterms:created>
  <dcterms:modified xsi:type="dcterms:W3CDTF">2021-08-26T10:58:19Z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Order">
    <vt:r8>14600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ComplianceAssetId">
    <vt:lpwstr/>
  </property>
  <property fmtid="{D5CDD505-2E9C-101B-9397-08002B2CF9AE}" pid="8" name="TemplateUrl">
    <vt:lpwstr/>
  </property>
</Properties>
</file>