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0"/>
  </p:notesMasterIdLst>
  <p:sldIdLst>
    <p:sldId id="288" r:id="rId5"/>
    <p:sldId id="289" r:id="rId6"/>
    <p:sldId id="290" r:id="rId7"/>
    <p:sldId id="291" r:id="rId8"/>
    <p:sldId id="292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BB20"/>
    <a:srgbClr val="40D1F5"/>
    <a:srgbClr val="FFFFFF"/>
    <a:srgbClr val="B1D6E8"/>
    <a:srgbClr val="84B8DA"/>
    <a:srgbClr val="9C4877"/>
    <a:srgbClr val="2B80B1"/>
    <a:srgbClr val="9CCB3B"/>
    <a:srgbClr val="F5835D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61A718-2782-4FBC-827A-7BCDF24F140A}" v="19" dt="2021-07-30T09:20:54.7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71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uigtaskforce@xoserve.com" TargetMode="External"/><Relationship Id="rId2" Type="http://schemas.openxmlformats.org/officeDocument/2006/relationships/hyperlink" Target="https://www.xoserve.com/services/issue-management/unidentified-gas-ui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Interactive Unidentified Gas Data Charts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For Information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294-4705-41F2-AB0C-15EE95623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Interactive UIG Data Charts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B2678-D560-4BDA-8756-1194341A8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We’ve launched two new interactive charts showing Unidentified Gas (UIG) data. The charts are accessed directly from the Xoserve website and allow users to ‘drill down’ to display data for a specific date range. The charts are:</a:t>
            </a:r>
          </a:p>
          <a:p>
            <a:endParaRPr lang="en-GB" sz="1400" dirty="0"/>
          </a:p>
          <a:p>
            <a:pPr marL="914400" lvl="1" indent="-514350">
              <a:buFont typeface="+mj-lt"/>
              <a:buAutoNum type="arabicPeriod"/>
            </a:pPr>
            <a:r>
              <a:rPr lang="en-GB" b="1" dirty="0"/>
              <a:t>UIG Percentage by Gas Day</a:t>
            </a:r>
            <a:r>
              <a:rPr lang="en-GB" dirty="0"/>
              <a:t> – shows daily national UIG percentage levels for the first (D+1) and last (D+5) run of allocation (updated weekly).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GB" b="1" dirty="0"/>
              <a:t>UIG as a Percentage of Total Throughput</a:t>
            </a:r>
            <a:r>
              <a:rPr lang="en-GB" dirty="0"/>
              <a:t> – shows monthly UIG as a percentage of total throughput at allocation and after reconciliations processed to date (updated monthly).</a:t>
            </a:r>
          </a:p>
          <a:p>
            <a:pPr marL="400050" lvl="1" indent="0">
              <a:buNone/>
            </a:pPr>
            <a:endParaRPr lang="en-GB" sz="1400" dirty="0"/>
          </a:p>
          <a:p>
            <a:r>
              <a:rPr lang="en-GB" dirty="0"/>
              <a:t>Both charts are available via the ‘UIG Interactive Data’ area of the </a:t>
            </a:r>
            <a:r>
              <a:rPr lang="en-GB" u="sng" dirty="0">
                <a:hlinkClick r:id="rId2"/>
              </a:rPr>
              <a:t>'Unidentified Gas (UIG)' page</a:t>
            </a:r>
            <a:r>
              <a:rPr lang="en-GB" dirty="0"/>
              <a:t> or from the Xoserve homepage, click </a:t>
            </a:r>
            <a:r>
              <a:rPr lang="en-GB" b="1" dirty="0"/>
              <a:t>Services</a:t>
            </a:r>
            <a:r>
              <a:rPr lang="en-GB" dirty="0"/>
              <a:t> and using the </a:t>
            </a:r>
            <a:r>
              <a:rPr lang="en-GB" b="1" dirty="0"/>
              <a:t>Issue Management</a:t>
            </a:r>
            <a:r>
              <a:rPr lang="en-GB" dirty="0"/>
              <a:t> dropdown, select </a:t>
            </a:r>
            <a:r>
              <a:rPr lang="en-GB" b="1" dirty="0"/>
              <a:t>Unidentified Gas (UIG) </a:t>
            </a:r>
            <a:r>
              <a:rPr lang="en-GB" dirty="0"/>
              <a:t>(</a:t>
            </a:r>
            <a:r>
              <a:rPr lang="en-GB" dirty="0">
                <a:highlight>
                  <a:srgbClr val="E7BB20"/>
                </a:highlight>
              </a:rPr>
              <a:t>Orange</a:t>
            </a:r>
            <a:r>
              <a:rPr lang="en-GB" dirty="0"/>
              <a:t> Section titled “UIG Interactive Data”).</a:t>
            </a:r>
          </a:p>
          <a:p>
            <a:r>
              <a:rPr lang="en-GB" dirty="0"/>
              <a:t>Any queries in relation to this please contact the UIG team via </a:t>
            </a:r>
            <a:r>
              <a:rPr lang="en-GB" dirty="0">
                <a:hlinkClick r:id="rId3"/>
              </a:rPr>
              <a:t>uigtaskforce@xoserve.com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3260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BE50C-24C3-4FC4-875C-A4909E947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Website Location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C01C0E-178C-42EF-95A5-89E4E597A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957" y="771550"/>
            <a:ext cx="6248086" cy="3939902"/>
          </a:xfrm>
          <a:prstGeom prst="rect">
            <a:avLst/>
          </a:prstGeom>
          <a:solidFill>
            <a:srgbClr val="000000">
              <a:shade val="95000"/>
            </a:srgbClr>
          </a:solidFill>
          <a:ln w="635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74494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2FCDC-693D-4E00-B4B8-E3921D654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UIG Percentage by Gas Day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A80425-8330-44AC-9F4A-B1AB0AAE0A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434" y="915566"/>
            <a:ext cx="4763132" cy="3910733"/>
          </a:xfrm>
          <a:prstGeom prst="rect">
            <a:avLst/>
          </a:prstGeom>
          <a:solidFill>
            <a:srgbClr val="000000">
              <a:shade val="95000"/>
            </a:srgbClr>
          </a:solidFill>
          <a:ln w="635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93033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9F1C8-AA48-4361-B0AF-87F9F6046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UIG as a Percentage of Total Throughput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FC95B5-718E-405B-952B-903FDC0A6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901" y="915566"/>
            <a:ext cx="4598197" cy="3909600"/>
          </a:xfrm>
          <a:prstGeom prst="rect">
            <a:avLst/>
          </a:prstGeom>
          <a:solidFill>
            <a:srgbClr val="000000">
              <a:shade val="95000"/>
            </a:srgbClr>
          </a:solidFill>
          <a:ln w="635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23829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7" ma:contentTypeDescription="Create a new document." ma:contentTypeScope="" ma:versionID="cb23e439608fa62b7d4e34d18c2a6014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8f8e5271f7d152bbf69cc47d21b266bc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6CA555-216C-4261-AF87-A8E955167736}">
  <ds:schemaRefs>
    <ds:schemaRef ds:uri="http://www.w3.org/XML/1998/namespace"/>
    <ds:schemaRef ds:uri="http://schemas.openxmlformats.org/package/2006/metadata/core-properties"/>
    <ds:schemaRef ds:uri="f5effcbb-b79d-48af-bb7d-c3d43ed49208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b699731b-c6a0-4a44-a788-c004588c3e04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A728B58-601E-4027-AF0C-C2329912A91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3E6122-DF28-47C8-9BD0-09774230038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199</Words>
  <Application>Microsoft Office PowerPoint</Application>
  <PresentationFormat>On-screen Show (16:9)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Interactive Unidentified Gas Data Charts</vt:lpstr>
      <vt:lpstr>Interactive UIG Data Charts</vt:lpstr>
      <vt:lpstr>Website Location</vt:lpstr>
      <vt:lpstr>UIG Percentage by Gas Day</vt:lpstr>
      <vt:lpstr>UIG as a Percentage of Total Throughput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this template</dc:title>
  <dc:creator/>
  <cp:lastModifiedBy/>
  <cp:revision>25</cp:revision>
  <dcterms:created xsi:type="dcterms:W3CDTF">2020-08-12T15:25:03Z</dcterms:created>
  <dcterms:modified xsi:type="dcterms:W3CDTF">2021-07-30T09:21:00Z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0x010100BE4A46900855F54F8B1B4A69CC14CF6B</vt:lpwstr>
  </property>
  <property fmtid="{D5CDD505-2E9C-101B-9397-08002B2CF9AE}" pid="3" name="ppcDepartment">
    <vt:lpwstr>53;#Communications|4eb75792-310c-4340-9b16-fa97df071d2d</vt:lpwstr>
  </property>
  <property fmtid="{D5CDD505-2E9C-101B-9397-08002B2CF9AE}" pid="4" name="DocumentType">
    <vt:lpwstr>70;#Template|aa851b79-e671-40ab-aebb-d6113815f54a</vt:lpwstr>
  </property>
</Properties>
</file>