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463" r:id="rId5"/>
    <p:sldId id="638" r:id="rId6"/>
    <p:sldId id="652" r:id="rId7"/>
    <p:sldId id="655" r:id="rId8"/>
    <p:sldId id="65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nne Williams" initials="JW" lastIdx="1" clrIdx="0">
    <p:extLst>
      <p:ext uri="{19B8F6BF-5375-455C-9EA6-DF929625EA0E}">
        <p15:presenceInfo xmlns:p15="http://schemas.microsoft.com/office/powerpoint/2012/main" userId="S::Joanne.Williams@xoserve.com::d39fd7a2-e977-4005-a1b8-665cd7ce1fb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E5A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13FC47-EB90-45AC-ABD2-2B3FD4F5E4B5}" v="7" dt="2021-08-31T08:57:26.009"/>
    <p1510:client id="{F428B532-F396-4D92-B137-28AF8FE676CE}" v="14" dt="2021-08-31T08:59:23.8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gan Troth" userId="575bfc8c-72bc-4c38-a3a3-4d2f44770cfc" providerId="ADAL" clId="{0B206A4B-D6E8-441B-815B-6C5E8A6854EA}"/>
    <pc:docChg chg="modSld">
      <pc:chgData name="Megan Troth" userId="575bfc8c-72bc-4c38-a3a3-4d2f44770cfc" providerId="ADAL" clId="{0B206A4B-D6E8-441B-815B-6C5E8A6854EA}" dt="2021-08-31T08:57:26.009" v="6" actId="1076"/>
      <pc:docMkLst>
        <pc:docMk/>
      </pc:docMkLst>
      <pc:sldChg chg="modSp">
        <pc:chgData name="Megan Troth" userId="575bfc8c-72bc-4c38-a3a3-4d2f44770cfc" providerId="ADAL" clId="{0B206A4B-D6E8-441B-815B-6C5E8A6854EA}" dt="2021-08-31T08:57:26.009" v="6" actId="1076"/>
        <pc:sldMkLst>
          <pc:docMk/>
          <pc:sldMk cId="2795417765" sldId="652"/>
        </pc:sldMkLst>
        <pc:spChg chg="mod">
          <ac:chgData name="Megan Troth" userId="575bfc8c-72bc-4c38-a3a3-4d2f44770cfc" providerId="ADAL" clId="{0B206A4B-D6E8-441B-815B-6C5E8A6854EA}" dt="2021-08-31T08:56:46.979" v="0" actId="1076"/>
          <ac:spMkLst>
            <pc:docMk/>
            <pc:sldMk cId="2795417765" sldId="652"/>
            <ac:spMk id="4" creationId="{3D992693-405B-488B-930E-AFC8B2058789}"/>
          </ac:spMkLst>
        </pc:spChg>
        <pc:spChg chg="mod">
          <ac:chgData name="Megan Troth" userId="575bfc8c-72bc-4c38-a3a3-4d2f44770cfc" providerId="ADAL" clId="{0B206A4B-D6E8-441B-815B-6C5E8A6854EA}" dt="2021-08-31T08:56:46.979" v="0" actId="1076"/>
          <ac:spMkLst>
            <pc:docMk/>
            <pc:sldMk cId="2795417765" sldId="652"/>
            <ac:spMk id="5" creationId="{5EC4F6EB-7ED7-4E3B-B907-2D92C74519C9}"/>
          </ac:spMkLst>
        </pc:spChg>
        <pc:spChg chg="mod">
          <ac:chgData name="Megan Troth" userId="575bfc8c-72bc-4c38-a3a3-4d2f44770cfc" providerId="ADAL" clId="{0B206A4B-D6E8-441B-815B-6C5E8A6854EA}" dt="2021-08-31T08:56:46.979" v="0" actId="1076"/>
          <ac:spMkLst>
            <pc:docMk/>
            <pc:sldMk cId="2795417765" sldId="652"/>
            <ac:spMk id="6" creationId="{1D51BFFA-2176-4C31-99EC-F54FC101746E}"/>
          </ac:spMkLst>
        </pc:spChg>
        <pc:spChg chg="mod">
          <ac:chgData name="Megan Troth" userId="575bfc8c-72bc-4c38-a3a3-4d2f44770cfc" providerId="ADAL" clId="{0B206A4B-D6E8-441B-815B-6C5E8A6854EA}" dt="2021-08-31T08:57:26.009" v="6" actId="1076"/>
          <ac:spMkLst>
            <pc:docMk/>
            <pc:sldMk cId="2795417765" sldId="652"/>
            <ac:spMk id="7" creationId="{CCB5FE5E-2AAD-4ACF-85FB-AD0E5A733762}"/>
          </ac:spMkLst>
        </pc:spChg>
        <pc:spChg chg="mod">
          <ac:chgData name="Megan Troth" userId="575bfc8c-72bc-4c38-a3a3-4d2f44770cfc" providerId="ADAL" clId="{0B206A4B-D6E8-441B-815B-6C5E8A6854EA}" dt="2021-08-31T08:57:09.174" v="4" actId="1076"/>
          <ac:spMkLst>
            <pc:docMk/>
            <pc:sldMk cId="2795417765" sldId="652"/>
            <ac:spMk id="8" creationId="{598C8507-618D-4B00-A0B3-88156B617DF4}"/>
          </ac:spMkLst>
        </pc:spChg>
        <pc:spChg chg="mod">
          <ac:chgData name="Megan Troth" userId="575bfc8c-72bc-4c38-a3a3-4d2f44770cfc" providerId="ADAL" clId="{0B206A4B-D6E8-441B-815B-6C5E8A6854EA}" dt="2021-08-31T08:56:57.383" v="2" actId="1076"/>
          <ac:spMkLst>
            <pc:docMk/>
            <pc:sldMk cId="2795417765" sldId="652"/>
            <ac:spMk id="9" creationId="{CB526F67-594C-4141-91FB-E5E38E046E44}"/>
          </ac:spMkLst>
        </pc:spChg>
      </pc:sldChg>
    </pc:docChg>
  </pc:docChgLst>
  <pc:docChgLst>
    <pc:chgData name="Megan Troth" userId="575bfc8c-72bc-4c38-a3a3-4d2f44770cfc" providerId="ADAL" clId="{F428B532-F396-4D92-B137-28AF8FE676CE}"/>
    <pc:docChg chg="undo custSel modSld">
      <pc:chgData name="Megan Troth" userId="575bfc8c-72bc-4c38-a3a3-4d2f44770cfc" providerId="ADAL" clId="{F428B532-F396-4D92-B137-28AF8FE676CE}" dt="2021-08-31T08:59:23.869" v="12" actId="14100"/>
      <pc:docMkLst>
        <pc:docMk/>
      </pc:docMkLst>
      <pc:sldChg chg="modSp">
        <pc:chgData name="Megan Troth" userId="575bfc8c-72bc-4c38-a3a3-4d2f44770cfc" providerId="ADAL" clId="{F428B532-F396-4D92-B137-28AF8FE676CE}" dt="2021-08-31T08:59:23.869" v="12" actId="14100"/>
        <pc:sldMkLst>
          <pc:docMk/>
          <pc:sldMk cId="2795417765" sldId="652"/>
        </pc:sldMkLst>
        <pc:spChg chg="mod">
          <ac:chgData name="Megan Troth" userId="575bfc8c-72bc-4c38-a3a3-4d2f44770cfc" providerId="ADAL" clId="{F428B532-F396-4D92-B137-28AF8FE676CE}" dt="2021-08-31T08:59:23.869" v="12" actId="14100"/>
          <ac:spMkLst>
            <pc:docMk/>
            <pc:sldMk cId="2795417765" sldId="652"/>
            <ac:spMk id="3" creationId="{5B810925-5FC8-4BB1-9FF5-0DEDBD9DBFB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D8C08B-6156-46E4-A4EC-B29EB368C430}" type="datetimeFigureOut">
              <a:rPr lang="en-GB" smtClean="0"/>
              <a:t>31/08/2021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31FE-D110-4BE8-B28F-208BC0F469B6}" type="slidenum">
              <a:rPr lang="en-GB" smtClean="0"/>
              <a:t>‹#›</a:t>
            </a:fld>
            <a:endParaRPr lang="en-GB"/>
          </a:p>
        </p:txBody>
      </p:sp>
    </p:spTree>
    <p:extLst>
      <p:ext uri="{BB962C8B-B14F-4D97-AF65-F5344CB8AC3E}">
        <p14:creationId xmlns:p14="http://schemas.microsoft.com/office/powerpoint/2010/main" val="1080853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42788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81195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20056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3870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622561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17783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99123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1872383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4000757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23619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xoserve.com/change/project-1sto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1FE292-CD4F-49F5-927E-B85C8C296F4B}"/>
              </a:ext>
            </a:extLst>
          </p:cNvPr>
          <p:cNvSpPr>
            <a:spLocks noGrp="1"/>
          </p:cNvSpPr>
          <p:nvPr>
            <p:ph type="ctrTitle"/>
          </p:nvPr>
        </p:nvSpPr>
        <p:spPr/>
        <p:txBody>
          <a:bodyPr/>
          <a:lstStyle/>
          <a:p>
            <a:r>
              <a:rPr lang="en-GB" dirty="0"/>
              <a:t>Project 1Stop – September Update</a:t>
            </a:r>
          </a:p>
        </p:txBody>
      </p:sp>
      <p:sp>
        <p:nvSpPr>
          <p:cNvPr id="5" name="Subtitle 4">
            <a:extLst>
              <a:ext uri="{FF2B5EF4-FFF2-40B4-BE49-F238E27FC236}">
                <a16:creationId xmlns:a16="http://schemas.microsoft.com/office/drawing/2014/main" id="{F2593A0D-9414-4F66-A28B-C8A2F59EF164}"/>
              </a:ext>
            </a:extLst>
          </p:cNvPr>
          <p:cNvSpPr>
            <a:spLocks noGrp="1"/>
          </p:cNvSpPr>
          <p:nvPr>
            <p:ph type="subTitle" idx="1"/>
          </p:nvPr>
        </p:nvSpPr>
        <p:spPr/>
        <p:txBody>
          <a:bodyPr/>
          <a:lstStyle/>
          <a:p>
            <a:r>
              <a:rPr lang="en-GB" dirty="0"/>
              <a:t>Megan Troth</a:t>
            </a:r>
          </a:p>
        </p:txBody>
      </p:sp>
    </p:spTree>
    <p:extLst>
      <p:ext uri="{BB962C8B-B14F-4D97-AF65-F5344CB8AC3E}">
        <p14:creationId xmlns:p14="http://schemas.microsoft.com/office/powerpoint/2010/main" val="1210139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CCDB9-48AC-4A27-A083-CEF2E79873E9}"/>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BBB0E92B-219F-44CD-B18A-F4CCCA907F57}"/>
              </a:ext>
            </a:extLst>
          </p:cNvPr>
          <p:cNvSpPr>
            <a:spLocks noGrp="1"/>
          </p:cNvSpPr>
          <p:nvPr>
            <p:ph idx="1"/>
          </p:nvPr>
        </p:nvSpPr>
        <p:spPr/>
        <p:txBody>
          <a:bodyPr>
            <a:normAutofit/>
          </a:bodyPr>
          <a:lstStyle/>
          <a:p>
            <a:r>
              <a:rPr lang="en-US" sz="2400" dirty="0"/>
              <a:t>The new iteration of the Xoserve website was developed in November 2018. </a:t>
            </a:r>
            <a:br>
              <a:rPr lang="en-US" sz="2400" dirty="0"/>
            </a:br>
            <a:endParaRPr lang="en-US" sz="2400" dirty="0"/>
          </a:p>
          <a:p>
            <a:r>
              <a:rPr lang="en-US" sz="2400" dirty="0"/>
              <a:t>Since this implementation, based on customer feedback, we have been looking to identify various ways in which we can improve the change pages and the overall customer journey, particularly in relation to change (both DSC and Investment). </a:t>
            </a:r>
            <a:br>
              <a:rPr lang="en-US" sz="2400" dirty="0"/>
            </a:br>
            <a:endParaRPr lang="en-US" sz="2400" dirty="0"/>
          </a:p>
          <a:p>
            <a:r>
              <a:rPr lang="en-US" sz="2400" dirty="0"/>
              <a:t>Project 1Stop has been created in order to completely understand all of our customer’s needs, alleviate their pain points, and to create an overall more positive experience when navigating through Xoserve change information. </a:t>
            </a:r>
            <a:endParaRPr lang="en-GB" sz="2400" dirty="0"/>
          </a:p>
        </p:txBody>
      </p:sp>
    </p:spTree>
    <p:extLst>
      <p:ext uri="{BB962C8B-B14F-4D97-AF65-F5344CB8AC3E}">
        <p14:creationId xmlns:p14="http://schemas.microsoft.com/office/powerpoint/2010/main" val="3176314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BAA33-B5A9-477B-AD1A-BDE97B055032}"/>
              </a:ext>
            </a:extLst>
          </p:cNvPr>
          <p:cNvSpPr>
            <a:spLocks noGrp="1"/>
          </p:cNvSpPr>
          <p:nvPr>
            <p:ph type="title"/>
          </p:nvPr>
        </p:nvSpPr>
        <p:spPr/>
        <p:txBody>
          <a:bodyPr/>
          <a:lstStyle/>
          <a:p>
            <a:r>
              <a:rPr lang="en-GB" dirty="0"/>
              <a:t>September Update</a:t>
            </a:r>
          </a:p>
        </p:txBody>
      </p:sp>
      <p:sp>
        <p:nvSpPr>
          <p:cNvPr id="3" name="Content Placeholder 2">
            <a:extLst>
              <a:ext uri="{FF2B5EF4-FFF2-40B4-BE49-F238E27FC236}">
                <a16:creationId xmlns:a16="http://schemas.microsoft.com/office/drawing/2014/main" id="{5B810925-5FC8-4BB1-9FF5-0DEDBD9DBFBB}"/>
              </a:ext>
            </a:extLst>
          </p:cNvPr>
          <p:cNvSpPr>
            <a:spLocks noGrp="1"/>
          </p:cNvSpPr>
          <p:nvPr>
            <p:ph idx="1"/>
          </p:nvPr>
        </p:nvSpPr>
        <p:spPr>
          <a:xfrm>
            <a:off x="609600" y="1412776"/>
            <a:ext cx="10972800" cy="1381224"/>
          </a:xfrm>
        </p:spPr>
        <p:txBody>
          <a:bodyPr>
            <a:normAutofit fontScale="70000" lnSpcReduction="20000"/>
          </a:bodyPr>
          <a:lstStyle/>
          <a:p>
            <a:r>
              <a:rPr lang="en-GB" dirty="0"/>
              <a:t>Now the top three User Stories have been prioritised (as seen below), we are beginning to work with customers based on the feedback they gave in order to further develop these User stories into prototypes</a:t>
            </a:r>
          </a:p>
          <a:p>
            <a:pPr marL="0" indent="0">
              <a:buNone/>
            </a:pPr>
            <a:endParaRPr lang="en-GB" dirty="0">
              <a:solidFill>
                <a:srgbClr val="FF0000"/>
              </a:solidFill>
            </a:endParaRPr>
          </a:p>
        </p:txBody>
      </p:sp>
      <p:sp>
        <p:nvSpPr>
          <p:cNvPr id="4" name="Rectangle: Rounded Corners 3">
            <a:extLst>
              <a:ext uri="{FF2B5EF4-FFF2-40B4-BE49-F238E27FC236}">
                <a16:creationId xmlns:a16="http://schemas.microsoft.com/office/drawing/2014/main" id="{3D992693-405B-488B-930E-AFC8B2058789}"/>
              </a:ext>
            </a:extLst>
          </p:cNvPr>
          <p:cNvSpPr/>
          <p:nvPr/>
        </p:nvSpPr>
        <p:spPr>
          <a:xfrm>
            <a:off x="518160" y="2926081"/>
            <a:ext cx="3413760" cy="29341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Avenir Next LT Pro" panose="020B0504020202020204" pitchFamily="34" charset="0"/>
                <a:ea typeface="+mn-ea"/>
                <a:cs typeface="+mn-cs"/>
              </a:rPr>
              <a:t>As a customer I would like to access uniform and up to date information on all UKL Releases and Investment Change on the Xoserve website so that I can accurately plan all upcoming change into my change pipeline</a:t>
            </a:r>
            <a:endParaRPr kumimoji="0" lang="en-US" b="0" i="0" u="none" strike="noStrike" kern="1200" cap="none" spc="0" normalizeH="0" baseline="0" noProof="0" dirty="0">
              <a:ln>
                <a:noFill/>
              </a:ln>
              <a:solidFill>
                <a:srgbClr val="000000"/>
              </a:solidFill>
              <a:effectLst/>
              <a:uLnTx/>
              <a:uFillTx/>
              <a:latin typeface="Avenir Next LT Pro" panose="020B0504020202020204" pitchFamily="34" charset="0"/>
              <a:ea typeface="+mn-ea"/>
              <a:cs typeface="+mn-cs"/>
            </a:endParaRPr>
          </a:p>
        </p:txBody>
      </p:sp>
      <p:sp>
        <p:nvSpPr>
          <p:cNvPr id="5" name="Rectangle: Rounded Corners 4">
            <a:extLst>
              <a:ext uri="{FF2B5EF4-FFF2-40B4-BE49-F238E27FC236}">
                <a16:creationId xmlns:a16="http://schemas.microsoft.com/office/drawing/2014/main" id="{5EC4F6EB-7ED7-4E3B-B907-2D92C74519C9}"/>
              </a:ext>
            </a:extLst>
          </p:cNvPr>
          <p:cNvSpPr/>
          <p:nvPr/>
        </p:nvSpPr>
        <p:spPr>
          <a:xfrm>
            <a:off x="4389120" y="2926081"/>
            <a:ext cx="3413760" cy="29341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Avenir Next LT Pro" panose="020B0504020202020204" pitchFamily="34" charset="0"/>
                <a:ea typeface="+mn-ea"/>
                <a:cs typeface="+mn-cs"/>
              </a:rPr>
              <a:t>As a Customer, I would like to be able to easily navigate individual Change Proposal documents that contain key details only - this will help give me more of a concise view of a change, with further details/documentation being available elsewhere</a:t>
            </a:r>
            <a:endParaRPr kumimoji="0" lang="en-US" sz="1600" b="0" i="0" u="none" strike="noStrike" kern="1200" cap="none" spc="0" normalizeH="0" baseline="0" noProof="0" dirty="0">
              <a:ln>
                <a:noFill/>
              </a:ln>
              <a:solidFill>
                <a:srgbClr val="000000"/>
              </a:solidFill>
              <a:effectLst/>
              <a:uLnTx/>
              <a:uFillTx/>
              <a:latin typeface="Avenir Next LT Pro" panose="020B0504020202020204" pitchFamily="34" charset="0"/>
              <a:ea typeface="+mn-ea"/>
              <a:cs typeface="+mn-cs"/>
            </a:endParaRPr>
          </a:p>
        </p:txBody>
      </p:sp>
      <p:sp>
        <p:nvSpPr>
          <p:cNvPr id="6" name="Rectangle: Rounded Corners 5">
            <a:extLst>
              <a:ext uri="{FF2B5EF4-FFF2-40B4-BE49-F238E27FC236}">
                <a16:creationId xmlns:a16="http://schemas.microsoft.com/office/drawing/2014/main" id="{1D51BFFA-2176-4C31-99EC-F54FC101746E}"/>
              </a:ext>
            </a:extLst>
          </p:cNvPr>
          <p:cNvSpPr/>
          <p:nvPr/>
        </p:nvSpPr>
        <p:spPr>
          <a:xfrm>
            <a:off x="8260080" y="2926080"/>
            <a:ext cx="3413760" cy="29341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Avenir Next LT Pro" panose="020B0504020202020204" pitchFamily="34" charset="0"/>
                <a:ea typeface="+mn-ea"/>
                <a:cs typeface="+mn-cs"/>
              </a:rPr>
              <a:t>As a customer, I want to be able to access one clear and concise view of change in the form of an up to date and accurate change register that is simple and easy to use - this will help me filter on the changes I need to view and help me forward plan</a:t>
            </a:r>
            <a:endParaRPr kumimoji="0" lang="en-US" sz="1600" b="0" i="0" u="none" strike="noStrike" kern="1200" cap="none" spc="0" normalizeH="0" baseline="0" noProof="0" dirty="0">
              <a:ln>
                <a:noFill/>
              </a:ln>
              <a:solidFill>
                <a:srgbClr val="000000"/>
              </a:solidFill>
              <a:effectLst/>
              <a:uLnTx/>
              <a:uFillTx/>
              <a:latin typeface="Avenir Next LT Pro" panose="020B0504020202020204" pitchFamily="34" charset="0"/>
              <a:ea typeface="+mn-ea"/>
              <a:cs typeface="+mn-cs"/>
            </a:endParaRPr>
          </a:p>
        </p:txBody>
      </p:sp>
      <p:sp>
        <p:nvSpPr>
          <p:cNvPr id="7" name="TextBox 6">
            <a:extLst>
              <a:ext uri="{FF2B5EF4-FFF2-40B4-BE49-F238E27FC236}">
                <a16:creationId xmlns:a16="http://schemas.microsoft.com/office/drawing/2014/main" id="{CCB5FE5E-2AAD-4ACF-85FB-AD0E5A733762}"/>
              </a:ext>
            </a:extLst>
          </p:cNvPr>
          <p:cNvSpPr txBox="1"/>
          <p:nvPr/>
        </p:nvSpPr>
        <p:spPr>
          <a:xfrm>
            <a:off x="2042821" y="5964134"/>
            <a:ext cx="34411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3E5AA8"/>
                </a:solidFill>
                <a:effectLst/>
                <a:uLnTx/>
                <a:uFillTx/>
                <a:latin typeface="Avenir Next LT Pro" panose="020B0504020202020204" pitchFamily="34" charset="0"/>
                <a:ea typeface="+mn-ea"/>
                <a:cs typeface="+mn-cs"/>
              </a:rPr>
              <a:t>1</a:t>
            </a:r>
          </a:p>
        </p:txBody>
      </p:sp>
      <p:sp>
        <p:nvSpPr>
          <p:cNvPr id="8" name="TextBox 7">
            <a:extLst>
              <a:ext uri="{FF2B5EF4-FFF2-40B4-BE49-F238E27FC236}">
                <a16:creationId xmlns:a16="http://schemas.microsoft.com/office/drawing/2014/main" id="{598C8507-618D-4B00-A0B3-88156B617DF4}"/>
              </a:ext>
            </a:extLst>
          </p:cNvPr>
          <p:cNvSpPr txBox="1"/>
          <p:nvPr/>
        </p:nvSpPr>
        <p:spPr>
          <a:xfrm>
            <a:off x="5923940" y="5964135"/>
            <a:ext cx="34411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3E5AA8"/>
                </a:solidFill>
                <a:effectLst/>
                <a:uLnTx/>
                <a:uFillTx/>
                <a:latin typeface="Avenir Next LT Pro" panose="020B0504020202020204" pitchFamily="34" charset="0"/>
                <a:ea typeface="+mn-ea"/>
                <a:cs typeface="+mn-cs"/>
              </a:rPr>
              <a:t>2</a:t>
            </a:r>
          </a:p>
        </p:txBody>
      </p:sp>
      <p:sp>
        <p:nvSpPr>
          <p:cNvPr id="9" name="TextBox 8">
            <a:extLst>
              <a:ext uri="{FF2B5EF4-FFF2-40B4-BE49-F238E27FC236}">
                <a16:creationId xmlns:a16="http://schemas.microsoft.com/office/drawing/2014/main" id="{CB526F67-594C-4141-91FB-E5E38E046E44}"/>
              </a:ext>
            </a:extLst>
          </p:cNvPr>
          <p:cNvSpPr txBox="1"/>
          <p:nvPr/>
        </p:nvSpPr>
        <p:spPr>
          <a:xfrm>
            <a:off x="9794900" y="5992275"/>
            <a:ext cx="34411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3E5AA8"/>
                </a:solidFill>
                <a:effectLst/>
                <a:uLnTx/>
                <a:uFillTx/>
                <a:latin typeface="Avenir Next LT Pro" panose="020B0504020202020204" pitchFamily="34" charset="0"/>
                <a:ea typeface="+mn-ea"/>
                <a:cs typeface="+mn-cs"/>
              </a:rPr>
              <a:t>3</a:t>
            </a:r>
          </a:p>
        </p:txBody>
      </p:sp>
    </p:spTree>
    <p:extLst>
      <p:ext uri="{BB962C8B-B14F-4D97-AF65-F5344CB8AC3E}">
        <p14:creationId xmlns:p14="http://schemas.microsoft.com/office/powerpoint/2010/main" val="2795417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3DA72-9C26-4B7D-BB2D-4F7AA6C1804B}"/>
              </a:ext>
            </a:extLst>
          </p:cNvPr>
          <p:cNvSpPr>
            <a:spLocks noGrp="1"/>
          </p:cNvSpPr>
          <p:nvPr>
            <p:ph type="title"/>
          </p:nvPr>
        </p:nvSpPr>
        <p:spPr/>
        <p:txBody>
          <a:bodyPr/>
          <a:lstStyle/>
          <a:p>
            <a:r>
              <a:rPr lang="en-GB" dirty="0"/>
              <a:t>September Update Cont’d</a:t>
            </a:r>
          </a:p>
        </p:txBody>
      </p:sp>
      <p:sp>
        <p:nvSpPr>
          <p:cNvPr id="3" name="Content Placeholder 2">
            <a:extLst>
              <a:ext uri="{FF2B5EF4-FFF2-40B4-BE49-F238E27FC236}">
                <a16:creationId xmlns:a16="http://schemas.microsoft.com/office/drawing/2014/main" id="{8333AD93-0F99-40AE-B20D-FEA8ED18B9B6}"/>
              </a:ext>
            </a:extLst>
          </p:cNvPr>
          <p:cNvSpPr>
            <a:spLocks noGrp="1"/>
          </p:cNvSpPr>
          <p:nvPr>
            <p:ph idx="1"/>
          </p:nvPr>
        </p:nvSpPr>
        <p:spPr/>
        <p:txBody>
          <a:bodyPr/>
          <a:lstStyle/>
          <a:p>
            <a:r>
              <a:rPr lang="en-GB" dirty="0"/>
              <a:t>An internal workshop has been set up on 9</a:t>
            </a:r>
            <a:r>
              <a:rPr lang="en-GB" baseline="30000" dirty="0"/>
              <a:t>th</a:t>
            </a:r>
            <a:r>
              <a:rPr lang="en-GB" dirty="0"/>
              <a:t> September to discuss these prototypes, and work up a timeline to give customers an idea of when they can expect to see the changes roll out to the website</a:t>
            </a:r>
          </a:p>
          <a:p>
            <a:endParaRPr lang="en-GB" dirty="0"/>
          </a:p>
          <a:p>
            <a:r>
              <a:rPr lang="en-GB" dirty="0"/>
              <a:t>A </a:t>
            </a:r>
            <a:r>
              <a:rPr lang="en-GB" dirty="0">
                <a:hlinkClick r:id="rId2"/>
              </a:rPr>
              <a:t>dedicated webpage</a:t>
            </a:r>
            <a:r>
              <a:rPr lang="en-GB" dirty="0"/>
              <a:t> has now been set up for Project 1Stop where you can find all the latest updates</a:t>
            </a:r>
            <a:endParaRPr lang="en-GB" dirty="0">
              <a:solidFill>
                <a:srgbClr val="FF0000"/>
              </a:solidFill>
            </a:endParaRPr>
          </a:p>
          <a:p>
            <a:endParaRPr lang="en-GB" dirty="0"/>
          </a:p>
        </p:txBody>
      </p:sp>
    </p:spTree>
    <p:extLst>
      <p:ext uri="{BB962C8B-B14F-4D97-AF65-F5344CB8AC3E}">
        <p14:creationId xmlns:p14="http://schemas.microsoft.com/office/powerpoint/2010/main" val="2222560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9CD82-E902-41B4-92DE-109F9FF19FAA}"/>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CA933E00-B2E0-40A6-A473-FE6A89D306CF}"/>
              </a:ext>
            </a:extLst>
          </p:cNvPr>
          <p:cNvSpPr>
            <a:spLocks noGrp="1"/>
          </p:cNvSpPr>
          <p:nvPr>
            <p:ph idx="1"/>
          </p:nvPr>
        </p:nvSpPr>
        <p:spPr/>
        <p:txBody>
          <a:bodyPr/>
          <a:lstStyle/>
          <a:p>
            <a:r>
              <a:rPr lang="en-GB" dirty="0"/>
              <a:t>Hold further requirements gathering sessions with customers based around the prioritised User Stories</a:t>
            </a:r>
            <a:br>
              <a:rPr lang="en-GB" dirty="0"/>
            </a:br>
            <a:endParaRPr lang="en-GB" dirty="0"/>
          </a:p>
          <a:p>
            <a:r>
              <a:rPr lang="en-GB" dirty="0"/>
              <a:t>These requirements will then help us develop some prototypes customers to look at and provide feedback along with some costing estimates and timelines</a:t>
            </a:r>
          </a:p>
        </p:txBody>
      </p:sp>
    </p:spTree>
    <p:extLst>
      <p:ext uri="{BB962C8B-B14F-4D97-AF65-F5344CB8AC3E}">
        <p14:creationId xmlns:p14="http://schemas.microsoft.com/office/powerpoint/2010/main" val="1648015199"/>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03fba77-31dd-4780-83f9-c54f26c3a260">
      <UserInfo>
        <DisplayName>Angela Clarke</DisplayName>
        <AccountId>23</AccountId>
        <AccountType/>
      </UserInfo>
      <UserInfo>
        <DisplayName>Richard Cresswell</DisplayName>
        <AccountId>15</AccountId>
        <AccountType/>
      </UserInfo>
      <UserInfo>
        <DisplayName>Kirsty Merrilees</DisplayName>
        <AccountId>43</AccountId>
        <AccountType/>
      </UserInfo>
      <UserInfo>
        <DisplayName>Charan Singh</DisplayName>
        <AccountId>52</AccountId>
        <AccountType/>
      </UserInfo>
      <UserInfo>
        <DisplayName>Megan Troth</DisplayName>
        <AccountId>53</AccountId>
        <AccountType/>
      </UserInfo>
      <UserInfo>
        <DisplayName>Mark Chattin</DisplayName>
        <AccountId>58</AccountId>
        <AccountType/>
      </UserInfo>
      <UserInfo>
        <DisplayName>Trefor Price</DisplayName>
        <AccountId>59</AccountId>
        <AccountType/>
      </UserInfo>
      <UserInfo>
        <DisplayName>Linda Whitcroft</DisplayName>
        <AccountId>12</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7" ma:contentTypeDescription="Create a new document." ma:contentTypeScope="" ma:versionID="cb23e439608fa62b7d4e34d18c2a6014">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8f8e5271f7d152bbf69cc47d21b266bc"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32DC69A-4E4C-4C5F-A573-ED75CA8821B0}">
  <ds:schemaRefs>
    <ds:schemaRef ds:uri="http://www.w3.org/XML/1998/namespace"/>
    <ds:schemaRef ds:uri="http://schemas.microsoft.com/office/2006/documentManagement/types"/>
    <ds:schemaRef ds:uri="http://purl.org/dc/dcmitype/"/>
    <ds:schemaRef ds:uri="11f1cc19-a6a2-4477-822b-8358f9edc374"/>
    <ds:schemaRef ds:uri="103fba77-31dd-4780-83f9-c54f26c3a260"/>
    <ds:schemaRef ds:uri="http://purl.org/dc/terms/"/>
    <ds:schemaRef ds:uri="http://schemas.microsoft.com/office/infopath/2007/PartnerControls"/>
    <ds:schemaRef ds:uri="http://purl.org/dc/elements/1.1/"/>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58DD48F0-FE7D-40BD-B664-36606F740D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f1cc19-a6a2-4477-822b-8358f9edc374"/>
    <ds:schemaRef ds:uri="103fba77-31dd-4780-83f9-c54f26c3a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B4F39B2-7EC3-40D5-9E4B-29176C252DE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4390</TotalTime>
  <Words>277</Words>
  <Application>Microsoft Office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Avenir Next LT Pro</vt:lpstr>
      <vt:lpstr>Calibri</vt:lpstr>
      <vt:lpstr>1_Office Theme</vt:lpstr>
      <vt:lpstr>Project 1Stop – September Update</vt:lpstr>
      <vt:lpstr>Background</vt:lpstr>
      <vt:lpstr>September Update</vt:lpstr>
      <vt:lpstr>September Update Cont’d</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Rebuild Update</dc:title>
  <dc:creator>Joanne Williams</dc:creator>
  <cp:lastModifiedBy>Megan Troth</cp:lastModifiedBy>
  <cp:revision>10</cp:revision>
  <dcterms:created xsi:type="dcterms:W3CDTF">2020-12-03T15:59:13Z</dcterms:created>
  <dcterms:modified xsi:type="dcterms:W3CDTF">2021-08-31T08:59:25Z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ies>
</file>