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2"/>
  </p:notesMasterIdLst>
  <p:sldIdLst>
    <p:sldId id="435" r:id="rId6"/>
    <p:sldId id="437" r:id="rId7"/>
    <p:sldId id="438" r:id="rId8"/>
    <p:sldId id="444" r:id="rId9"/>
    <p:sldId id="356" r:id="rId10"/>
    <p:sldId id="43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kes, Andrew" initials="AW" lastIdx="21" clrIdx="0">
    <p:extLst>
      <p:ext uri="{19B8F6BF-5375-455C-9EA6-DF929625EA0E}">
        <p15:presenceInfo xmlns:p15="http://schemas.microsoft.com/office/powerpoint/2012/main" userId="Wilkes, Andrew" providerId="None"/>
      </p:ext>
    </p:extLst>
  </p:cmAuthor>
  <p:cmAuthor id="2" name="Hassan Afzal" initials="HA" lastIdx="3" clrIdx="1">
    <p:extLst>
      <p:ext uri="{19B8F6BF-5375-455C-9EA6-DF929625EA0E}">
        <p15:presenceInfo xmlns:p15="http://schemas.microsoft.com/office/powerpoint/2012/main" userId="S::hassan.afzal1@xoserve.com::a7068809-d3f4-4696-970d-615ed657f555" providerId="AD"/>
      </p:ext>
    </p:extLst>
  </p:cmAuthor>
  <p:cmAuthor id="3" name="Foster, Lee" initials="FL" lastIdx="21" clrIdx="2">
    <p:extLst>
      <p:ext uri="{19B8F6BF-5375-455C-9EA6-DF929625EA0E}">
        <p15:presenceInfo xmlns:p15="http://schemas.microsoft.com/office/powerpoint/2012/main" userId="S-1-5-21-4145888014-839675345-3125187760-3207" providerId="AD"/>
      </p:ext>
    </p:extLst>
  </p:cmAuthor>
  <p:cmAuthor id="4" name="Wilkes, Andrew" initials="WA" lastIdx="17" clrIdx="3">
    <p:extLst>
      <p:ext uri="{19B8F6BF-5375-455C-9EA6-DF929625EA0E}">
        <p15:presenceInfo xmlns:p15="http://schemas.microsoft.com/office/powerpoint/2012/main" userId="S::andrew.wilkes@xoserve.com::8c737259-034c-4913-8a34-8fa457fa1904" providerId="AD"/>
      </p:ext>
    </p:extLst>
  </p:cmAuthor>
  <p:cmAuthor id="5" name="Tristan Unwin" initials="TU" lastIdx="1" clrIdx="4">
    <p:extLst>
      <p:ext uri="{19B8F6BF-5375-455C-9EA6-DF929625EA0E}">
        <p15:presenceInfo xmlns:p15="http://schemas.microsoft.com/office/powerpoint/2012/main" userId="S::tristan.unwin@xoserve.com::35960f5b-602a-483d-b2dc-71a2219c06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FFFFFF"/>
    <a:srgbClr val="FF3300"/>
    <a:srgbClr val="BD6AAB"/>
    <a:srgbClr val="CED1E1"/>
    <a:srgbClr val="B1D6E8"/>
    <a:srgbClr val="56CF9E"/>
    <a:srgbClr val="84B8DA"/>
    <a:srgbClr val="237B57"/>
    <a:srgbClr val="40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49763-CDBC-4D4E-B8A7-48D1373378E0}" v="10" dt="2021-08-11T14:12:36.9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48"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a Clarke" userId="fe8f2832-4ba4-4aa0-82a4-7cd04b33095c" providerId="ADAL" clId="{BE649763-CDBC-4D4E-B8A7-48D1373378E0}"/>
    <pc:docChg chg="undo custSel addSld delSld modSld">
      <pc:chgData name="Angela Clarke" userId="fe8f2832-4ba4-4aa0-82a4-7cd04b33095c" providerId="ADAL" clId="{BE649763-CDBC-4D4E-B8A7-48D1373378E0}" dt="2021-08-11T14:12:36.986" v="52"/>
      <pc:docMkLst>
        <pc:docMk/>
      </pc:docMkLst>
      <pc:sldChg chg="new add del">
        <pc:chgData name="Angela Clarke" userId="fe8f2832-4ba4-4aa0-82a4-7cd04b33095c" providerId="ADAL" clId="{BE649763-CDBC-4D4E-B8A7-48D1373378E0}" dt="2021-08-11T14:11:12.867" v="44" actId="2696"/>
        <pc:sldMkLst>
          <pc:docMk/>
          <pc:sldMk cId="2017326794" sldId="440"/>
        </pc:sldMkLst>
      </pc:sldChg>
      <pc:sldChg chg="new add del">
        <pc:chgData name="Angela Clarke" userId="fe8f2832-4ba4-4aa0-82a4-7cd04b33095c" providerId="ADAL" clId="{BE649763-CDBC-4D4E-B8A7-48D1373378E0}" dt="2021-08-11T13:34:22.373" v="6" actId="47"/>
        <pc:sldMkLst>
          <pc:docMk/>
          <pc:sldMk cId="3608742737" sldId="440"/>
        </pc:sldMkLst>
      </pc:sldChg>
      <pc:sldChg chg="new add del">
        <pc:chgData name="Angela Clarke" userId="fe8f2832-4ba4-4aa0-82a4-7cd04b33095c" providerId="ADAL" clId="{BE649763-CDBC-4D4E-B8A7-48D1373378E0}" dt="2021-08-11T13:31:16.762" v="2" actId="680"/>
        <pc:sldMkLst>
          <pc:docMk/>
          <pc:sldMk cId="4122104488" sldId="440"/>
        </pc:sldMkLst>
      </pc:sldChg>
      <pc:sldChg chg="modSp add del">
        <pc:chgData name="Angela Clarke" userId="fe8f2832-4ba4-4aa0-82a4-7cd04b33095c" providerId="ADAL" clId="{BE649763-CDBC-4D4E-B8A7-48D1373378E0}" dt="2021-08-11T14:12:36.986" v="52"/>
        <pc:sldMkLst>
          <pc:docMk/>
          <pc:sldMk cId="1351567747" sldId="444"/>
        </pc:sldMkLst>
        <pc:graphicFrameChg chg="mod modGraphic">
          <ac:chgData name="Angela Clarke" userId="fe8f2832-4ba4-4aa0-82a4-7cd04b33095c" providerId="ADAL" clId="{BE649763-CDBC-4D4E-B8A7-48D1373378E0}" dt="2021-08-11T14:12:36.986" v="52"/>
          <ac:graphicFrameMkLst>
            <pc:docMk/>
            <pc:sldMk cId="1351567747" sldId="444"/>
            <ac:graphicFrameMk id="10" creationId="{551C1D0A-0558-46BB-B729-6C0904E26D29}"/>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7" y="10"/>
            <a:ext cx="8679685" cy="2030257"/>
          </a:xfrm>
          <a:prstGeom prst="rect">
            <a:avLst/>
          </a:prstGeom>
        </p:spPr>
        <p:txBody>
          <a:bodyPr vert="horz" lIns="291192" tIns="145598" rIns="291192" bIns="145598" rtlCol="0"/>
          <a:lstStyle>
            <a:lvl1pPr algn="l">
              <a:defRPr sz="3800"/>
            </a:lvl1pPr>
          </a:lstStyle>
          <a:p>
            <a:endParaRPr lang="en-GB"/>
          </a:p>
        </p:txBody>
      </p:sp>
      <p:sp>
        <p:nvSpPr>
          <p:cNvPr id="3" name="Date Placeholder 2"/>
          <p:cNvSpPr>
            <a:spLocks noGrp="1"/>
          </p:cNvSpPr>
          <p:nvPr>
            <p:ph type="dt" idx="1"/>
          </p:nvPr>
        </p:nvSpPr>
        <p:spPr>
          <a:xfrm>
            <a:off x="11345734" y="10"/>
            <a:ext cx="8679685" cy="2030257"/>
          </a:xfrm>
          <a:prstGeom prst="rect">
            <a:avLst/>
          </a:prstGeom>
        </p:spPr>
        <p:txBody>
          <a:bodyPr vert="horz" lIns="291192" tIns="145598" rIns="291192" bIns="145598" rtlCol="0"/>
          <a:lstStyle>
            <a:lvl1pPr algn="r">
              <a:defRPr sz="3800"/>
            </a:lvl1pPr>
          </a:lstStyle>
          <a:p>
            <a:fld id="{30CC7C86-2D66-4C55-8F99-E153512351BA}" type="datetimeFigureOut">
              <a:rPr lang="en-GB" smtClean="0"/>
              <a:t>11/08/2021</a:t>
            </a:fld>
            <a:endParaRPr lang="en-GB"/>
          </a:p>
        </p:txBody>
      </p:sp>
      <p:sp>
        <p:nvSpPr>
          <p:cNvPr id="4" name="Slide Image Placeholder 3"/>
          <p:cNvSpPr>
            <a:spLocks noGrp="1" noRot="1" noChangeAspect="1"/>
          </p:cNvSpPr>
          <p:nvPr>
            <p:ph type="sldImg" idx="2"/>
          </p:nvPr>
        </p:nvSpPr>
        <p:spPr>
          <a:xfrm>
            <a:off x="-3511550" y="3044825"/>
            <a:ext cx="27058938" cy="15220950"/>
          </a:xfrm>
          <a:prstGeom prst="rect">
            <a:avLst/>
          </a:prstGeom>
          <a:noFill/>
          <a:ln w="12700">
            <a:solidFill>
              <a:prstClr val="black"/>
            </a:solidFill>
          </a:ln>
        </p:spPr>
        <p:txBody>
          <a:bodyPr vert="horz" lIns="291192" tIns="145598" rIns="291192" bIns="145598" rtlCol="0" anchor="ctr"/>
          <a:lstStyle/>
          <a:p>
            <a:endParaRPr lang="en-GB"/>
          </a:p>
        </p:txBody>
      </p:sp>
      <p:sp>
        <p:nvSpPr>
          <p:cNvPr id="5" name="Notes Placeholder 4"/>
          <p:cNvSpPr>
            <a:spLocks noGrp="1"/>
          </p:cNvSpPr>
          <p:nvPr>
            <p:ph type="body" sz="quarter" idx="3"/>
          </p:nvPr>
        </p:nvSpPr>
        <p:spPr>
          <a:xfrm>
            <a:off x="2003009" y="19287435"/>
            <a:ext cx="16024029" cy="18272295"/>
          </a:xfrm>
          <a:prstGeom prst="rect">
            <a:avLst/>
          </a:prstGeom>
        </p:spPr>
        <p:txBody>
          <a:bodyPr vert="horz" lIns="291192" tIns="145598" rIns="291192" bIns="1455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7" y="38567807"/>
            <a:ext cx="8679685" cy="2030257"/>
          </a:xfrm>
          <a:prstGeom prst="rect">
            <a:avLst/>
          </a:prstGeom>
        </p:spPr>
        <p:txBody>
          <a:bodyPr vert="horz" lIns="291192" tIns="145598" rIns="291192" bIns="145598" rtlCol="0" anchor="b"/>
          <a:lstStyle>
            <a:lvl1pPr algn="l">
              <a:defRPr sz="3800"/>
            </a:lvl1pPr>
          </a:lstStyle>
          <a:p>
            <a:endParaRPr lang="en-GB"/>
          </a:p>
        </p:txBody>
      </p:sp>
      <p:sp>
        <p:nvSpPr>
          <p:cNvPr id="7" name="Slide Number Placeholder 6"/>
          <p:cNvSpPr>
            <a:spLocks noGrp="1"/>
          </p:cNvSpPr>
          <p:nvPr>
            <p:ph type="sldNum" sz="quarter" idx="5"/>
          </p:nvPr>
        </p:nvSpPr>
        <p:spPr>
          <a:xfrm>
            <a:off x="11345734" y="38567807"/>
            <a:ext cx="8679685" cy="2030257"/>
          </a:xfrm>
          <a:prstGeom prst="rect">
            <a:avLst/>
          </a:prstGeom>
        </p:spPr>
        <p:txBody>
          <a:bodyPr vert="horz" lIns="291192" tIns="145598" rIns="291192" bIns="145598" rtlCol="0" anchor="b"/>
          <a:lstStyle>
            <a:lvl1pPr algn="r">
              <a:defRPr sz="38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8D15C3A-2F39-4EA3-BA98-F5F2450E317E}" type="slidenum">
              <a:rPr lang="en-GB" smtClean="0"/>
              <a:t>2</a:t>
            </a:fld>
            <a:endParaRPr lang="en-GB"/>
          </a:p>
        </p:txBody>
      </p:sp>
    </p:spTree>
    <p:extLst>
      <p:ext uri="{BB962C8B-B14F-4D97-AF65-F5344CB8AC3E}">
        <p14:creationId xmlns:p14="http://schemas.microsoft.com/office/powerpoint/2010/main" val="1446626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29975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162568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64835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a:solidFill>
                <a:srgbClr val="000000"/>
              </a:solidFill>
              <a:ea typeface="ＭＳ Ｐゴシック" pitchFamily="34" charset="-128"/>
            </a:endParaRPr>
          </a:p>
        </p:txBody>
      </p:sp>
    </p:spTree>
    <p:extLst>
      <p:ext uri="{BB962C8B-B14F-4D97-AF65-F5344CB8AC3E}">
        <p14:creationId xmlns:p14="http://schemas.microsoft.com/office/powerpoint/2010/main" val="209105051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dirty="0">
                <a:latin typeface="Poppins medium" panose="020B0604020202020204" charset="0"/>
                <a:cs typeface="Poppins medium" panose="020B0604020202020204" charset="0"/>
              </a:rPr>
              <a:t>July 2021 KPM / PI Operational </a:t>
            </a:r>
            <a:br>
              <a:rPr lang="en-GB" dirty="0">
                <a:latin typeface="Poppins medium" panose="020B0604020202020204" charset="0"/>
                <a:cs typeface="Poppins medium" panose="020B0604020202020204" charset="0"/>
              </a:rPr>
            </a:br>
            <a:r>
              <a:rPr lang="en-GB" dirty="0">
                <a:latin typeface="Poppins medium" panose="020B0604020202020204" charset="0"/>
                <a:cs typeface="Poppins medium" panose="020B0604020202020204" charset="0"/>
              </a:rPr>
              <a:t>Performance Summary</a:t>
            </a:r>
            <a:endParaRPr lang="en-GB" b="0" dirty="0">
              <a:latin typeface="Poppins medium" panose="020B0604020202020204" charset="0"/>
              <a:cs typeface="Poppins medium" panose="020B0604020202020204" charset="0"/>
            </a:endParaRPr>
          </a:p>
        </p:txBody>
      </p:sp>
    </p:spTree>
    <p:extLst>
      <p:ext uri="{BB962C8B-B14F-4D97-AF65-F5344CB8AC3E}">
        <p14:creationId xmlns:p14="http://schemas.microsoft.com/office/powerpoint/2010/main" val="4053544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619E9F5-2446-4AD7-84F2-E3B04B6105D0}"/>
              </a:ext>
            </a:extLst>
          </p:cNvPr>
          <p:cNvSpPr txBox="1"/>
          <p:nvPr/>
        </p:nvSpPr>
        <p:spPr>
          <a:xfrm>
            <a:off x="-33185" y="4649646"/>
            <a:ext cx="306900" cy="276657"/>
          </a:xfrm>
          <a:prstGeom prst="rect">
            <a:avLst/>
          </a:prstGeom>
          <a:noFill/>
        </p:spPr>
        <p:txBody>
          <a:bodyPr wrap="square" rtlCol="0">
            <a:spAutoFit/>
          </a:bodyPr>
          <a:lstStyle/>
          <a:p>
            <a:endParaRPr lang="en-US" sz="599" b="1" i="1">
              <a:solidFill>
                <a:prstClr val="black"/>
              </a:solidFill>
              <a:latin typeface="Arial"/>
            </a:endParaRPr>
          </a:p>
          <a:p>
            <a:r>
              <a:rPr lang="en-GB" sz="599">
                <a:solidFill>
                  <a:prstClr val="black"/>
                </a:solidFill>
                <a:latin typeface="Arial"/>
              </a:rPr>
              <a:t> </a:t>
            </a:r>
          </a:p>
        </p:txBody>
      </p:sp>
      <p:sp>
        <p:nvSpPr>
          <p:cNvPr id="4" name="Text Placeholder 1">
            <a:extLst>
              <a:ext uri="{FF2B5EF4-FFF2-40B4-BE49-F238E27FC236}">
                <a16:creationId xmlns:a16="http://schemas.microsoft.com/office/drawing/2014/main" id="{BA21F487-DF7A-44EE-80DF-2F930EAA3067}"/>
              </a:ext>
            </a:extLst>
          </p:cNvPr>
          <p:cNvSpPr txBox="1">
            <a:spLocks/>
          </p:cNvSpPr>
          <p:nvPr/>
        </p:nvSpPr>
        <p:spPr>
          <a:xfrm>
            <a:off x="5638" y="217197"/>
            <a:ext cx="9132725" cy="399617"/>
          </a:xfrm>
          <a:prstGeom prst="rect">
            <a:avLst/>
          </a:prstGeom>
        </p:spPr>
        <p:txBody>
          <a:bodyPr wrap="square" lIns="91327" tIns="45664" rIns="91327" bIns="45664" anchor="t">
            <a:spAutoFit/>
          </a:bodyPr>
          <a:lstStyle>
            <a:lvl1pPr algn="ctr">
              <a:defRPr kumimoji="0" lang="en-GB" sz="2000" b="0" i="0" u="none" strike="noStrike" kern="0" cap="none" spc="0" normalizeH="0" baseline="0" noProof="0" dirty="0" smtClean="0">
                <a:ln>
                  <a:noFill/>
                </a:ln>
                <a:solidFill>
                  <a:srgbClr val="FFBA1A"/>
                </a:solidFill>
                <a:effectLst/>
                <a:uLnTx/>
                <a:uFillTx/>
                <a:latin typeface="Poppins-Light"/>
                <a:ea typeface="+mj-ea"/>
                <a:cs typeface="Poppins-Light"/>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998" b="1" kern="1200" dirty="0">
                <a:solidFill>
                  <a:srgbClr val="0070C0"/>
                </a:solidFill>
                <a:latin typeface="+mj-lt"/>
                <a:cs typeface="Poppins medium" panose="020B0604020202020204" charset="0"/>
              </a:rPr>
              <a:t>DSC+ v DSC KPM Performance for July’21 </a:t>
            </a:r>
          </a:p>
        </p:txBody>
      </p:sp>
      <p:graphicFrame>
        <p:nvGraphicFramePr>
          <p:cNvPr id="3" name="Table 2">
            <a:extLst>
              <a:ext uri="{FF2B5EF4-FFF2-40B4-BE49-F238E27FC236}">
                <a16:creationId xmlns:a16="http://schemas.microsoft.com/office/drawing/2014/main" id="{CB149E1A-DE1A-42D2-8036-447CB8611649}"/>
              </a:ext>
            </a:extLst>
          </p:cNvPr>
          <p:cNvGraphicFramePr>
            <a:graphicFrameLocks noGrp="1"/>
          </p:cNvGraphicFramePr>
          <p:nvPr>
            <p:extLst>
              <p:ext uri="{D42A27DB-BD31-4B8C-83A1-F6EECF244321}">
                <p14:modId xmlns:p14="http://schemas.microsoft.com/office/powerpoint/2010/main" val="451227391"/>
              </p:ext>
            </p:extLst>
          </p:nvPr>
        </p:nvGraphicFramePr>
        <p:xfrm>
          <a:off x="181535" y="772300"/>
          <a:ext cx="8479877" cy="3907261"/>
        </p:xfrm>
        <a:graphic>
          <a:graphicData uri="http://schemas.openxmlformats.org/drawingml/2006/table">
            <a:tbl>
              <a:tblPr/>
              <a:tblGrid>
                <a:gridCol w="389965">
                  <a:extLst>
                    <a:ext uri="{9D8B030D-6E8A-4147-A177-3AD203B41FA5}">
                      <a16:colId xmlns:a16="http://schemas.microsoft.com/office/drawing/2014/main" val="2127501749"/>
                    </a:ext>
                  </a:extLst>
                </a:gridCol>
                <a:gridCol w="3249447">
                  <a:extLst>
                    <a:ext uri="{9D8B030D-6E8A-4147-A177-3AD203B41FA5}">
                      <a16:colId xmlns:a16="http://schemas.microsoft.com/office/drawing/2014/main" val="1700071795"/>
                    </a:ext>
                  </a:extLst>
                </a:gridCol>
                <a:gridCol w="1227688">
                  <a:extLst>
                    <a:ext uri="{9D8B030D-6E8A-4147-A177-3AD203B41FA5}">
                      <a16:colId xmlns:a16="http://schemas.microsoft.com/office/drawing/2014/main" val="4276164658"/>
                    </a:ext>
                  </a:extLst>
                </a:gridCol>
                <a:gridCol w="1059904">
                  <a:extLst>
                    <a:ext uri="{9D8B030D-6E8A-4147-A177-3AD203B41FA5}">
                      <a16:colId xmlns:a16="http://schemas.microsoft.com/office/drawing/2014/main" val="1746164124"/>
                    </a:ext>
                  </a:extLst>
                </a:gridCol>
                <a:gridCol w="660223">
                  <a:extLst>
                    <a:ext uri="{9D8B030D-6E8A-4147-A177-3AD203B41FA5}">
                      <a16:colId xmlns:a16="http://schemas.microsoft.com/office/drawing/2014/main" val="3108111809"/>
                    </a:ext>
                  </a:extLst>
                </a:gridCol>
                <a:gridCol w="414686">
                  <a:extLst>
                    <a:ext uri="{9D8B030D-6E8A-4147-A177-3AD203B41FA5}">
                      <a16:colId xmlns:a16="http://schemas.microsoft.com/office/drawing/2014/main" val="59489365"/>
                    </a:ext>
                  </a:extLst>
                </a:gridCol>
                <a:gridCol w="512763">
                  <a:extLst>
                    <a:ext uri="{9D8B030D-6E8A-4147-A177-3AD203B41FA5}">
                      <a16:colId xmlns:a16="http://schemas.microsoft.com/office/drawing/2014/main" val="64377311"/>
                    </a:ext>
                  </a:extLst>
                </a:gridCol>
                <a:gridCol w="452438">
                  <a:extLst>
                    <a:ext uri="{9D8B030D-6E8A-4147-A177-3AD203B41FA5}">
                      <a16:colId xmlns:a16="http://schemas.microsoft.com/office/drawing/2014/main" val="2055288692"/>
                    </a:ext>
                  </a:extLst>
                </a:gridCol>
                <a:gridCol w="512763">
                  <a:extLst>
                    <a:ext uri="{9D8B030D-6E8A-4147-A177-3AD203B41FA5}">
                      <a16:colId xmlns:a16="http://schemas.microsoft.com/office/drawing/2014/main" val="275063541"/>
                    </a:ext>
                  </a:extLst>
                </a:gridCol>
              </a:tblGrid>
              <a:tr h="533301">
                <a:tc>
                  <a:txBody>
                    <a:bodyPr/>
                    <a:lstStyle/>
                    <a:p>
                      <a:pPr algn="ctr" rtl="0" fontAlgn="ctr"/>
                      <a:r>
                        <a:rPr lang="en-GB" sz="600" b="1" i="0" u="none" strike="noStrike">
                          <a:solidFill>
                            <a:srgbClr val="FFFFFF"/>
                          </a:solidFill>
                          <a:effectLst/>
                          <a:latin typeface="Poppins Medium" panose="00000600000000000000" pitchFamily="2" charset="0"/>
                        </a:rPr>
                        <a:t>DSC+ Unique Identifier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Measure Detail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Journey / Process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dirty="0">
                          <a:solidFill>
                            <a:srgbClr val="FFFFFF"/>
                          </a:solidFill>
                          <a:effectLst/>
                          <a:latin typeface="Poppins Medium" panose="00000600000000000000" pitchFamily="2" charset="0"/>
                        </a:rPr>
                        <a:t>Owner (CEC/ LT)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Measure Type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DSC+ Yr 1 Target Metric Only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Jul-21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DSC 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GB" sz="600" b="1" i="0" u="none" strike="noStrike">
                          <a:solidFill>
                            <a:srgbClr val="FFFFFF"/>
                          </a:solidFill>
                          <a:effectLst/>
                          <a:latin typeface="Poppins Medium" panose="00000600000000000000" pitchFamily="2" charset="0"/>
                        </a:rPr>
                        <a:t>Jul-21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662405343"/>
                  </a:ext>
                </a:extLst>
              </a:tr>
              <a:tr h="150715">
                <a:tc>
                  <a:txBody>
                    <a:bodyPr/>
                    <a:lstStyle/>
                    <a:p>
                      <a:pPr algn="ctr" rtl="0" fontAlgn="ctr"/>
                      <a:r>
                        <a:rPr lang="en-GB" sz="600" b="0" i="0" u="none" strike="noStrike">
                          <a:solidFill>
                            <a:srgbClr val="000000"/>
                          </a:solidFill>
                          <a:effectLst/>
                          <a:latin typeface="Poppins Medium" panose="00000600000000000000" pitchFamily="2" charset="0"/>
                        </a:rPr>
                        <a:t>KPM.01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Percentage of shipper transfers processed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Manage Shipper Transfers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062974784"/>
                  </a:ext>
                </a:extLst>
              </a:tr>
              <a:tr h="150715">
                <a:tc>
                  <a:txBody>
                    <a:bodyPr/>
                    <a:lstStyle/>
                    <a:p>
                      <a:pPr algn="ctr" rtl="0" fontAlgn="ctr"/>
                      <a:r>
                        <a:rPr lang="en-GB" sz="600" b="0" i="0" u="none" strike="noStrike">
                          <a:solidFill>
                            <a:srgbClr val="000000"/>
                          </a:solidFill>
                          <a:effectLst/>
                          <a:latin typeface="Poppins Medium" panose="00000600000000000000" pitchFamily="2" charset="0"/>
                        </a:rPr>
                        <a:t>KPM.02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a:solidFill>
                            <a:srgbClr val="000000"/>
                          </a:solidFill>
                          <a:effectLst/>
                          <a:latin typeface="Poppins Medium" panose="00000600000000000000" pitchFamily="2" charset="0"/>
                        </a:rPr>
                        <a:t>Percentage of meter reads successfully processed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Meter Read / Asset Processing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99.95%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99.95%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177048372"/>
                  </a:ext>
                </a:extLst>
              </a:tr>
              <a:tr h="150715">
                <a:tc>
                  <a:txBody>
                    <a:bodyPr/>
                    <a:lstStyle/>
                    <a:p>
                      <a:pPr algn="ctr" rtl="0" fontAlgn="ctr"/>
                      <a:r>
                        <a:rPr lang="en-GB" sz="600" b="0" i="0" u="none" strike="noStrike">
                          <a:solidFill>
                            <a:srgbClr val="000000"/>
                          </a:solidFill>
                          <a:effectLst/>
                          <a:latin typeface="Poppins Medium" panose="00000600000000000000" pitchFamily="2" charset="0"/>
                        </a:rPr>
                        <a:t>KPM.03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of asset updates successfully processed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Meter Read / Asset Processing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190833813"/>
                  </a:ext>
                </a:extLst>
              </a:tr>
              <a:tr h="150715">
                <a:tc>
                  <a:txBody>
                    <a:bodyPr/>
                    <a:lstStyle/>
                    <a:p>
                      <a:pPr algn="ctr" rtl="0" fontAlgn="ctr"/>
                      <a:r>
                        <a:rPr lang="en-GB" sz="600" b="0" i="0" u="none" strike="noStrike">
                          <a:solidFill>
                            <a:srgbClr val="000000"/>
                          </a:solidFill>
                          <a:effectLst/>
                          <a:latin typeface="Poppins Medium" panose="00000600000000000000" pitchFamily="2" charset="0"/>
                        </a:rPr>
                        <a:t>KPM.04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a:solidFill>
                            <a:srgbClr val="000000"/>
                          </a:solidFill>
                          <a:effectLst/>
                          <a:latin typeface="Poppins Medium" panose="00000600000000000000" pitchFamily="2" charset="0"/>
                        </a:rPr>
                        <a:t>% of AQs processed successfully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Monthly AQ Processes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99.95%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99.95%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656726820"/>
                  </a:ext>
                </a:extLst>
              </a:tr>
              <a:tr h="150715">
                <a:tc>
                  <a:txBody>
                    <a:bodyPr/>
                    <a:lstStyle/>
                    <a:p>
                      <a:pPr algn="ctr" rtl="0" fontAlgn="ctr"/>
                      <a:r>
                        <a:rPr lang="en-GB" sz="600" b="0" i="0" u="none" strike="noStrike">
                          <a:solidFill>
                            <a:srgbClr val="000000"/>
                          </a:solidFill>
                          <a:effectLst/>
                          <a:latin typeface="Poppins Medium" panose="00000600000000000000" pitchFamily="2" charset="0"/>
                        </a:rPr>
                        <a:t>KPM.05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Percentage of total LDZ AQ energy at risk of being impacted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Monthly AQ Processes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dirty="0">
                          <a:solidFill>
                            <a:srgbClr val="FFFFFF"/>
                          </a:solidFill>
                          <a:effectLst/>
                          <a:latin typeface="Poppins Medium" panose="00000600000000000000" pitchFamily="2" charset="0"/>
                        </a:rPr>
                        <a:t> 0.78%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dirty="0">
                          <a:solidFill>
                            <a:srgbClr val="000000"/>
                          </a:solidFill>
                          <a:effectLst/>
                          <a:latin typeface="Poppins Medium" panose="00000600000000000000" pitchFamily="2" charset="0"/>
                        </a:rPr>
                        <a:t>0.75%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600" b="0" i="0" u="none" strike="noStrike" dirty="0">
                          <a:solidFill>
                            <a:schemeClr val="bg1"/>
                          </a:solidFill>
                          <a:effectLst/>
                          <a:latin typeface="Poppins Medium" panose="00000600000000000000" pitchFamily="2" charset="0"/>
                        </a:rPr>
                        <a:t>0.78%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661918545"/>
                  </a:ext>
                </a:extLst>
              </a:tr>
              <a:tr h="150715">
                <a:tc>
                  <a:txBody>
                    <a:bodyPr/>
                    <a:lstStyle/>
                    <a:p>
                      <a:pPr algn="ctr" rtl="0" fontAlgn="ctr"/>
                      <a:r>
                        <a:rPr lang="en-GB" sz="600" b="0" i="0" u="none" strike="noStrike">
                          <a:solidFill>
                            <a:srgbClr val="000000"/>
                          </a:solidFill>
                          <a:effectLst/>
                          <a:latin typeface="Poppins Medium" panose="00000600000000000000" pitchFamily="2" charset="0"/>
                        </a:rPr>
                        <a:t>KPM.06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a:solidFill>
                            <a:srgbClr val="000000"/>
                          </a:solidFill>
                          <a:effectLst/>
                          <a:latin typeface="Poppins Medium" panose="00000600000000000000" pitchFamily="2" charset="0"/>
                        </a:rPr>
                        <a:t>Percentage processed within the Completion Time Service Level in DSC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Manage Shipper Transfers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983880821"/>
                  </a:ext>
                </a:extLst>
              </a:tr>
              <a:tr h="150715">
                <a:tc>
                  <a:txBody>
                    <a:bodyPr/>
                    <a:lstStyle/>
                    <a:p>
                      <a:pPr algn="ctr" rtl="0" fontAlgn="ctr"/>
                      <a:r>
                        <a:rPr lang="en-GB" sz="600" b="0" i="0" u="none" strike="noStrike">
                          <a:solidFill>
                            <a:srgbClr val="000000"/>
                          </a:solidFill>
                          <a:effectLst/>
                          <a:latin typeface="Poppins Medium" panose="00000600000000000000" pitchFamily="2" charset="0"/>
                        </a:rPr>
                        <a:t>KPM.07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Percentage of requests processed within the Completion Time Service Level in DSC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Meter Read / Asset Processing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02832085"/>
                  </a:ext>
                </a:extLst>
              </a:tr>
              <a:tr h="150715">
                <a:tc>
                  <a:txBody>
                    <a:bodyPr/>
                    <a:lstStyle/>
                    <a:p>
                      <a:pPr algn="ctr" rtl="0" fontAlgn="ctr"/>
                      <a:r>
                        <a:rPr lang="en-GB" sz="600" b="0" i="0" u="none" strike="noStrike">
                          <a:solidFill>
                            <a:srgbClr val="000000"/>
                          </a:solidFill>
                          <a:effectLst/>
                          <a:latin typeface="Poppins Medium" panose="00000600000000000000" pitchFamily="2" charset="0"/>
                        </a:rPr>
                        <a:t>KPM.08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a:solidFill>
                            <a:srgbClr val="000000"/>
                          </a:solidFill>
                          <a:effectLst/>
                          <a:latin typeface="Poppins Medium" panose="00000600000000000000" pitchFamily="2" charset="0"/>
                        </a:rPr>
                        <a:t>% Notifications sent by due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Monthly AQ Processes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77626928"/>
                  </a:ext>
                </a:extLst>
              </a:tr>
              <a:tr h="150715">
                <a:tc>
                  <a:txBody>
                    <a:bodyPr/>
                    <a:lstStyle/>
                    <a:p>
                      <a:pPr algn="ctr" rtl="0" fontAlgn="ctr"/>
                      <a:r>
                        <a:rPr lang="en-GB" sz="600" b="0" i="0" u="none" strike="noStrike">
                          <a:solidFill>
                            <a:srgbClr val="000000"/>
                          </a:solidFill>
                          <a:effectLst/>
                          <a:latin typeface="Poppins Medium" panose="00000600000000000000" pitchFamily="2" charset="0"/>
                        </a:rPr>
                        <a:t>KPM.09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of invoices not requiring adjustment post original invoice dispatch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Invoicing DSC Customers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600" b="0" i="0" u="none" strike="noStrike" kern="0" cap="none" spc="0" normalizeH="0" baseline="0" noProof="0">
                          <a:ln>
                            <a:noFill/>
                          </a:ln>
                          <a:solidFill>
                            <a:srgbClr val="000000"/>
                          </a:solidFill>
                          <a:effectLst/>
                          <a:uLnTx/>
                          <a:uFillTx/>
                          <a:latin typeface="Poppins Medium" panose="00000600000000000000" pitchFamily="2" charset="0"/>
                          <a:ea typeface="+mn-ea"/>
                          <a:cs typeface="+mn-cs"/>
                        </a:rPr>
                        <a:t>Andy Szabo / Alex Stuart</a:t>
                      </a:r>
                      <a:endParaRPr kumimoji="0" lang="en-GB" sz="600" b="0" i="0" u="none" strike="noStrike" kern="0" cap="none" spc="0" normalizeH="0" baseline="0" noProof="0" dirty="0">
                        <a:ln>
                          <a:noFill/>
                        </a:ln>
                        <a:solidFill>
                          <a:srgbClr val="000000"/>
                        </a:solidFill>
                        <a:effectLst/>
                        <a:uLnTx/>
                        <a:uFillTx/>
                        <a:latin typeface="Poppins Medium" panose="00000600000000000000" pitchFamily="2"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98.00%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9647959"/>
                  </a:ext>
                </a:extLst>
              </a:tr>
              <a:tr h="150715">
                <a:tc>
                  <a:txBody>
                    <a:bodyPr/>
                    <a:lstStyle/>
                    <a:p>
                      <a:pPr algn="ctr" rtl="0" fontAlgn="ctr"/>
                      <a:r>
                        <a:rPr lang="en-GB" sz="600" b="0" i="0" u="none" strike="noStrike">
                          <a:solidFill>
                            <a:srgbClr val="000000"/>
                          </a:solidFill>
                          <a:effectLst/>
                          <a:latin typeface="Poppins Medium" panose="00000600000000000000" pitchFamily="2" charset="0"/>
                        </a:rPr>
                        <a:t>KPM.10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of DSC customers that have been invoiced without issues/ exceptions (exc. AMS)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Invoicing DSC Customers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600" b="0" i="0" u="none" strike="noStrike" kern="0" cap="none" spc="0" normalizeH="0" baseline="0" noProof="0">
                          <a:ln>
                            <a:noFill/>
                          </a:ln>
                          <a:solidFill>
                            <a:srgbClr val="000000"/>
                          </a:solidFill>
                          <a:effectLst/>
                          <a:uLnTx/>
                          <a:uFillTx/>
                          <a:latin typeface="Poppins Medium" panose="00000600000000000000" pitchFamily="2" charset="0"/>
                          <a:ea typeface="+mn-ea"/>
                          <a:cs typeface="+mn-cs"/>
                        </a:rPr>
                        <a:t>Andy Szabo / Alex Stuart</a:t>
                      </a:r>
                      <a:endParaRPr kumimoji="0" lang="en-GB" sz="600" b="0" i="0" u="none" strike="noStrike" kern="0" cap="none" spc="0" normalizeH="0" baseline="0" noProof="0" dirty="0">
                        <a:ln>
                          <a:noFill/>
                        </a:ln>
                        <a:solidFill>
                          <a:srgbClr val="000000"/>
                        </a:solidFill>
                        <a:effectLst/>
                        <a:uLnTx/>
                        <a:uFillTx/>
                        <a:latin typeface="Poppins Medium" panose="00000600000000000000" pitchFamily="2"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160690813"/>
                  </a:ext>
                </a:extLst>
              </a:tr>
              <a:tr h="150715">
                <a:tc>
                  <a:txBody>
                    <a:bodyPr/>
                    <a:lstStyle/>
                    <a:p>
                      <a:pPr algn="ctr" rtl="0" fontAlgn="ctr"/>
                      <a:r>
                        <a:rPr lang="en-GB" sz="600" b="0" i="0" u="none" strike="noStrike">
                          <a:solidFill>
                            <a:srgbClr val="000000"/>
                          </a:solidFill>
                          <a:effectLst/>
                          <a:latin typeface="Poppins Medium" panose="00000600000000000000" pitchFamily="2" charset="0"/>
                        </a:rPr>
                        <a:t>KPM.11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customers DSC with less than 1% of MPRNs which have an AMS Invoice exception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Invoicing DSC Customers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600" b="0" i="0" u="none" strike="noStrike" kern="0" cap="none" spc="0" normalizeH="0" baseline="0" noProof="0">
                          <a:ln>
                            <a:noFill/>
                          </a:ln>
                          <a:solidFill>
                            <a:srgbClr val="000000"/>
                          </a:solidFill>
                          <a:effectLst/>
                          <a:uLnTx/>
                          <a:uFillTx/>
                          <a:latin typeface="Poppins Medium" panose="00000600000000000000" pitchFamily="2" charset="0"/>
                          <a:ea typeface="+mn-ea"/>
                          <a:cs typeface="+mn-cs"/>
                        </a:rPr>
                        <a:t>Andy Szabo / Alex Stuart</a:t>
                      </a:r>
                      <a:endParaRPr kumimoji="0" lang="en-GB" sz="600" b="0" i="0" u="none" strike="noStrike" kern="0" cap="none" spc="0" normalizeH="0" baseline="0" noProof="0" dirty="0">
                        <a:ln>
                          <a:noFill/>
                        </a:ln>
                        <a:solidFill>
                          <a:srgbClr val="000000"/>
                        </a:solidFill>
                        <a:effectLst/>
                        <a:uLnTx/>
                        <a:uFillTx/>
                        <a:latin typeface="Poppins Medium" panose="00000600000000000000" pitchFamily="2"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97.00%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134135653"/>
                  </a:ext>
                </a:extLst>
              </a:tr>
              <a:tr h="150715">
                <a:tc>
                  <a:txBody>
                    <a:bodyPr/>
                    <a:lstStyle/>
                    <a:p>
                      <a:pPr algn="ctr" rtl="0" fontAlgn="ctr"/>
                      <a:r>
                        <a:rPr lang="en-GB" sz="600" b="0" i="0" u="none" strike="noStrike">
                          <a:solidFill>
                            <a:srgbClr val="000000"/>
                          </a:solidFill>
                          <a:effectLst/>
                          <a:latin typeface="Poppins Medium" panose="00000600000000000000" pitchFamily="2" charset="0"/>
                        </a:rPr>
                        <a:t>KPM.12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a:solidFill>
                            <a:srgbClr val="000000"/>
                          </a:solidFill>
                          <a:effectLst/>
                          <a:latin typeface="Poppins Medium" panose="00000600000000000000" pitchFamily="2" charset="0"/>
                        </a:rPr>
                        <a:t>% of invoices sent on due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Invoicing DSC Customers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600" b="0" i="0" u="none" strike="noStrike" kern="0" cap="none" spc="0" normalizeH="0" baseline="0" noProof="0">
                          <a:ln>
                            <a:noFill/>
                          </a:ln>
                          <a:solidFill>
                            <a:srgbClr val="000000"/>
                          </a:solidFill>
                          <a:effectLst/>
                          <a:uLnTx/>
                          <a:uFillTx/>
                          <a:latin typeface="Poppins Medium" panose="00000600000000000000" pitchFamily="2" charset="0"/>
                          <a:ea typeface="+mn-ea"/>
                          <a:cs typeface="+mn-cs"/>
                        </a:rPr>
                        <a:t>Andy Szabo / Alex Stuart</a:t>
                      </a:r>
                      <a:endParaRPr kumimoji="0" lang="en-GB" sz="600" b="0" i="0" u="none" strike="noStrike" kern="0" cap="none" spc="0" normalizeH="0" baseline="0" noProof="0" dirty="0">
                        <a:ln>
                          <a:noFill/>
                        </a:ln>
                        <a:solidFill>
                          <a:srgbClr val="000000"/>
                        </a:solidFill>
                        <a:effectLst/>
                        <a:uLnTx/>
                        <a:uFillTx/>
                        <a:latin typeface="Poppins Medium" panose="00000600000000000000" pitchFamily="2"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248451079"/>
                  </a:ext>
                </a:extLst>
              </a:tr>
              <a:tr h="185496">
                <a:tc>
                  <a:txBody>
                    <a:bodyPr/>
                    <a:lstStyle/>
                    <a:p>
                      <a:pPr algn="ctr" rtl="0" fontAlgn="ctr"/>
                      <a:r>
                        <a:rPr lang="en-GB" sz="600" b="0" i="0" u="none" strike="noStrike">
                          <a:solidFill>
                            <a:srgbClr val="000000"/>
                          </a:solidFill>
                          <a:effectLst/>
                          <a:latin typeface="Poppins Medium" panose="00000600000000000000" pitchFamily="2" charset="0"/>
                        </a:rPr>
                        <a:t>KPM.13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of exceptions resolved within 2 invoice cycles of creation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Invoicing DSC Customers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600" b="0" i="0" u="none" strike="noStrike" kern="0" cap="none" spc="0" normalizeH="0" baseline="0" noProof="0" dirty="0">
                          <a:ln>
                            <a:noFill/>
                          </a:ln>
                          <a:solidFill>
                            <a:srgbClr val="000000"/>
                          </a:solidFill>
                          <a:effectLst/>
                          <a:uLnTx/>
                          <a:uFillTx/>
                          <a:latin typeface="Poppins Medium" panose="00000600000000000000" pitchFamily="2" charset="0"/>
                          <a:ea typeface="+mn-ea"/>
                          <a:cs typeface="+mn-cs"/>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600" b="0" i="0" u="none" strike="noStrike">
                          <a:solidFill>
                            <a:srgbClr val="FFFFFF"/>
                          </a:solidFill>
                          <a:effectLst/>
                          <a:latin typeface="Poppins Medium" panose="00000600000000000000" pitchFamily="2" charset="0"/>
                        </a:rPr>
                        <a:t>Due 13th Aug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600" b="0" i="0" u="none" strike="noStrike">
                          <a:solidFill>
                            <a:srgbClr val="FFFFFF"/>
                          </a:solidFill>
                          <a:effectLst/>
                          <a:latin typeface="Poppins Medium" panose="00000600000000000000" pitchFamily="2" charset="0"/>
                        </a:rPr>
                        <a:t>Due 13th Aug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224151812"/>
                  </a:ext>
                </a:extLst>
              </a:tr>
              <a:tr h="259008">
                <a:tc>
                  <a:txBody>
                    <a:bodyPr/>
                    <a:lstStyle/>
                    <a:p>
                      <a:pPr algn="ctr" rtl="0" fontAlgn="ctr"/>
                      <a:r>
                        <a:rPr lang="en-GB" sz="600" b="0" i="0" u="none" strike="noStrike">
                          <a:solidFill>
                            <a:srgbClr val="000000"/>
                          </a:solidFill>
                          <a:effectLst/>
                          <a:latin typeface="Poppins Medium" panose="00000600000000000000" pitchFamily="2" charset="0"/>
                        </a:rPr>
                        <a:t>KPM.14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Number of valid P1 and P2 defects raised within PIS period relating to relevant change (excluding programmes)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dirty="0">
                          <a:solidFill>
                            <a:srgbClr val="000000"/>
                          </a:solidFill>
                          <a:effectLst/>
                          <a:latin typeface="Poppins Medium" panose="00000600000000000000" pitchFamily="2" charset="0"/>
                        </a:rPr>
                        <a:t>Managing Change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Lee Foster / Andy Simpson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dirty="0">
                          <a:solidFill>
                            <a:srgbClr val="FFFFFF"/>
                          </a:solidFill>
                          <a:effectLst/>
                          <a:latin typeface="Poppins Medium" panose="00000600000000000000" pitchFamily="2"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601727072"/>
                  </a:ext>
                </a:extLst>
              </a:tr>
              <a:tr h="259008">
                <a:tc>
                  <a:txBody>
                    <a:bodyPr/>
                    <a:lstStyle/>
                    <a:p>
                      <a:pPr algn="ctr" rtl="0" fontAlgn="ctr"/>
                      <a:r>
                        <a:rPr lang="en-GB" sz="600" b="0" i="0" u="none" strike="noStrike">
                          <a:solidFill>
                            <a:srgbClr val="000000"/>
                          </a:solidFill>
                          <a:effectLst/>
                          <a:latin typeface="Poppins Medium" panose="00000600000000000000" pitchFamily="2" charset="0"/>
                        </a:rPr>
                        <a:t>KPM.15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Number of valid P3 defects raised within PIS period relating to relevant change (excluding programmes)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dirty="0">
                          <a:solidFill>
                            <a:srgbClr val="000000"/>
                          </a:solidFill>
                          <a:effectLst/>
                          <a:latin typeface="Poppins Medium" panose="00000600000000000000" pitchFamily="2" charset="0"/>
                        </a:rPr>
                        <a:t>Managing Change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Lee Foster / Andy Simpson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dirty="0">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600" b="0" i="0" u="none" strike="noStrike" dirty="0">
                          <a:solidFill>
                            <a:srgbClr val="FFFFFF"/>
                          </a:solidFill>
                          <a:effectLst/>
                          <a:latin typeface="Poppins Medium" panose="00000600000000000000" pitchFamily="2" charset="0"/>
                        </a:rPr>
                        <a:t>2</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dirty="0">
                          <a:solidFill>
                            <a:srgbClr val="000000"/>
                          </a:solidFill>
                          <a:effectLst/>
                          <a:latin typeface="Poppins Medium" panose="00000600000000000000" pitchFamily="2" charset="0"/>
                        </a:rPr>
                        <a:t>4</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600" b="0" i="0" u="none" strike="noStrike" dirty="0">
                          <a:solidFill>
                            <a:srgbClr val="FFFFFF"/>
                          </a:solidFill>
                          <a:effectLst/>
                          <a:latin typeface="Poppins Medium" panose="00000600000000000000" pitchFamily="2" charset="0"/>
                        </a:rPr>
                        <a:t>2</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142490609"/>
                  </a:ext>
                </a:extLst>
              </a:tr>
              <a:tr h="259008">
                <a:tc>
                  <a:txBody>
                    <a:bodyPr/>
                    <a:lstStyle/>
                    <a:p>
                      <a:pPr algn="ctr" rtl="0" fontAlgn="ctr"/>
                      <a:r>
                        <a:rPr lang="en-GB" sz="600" b="0" i="0" u="none" strike="noStrike">
                          <a:solidFill>
                            <a:srgbClr val="000000"/>
                          </a:solidFill>
                          <a:effectLst/>
                          <a:latin typeface="Poppins Medium" panose="00000600000000000000" pitchFamily="2" charset="0"/>
                        </a:rPr>
                        <a:t>KPM.16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Number of valid P4 defects raised within PIS period relating to relevant change (excluding programmes)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Managing Change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Lee Foster / Andy Simpson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dirty="0">
                          <a:solidFill>
                            <a:srgbClr val="000000"/>
                          </a:solidFill>
                          <a:effectLst/>
                          <a:latin typeface="Poppins Medium" panose="00000600000000000000" pitchFamily="2"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66009420"/>
                  </a:ext>
                </a:extLst>
              </a:tr>
              <a:tr h="150715">
                <a:tc>
                  <a:txBody>
                    <a:bodyPr/>
                    <a:lstStyle/>
                    <a:p>
                      <a:pPr algn="ctr" rtl="0" fontAlgn="ctr"/>
                      <a:r>
                        <a:rPr lang="en-GB" sz="600" b="0" i="0" u="none" strike="noStrike">
                          <a:solidFill>
                            <a:srgbClr val="000000"/>
                          </a:solidFill>
                          <a:effectLst/>
                          <a:latin typeface="Poppins Medium" panose="00000600000000000000" pitchFamily="2" charset="0"/>
                        </a:rPr>
                        <a:t>KPM.17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of tickets not re-opened within period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Customer Contacts (technical)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Lee Foster / Neil Laird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98.50%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98.50%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946077405"/>
                  </a:ext>
                </a:extLst>
              </a:tr>
              <a:tr h="150715">
                <a:tc>
                  <a:txBody>
                    <a:bodyPr/>
                    <a:lstStyle/>
                    <a:p>
                      <a:pPr algn="ctr" rtl="0" fontAlgn="ctr"/>
                      <a:r>
                        <a:rPr lang="en-GB" sz="600" b="0" i="0" u="none" strike="noStrike">
                          <a:solidFill>
                            <a:srgbClr val="000000"/>
                          </a:solidFill>
                          <a:effectLst/>
                          <a:latin typeface="Poppins Medium" panose="00000600000000000000" pitchFamily="2" charset="0"/>
                        </a:rPr>
                        <a:t>KPM.18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of customer tickets (Incidents &amp; Requests) responded to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Customer Contacts (technical)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Lee Foster / Neil Laird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167938334"/>
                  </a:ext>
                </a:extLst>
              </a:tr>
              <a:tr h="150715">
                <a:tc>
                  <a:txBody>
                    <a:bodyPr/>
                    <a:lstStyle/>
                    <a:p>
                      <a:pPr algn="ctr" rtl="0" fontAlgn="ctr"/>
                      <a:r>
                        <a:rPr lang="en-GB" sz="600" b="0" i="0" u="none" strike="noStrike">
                          <a:solidFill>
                            <a:srgbClr val="000000"/>
                          </a:solidFill>
                          <a:effectLst/>
                          <a:latin typeface="Poppins Medium" panose="00000600000000000000" pitchFamily="2" charset="0"/>
                        </a:rPr>
                        <a:t>KPM.19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UK Link Core Service Availability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UKLink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Lee Foster / Neil Laird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99.60%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99.96%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99.00%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99.96%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5503774"/>
                  </a:ext>
                </a:extLst>
              </a:tr>
              <a:tr h="150715">
                <a:tc>
                  <a:txBody>
                    <a:bodyPr/>
                    <a:lstStyle/>
                    <a:p>
                      <a:pPr algn="ctr" rtl="0" fontAlgn="ctr"/>
                      <a:r>
                        <a:rPr lang="en-GB" sz="600" b="0" i="0" u="none" strike="noStrike">
                          <a:solidFill>
                            <a:srgbClr val="000000"/>
                          </a:solidFill>
                          <a:effectLst/>
                          <a:latin typeface="Poppins Medium" panose="00000600000000000000" pitchFamily="2" charset="0"/>
                        </a:rPr>
                        <a:t>KPM.20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Gemini Core Service Availability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Gemini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Lee Foster / Neil Laird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99.60%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99.00%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dirty="0">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13664923"/>
                  </a:ext>
                </a:extLst>
              </a:tr>
            </a:tbl>
          </a:graphicData>
        </a:graphic>
      </p:graphicFrame>
    </p:spTree>
    <p:extLst>
      <p:ext uri="{BB962C8B-B14F-4D97-AF65-F5344CB8AC3E}">
        <p14:creationId xmlns:p14="http://schemas.microsoft.com/office/powerpoint/2010/main" val="948238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619E9F5-2446-4AD7-84F2-E3B04B6105D0}"/>
              </a:ext>
            </a:extLst>
          </p:cNvPr>
          <p:cNvSpPr txBox="1"/>
          <p:nvPr/>
        </p:nvSpPr>
        <p:spPr>
          <a:xfrm>
            <a:off x="-33185" y="4649646"/>
            <a:ext cx="306900" cy="276657"/>
          </a:xfrm>
          <a:prstGeom prst="rect">
            <a:avLst/>
          </a:prstGeom>
          <a:noFill/>
        </p:spPr>
        <p:txBody>
          <a:bodyPr wrap="square" rtlCol="0">
            <a:spAutoFit/>
          </a:bodyPr>
          <a:lstStyle/>
          <a:p>
            <a:endParaRPr lang="en-US" sz="599" b="1" i="1">
              <a:solidFill>
                <a:prstClr val="black"/>
              </a:solidFill>
              <a:latin typeface="Arial"/>
            </a:endParaRPr>
          </a:p>
          <a:p>
            <a:r>
              <a:rPr lang="en-GB" sz="599">
                <a:solidFill>
                  <a:prstClr val="black"/>
                </a:solidFill>
                <a:latin typeface="Arial"/>
              </a:rPr>
              <a:t> </a:t>
            </a:r>
          </a:p>
        </p:txBody>
      </p:sp>
      <p:sp>
        <p:nvSpPr>
          <p:cNvPr id="7" name="Text Placeholder 1">
            <a:extLst>
              <a:ext uri="{FF2B5EF4-FFF2-40B4-BE49-F238E27FC236}">
                <a16:creationId xmlns:a16="http://schemas.microsoft.com/office/drawing/2014/main" id="{FC79DD88-11F6-4519-AB93-E5DA81A465A9}"/>
              </a:ext>
            </a:extLst>
          </p:cNvPr>
          <p:cNvSpPr txBox="1">
            <a:spLocks/>
          </p:cNvSpPr>
          <p:nvPr/>
        </p:nvSpPr>
        <p:spPr>
          <a:xfrm>
            <a:off x="5638" y="167503"/>
            <a:ext cx="9132724" cy="399617"/>
          </a:xfrm>
          <a:prstGeom prst="rect">
            <a:avLst/>
          </a:prstGeom>
        </p:spPr>
        <p:txBody>
          <a:bodyPr wrap="square" lIns="91327" tIns="45664" rIns="91327" bIns="45664"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8" dirty="0">
                <a:latin typeface="Poppins Medium" panose="00000600000000000000" pitchFamily="2" charset="0"/>
                <a:cs typeface="Poppins Medium" panose="00000600000000000000" pitchFamily="2" charset="0"/>
              </a:rPr>
              <a:t>DSC+ v DSC PI Performance for July’21 </a:t>
            </a:r>
          </a:p>
        </p:txBody>
      </p:sp>
      <p:graphicFrame>
        <p:nvGraphicFramePr>
          <p:cNvPr id="2" name="Table 1">
            <a:extLst>
              <a:ext uri="{FF2B5EF4-FFF2-40B4-BE49-F238E27FC236}">
                <a16:creationId xmlns:a16="http://schemas.microsoft.com/office/drawing/2014/main" id="{CCCE498B-8FBF-4C16-873F-971E626CB25B}"/>
              </a:ext>
            </a:extLst>
          </p:cNvPr>
          <p:cNvGraphicFramePr>
            <a:graphicFrameLocks noGrp="1"/>
          </p:cNvGraphicFramePr>
          <p:nvPr>
            <p:extLst>
              <p:ext uri="{D42A27DB-BD31-4B8C-83A1-F6EECF244321}">
                <p14:modId xmlns:p14="http://schemas.microsoft.com/office/powerpoint/2010/main" val="1657522141"/>
              </p:ext>
            </p:extLst>
          </p:nvPr>
        </p:nvGraphicFramePr>
        <p:xfrm>
          <a:off x="59754" y="652348"/>
          <a:ext cx="8831039" cy="4074280"/>
        </p:xfrm>
        <a:graphic>
          <a:graphicData uri="http://schemas.openxmlformats.org/drawingml/2006/table">
            <a:tbl>
              <a:tblPr/>
              <a:tblGrid>
                <a:gridCol w="378467">
                  <a:extLst>
                    <a:ext uri="{9D8B030D-6E8A-4147-A177-3AD203B41FA5}">
                      <a16:colId xmlns:a16="http://schemas.microsoft.com/office/drawing/2014/main" val="2737349404"/>
                    </a:ext>
                  </a:extLst>
                </a:gridCol>
                <a:gridCol w="2938183">
                  <a:extLst>
                    <a:ext uri="{9D8B030D-6E8A-4147-A177-3AD203B41FA5}">
                      <a16:colId xmlns:a16="http://schemas.microsoft.com/office/drawing/2014/main" val="206859877"/>
                    </a:ext>
                  </a:extLst>
                </a:gridCol>
                <a:gridCol w="1687513">
                  <a:extLst>
                    <a:ext uri="{9D8B030D-6E8A-4147-A177-3AD203B41FA5}">
                      <a16:colId xmlns:a16="http://schemas.microsoft.com/office/drawing/2014/main" val="2316746898"/>
                    </a:ext>
                  </a:extLst>
                </a:gridCol>
                <a:gridCol w="1479550">
                  <a:extLst>
                    <a:ext uri="{9D8B030D-6E8A-4147-A177-3AD203B41FA5}">
                      <a16:colId xmlns:a16="http://schemas.microsoft.com/office/drawing/2014/main" val="1872552212"/>
                    </a:ext>
                  </a:extLst>
                </a:gridCol>
                <a:gridCol w="604837">
                  <a:extLst>
                    <a:ext uri="{9D8B030D-6E8A-4147-A177-3AD203B41FA5}">
                      <a16:colId xmlns:a16="http://schemas.microsoft.com/office/drawing/2014/main" val="3541766877"/>
                    </a:ext>
                  </a:extLst>
                </a:gridCol>
                <a:gridCol w="414686">
                  <a:extLst>
                    <a:ext uri="{9D8B030D-6E8A-4147-A177-3AD203B41FA5}">
                      <a16:colId xmlns:a16="http://schemas.microsoft.com/office/drawing/2014/main" val="3043702017"/>
                    </a:ext>
                  </a:extLst>
                </a:gridCol>
                <a:gridCol w="354665">
                  <a:extLst>
                    <a:ext uri="{9D8B030D-6E8A-4147-A177-3AD203B41FA5}">
                      <a16:colId xmlns:a16="http://schemas.microsoft.com/office/drawing/2014/main" val="2119886697"/>
                    </a:ext>
                  </a:extLst>
                </a:gridCol>
                <a:gridCol w="650875">
                  <a:extLst>
                    <a:ext uri="{9D8B030D-6E8A-4147-A177-3AD203B41FA5}">
                      <a16:colId xmlns:a16="http://schemas.microsoft.com/office/drawing/2014/main" val="1212190115"/>
                    </a:ext>
                  </a:extLst>
                </a:gridCol>
                <a:gridCol w="322263">
                  <a:extLst>
                    <a:ext uri="{9D8B030D-6E8A-4147-A177-3AD203B41FA5}">
                      <a16:colId xmlns:a16="http://schemas.microsoft.com/office/drawing/2014/main" val="1561369628"/>
                    </a:ext>
                  </a:extLst>
                </a:gridCol>
              </a:tblGrid>
              <a:tr h="442664">
                <a:tc>
                  <a:txBody>
                    <a:bodyPr/>
                    <a:lstStyle/>
                    <a:p>
                      <a:pPr algn="ctr" rtl="0" fontAlgn="ctr"/>
                      <a:r>
                        <a:rPr lang="en-GB" sz="600" b="1" i="0" u="none" strike="noStrike">
                          <a:solidFill>
                            <a:srgbClr val="FFFFFF"/>
                          </a:solidFill>
                          <a:effectLst/>
                          <a:latin typeface="Poppins Medium" panose="00000600000000000000" pitchFamily="2" charset="0"/>
                        </a:rPr>
                        <a:t>DSC+ Unique Identifier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Measure Detail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Journey / Process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dirty="0">
                          <a:solidFill>
                            <a:srgbClr val="FFFFFF"/>
                          </a:solidFill>
                          <a:effectLst/>
                          <a:latin typeface="Poppins Medium" panose="00000600000000000000" pitchFamily="2" charset="0"/>
                        </a:rPr>
                        <a:t>Owner (CEC/ LT)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Measure Type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DSC+ Yr 1 Target Metric Only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Jul-21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DSC 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GB" sz="600" b="1" i="0" u="none" strike="noStrike">
                          <a:solidFill>
                            <a:srgbClr val="FFFFFF"/>
                          </a:solidFill>
                          <a:effectLst/>
                          <a:latin typeface="Poppins Medium" panose="00000600000000000000" pitchFamily="2" charset="0"/>
                        </a:rPr>
                        <a:t>Jul-21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940592989"/>
                  </a:ext>
                </a:extLst>
              </a:tr>
              <a:tr h="125100">
                <a:tc>
                  <a:txBody>
                    <a:bodyPr/>
                    <a:lstStyle/>
                    <a:p>
                      <a:pPr algn="ctr" rtl="0" fontAlgn="ctr"/>
                      <a:r>
                        <a:rPr lang="en-GB" sz="600" b="0" i="0" u="none" strike="noStrike">
                          <a:solidFill>
                            <a:srgbClr val="000000"/>
                          </a:solidFill>
                          <a:effectLst/>
                          <a:latin typeface="Poppins Medium" panose="00000600000000000000" pitchFamily="2" charset="0"/>
                        </a:rPr>
                        <a:t>PI.01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CMS Contacts processed within SLA (95% in D+10)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Manage Updates To Customer Portfolio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94.71%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600" b="0" i="0" u="none" strike="noStrike">
                          <a:solidFill>
                            <a:srgbClr val="000000"/>
                          </a:solidFill>
                          <a:effectLst/>
                          <a:latin typeface="Poppins Medium" panose="00000600000000000000" pitchFamily="2" charset="0"/>
                        </a:rPr>
                        <a:t>95% in D+10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94.71%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257076661"/>
                  </a:ext>
                </a:extLst>
              </a:tr>
              <a:tr h="125100">
                <a:tc>
                  <a:txBody>
                    <a:bodyPr/>
                    <a:lstStyle/>
                    <a:p>
                      <a:pPr algn="ctr" rtl="0" fontAlgn="ctr"/>
                      <a:r>
                        <a:rPr lang="en-GB" sz="600" b="0" i="0" u="none" strike="noStrike">
                          <a:solidFill>
                            <a:srgbClr val="000000"/>
                          </a:solidFill>
                          <a:effectLst/>
                          <a:latin typeface="Poppins Medium" panose="00000600000000000000" pitchFamily="2" charset="0"/>
                        </a:rPr>
                        <a:t>PI.02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CMS Contacts processed within SLA (80% in D+4)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Manage Updates To Customer Portfolio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80.00%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92.06%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80% in D+4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92.06%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797178142"/>
                  </a:ext>
                </a:extLst>
              </a:tr>
              <a:tr h="125100">
                <a:tc>
                  <a:txBody>
                    <a:bodyPr/>
                    <a:lstStyle/>
                    <a:p>
                      <a:pPr algn="ctr" rtl="0" fontAlgn="ctr"/>
                      <a:r>
                        <a:rPr lang="en-GB" sz="600" b="0" i="0" u="none" strike="noStrike">
                          <a:solidFill>
                            <a:srgbClr val="000000"/>
                          </a:solidFill>
                          <a:effectLst/>
                          <a:latin typeface="Poppins Medium" panose="00000600000000000000" pitchFamily="2" charset="0"/>
                        </a:rPr>
                        <a:t>PI.03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CMS Contacts processed within SLA (98% in D+20)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Manage Updates To Customer Portfolio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96.42%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600" b="0" i="0" u="none" strike="noStrike">
                          <a:solidFill>
                            <a:srgbClr val="000000"/>
                          </a:solidFill>
                          <a:effectLst/>
                          <a:latin typeface="Poppins Medium" panose="00000600000000000000" pitchFamily="2" charset="0"/>
                        </a:rPr>
                        <a:t>98% in D+20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96.42%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262507502"/>
                  </a:ext>
                </a:extLst>
              </a:tr>
              <a:tr h="125100">
                <a:tc>
                  <a:txBody>
                    <a:bodyPr/>
                    <a:lstStyle/>
                    <a:p>
                      <a:pPr algn="ctr" rtl="0" fontAlgn="ctr"/>
                      <a:r>
                        <a:rPr lang="en-GB" sz="600" b="0" i="0" u="none" strike="noStrike">
                          <a:solidFill>
                            <a:srgbClr val="000000"/>
                          </a:solidFill>
                          <a:effectLst/>
                          <a:latin typeface="Poppins Medium" panose="00000600000000000000" pitchFamily="2" charset="0"/>
                        </a:rPr>
                        <a:t>PI.04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customer queries responded to within SLA/OLA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Customer Contacts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96.37%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96.37%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897167656"/>
                  </a:ext>
                </a:extLst>
              </a:tr>
              <a:tr h="125100">
                <a:tc>
                  <a:txBody>
                    <a:bodyPr/>
                    <a:lstStyle/>
                    <a:p>
                      <a:pPr algn="ctr" rtl="0" fontAlgn="ctr"/>
                      <a:r>
                        <a:rPr lang="en-GB" sz="600" b="0" i="0" u="none" strike="noStrike">
                          <a:solidFill>
                            <a:srgbClr val="000000"/>
                          </a:solidFill>
                          <a:effectLst/>
                          <a:latin typeface="Poppins Medium" panose="00000600000000000000" pitchFamily="2" charset="0"/>
                        </a:rPr>
                        <a:t>PI.05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Percentage of queries resolved RFT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Customer Contacts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911264848"/>
                  </a:ext>
                </a:extLst>
              </a:tr>
              <a:tr h="125100">
                <a:tc>
                  <a:txBody>
                    <a:bodyPr/>
                    <a:lstStyle/>
                    <a:p>
                      <a:pPr algn="ctr" rtl="0" fontAlgn="ctr"/>
                      <a:r>
                        <a:rPr lang="en-GB" sz="600" b="0" i="0" u="none" strike="noStrike">
                          <a:solidFill>
                            <a:srgbClr val="000000"/>
                          </a:solidFill>
                          <a:effectLst/>
                          <a:latin typeface="Poppins Medium" panose="00000600000000000000" pitchFamily="2" charset="0"/>
                        </a:rPr>
                        <a:t>PI.06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a:solidFill>
                            <a:srgbClr val="000000"/>
                          </a:solidFill>
                          <a:effectLst/>
                          <a:latin typeface="Poppins Medium" panose="00000600000000000000" pitchFamily="2" charset="0"/>
                        </a:rPr>
                        <a:t>% of reports dispatched on due date against total reports expected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Customer Reporting (all forms)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75143696"/>
                  </a:ext>
                </a:extLst>
              </a:tr>
              <a:tr h="125100">
                <a:tc>
                  <a:txBody>
                    <a:bodyPr/>
                    <a:lstStyle/>
                    <a:p>
                      <a:pPr algn="ctr" rtl="0" fontAlgn="ctr"/>
                      <a:r>
                        <a:rPr lang="en-GB" sz="600" b="0" i="0" u="none" strike="noStrike">
                          <a:solidFill>
                            <a:srgbClr val="000000"/>
                          </a:solidFill>
                          <a:effectLst/>
                          <a:latin typeface="Poppins Medium" panose="00000600000000000000" pitchFamily="2" charset="0"/>
                        </a:rPr>
                        <a:t>PI.07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of RFT against all reports dispatched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Customer Reporting (all forms)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98.50%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600" b="0" i="0" u="none" strike="noStrike">
                          <a:solidFill>
                            <a:srgbClr val="000000"/>
                          </a:solidFill>
                          <a:effectLst/>
                          <a:latin typeface="Poppins Medium" panose="00000600000000000000" pitchFamily="2" charset="0"/>
                        </a:rPr>
                        <a:t>99.00%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98.50%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369468804"/>
                  </a:ext>
                </a:extLst>
              </a:tr>
              <a:tr h="125100">
                <a:tc>
                  <a:txBody>
                    <a:bodyPr/>
                    <a:lstStyle/>
                    <a:p>
                      <a:pPr algn="ctr" rtl="0" fontAlgn="ctr"/>
                      <a:r>
                        <a:rPr lang="en-GB" sz="600" b="0" i="0" u="none" strike="noStrike">
                          <a:solidFill>
                            <a:srgbClr val="000000"/>
                          </a:solidFill>
                          <a:effectLst/>
                          <a:latin typeface="Poppins Medium" panose="00000600000000000000" pitchFamily="2" charset="0"/>
                        </a:rPr>
                        <a:t>PI.08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of valid CMS challenges received (PSCs)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dirty="0">
                          <a:solidFill>
                            <a:srgbClr val="000000"/>
                          </a:solidFill>
                          <a:effectLst/>
                          <a:latin typeface="Poppins Medium" panose="00000600000000000000" pitchFamily="2" charset="0"/>
                        </a:rPr>
                        <a:t>Manage Updates To Customer Portfolio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0.04%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Less than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0.04%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303774358"/>
                  </a:ext>
                </a:extLst>
              </a:tr>
              <a:tr h="125100">
                <a:tc>
                  <a:txBody>
                    <a:bodyPr/>
                    <a:lstStyle/>
                    <a:p>
                      <a:pPr algn="ctr" rtl="0" fontAlgn="ctr"/>
                      <a:r>
                        <a:rPr lang="en-GB" sz="600" b="0" i="0" u="none" strike="noStrike">
                          <a:solidFill>
                            <a:srgbClr val="000000"/>
                          </a:solidFill>
                          <a:effectLst/>
                          <a:latin typeface="Poppins Medium" panose="00000600000000000000" pitchFamily="2" charset="0"/>
                        </a:rPr>
                        <a:t>PI.09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of Telephone Enquiry Service calls answered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Customer Contacts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94.64%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90% (in 30 secs)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94.64%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027003793"/>
                  </a:ext>
                </a:extLst>
              </a:tr>
              <a:tr h="214988">
                <a:tc>
                  <a:txBody>
                    <a:bodyPr/>
                    <a:lstStyle/>
                    <a:p>
                      <a:pPr algn="ctr" rtl="0" fontAlgn="ctr"/>
                      <a:r>
                        <a:rPr lang="en-GB" sz="600" b="0" i="0" u="none" strike="noStrike">
                          <a:solidFill>
                            <a:srgbClr val="000000"/>
                          </a:solidFill>
                          <a:effectLst/>
                          <a:latin typeface="Poppins Medium" panose="00000600000000000000" pitchFamily="2" charset="0"/>
                        </a:rPr>
                        <a:t>PI.10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Confidence in DE Team to deliver DESC obligations (via Survey of DESC Members)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Demand Estimation Obligations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75.00%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75.00%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43343304"/>
                  </a:ext>
                </a:extLst>
              </a:tr>
              <a:tr h="125100">
                <a:tc>
                  <a:txBody>
                    <a:bodyPr/>
                    <a:lstStyle/>
                    <a:p>
                      <a:pPr algn="ctr" rtl="0" fontAlgn="ctr"/>
                      <a:r>
                        <a:rPr lang="en-GB" sz="600" b="0" i="0" u="none" strike="noStrike">
                          <a:solidFill>
                            <a:srgbClr val="000000"/>
                          </a:solidFill>
                          <a:effectLst/>
                          <a:latin typeface="Poppins Medium" panose="00000600000000000000" pitchFamily="2" charset="0"/>
                        </a:rPr>
                        <a:t>PI.11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a:solidFill>
                            <a:srgbClr val="000000"/>
                          </a:solidFill>
                          <a:effectLst/>
                          <a:latin typeface="Poppins Medium" panose="00000600000000000000" pitchFamily="2" charset="0"/>
                        </a:rPr>
                        <a:t>DESC / CDSP DE obligations delivered on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Demand Estimation Obligations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80767529"/>
                  </a:ext>
                </a:extLst>
              </a:tr>
              <a:tr h="125100">
                <a:tc>
                  <a:txBody>
                    <a:bodyPr/>
                    <a:lstStyle/>
                    <a:p>
                      <a:pPr algn="ctr" rtl="0" fontAlgn="ctr"/>
                      <a:r>
                        <a:rPr lang="en-GB" sz="600" b="0" i="0" u="none" strike="noStrike">
                          <a:solidFill>
                            <a:srgbClr val="000000"/>
                          </a:solidFill>
                          <a:effectLst/>
                          <a:latin typeface="Poppins Medium" panose="00000600000000000000" pitchFamily="2" charset="0"/>
                        </a:rPr>
                        <a:t>PI.12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KVI relationship survey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Customer Relationship Management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Alison Jennings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85.00%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rtl="0" fontAlgn="ctr"/>
                      <a:r>
                        <a:rPr lang="en-GB" sz="600" b="0" i="0" u="none" strike="noStrike">
                          <a:solidFill>
                            <a:srgbClr val="000000"/>
                          </a:solidFill>
                          <a:effectLst/>
                          <a:latin typeface="Poppins Medium" panose="00000600000000000000" pitchFamily="2" charset="0"/>
                        </a:rPr>
                        <a:t>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val="2654010754"/>
                  </a:ext>
                </a:extLst>
              </a:tr>
              <a:tr h="214988">
                <a:tc>
                  <a:txBody>
                    <a:bodyPr/>
                    <a:lstStyle/>
                    <a:p>
                      <a:pPr algn="ctr" rtl="0" fontAlgn="ctr"/>
                      <a:r>
                        <a:rPr lang="en-GB" sz="600" b="0" i="0" u="none" strike="noStrike">
                          <a:solidFill>
                            <a:srgbClr val="000000"/>
                          </a:solidFill>
                          <a:effectLst/>
                          <a:latin typeface="Poppins Medium" panose="00000600000000000000" pitchFamily="2" charset="0"/>
                        </a:rPr>
                        <a:t>PI.13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Plan accepted by customers &amp; upheld (Key Milestones Met as agreed by customers)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Management Of Customer Issues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Alison Jennings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150264340"/>
                  </a:ext>
                </a:extLst>
              </a:tr>
              <a:tr h="214988">
                <a:tc>
                  <a:txBody>
                    <a:bodyPr/>
                    <a:lstStyle/>
                    <a:p>
                      <a:pPr algn="ctr" rtl="0" fontAlgn="ctr"/>
                      <a:r>
                        <a:rPr lang="en-GB" sz="600" b="0" i="0" u="none" strike="noStrike">
                          <a:solidFill>
                            <a:srgbClr val="000000"/>
                          </a:solidFill>
                          <a:effectLst/>
                          <a:latin typeface="Poppins Medium" panose="00000600000000000000" pitchFamily="2" charset="0"/>
                        </a:rPr>
                        <a:t>PI.14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Provision of relevant issue updates to customers accepted at CoMC and no negativity on how the issue is managed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Management Of Customer Issues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Alison Jennings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529314706"/>
                  </a:ext>
                </a:extLst>
              </a:tr>
              <a:tr h="125100">
                <a:tc>
                  <a:txBody>
                    <a:bodyPr/>
                    <a:lstStyle/>
                    <a:p>
                      <a:pPr algn="ctr" rtl="0" fontAlgn="ctr"/>
                      <a:r>
                        <a:rPr lang="en-GB" sz="600" b="0" i="0" u="none" strike="noStrike">
                          <a:solidFill>
                            <a:srgbClr val="000000"/>
                          </a:solidFill>
                          <a:effectLst/>
                          <a:latin typeface="Poppins Medium" panose="00000600000000000000" pitchFamily="2" charset="0"/>
                        </a:rPr>
                        <a:t>PI.15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Survey results delivered to CoMC in Month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Customer Relationship Management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Alison Jennings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813522340"/>
                  </a:ext>
                </a:extLst>
              </a:tr>
              <a:tr h="214988">
                <a:tc>
                  <a:txBody>
                    <a:bodyPr/>
                    <a:lstStyle/>
                    <a:p>
                      <a:pPr algn="ctr" rtl="0" fontAlgn="ctr"/>
                      <a:r>
                        <a:rPr lang="en-GB" sz="600" b="0" i="0" u="none" strike="noStrike">
                          <a:solidFill>
                            <a:srgbClr val="000000"/>
                          </a:solidFill>
                          <a:effectLst/>
                          <a:latin typeface="Poppins Medium" panose="00000600000000000000" pitchFamily="2" charset="0"/>
                        </a:rPr>
                        <a:t>PI.16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a:solidFill>
                            <a:srgbClr val="000000"/>
                          </a:solidFill>
                          <a:effectLst/>
                          <a:latin typeface="Poppins Medium" panose="00000600000000000000" pitchFamily="2" charset="0"/>
                        </a:rPr>
                        <a:t>% closure/termination notices issued in line with Service Lines (leave) Shipper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Alison Jennings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val="3966916076"/>
                  </a:ext>
                </a:extLst>
              </a:tr>
              <a:tr h="125100">
                <a:tc>
                  <a:txBody>
                    <a:bodyPr/>
                    <a:lstStyle/>
                    <a:p>
                      <a:pPr algn="ctr" rtl="0" fontAlgn="ctr"/>
                      <a:r>
                        <a:rPr lang="en-GB" sz="600" b="0" i="0" u="none" strike="noStrike">
                          <a:solidFill>
                            <a:srgbClr val="000000"/>
                          </a:solidFill>
                          <a:effectLst/>
                          <a:latin typeface="Poppins Medium" panose="00000600000000000000" pitchFamily="2" charset="0"/>
                        </a:rPr>
                        <a:t>PI.17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key milestones met on readiness plan (join) Non Shipper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Alison Jennings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191898333"/>
                  </a:ext>
                </a:extLst>
              </a:tr>
              <a:tr h="125100">
                <a:tc>
                  <a:txBody>
                    <a:bodyPr/>
                    <a:lstStyle/>
                    <a:p>
                      <a:pPr algn="ctr" rtl="0" fontAlgn="ctr"/>
                      <a:r>
                        <a:rPr lang="en-GB" sz="600" b="0" i="0" u="none" strike="noStrike">
                          <a:solidFill>
                            <a:srgbClr val="000000"/>
                          </a:solidFill>
                          <a:effectLst/>
                          <a:latin typeface="Poppins Medium" panose="00000600000000000000" pitchFamily="2" charset="0"/>
                        </a:rPr>
                        <a:t>PI.18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key milestones met on readiness plan (join) Shipper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Alison Jennings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30256107"/>
                  </a:ext>
                </a:extLst>
              </a:tr>
              <a:tr h="214988">
                <a:tc>
                  <a:txBody>
                    <a:bodyPr/>
                    <a:lstStyle/>
                    <a:p>
                      <a:pPr algn="ctr" rtl="0" fontAlgn="ctr"/>
                      <a:r>
                        <a:rPr lang="en-GB" sz="600" b="0" i="0" u="none" strike="noStrike">
                          <a:solidFill>
                            <a:srgbClr val="000000"/>
                          </a:solidFill>
                          <a:effectLst/>
                          <a:latin typeface="Poppins Medium" panose="00000600000000000000" pitchFamily="2" charset="0"/>
                        </a:rPr>
                        <a:t>PI.19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of closure notices issued within 1 business day following last exit obligation being met (leave) Non Shipper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dirty="0">
                          <a:solidFill>
                            <a:srgbClr val="000000"/>
                          </a:solidFill>
                          <a:effectLst/>
                          <a:latin typeface="Poppins Medium" panose="00000600000000000000" pitchFamily="2" charset="0"/>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Alison Jennings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val="1776068401"/>
                  </a:ext>
                </a:extLst>
              </a:tr>
              <a:tr h="214988">
                <a:tc>
                  <a:txBody>
                    <a:bodyPr/>
                    <a:lstStyle/>
                    <a:p>
                      <a:pPr algn="ctr" rtl="0" fontAlgn="ctr"/>
                      <a:r>
                        <a:rPr lang="en-GB" sz="600" b="0" i="0" u="none" strike="noStrike">
                          <a:solidFill>
                            <a:srgbClr val="000000"/>
                          </a:solidFill>
                          <a:effectLst/>
                          <a:latin typeface="Poppins Medium" panose="00000600000000000000" pitchFamily="2" charset="0"/>
                        </a:rPr>
                        <a:t>PI.20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of exit criteria approved and account deactivated within D+1 of cessation notice being issued (leave) 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Alison Jennings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val="1252158787"/>
                  </a:ext>
                </a:extLst>
              </a:tr>
              <a:tr h="214988">
                <a:tc>
                  <a:txBody>
                    <a:bodyPr/>
                    <a:lstStyle/>
                    <a:p>
                      <a:pPr algn="ctr" rtl="0" fontAlgn="ctr"/>
                      <a:r>
                        <a:rPr lang="en-GB" sz="600" b="0" i="0" u="none" strike="noStrike">
                          <a:solidFill>
                            <a:srgbClr val="000000"/>
                          </a:solidFill>
                          <a:effectLst/>
                          <a:latin typeface="Poppins Medium" panose="00000600000000000000" pitchFamily="2" charset="0"/>
                        </a:rPr>
                        <a:t>PI.21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of exit criteria approved and account deactivated within D+1 of cessation notice being issued. (leave) Non-Shippers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Alison Jennings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val="3856473020"/>
                  </a:ext>
                </a:extLst>
              </a:tr>
              <a:tr h="125100">
                <a:tc>
                  <a:txBody>
                    <a:bodyPr/>
                    <a:lstStyle/>
                    <a:p>
                      <a:pPr algn="ctr" rtl="0" fontAlgn="ctr"/>
                      <a:r>
                        <a:rPr lang="en-GB" sz="600" b="0" i="0" u="none" strike="noStrike">
                          <a:solidFill>
                            <a:srgbClr val="000000"/>
                          </a:solidFill>
                          <a:effectLst/>
                          <a:latin typeface="Poppins Medium" panose="00000600000000000000" pitchFamily="2" charset="0"/>
                        </a:rPr>
                        <a:t>PI.22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of readiness criteria approved by customer (join) Non 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Alison Jennings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598581918"/>
                  </a:ext>
                </a:extLst>
              </a:tr>
              <a:tr h="125100">
                <a:tc>
                  <a:txBody>
                    <a:bodyPr/>
                    <a:lstStyle/>
                    <a:p>
                      <a:pPr algn="ctr" rtl="0" fontAlgn="ctr"/>
                      <a:r>
                        <a:rPr lang="en-GB" sz="600" b="0" i="0" u="none" strike="noStrike">
                          <a:solidFill>
                            <a:srgbClr val="000000"/>
                          </a:solidFill>
                          <a:effectLst/>
                          <a:latin typeface="Poppins Medium" panose="00000600000000000000" pitchFamily="2" charset="0"/>
                        </a:rPr>
                        <a:t>PI.23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of readiness criteria approved by customer (join) 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Andy Szabo / Alison Jennings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250207529"/>
                  </a:ext>
                </a:extLst>
              </a:tr>
              <a:tr h="125100">
                <a:tc>
                  <a:txBody>
                    <a:bodyPr/>
                    <a:lstStyle/>
                    <a:p>
                      <a:pPr algn="ctr" rtl="0" fontAlgn="ctr"/>
                      <a:r>
                        <a:rPr lang="en-GB" sz="600" b="0" i="0" u="none" strike="noStrike">
                          <a:solidFill>
                            <a:srgbClr val="000000"/>
                          </a:solidFill>
                          <a:effectLst/>
                          <a:latin typeface="Poppins Medium" panose="00000600000000000000" pitchFamily="2" charset="0"/>
                        </a:rPr>
                        <a:t>PI.27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600" b="0" i="0" u="none" strike="noStrike" dirty="0">
                          <a:solidFill>
                            <a:srgbClr val="000000"/>
                          </a:solidFill>
                          <a:effectLst/>
                          <a:latin typeface="Poppins Medium" panose="00000600000000000000" pitchFamily="2" charset="0"/>
                        </a:rPr>
                        <a:t>% level 1 milestones met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Managing Change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Lee Foster / Andy Simpson / Ian Leitch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Poppins Medium" panose="00000600000000000000" pitchFamily="2" charset="0"/>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Poppins Medium" panose="00000600000000000000" pitchFamily="2" charset="0"/>
                        </a:rPr>
                        <a:t>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dirty="0">
                          <a:solidFill>
                            <a:srgbClr val="FFFFFF"/>
                          </a:solidFill>
                          <a:effectLst/>
                          <a:latin typeface="Poppins Medium" panose="00000600000000000000" pitchFamily="2"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018903527"/>
                  </a:ext>
                </a:extLst>
              </a:tr>
            </a:tbl>
          </a:graphicData>
        </a:graphic>
      </p:graphicFrame>
    </p:spTree>
    <p:extLst>
      <p:ext uri="{BB962C8B-B14F-4D97-AF65-F5344CB8AC3E}">
        <p14:creationId xmlns:p14="http://schemas.microsoft.com/office/powerpoint/2010/main" val="638786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6A6C3-44C0-494E-9CAC-473D7BE3014C}"/>
              </a:ext>
            </a:extLst>
          </p:cNvPr>
          <p:cNvSpPr>
            <a:spLocks noGrp="1"/>
          </p:cNvSpPr>
          <p:nvPr>
            <p:ph type="title"/>
          </p:nvPr>
        </p:nvSpPr>
        <p:spPr/>
        <p:txBody>
          <a:bodyPr/>
          <a:lstStyle/>
          <a:p>
            <a:r>
              <a:rPr lang="en-GB" dirty="0"/>
              <a:t>DSC KPM Performance</a:t>
            </a:r>
          </a:p>
        </p:txBody>
      </p:sp>
      <p:graphicFrame>
        <p:nvGraphicFramePr>
          <p:cNvPr id="10" name="Table 9">
            <a:extLst>
              <a:ext uri="{FF2B5EF4-FFF2-40B4-BE49-F238E27FC236}">
                <a16:creationId xmlns:a16="http://schemas.microsoft.com/office/drawing/2014/main" id="{551C1D0A-0558-46BB-B729-6C0904E26D29}"/>
              </a:ext>
            </a:extLst>
          </p:cNvPr>
          <p:cNvGraphicFramePr>
            <a:graphicFrameLocks noGrp="1"/>
          </p:cNvGraphicFramePr>
          <p:nvPr>
            <p:extLst>
              <p:ext uri="{D42A27DB-BD31-4B8C-83A1-F6EECF244321}">
                <p14:modId xmlns:p14="http://schemas.microsoft.com/office/powerpoint/2010/main" val="2018463568"/>
              </p:ext>
            </p:extLst>
          </p:nvPr>
        </p:nvGraphicFramePr>
        <p:xfrm>
          <a:off x="507495" y="1058784"/>
          <a:ext cx="8129010" cy="3673634"/>
        </p:xfrm>
        <a:graphic>
          <a:graphicData uri="http://schemas.openxmlformats.org/drawingml/2006/table">
            <a:tbl>
              <a:tblPr/>
              <a:tblGrid>
                <a:gridCol w="1134536">
                  <a:extLst>
                    <a:ext uri="{9D8B030D-6E8A-4147-A177-3AD203B41FA5}">
                      <a16:colId xmlns:a16="http://schemas.microsoft.com/office/drawing/2014/main" val="3737214852"/>
                    </a:ext>
                  </a:extLst>
                </a:gridCol>
                <a:gridCol w="1332805">
                  <a:extLst>
                    <a:ext uri="{9D8B030D-6E8A-4147-A177-3AD203B41FA5}">
                      <a16:colId xmlns:a16="http://schemas.microsoft.com/office/drawing/2014/main" val="3353902466"/>
                    </a:ext>
                  </a:extLst>
                </a:gridCol>
                <a:gridCol w="1233671">
                  <a:extLst>
                    <a:ext uri="{9D8B030D-6E8A-4147-A177-3AD203B41FA5}">
                      <a16:colId xmlns:a16="http://schemas.microsoft.com/office/drawing/2014/main" val="13166190"/>
                    </a:ext>
                  </a:extLst>
                </a:gridCol>
                <a:gridCol w="1112507">
                  <a:extLst>
                    <a:ext uri="{9D8B030D-6E8A-4147-A177-3AD203B41FA5}">
                      <a16:colId xmlns:a16="http://schemas.microsoft.com/office/drawing/2014/main" val="3234221407"/>
                    </a:ext>
                  </a:extLst>
                </a:gridCol>
                <a:gridCol w="1112507">
                  <a:extLst>
                    <a:ext uri="{9D8B030D-6E8A-4147-A177-3AD203B41FA5}">
                      <a16:colId xmlns:a16="http://schemas.microsoft.com/office/drawing/2014/main" val="1171128919"/>
                    </a:ext>
                  </a:extLst>
                </a:gridCol>
                <a:gridCol w="1112507">
                  <a:extLst>
                    <a:ext uri="{9D8B030D-6E8A-4147-A177-3AD203B41FA5}">
                      <a16:colId xmlns:a16="http://schemas.microsoft.com/office/drawing/2014/main" val="2890090055"/>
                    </a:ext>
                  </a:extLst>
                </a:gridCol>
                <a:gridCol w="1090477">
                  <a:extLst>
                    <a:ext uri="{9D8B030D-6E8A-4147-A177-3AD203B41FA5}">
                      <a16:colId xmlns:a16="http://schemas.microsoft.com/office/drawing/2014/main" val="92745727"/>
                    </a:ext>
                  </a:extLst>
                </a:gridCol>
              </a:tblGrid>
              <a:tr h="159716">
                <a:tc>
                  <a:txBody>
                    <a:bodyPr/>
                    <a:lstStyle/>
                    <a:p>
                      <a:pPr algn="l" fontAlgn="b"/>
                      <a:r>
                        <a:rPr lang="en-GB" sz="1000" b="1" i="0" u="none" strike="noStrike">
                          <a:solidFill>
                            <a:srgbClr val="000000"/>
                          </a:solidFill>
                          <a:effectLst/>
                          <a:latin typeface="Calibri" panose="020F0502020204030204" pitchFamily="34" charset="0"/>
                        </a:rPr>
                        <a:t>Cycle Time Delivery</a:t>
                      </a: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extLst>
                  <a:ext uri="{0D108BD9-81ED-4DB2-BD59-A6C34878D82A}">
                    <a16:rowId xmlns:a16="http://schemas.microsoft.com/office/drawing/2014/main" val="1783515812"/>
                  </a:ext>
                </a:extLst>
              </a:tr>
              <a:tr h="159716">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0226588"/>
                  </a:ext>
                </a:extLst>
              </a:tr>
              <a:tr h="396537">
                <a:tc>
                  <a:txBody>
                    <a:bodyPr/>
                    <a:lstStyle/>
                    <a:p>
                      <a:pPr algn="ctr" fontAlgn="ctr"/>
                      <a:r>
                        <a:rPr lang="en-GB" sz="1200" b="1" i="0" u="none" strike="noStrike">
                          <a:solidFill>
                            <a:srgbClr val="FFFFFF"/>
                          </a:solidFill>
                          <a:effectLst/>
                          <a:latin typeface="Arial" panose="020B0604020202020204" pitchFamily="34" charset="0"/>
                        </a:rPr>
                        <a:t>Journey / Process</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Frequency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Measure Detail</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Target Description</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dirty="0">
                          <a:solidFill>
                            <a:srgbClr val="FFFFFF"/>
                          </a:solidFill>
                          <a:effectLst/>
                          <a:latin typeface="Arial" panose="020B0604020202020204" pitchFamily="34" charset="0"/>
                        </a:rPr>
                        <a:t>May-21</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dirty="0">
                          <a:solidFill>
                            <a:srgbClr val="FFFFFF"/>
                          </a:solidFill>
                          <a:effectLst/>
                          <a:latin typeface="Arial" panose="020B0604020202020204" pitchFamily="34" charset="0"/>
                        </a:rPr>
                        <a:t>Jun-21</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Jul-21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extLst>
                  <a:ext uri="{0D108BD9-81ED-4DB2-BD59-A6C34878D82A}">
                    <a16:rowId xmlns:a16="http://schemas.microsoft.com/office/drawing/2014/main" val="3413909765"/>
                  </a:ext>
                </a:extLst>
              </a:tr>
              <a:tr h="462627">
                <a:tc>
                  <a:txBody>
                    <a:bodyPr/>
                    <a:lstStyle/>
                    <a:p>
                      <a:pPr algn="ctr" fontAlgn="ctr"/>
                      <a:r>
                        <a:rPr lang="en-US" sz="1000" b="0" i="0" u="none" strike="noStrike">
                          <a:solidFill>
                            <a:srgbClr val="000000"/>
                          </a:solidFill>
                          <a:effectLst/>
                          <a:latin typeface="Arial" panose="020B0604020202020204" pitchFamily="34" charset="0"/>
                        </a:rPr>
                        <a:t>Energy Balancing (Credit Risk Management)</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Monthly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Arial" panose="020B0604020202020204" pitchFamily="34" charset="0"/>
                        </a:rPr>
                        <a:t>% of revenue collected by due date</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dirty="0">
                          <a:solidFill>
                            <a:srgbClr val="000000"/>
                          </a:solidFill>
                          <a:effectLst/>
                          <a:latin typeface="Arial" panose="020B0604020202020204" pitchFamily="34" charset="0"/>
                        </a:rPr>
                        <a:t>98%</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Arial" panose="020B0604020202020204" pitchFamily="34" charset="0"/>
                        </a:rPr>
                        <a:t>98.97%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98.88%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a:solidFill>
                            <a:srgbClr val="000000"/>
                          </a:solidFill>
                          <a:effectLst/>
                          <a:latin typeface="Arial" panose="020B0604020202020204" pitchFamily="34" charset="0"/>
                        </a:rPr>
                        <a:t>98.77%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151813592"/>
                  </a:ext>
                </a:extLst>
              </a:tr>
              <a:tr h="462627">
                <a:tc>
                  <a:txBody>
                    <a:bodyPr/>
                    <a:lstStyle/>
                    <a:p>
                      <a:pPr algn="ctr" fontAlgn="ctr"/>
                      <a:r>
                        <a:rPr lang="en-US" sz="1000" b="0" i="0" u="none" strike="noStrike">
                          <a:solidFill>
                            <a:srgbClr val="000000"/>
                          </a:solidFill>
                          <a:effectLst/>
                          <a:latin typeface="Arial" panose="020B0604020202020204" pitchFamily="34" charset="0"/>
                        </a:rPr>
                        <a:t>Energy Balancing (Credit Risk Management)</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Monthly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Arial" panose="020B0604020202020204" pitchFamily="34" charset="0"/>
                        </a:rPr>
                        <a:t>% of revenue collected by due date (+2 days)</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3853782172"/>
                  </a:ext>
                </a:extLst>
              </a:tr>
              <a:tr h="159716">
                <a:tc>
                  <a:txBody>
                    <a:bodyPr/>
                    <a:lstStyle/>
                    <a:p>
                      <a:pPr algn="ctr" fontAlgn="ctr"/>
                      <a:r>
                        <a:rPr lang="en-GB" sz="1000" b="0" i="0" u="none" strike="noStrike">
                          <a:solidFill>
                            <a:srgbClr val="00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GB" sz="1000" b="0" i="0" u="none" strike="noStrike">
                          <a:solidFill>
                            <a:srgbClr val="00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1000" b="0" i="0" u="none" strike="noStrike">
                          <a:solidFill>
                            <a:srgbClr val="FF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344789299"/>
                  </a:ext>
                </a:extLst>
              </a:tr>
              <a:tr h="159716">
                <a:tc gridSpan="2">
                  <a:txBody>
                    <a:bodyPr/>
                    <a:lstStyle/>
                    <a:p>
                      <a:pPr algn="l" fontAlgn="b"/>
                      <a:r>
                        <a:rPr lang="en-GB" sz="1000" b="1" i="0" u="none" strike="noStrike">
                          <a:solidFill>
                            <a:srgbClr val="000000"/>
                          </a:solidFill>
                          <a:effectLst/>
                          <a:latin typeface="Calibri" panose="020F0502020204030204" pitchFamily="34" charset="0"/>
                        </a:rPr>
                        <a:t> Right First Time/Quality</a:t>
                      </a:r>
                    </a:p>
                  </a:txBody>
                  <a:tcPr marL="5507" marR="5507" marT="5507" marB="0" anchor="b">
                    <a:lnL>
                      <a:noFill/>
                    </a:lnL>
                    <a:lnR>
                      <a:noFill/>
                    </a:lnR>
                    <a:lnT>
                      <a:noFill/>
                    </a:lnT>
                    <a:lnB>
                      <a:noFill/>
                    </a:lnB>
                  </a:tcPr>
                </a:tc>
                <a:tc hMerge="1">
                  <a:txBody>
                    <a:bodyPr/>
                    <a:lstStyle/>
                    <a:p>
                      <a:endParaRPr lang="en-GB"/>
                    </a:p>
                  </a:txBody>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a:noFill/>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a:noFill/>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a:noFill/>
                    </a:lnT>
                    <a:lnB>
                      <a:noFill/>
                    </a:lnB>
                  </a:tcPr>
                </a:tc>
                <a:tc>
                  <a:txBody>
                    <a:bodyPr/>
                    <a:lstStyle/>
                    <a:p>
                      <a:pPr algn="ctr" fontAlgn="ctr"/>
                      <a:r>
                        <a:rPr lang="en-GB" sz="1000" b="0" i="0" u="none" strike="noStrike">
                          <a:solidFill>
                            <a:srgbClr val="FF0000"/>
                          </a:solidFill>
                          <a:effectLst/>
                          <a:latin typeface="Arial" panose="020B0604020202020204" pitchFamily="34" charset="0"/>
                        </a:rPr>
                        <a:t> </a:t>
                      </a:r>
                    </a:p>
                  </a:txBody>
                  <a:tcPr marL="5507" marR="5507" marT="5507" marB="0" anchor="ctr">
                    <a:lnL>
                      <a:noFill/>
                    </a:lnL>
                    <a:lnR>
                      <a:noFill/>
                    </a:lnR>
                    <a:lnT>
                      <a:noFill/>
                    </a:lnT>
                    <a:lnB>
                      <a:noFill/>
                    </a:lnB>
                    <a:solidFill>
                      <a:srgbClr val="FFFFFF"/>
                    </a:solidFill>
                  </a:tcPr>
                </a:tc>
                <a:extLst>
                  <a:ext uri="{0D108BD9-81ED-4DB2-BD59-A6C34878D82A}">
                    <a16:rowId xmlns:a16="http://schemas.microsoft.com/office/drawing/2014/main" val="4087373512"/>
                  </a:ext>
                </a:extLst>
              </a:tr>
              <a:tr h="159716">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1479186"/>
                  </a:ext>
                </a:extLst>
              </a:tr>
              <a:tr h="782059">
                <a:tc>
                  <a:txBody>
                    <a:bodyPr/>
                    <a:lstStyle/>
                    <a:p>
                      <a:pPr algn="ctr" fontAlgn="ctr"/>
                      <a:r>
                        <a:rPr lang="en-GB" sz="1200" b="1" i="0" u="none" strike="noStrike">
                          <a:solidFill>
                            <a:srgbClr val="FFFFFF"/>
                          </a:solidFill>
                          <a:effectLst/>
                          <a:latin typeface="Arial" panose="020B0604020202020204" pitchFamily="34" charset="0"/>
                        </a:rPr>
                        <a:t>Journey / Process</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Frequency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Measure Detail</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Target Description</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dirty="0">
                          <a:solidFill>
                            <a:srgbClr val="FFFFFF"/>
                          </a:solidFill>
                          <a:effectLst/>
                          <a:latin typeface="Arial" panose="020B0604020202020204" pitchFamily="34" charset="0"/>
                        </a:rPr>
                        <a:t>May-21</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dirty="0">
                          <a:solidFill>
                            <a:srgbClr val="FFFFFF"/>
                          </a:solidFill>
                          <a:effectLst/>
                          <a:latin typeface="Arial" panose="020B0604020202020204" pitchFamily="34" charset="0"/>
                        </a:rPr>
                        <a:t>Jun-21</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Jul-21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extLst>
                  <a:ext uri="{0D108BD9-81ED-4DB2-BD59-A6C34878D82A}">
                    <a16:rowId xmlns:a16="http://schemas.microsoft.com/office/drawing/2014/main" val="1540293597"/>
                  </a:ext>
                </a:extLst>
              </a:tr>
              <a:tr h="771044">
                <a:tc>
                  <a:txBody>
                    <a:bodyPr/>
                    <a:lstStyle/>
                    <a:p>
                      <a:pPr algn="ctr" fontAlgn="ctr"/>
                      <a:r>
                        <a:rPr lang="en-US" sz="1000" b="0" i="0" u="none" strike="noStrike">
                          <a:solidFill>
                            <a:srgbClr val="000000"/>
                          </a:solidFill>
                          <a:effectLst/>
                          <a:latin typeface="Arial" panose="020B0604020202020204" pitchFamily="34" charset="0"/>
                        </a:rPr>
                        <a:t>Energy Balancing (Credit Risk Management)</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Monthly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Energy Balancing Credit Rules adhered to, to ensure adequate security in place</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100%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Arial" panose="020B0604020202020204" pitchFamily="34" charset="0"/>
                        </a:rPr>
                        <a:t>100%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390389257"/>
                  </a:ext>
                </a:extLst>
              </a:tr>
            </a:tbl>
          </a:graphicData>
        </a:graphic>
      </p:graphicFrame>
    </p:spTree>
    <p:extLst>
      <p:ext uri="{BB962C8B-B14F-4D97-AF65-F5344CB8AC3E}">
        <p14:creationId xmlns:p14="http://schemas.microsoft.com/office/powerpoint/2010/main" val="1351567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dirty="0">
                <a:latin typeface="Poppins Medium" panose="00000600000000000000" pitchFamily="2" charset="0"/>
                <a:cs typeface="Poppins Medium" panose="00000600000000000000" pitchFamily="2" charset="0"/>
              </a:rPr>
              <a:t>July 2021 Failure Summary</a:t>
            </a:r>
          </a:p>
        </p:txBody>
      </p:sp>
    </p:spTree>
    <p:extLst>
      <p:ext uri="{BB962C8B-B14F-4D97-AF65-F5344CB8AC3E}">
        <p14:creationId xmlns:p14="http://schemas.microsoft.com/office/powerpoint/2010/main" val="4191075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5">
            <a:extLst>
              <a:ext uri="{FF2B5EF4-FFF2-40B4-BE49-F238E27FC236}">
                <a16:creationId xmlns:a16="http://schemas.microsoft.com/office/drawing/2014/main" id="{493F4016-9434-434C-A112-EE439FCFC46C}"/>
              </a:ext>
            </a:extLst>
          </p:cNvPr>
          <p:cNvSpPr txBox="1">
            <a:spLocks/>
          </p:cNvSpPr>
          <p:nvPr/>
        </p:nvSpPr>
        <p:spPr>
          <a:xfrm>
            <a:off x="5638" y="260493"/>
            <a:ext cx="9132724" cy="399617"/>
          </a:xfrm>
          <a:prstGeom prst="rect">
            <a:avLst/>
          </a:prstGeom>
        </p:spPr>
        <p:txBody>
          <a:bodyPr wrap="square" lIns="91327" tIns="45664" rIns="91327" bIns="45664"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8" dirty="0">
                <a:latin typeface="Poppins Medium" panose="00000600000000000000" pitchFamily="2" charset="0"/>
                <a:cs typeface="Poppins Medium" panose="00000600000000000000" pitchFamily="2" charset="0"/>
              </a:rPr>
              <a:t>Failed </a:t>
            </a:r>
            <a:r>
              <a:rPr lang="en-GB" sz="1998" u="sng" dirty="0">
                <a:latin typeface="Poppins Medium" panose="00000600000000000000" pitchFamily="2" charset="0"/>
                <a:cs typeface="Poppins Medium" panose="00000600000000000000" pitchFamily="2" charset="0"/>
              </a:rPr>
              <a:t>DSC+</a:t>
            </a:r>
            <a:r>
              <a:rPr lang="en-GB" sz="1998" dirty="0">
                <a:latin typeface="Poppins Medium" panose="00000600000000000000" pitchFamily="2" charset="0"/>
                <a:cs typeface="Poppins Medium" panose="00000600000000000000" pitchFamily="2" charset="0"/>
              </a:rPr>
              <a:t> KPM/PI Summary For July’21</a:t>
            </a:r>
          </a:p>
        </p:txBody>
      </p:sp>
      <p:graphicFrame>
        <p:nvGraphicFramePr>
          <p:cNvPr id="7" name="Table 6">
            <a:extLst>
              <a:ext uri="{FF2B5EF4-FFF2-40B4-BE49-F238E27FC236}">
                <a16:creationId xmlns:a16="http://schemas.microsoft.com/office/drawing/2014/main" id="{8C3CE433-C1AD-41C3-8F83-0004F7D94E27}"/>
              </a:ext>
            </a:extLst>
          </p:cNvPr>
          <p:cNvGraphicFramePr>
            <a:graphicFrameLocks noGrp="1"/>
          </p:cNvGraphicFramePr>
          <p:nvPr>
            <p:extLst>
              <p:ext uri="{D42A27DB-BD31-4B8C-83A1-F6EECF244321}">
                <p14:modId xmlns:p14="http://schemas.microsoft.com/office/powerpoint/2010/main" val="2508422296"/>
              </p:ext>
            </p:extLst>
          </p:nvPr>
        </p:nvGraphicFramePr>
        <p:xfrm>
          <a:off x="151273" y="706662"/>
          <a:ext cx="8678985" cy="4114800"/>
        </p:xfrm>
        <a:graphic>
          <a:graphicData uri="http://schemas.openxmlformats.org/drawingml/2006/table">
            <a:tbl>
              <a:tblPr/>
              <a:tblGrid>
                <a:gridCol w="432919">
                  <a:extLst>
                    <a:ext uri="{9D8B030D-6E8A-4147-A177-3AD203B41FA5}">
                      <a16:colId xmlns:a16="http://schemas.microsoft.com/office/drawing/2014/main" val="3616675243"/>
                    </a:ext>
                  </a:extLst>
                </a:gridCol>
                <a:gridCol w="2203368">
                  <a:extLst>
                    <a:ext uri="{9D8B030D-6E8A-4147-A177-3AD203B41FA5}">
                      <a16:colId xmlns:a16="http://schemas.microsoft.com/office/drawing/2014/main" val="4181578296"/>
                    </a:ext>
                  </a:extLst>
                </a:gridCol>
                <a:gridCol w="1666696">
                  <a:extLst>
                    <a:ext uri="{9D8B030D-6E8A-4147-A177-3AD203B41FA5}">
                      <a16:colId xmlns:a16="http://schemas.microsoft.com/office/drawing/2014/main" val="3151979746"/>
                    </a:ext>
                  </a:extLst>
                </a:gridCol>
                <a:gridCol w="1040300">
                  <a:extLst>
                    <a:ext uri="{9D8B030D-6E8A-4147-A177-3AD203B41FA5}">
                      <a16:colId xmlns:a16="http://schemas.microsoft.com/office/drawing/2014/main" val="2885875532"/>
                    </a:ext>
                  </a:extLst>
                </a:gridCol>
                <a:gridCol w="646106">
                  <a:extLst>
                    <a:ext uri="{9D8B030D-6E8A-4147-A177-3AD203B41FA5}">
                      <a16:colId xmlns:a16="http://schemas.microsoft.com/office/drawing/2014/main" val="4258113866"/>
                    </a:ext>
                  </a:extLst>
                </a:gridCol>
                <a:gridCol w="458766">
                  <a:extLst>
                    <a:ext uri="{9D8B030D-6E8A-4147-A177-3AD203B41FA5}">
                      <a16:colId xmlns:a16="http://schemas.microsoft.com/office/drawing/2014/main" val="727611168"/>
                    </a:ext>
                  </a:extLst>
                </a:gridCol>
                <a:gridCol w="382843">
                  <a:extLst>
                    <a:ext uri="{9D8B030D-6E8A-4147-A177-3AD203B41FA5}">
                      <a16:colId xmlns:a16="http://schemas.microsoft.com/office/drawing/2014/main" val="3956219339"/>
                    </a:ext>
                  </a:extLst>
                </a:gridCol>
                <a:gridCol w="1847987">
                  <a:extLst>
                    <a:ext uri="{9D8B030D-6E8A-4147-A177-3AD203B41FA5}">
                      <a16:colId xmlns:a16="http://schemas.microsoft.com/office/drawing/2014/main" val="4008655952"/>
                    </a:ext>
                  </a:extLst>
                </a:gridCol>
              </a:tblGrid>
              <a:tr h="357653">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a:solidFill>
                            <a:srgbClr val="FFFFFF"/>
                          </a:solidFill>
                          <a:effectLst/>
                          <a:latin typeface="Poppins Medium" panose="00000600000000000000" pitchFamily="2" charset="0"/>
                        </a:rPr>
                        <a:t>KPM / PI</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dirty="0">
                          <a:solidFill>
                            <a:srgbClr val="FFFFFF"/>
                          </a:solidFill>
                          <a:effectLst/>
                          <a:latin typeface="Poppins Medium" panose="00000600000000000000" pitchFamily="2" charset="0"/>
                        </a:rPr>
                        <a:t>Measure Detail</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a:solidFill>
                            <a:srgbClr val="FFFFFF"/>
                          </a:solidFill>
                          <a:effectLst/>
                          <a:latin typeface="Poppins Medium" panose="00000600000000000000" pitchFamily="2" charset="0"/>
                        </a:rPr>
                        <a:t>Journey / Process</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dirty="0">
                          <a:solidFill>
                            <a:srgbClr val="FFFFFF"/>
                          </a:solidFill>
                          <a:effectLst/>
                          <a:latin typeface="Poppins Medium" panose="00000600000000000000" pitchFamily="2" charset="0"/>
                        </a:rPr>
                        <a:t>Owner (CEC/LT)</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a:solidFill>
                            <a:srgbClr val="FFFFFF"/>
                          </a:solidFill>
                          <a:effectLst/>
                          <a:latin typeface="Poppins Medium" panose="00000600000000000000" pitchFamily="2" charset="0"/>
                        </a:rPr>
                        <a:t>Measure Type</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a:solidFill>
                            <a:srgbClr val="FFFFFF"/>
                          </a:solidFill>
                          <a:effectLst/>
                          <a:latin typeface="Poppins Medium" panose="00000600000000000000" pitchFamily="2" charset="0"/>
                        </a:rPr>
                        <a:t>DSC+ Yr 1 Target Metric Only</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dirty="0">
                          <a:solidFill>
                            <a:srgbClr val="FFFFFF"/>
                          </a:solidFill>
                          <a:effectLst/>
                          <a:latin typeface="Poppins Medium" panose="00000600000000000000" pitchFamily="2" charset="0"/>
                        </a:rPr>
                        <a:t>Jul-21</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l" rtl="0" fontAlgn="ctr"/>
                      <a:r>
                        <a:rPr lang="en-GB" sz="600" b="1" i="0" u="none" strike="noStrike">
                          <a:solidFill>
                            <a:srgbClr val="FFFFFF"/>
                          </a:solidFill>
                          <a:effectLst/>
                          <a:latin typeface="Poppins Medium" panose="00000600000000000000" pitchFamily="2" charset="0"/>
                        </a:rPr>
                        <a:t>Failure Commentary</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35171402"/>
                  </a:ext>
                </a:extLst>
              </a:tr>
              <a:tr h="1374935">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0" i="0" u="none" strike="noStrike">
                          <a:solidFill>
                            <a:srgbClr val="000000"/>
                          </a:solidFill>
                          <a:effectLst/>
                          <a:latin typeface="Poppins Medium" panose="00000600000000000000" pitchFamily="2" charset="0"/>
                        </a:rPr>
                        <a:t>PI.01</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l" fontAlgn="ctr"/>
                      <a:r>
                        <a:rPr lang="en-GB" sz="600" b="0" i="0" u="none" strike="noStrike">
                          <a:solidFill>
                            <a:srgbClr val="000000"/>
                          </a:solidFill>
                          <a:effectLst/>
                          <a:latin typeface="Poppins Medium" panose="00000600000000000000" pitchFamily="2" charset="0"/>
                        </a:rPr>
                        <a:t>% CMS Contacts processed within SLA (95% in D+10)</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Manage Updates To Customer Portfolio</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Cycle Time</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95.00%</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dirty="0">
                          <a:solidFill>
                            <a:srgbClr val="FFFFFF"/>
                          </a:solidFill>
                          <a:effectLst/>
                          <a:latin typeface="Poppins Medium" panose="00000600000000000000" pitchFamily="2" charset="0"/>
                        </a:rPr>
                        <a:t>94.71%</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rowSpan="2">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r>
                        <a:rPr lang="en-GB" sz="600" dirty="0">
                          <a:solidFill>
                            <a:schemeClr val="tx1"/>
                          </a:solidFill>
                        </a:rPr>
                        <a:t>Three factors have caused this PI to fall below target for July ’21:-</a:t>
                      </a:r>
                    </a:p>
                    <a:p>
                      <a:endParaRPr lang="en-GB" sz="600" dirty="0">
                        <a:solidFill>
                          <a:schemeClr val="tx1"/>
                        </a:solidFill>
                      </a:endParaRPr>
                    </a:p>
                    <a:p>
                      <a:r>
                        <a:rPr lang="en-GB" sz="600" b="1" dirty="0">
                          <a:solidFill>
                            <a:schemeClr val="tx1"/>
                          </a:solidFill>
                        </a:rPr>
                        <a:t>Increase in 2021 RFA requests </a:t>
                      </a:r>
                      <a:r>
                        <a:rPr lang="en-GB" sz="600" dirty="0">
                          <a:solidFill>
                            <a:schemeClr val="tx1"/>
                          </a:solidFill>
                        </a:rPr>
                        <a:t>– the volume of inbound Request For Adjustments (a non-MOD565 contact) requests continue to rise in comparison to previous years and previous months).  RFAs are a non-MOD565 CMS contact with no industry agreed SLAs upon them. Correla operational teams are working with the two shippers who are raising the bulk of all RFAs to prioritise the working order, of which often the customers are not requesting a chronological order which is subsequently impacting the D+10 and D+20 cycle time PI targets.</a:t>
                      </a:r>
                    </a:p>
                    <a:p>
                      <a:endParaRPr lang="en-GB" sz="600" dirty="0">
                        <a:solidFill>
                          <a:schemeClr val="tx1"/>
                        </a:solidFill>
                      </a:endParaRPr>
                    </a:p>
                    <a:p>
                      <a:r>
                        <a:rPr lang="en-GB" sz="600" b="1" dirty="0">
                          <a:solidFill>
                            <a:schemeClr val="tx1"/>
                          </a:solidFill>
                        </a:rPr>
                        <a:t>COVID/Lockdown restrictions </a:t>
                      </a:r>
                      <a:r>
                        <a:rPr lang="en-GB" sz="600" dirty="0">
                          <a:solidFill>
                            <a:schemeClr val="tx1"/>
                          </a:solidFill>
                        </a:rPr>
                        <a:t>– we continue to see a below-par performance of CMS contact types that require meter engineers, on behalf of DNs, iGTs, MAMs, etc. have to conduct site visits (e.g. DTLs and ISOs).</a:t>
                      </a:r>
                    </a:p>
                    <a:p>
                      <a:endParaRPr lang="en-GB" sz="600" dirty="0">
                        <a:solidFill>
                          <a:schemeClr val="tx1"/>
                        </a:solidFill>
                      </a:endParaRPr>
                    </a:p>
                    <a:p>
                      <a:r>
                        <a:rPr lang="en-GB" sz="600" b="1" dirty="0">
                          <a:solidFill>
                            <a:schemeClr val="tx1"/>
                          </a:solidFill>
                        </a:rPr>
                        <a:t>Non-MOD565 CMS contacts awaiting action from external parties – </a:t>
                      </a:r>
                      <a:r>
                        <a:rPr lang="en-GB" sz="600" dirty="0">
                          <a:solidFill>
                            <a:schemeClr val="tx1"/>
                          </a:solidFill>
                        </a:rPr>
                        <a:t>we continue to see prolonged wait times for external parties such as Networks and Shippers for action/clarification/more information to resolve contacts such as TOGs and RFAs.</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5366250"/>
                  </a:ext>
                </a:extLst>
              </a:tr>
              <a:tr h="779929">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0" i="0" u="none" strike="noStrike" dirty="0">
                          <a:solidFill>
                            <a:srgbClr val="000000"/>
                          </a:solidFill>
                          <a:effectLst/>
                          <a:latin typeface="Poppins Medium" panose="00000600000000000000" pitchFamily="2" charset="0"/>
                        </a:rPr>
                        <a:t>PI.03</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l" fontAlgn="ctr"/>
                      <a:r>
                        <a:rPr lang="en-GB" sz="600" b="0" i="0" u="none" strike="noStrike">
                          <a:solidFill>
                            <a:srgbClr val="000000"/>
                          </a:solidFill>
                          <a:effectLst/>
                          <a:latin typeface="Poppins Medium" panose="00000600000000000000" pitchFamily="2" charset="0"/>
                        </a:rPr>
                        <a:t>% CMS Contacts processed within SLA (98% in D+20)</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Manage Updates To Customer Portfolio</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dirty="0">
                          <a:solidFill>
                            <a:srgbClr val="000000"/>
                          </a:solidFill>
                          <a:effectLst/>
                          <a:latin typeface="Poppins Medium" panose="00000600000000000000" pitchFamily="2" charset="0"/>
                        </a:rPr>
                        <a:t>Andy Szabo / Alex Stuart</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Cycle Time</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dirty="0">
                          <a:solidFill>
                            <a:srgbClr val="000000"/>
                          </a:solidFill>
                          <a:effectLst/>
                          <a:latin typeface="Poppins Medium" panose="00000600000000000000" pitchFamily="2" charset="0"/>
                        </a:rPr>
                        <a:t>98.00%</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dirty="0">
                          <a:solidFill>
                            <a:srgbClr val="FFFFFF"/>
                          </a:solidFill>
                          <a:effectLst/>
                          <a:latin typeface="Poppins Medium" panose="00000600000000000000" pitchFamily="2" charset="0"/>
                        </a:rPr>
                        <a:t>96.42%</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vMerge="1">
                  <a:txBody>
                    <a:bodyPr/>
                    <a:lstStyle/>
                    <a:p>
                      <a:pPr algn="l" fontAlgn="ctr"/>
                      <a:r>
                        <a:rPr lang="en-GB" sz="600" b="0" i="0" u="none" strike="noStrike">
                          <a:solidFill>
                            <a:srgbClr val="000000"/>
                          </a:solidFill>
                          <a:effectLst/>
                          <a:latin typeface="Poppins Medium" panose="00000600000000000000" pitchFamily="2" charset="0"/>
                        </a:rPr>
                        <a:t> </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0779298"/>
                  </a:ext>
                </a:extLst>
              </a:tr>
              <a:tr h="880782">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dirty="0">
                          <a:solidFill>
                            <a:srgbClr val="000000"/>
                          </a:solidFill>
                          <a:effectLst/>
                          <a:latin typeface="Poppins Medium" panose="00000600000000000000" pitchFamily="2" charset="0"/>
                        </a:rPr>
                        <a:t>PI.07</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l" fontAlgn="ctr"/>
                      <a:r>
                        <a:rPr lang="en-GB" sz="600" b="0" i="0" u="none" strike="noStrike" dirty="0">
                          <a:solidFill>
                            <a:srgbClr val="000000"/>
                          </a:solidFill>
                          <a:effectLst/>
                          <a:latin typeface="Poppins Medium" panose="00000600000000000000" pitchFamily="2" charset="0"/>
                        </a:rPr>
                        <a:t>% of RFT against all reports dispatched</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dirty="0">
                          <a:solidFill>
                            <a:srgbClr val="000000"/>
                          </a:solidFill>
                          <a:effectLst/>
                          <a:latin typeface="Poppins Medium" panose="00000600000000000000" pitchFamily="2" charset="0"/>
                        </a:rPr>
                        <a:t>Customer Reporting (all forms)</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marL="0" marR="0" lvl="0" indent="0" algn="ctr" defTabSz="914400" eaLnBrk="1" fontAlgn="ctr" latinLnBrk="0" hangingPunct="1">
                        <a:lnSpc>
                          <a:spcPct val="100000"/>
                        </a:lnSpc>
                        <a:spcBef>
                          <a:spcPts val="0"/>
                        </a:spcBef>
                        <a:spcAft>
                          <a:spcPts val="0"/>
                        </a:spcAft>
                        <a:buClrTx/>
                        <a:buSzTx/>
                        <a:buFontTx/>
                        <a:buNone/>
                        <a:tabLst/>
                        <a:defRPr/>
                      </a:pPr>
                      <a:r>
                        <a:rPr lang="en-GB" sz="600" b="0" i="0" u="none" strike="noStrike" dirty="0">
                          <a:solidFill>
                            <a:srgbClr val="000000"/>
                          </a:solidFill>
                          <a:effectLst/>
                          <a:latin typeface="Poppins Medium" panose="00000600000000000000" pitchFamily="2" charset="0"/>
                        </a:rPr>
                        <a:t>Andy Szabo / Alex Stuart</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dirty="0">
                          <a:solidFill>
                            <a:srgbClr val="000000"/>
                          </a:solidFill>
                          <a:effectLst/>
                          <a:latin typeface="Poppins Medium" panose="00000600000000000000" pitchFamily="2" charset="0"/>
                        </a:rPr>
                        <a:t>Right First Time</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dirty="0">
                          <a:solidFill>
                            <a:srgbClr val="000000"/>
                          </a:solidFill>
                          <a:effectLst/>
                          <a:latin typeface="Poppins Medium" panose="00000600000000000000" pitchFamily="2" charset="0"/>
                        </a:rPr>
                        <a:t>99.00%</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dirty="0">
                          <a:solidFill>
                            <a:srgbClr val="FFFFFF"/>
                          </a:solidFill>
                          <a:effectLst/>
                          <a:latin typeface="Poppins Medium" panose="00000600000000000000" pitchFamily="2" charset="0"/>
                        </a:rPr>
                        <a:t>98.50%</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r>
                        <a:rPr lang="en-GB" sz="600" b="0" i="0" u="none" strike="noStrike" dirty="0">
                          <a:solidFill>
                            <a:schemeClr val="tx1"/>
                          </a:solidFill>
                          <a:effectLst/>
                          <a:latin typeface="Poppins Medium" panose="00000600000000000000" pitchFamily="2" charset="0"/>
                        </a:rPr>
                        <a:t>8 DES Last Accessed Reports were issued with an old dataset. This was picked up by one customer who raised a query. It was subsequently discovered that all 8 reports had been issued incorrectly. The issue was corrected immediately and the reports reissued within the SLA. An investigation has since been undertaken and remedial action undertaken to strengthen the quality controls. All of the team involved have been reminded of the importance of achieving our KPMs and the impact when we fail.</a:t>
                      </a:r>
                    </a:p>
                  </a:txBody>
                  <a:tcPr marL="4126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3862494"/>
                  </a:ext>
                </a:extLst>
              </a:tr>
            </a:tbl>
          </a:graphicData>
        </a:graphic>
      </p:graphicFrame>
    </p:spTree>
    <p:extLst>
      <p:ext uri="{BB962C8B-B14F-4D97-AF65-F5344CB8AC3E}">
        <p14:creationId xmlns:p14="http://schemas.microsoft.com/office/powerpoint/2010/main" val="3118382442"/>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2" ma:contentTypeDescription="Create a new document." ma:contentTypeScope="" ma:versionID="8d43dc58f4be256e0872fee0ddd01b45">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19bab5e5e8857395343a357c49ac1bcf"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Michael Orsler</DisplayName>
        <AccountId>38</AccountId>
        <AccountType/>
      </UserInfo>
      <UserInfo>
        <DisplayName>Reiss Campbell</DisplayName>
        <AccountId>28</AccountId>
        <AccountType/>
      </UserInfo>
      <UserInfo>
        <DisplayName>Sarah Gull</DisplayName>
        <AccountId>58</AccountId>
        <AccountType/>
      </UserInfo>
      <UserInfo>
        <DisplayName>Kevin Moylan</DisplayName>
        <AccountId>40</AccountId>
        <AccountType/>
      </UserInfo>
      <UserInfo>
        <DisplayName>Linda Whitcroft</DisplayName>
        <AccountId>34</AccountId>
        <AccountType/>
      </UserInfo>
      <UserInfo>
        <DisplayName>Antony Matthews</DisplayName>
        <AccountId>37</AccountId>
        <AccountType/>
      </UserInfo>
      <UserInfo>
        <DisplayName>Gemma Whitehouse</DisplayName>
        <AccountId>33</AccountId>
        <AccountType/>
      </UserInfo>
      <UserInfo>
        <DisplayName>Sue Treverton</DisplayName>
        <AccountId>104</AccountId>
        <AccountType/>
      </UserInfo>
      <UserInfo>
        <DisplayName>Imran Sangra</DisplayName>
        <AccountId>54</AccountId>
        <AccountType/>
      </UserInfo>
      <UserInfo>
        <DisplayName>T - DSC+ Operational Performance Owners</DisplayName>
        <AccountId>6</AccountId>
        <AccountType/>
      </UserInfo>
      <UserInfo>
        <DisplayName>Clive Nicholas</DisplayName>
        <AccountId>57</AccountId>
        <AccountType/>
      </UserInfo>
      <UserInfo>
        <DisplayName>Darren P Jackson</DisplayName>
        <AccountId>60</AccountId>
        <AccountType/>
      </UserInfo>
      <UserInfo>
        <DisplayName>Nicky Guest</DisplayName>
        <AccountId>107</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444752-1D9B-4995-9685-1CA15D6B9E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1B2E31-4703-4F4D-BB47-74A8364BAC36}">
  <ds:schemaRefs>
    <ds:schemaRef ds:uri="http://purl.org/dc/terms/"/>
    <ds:schemaRef ds:uri="http://purl.org/dc/dcmitype/"/>
    <ds:schemaRef ds:uri="01f7a547-d57a-44ce-a211-81869c79743b"/>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schemas.microsoft.com/office/infopath/2007/PartnerControls"/>
    <ds:schemaRef ds:uri="3092569d-7549-4f1f-b838-122d264c6bd8"/>
    <ds:schemaRef ds:uri="http://www.w3.org/XML/1998/namespace"/>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8381</TotalTime>
  <Words>2128</Words>
  <Application>Microsoft Office PowerPoint</Application>
  <PresentationFormat>On-screen Show (16:9)</PresentationFormat>
  <Paragraphs>504</Paragraphs>
  <Slides>6</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Poppins medium</vt:lpstr>
      <vt:lpstr>Poppins medium</vt:lpstr>
      <vt:lpstr>Wingdings</vt:lpstr>
      <vt:lpstr>Office Theme</vt:lpstr>
      <vt:lpstr>6_xoserve templates</vt:lpstr>
      <vt:lpstr>July 2021 KPM / PI Operational  Performance Summary</vt:lpstr>
      <vt:lpstr>PowerPoint Presentation</vt:lpstr>
      <vt:lpstr>PowerPoint Presentation</vt:lpstr>
      <vt:lpstr>DSC KPM Performance</vt:lpstr>
      <vt:lpstr>July 2021 Failure Summary</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4</cp:revision>
  <cp:lastPrinted>2020-03-11T11:28:55Z</cp:lastPrinted>
  <dcterms:created xsi:type="dcterms:W3CDTF">2018-09-02T17:12:15Z</dcterms:created>
  <dcterms:modified xsi:type="dcterms:W3CDTF">2021-08-11T14:12:45Z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