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Lst>
  <p:notesMasterIdLst>
    <p:notesMasterId r:id="rId14"/>
  </p:notesMasterIdLst>
  <p:sldIdLst>
    <p:sldId id="435" r:id="rId6"/>
    <p:sldId id="437" r:id="rId7"/>
    <p:sldId id="438" r:id="rId8"/>
    <p:sldId id="356" r:id="rId9"/>
    <p:sldId id="439" r:id="rId10"/>
    <p:sldId id="440" r:id="rId11"/>
    <p:sldId id="441" r:id="rId12"/>
    <p:sldId id="442" r:id="rId1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kes, Andrew" initials="AW" lastIdx="21" clrIdx="0">
    <p:extLst>
      <p:ext uri="{19B8F6BF-5375-455C-9EA6-DF929625EA0E}">
        <p15:presenceInfo xmlns:p15="http://schemas.microsoft.com/office/powerpoint/2012/main" userId="Wilkes, Andrew" providerId="None"/>
      </p:ext>
    </p:extLst>
  </p:cmAuthor>
  <p:cmAuthor id="2" name="Hassan Afzal" initials="HA" lastIdx="3" clrIdx="1">
    <p:extLst>
      <p:ext uri="{19B8F6BF-5375-455C-9EA6-DF929625EA0E}">
        <p15:presenceInfo xmlns:p15="http://schemas.microsoft.com/office/powerpoint/2012/main" userId="S::hassan.afzal1@xoserve.com::a7068809-d3f4-4696-970d-615ed657f555" providerId="AD"/>
      </p:ext>
    </p:extLst>
  </p:cmAuthor>
  <p:cmAuthor id="3" name="Foster, Lee" initials="FL" lastIdx="21" clrIdx="2">
    <p:extLst>
      <p:ext uri="{19B8F6BF-5375-455C-9EA6-DF929625EA0E}">
        <p15:presenceInfo xmlns:p15="http://schemas.microsoft.com/office/powerpoint/2012/main" userId="S-1-5-21-4145888014-839675345-3125187760-3207" providerId="AD"/>
      </p:ext>
    </p:extLst>
  </p:cmAuthor>
  <p:cmAuthor id="4" name="Wilkes, Andrew" initials="WA" lastIdx="17" clrIdx="3">
    <p:extLst>
      <p:ext uri="{19B8F6BF-5375-455C-9EA6-DF929625EA0E}">
        <p15:presenceInfo xmlns:p15="http://schemas.microsoft.com/office/powerpoint/2012/main" userId="S::andrew.wilkes@xoserve.com::8c737259-034c-4913-8a34-8fa457fa1904" providerId="AD"/>
      </p:ext>
    </p:extLst>
  </p:cmAuthor>
  <p:cmAuthor id="5" name="Tristan Unwin" initials="TU" lastIdx="1" clrIdx="4">
    <p:extLst>
      <p:ext uri="{19B8F6BF-5375-455C-9EA6-DF929625EA0E}">
        <p15:presenceInfo xmlns:p15="http://schemas.microsoft.com/office/powerpoint/2012/main" userId="S::tristan.unwin@xoserve.com::35960f5b-602a-483d-b2dc-71a2219c06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FF99"/>
    <a:srgbClr val="FFFFFF"/>
    <a:srgbClr val="FF3300"/>
    <a:srgbClr val="BD6AAB"/>
    <a:srgbClr val="CED1E1"/>
    <a:srgbClr val="B1D6E8"/>
    <a:srgbClr val="56CF9E"/>
    <a:srgbClr val="84B8DA"/>
    <a:srgbClr val="237B57"/>
    <a:srgbClr val="40D1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848" y="5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7" y="10"/>
            <a:ext cx="8679685" cy="2030257"/>
          </a:xfrm>
          <a:prstGeom prst="rect">
            <a:avLst/>
          </a:prstGeom>
        </p:spPr>
        <p:txBody>
          <a:bodyPr vert="horz" lIns="291192" tIns="145598" rIns="291192" bIns="145598" rtlCol="0"/>
          <a:lstStyle>
            <a:lvl1pPr algn="l">
              <a:defRPr sz="3800"/>
            </a:lvl1pPr>
          </a:lstStyle>
          <a:p>
            <a:endParaRPr lang="en-GB"/>
          </a:p>
        </p:txBody>
      </p:sp>
      <p:sp>
        <p:nvSpPr>
          <p:cNvPr id="3" name="Date Placeholder 2"/>
          <p:cNvSpPr>
            <a:spLocks noGrp="1"/>
          </p:cNvSpPr>
          <p:nvPr>
            <p:ph type="dt" idx="1"/>
          </p:nvPr>
        </p:nvSpPr>
        <p:spPr>
          <a:xfrm>
            <a:off x="11345734" y="10"/>
            <a:ext cx="8679685" cy="2030257"/>
          </a:xfrm>
          <a:prstGeom prst="rect">
            <a:avLst/>
          </a:prstGeom>
        </p:spPr>
        <p:txBody>
          <a:bodyPr vert="horz" lIns="291192" tIns="145598" rIns="291192" bIns="145598" rtlCol="0"/>
          <a:lstStyle>
            <a:lvl1pPr algn="r">
              <a:defRPr sz="3800"/>
            </a:lvl1pPr>
          </a:lstStyle>
          <a:p>
            <a:fld id="{30CC7C86-2D66-4C55-8F99-E153512351BA}" type="datetimeFigureOut">
              <a:rPr lang="en-GB" smtClean="0"/>
              <a:t>11/08/2021</a:t>
            </a:fld>
            <a:endParaRPr lang="en-GB"/>
          </a:p>
        </p:txBody>
      </p:sp>
      <p:sp>
        <p:nvSpPr>
          <p:cNvPr id="4" name="Slide Image Placeholder 3"/>
          <p:cNvSpPr>
            <a:spLocks noGrp="1" noRot="1" noChangeAspect="1"/>
          </p:cNvSpPr>
          <p:nvPr>
            <p:ph type="sldImg" idx="2"/>
          </p:nvPr>
        </p:nvSpPr>
        <p:spPr>
          <a:xfrm>
            <a:off x="-3511550" y="3044825"/>
            <a:ext cx="27058938" cy="15220950"/>
          </a:xfrm>
          <a:prstGeom prst="rect">
            <a:avLst/>
          </a:prstGeom>
          <a:noFill/>
          <a:ln w="12700">
            <a:solidFill>
              <a:prstClr val="black"/>
            </a:solidFill>
          </a:ln>
        </p:spPr>
        <p:txBody>
          <a:bodyPr vert="horz" lIns="291192" tIns="145598" rIns="291192" bIns="145598" rtlCol="0" anchor="ctr"/>
          <a:lstStyle/>
          <a:p>
            <a:endParaRPr lang="en-GB"/>
          </a:p>
        </p:txBody>
      </p:sp>
      <p:sp>
        <p:nvSpPr>
          <p:cNvPr id="5" name="Notes Placeholder 4"/>
          <p:cNvSpPr>
            <a:spLocks noGrp="1"/>
          </p:cNvSpPr>
          <p:nvPr>
            <p:ph type="body" sz="quarter" idx="3"/>
          </p:nvPr>
        </p:nvSpPr>
        <p:spPr>
          <a:xfrm>
            <a:off x="2003009" y="19287435"/>
            <a:ext cx="16024029" cy="18272295"/>
          </a:xfrm>
          <a:prstGeom prst="rect">
            <a:avLst/>
          </a:prstGeom>
        </p:spPr>
        <p:txBody>
          <a:bodyPr vert="horz" lIns="291192" tIns="145598" rIns="291192" bIns="14559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7" y="38567807"/>
            <a:ext cx="8679685" cy="2030257"/>
          </a:xfrm>
          <a:prstGeom prst="rect">
            <a:avLst/>
          </a:prstGeom>
        </p:spPr>
        <p:txBody>
          <a:bodyPr vert="horz" lIns="291192" tIns="145598" rIns="291192" bIns="145598" rtlCol="0" anchor="b"/>
          <a:lstStyle>
            <a:lvl1pPr algn="l">
              <a:defRPr sz="3800"/>
            </a:lvl1pPr>
          </a:lstStyle>
          <a:p>
            <a:endParaRPr lang="en-GB"/>
          </a:p>
        </p:txBody>
      </p:sp>
      <p:sp>
        <p:nvSpPr>
          <p:cNvPr id="7" name="Slide Number Placeholder 6"/>
          <p:cNvSpPr>
            <a:spLocks noGrp="1"/>
          </p:cNvSpPr>
          <p:nvPr>
            <p:ph type="sldNum" sz="quarter" idx="5"/>
          </p:nvPr>
        </p:nvSpPr>
        <p:spPr>
          <a:xfrm>
            <a:off x="11345734" y="38567807"/>
            <a:ext cx="8679685" cy="2030257"/>
          </a:xfrm>
          <a:prstGeom prst="rect">
            <a:avLst/>
          </a:prstGeom>
        </p:spPr>
        <p:txBody>
          <a:bodyPr vert="horz" lIns="291192" tIns="145598" rIns="291192" bIns="145598" rtlCol="0" anchor="b"/>
          <a:lstStyle>
            <a:lvl1pPr algn="r">
              <a:defRPr sz="38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8D15C3A-2F39-4EA3-BA98-F5F2450E317E}" type="slidenum">
              <a:rPr lang="en-GB" smtClean="0"/>
              <a:t>2</a:t>
            </a:fld>
            <a:endParaRPr lang="en-GB"/>
          </a:p>
        </p:txBody>
      </p:sp>
    </p:spTree>
    <p:extLst>
      <p:ext uri="{BB962C8B-B14F-4D97-AF65-F5344CB8AC3E}">
        <p14:creationId xmlns:p14="http://schemas.microsoft.com/office/powerpoint/2010/main" val="1446626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1299753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162568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a:t>Click to edit Master title style</a:t>
            </a:r>
            <a:endParaRPr lang="en-GB"/>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64835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9"/>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1" y="4731545"/>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fld id="{AF429D2F-F2C8-4089-BC92-4AD68084899C}" type="slidenum">
              <a:rPr lang="en-GB">
                <a:ea typeface="ＭＳ Ｐゴシック" pitchFamily="34" charset="-128"/>
              </a:rPr>
              <a:pPr defTabSz="457200" fontAlgn="base">
                <a:spcBef>
                  <a:spcPct val="0"/>
                </a:spcBef>
                <a:spcAft>
                  <a:spcPct val="0"/>
                </a:spcAft>
                <a:defRPr/>
              </a:pPr>
              <a:t>‹#›</a:t>
            </a:fld>
            <a:endParaRPr lang="en-GB">
              <a:ea typeface="ＭＳ Ｐゴシック" pitchFamily="34" charset="-128"/>
            </a:endParaRP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a:solidFill>
                <a:srgbClr val="000000"/>
              </a:solidFill>
              <a:ea typeface="ＭＳ Ｐゴシック" pitchFamily="34" charset="-128"/>
            </a:endParaRPr>
          </a:p>
        </p:txBody>
      </p:sp>
    </p:spTree>
    <p:extLst>
      <p:ext uri="{BB962C8B-B14F-4D97-AF65-F5344CB8AC3E}">
        <p14:creationId xmlns:p14="http://schemas.microsoft.com/office/powerpoint/2010/main" val="209105051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517194"/>
            <a:ext cx="7772400" cy="1102519"/>
          </a:xfrm>
        </p:spPr>
        <p:txBody>
          <a:bodyPr/>
          <a:lstStyle/>
          <a:p>
            <a:r>
              <a:rPr lang="en-GB">
                <a:latin typeface="Poppins medium" panose="020B0604020202020204" charset="0"/>
                <a:cs typeface="Poppins medium" panose="020B0604020202020204" charset="0"/>
              </a:rPr>
              <a:t>April 2021 KPM Operational </a:t>
            </a:r>
            <a:br>
              <a:rPr lang="en-GB">
                <a:latin typeface="Poppins medium" panose="020B0604020202020204" charset="0"/>
                <a:cs typeface="Poppins medium" panose="020B0604020202020204" charset="0"/>
              </a:rPr>
            </a:br>
            <a:r>
              <a:rPr lang="en-GB">
                <a:latin typeface="Poppins medium" panose="020B0604020202020204" charset="0"/>
                <a:cs typeface="Poppins medium" panose="020B0604020202020204" charset="0"/>
              </a:rPr>
              <a:t>Performance Summary</a:t>
            </a:r>
            <a:endParaRPr lang="en-GB" b="0">
              <a:latin typeface="Poppins medium" panose="020B0604020202020204" charset="0"/>
              <a:cs typeface="Poppins medium" panose="020B0604020202020204" charset="0"/>
            </a:endParaRPr>
          </a:p>
        </p:txBody>
      </p:sp>
    </p:spTree>
    <p:extLst>
      <p:ext uri="{BB962C8B-B14F-4D97-AF65-F5344CB8AC3E}">
        <p14:creationId xmlns:p14="http://schemas.microsoft.com/office/powerpoint/2010/main" val="4053544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619E9F5-2446-4AD7-84F2-E3B04B6105D0}"/>
              </a:ext>
            </a:extLst>
          </p:cNvPr>
          <p:cNvSpPr txBox="1"/>
          <p:nvPr/>
        </p:nvSpPr>
        <p:spPr>
          <a:xfrm>
            <a:off x="-33185" y="4649646"/>
            <a:ext cx="306900" cy="276657"/>
          </a:xfrm>
          <a:prstGeom prst="rect">
            <a:avLst/>
          </a:prstGeom>
          <a:noFill/>
        </p:spPr>
        <p:txBody>
          <a:bodyPr wrap="square" rtlCol="0">
            <a:spAutoFit/>
          </a:bodyPr>
          <a:lstStyle/>
          <a:p>
            <a:endParaRPr lang="en-US" sz="599" b="1" i="1">
              <a:solidFill>
                <a:prstClr val="black"/>
              </a:solidFill>
              <a:latin typeface="Arial"/>
            </a:endParaRPr>
          </a:p>
          <a:p>
            <a:r>
              <a:rPr lang="en-GB" sz="599">
                <a:solidFill>
                  <a:prstClr val="black"/>
                </a:solidFill>
                <a:latin typeface="Arial"/>
              </a:rPr>
              <a:t> </a:t>
            </a:r>
          </a:p>
        </p:txBody>
      </p:sp>
      <p:sp>
        <p:nvSpPr>
          <p:cNvPr id="4" name="Text Placeholder 1">
            <a:extLst>
              <a:ext uri="{FF2B5EF4-FFF2-40B4-BE49-F238E27FC236}">
                <a16:creationId xmlns:a16="http://schemas.microsoft.com/office/drawing/2014/main" id="{BA21F487-DF7A-44EE-80DF-2F930EAA3067}"/>
              </a:ext>
            </a:extLst>
          </p:cNvPr>
          <p:cNvSpPr txBox="1">
            <a:spLocks/>
          </p:cNvSpPr>
          <p:nvPr/>
        </p:nvSpPr>
        <p:spPr>
          <a:xfrm>
            <a:off x="5638" y="217197"/>
            <a:ext cx="9132725" cy="399617"/>
          </a:xfrm>
          <a:prstGeom prst="rect">
            <a:avLst/>
          </a:prstGeom>
        </p:spPr>
        <p:txBody>
          <a:bodyPr wrap="square" lIns="91327" tIns="45664" rIns="91327" bIns="45664" anchor="t">
            <a:spAutoFit/>
          </a:bodyPr>
          <a:lstStyle>
            <a:lvl1pPr algn="ctr">
              <a:defRPr kumimoji="0" lang="en-GB" sz="2000" b="0" i="0" u="none" strike="noStrike" kern="0" cap="none" spc="0" normalizeH="0" baseline="0" noProof="0" dirty="0" smtClean="0">
                <a:ln>
                  <a:noFill/>
                </a:ln>
                <a:solidFill>
                  <a:srgbClr val="FFBA1A"/>
                </a:solidFill>
                <a:effectLst/>
                <a:uLnTx/>
                <a:uFillTx/>
                <a:latin typeface="Poppins-Light"/>
                <a:ea typeface="+mj-ea"/>
                <a:cs typeface="Poppins-Light"/>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998" b="1" kern="1200">
                <a:solidFill>
                  <a:srgbClr val="0070C0"/>
                </a:solidFill>
                <a:latin typeface="+mj-lt"/>
                <a:cs typeface="Poppins medium" panose="020B0604020202020204" charset="0"/>
              </a:rPr>
              <a:t>DSC+ v DSC KPM Performance for Apr’21 </a:t>
            </a:r>
          </a:p>
        </p:txBody>
      </p:sp>
      <p:graphicFrame>
        <p:nvGraphicFramePr>
          <p:cNvPr id="5" name="Table 4">
            <a:extLst>
              <a:ext uri="{FF2B5EF4-FFF2-40B4-BE49-F238E27FC236}">
                <a16:creationId xmlns:a16="http://schemas.microsoft.com/office/drawing/2014/main" id="{1B5306D0-0FD9-465C-8BEE-07CA04614AE6}"/>
              </a:ext>
            </a:extLst>
          </p:cNvPr>
          <p:cNvGraphicFramePr>
            <a:graphicFrameLocks noGrp="1"/>
          </p:cNvGraphicFramePr>
          <p:nvPr>
            <p:extLst>
              <p:ext uri="{D42A27DB-BD31-4B8C-83A1-F6EECF244321}">
                <p14:modId xmlns:p14="http://schemas.microsoft.com/office/powerpoint/2010/main" val="2005766472"/>
              </p:ext>
            </p:extLst>
          </p:nvPr>
        </p:nvGraphicFramePr>
        <p:xfrm>
          <a:off x="342900" y="683042"/>
          <a:ext cx="8418328" cy="4125359"/>
        </p:xfrm>
        <a:graphic>
          <a:graphicData uri="http://schemas.openxmlformats.org/drawingml/2006/table">
            <a:tbl>
              <a:tblPr/>
              <a:tblGrid>
                <a:gridCol w="505266">
                  <a:extLst>
                    <a:ext uri="{9D8B030D-6E8A-4147-A177-3AD203B41FA5}">
                      <a16:colId xmlns:a16="http://schemas.microsoft.com/office/drawing/2014/main" val="1575183713"/>
                    </a:ext>
                  </a:extLst>
                </a:gridCol>
                <a:gridCol w="4050287">
                  <a:extLst>
                    <a:ext uri="{9D8B030D-6E8A-4147-A177-3AD203B41FA5}">
                      <a16:colId xmlns:a16="http://schemas.microsoft.com/office/drawing/2014/main" val="924971764"/>
                    </a:ext>
                  </a:extLst>
                </a:gridCol>
                <a:gridCol w="1313688">
                  <a:extLst>
                    <a:ext uri="{9D8B030D-6E8A-4147-A177-3AD203B41FA5}">
                      <a16:colId xmlns:a16="http://schemas.microsoft.com/office/drawing/2014/main" val="3669122746"/>
                    </a:ext>
                  </a:extLst>
                </a:gridCol>
                <a:gridCol w="630425">
                  <a:extLst>
                    <a:ext uri="{9D8B030D-6E8A-4147-A177-3AD203B41FA5}">
                      <a16:colId xmlns:a16="http://schemas.microsoft.com/office/drawing/2014/main" val="150162707"/>
                    </a:ext>
                  </a:extLst>
                </a:gridCol>
                <a:gridCol w="514096">
                  <a:extLst>
                    <a:ext uri="{9D8B030D-6E8A-4147-A177-3AD203B41FA5}">
                      <a16:colId xmlns:a16="http://schemas.microsoft.com/office/drawing/2014/main" val="2536568801"/>
                    </a:ext>
                  </a:extLst>
                </a:gridCol>
                <a:gridCol w="355264">
                  <a:extLst>
                    <a:ext uri="{9D8B030D-6E8A-4147-A177-3AD203B41FA5}">
                      <a16:colId xmlns:a16="http://schemas.microsoft.com/office/drawing/2014/main" val="2762283301"/>
                    </a:ext>
                  </a:extLst>
                </a:gridCol>
                <a:gridCol w="549476">
                  <a:extLst>
                    <a:ext uri="{9D8B030D-6E8A-4147-A177-3AD203B41FA5}">
                      <a16:colId xmlns:a16="http://schemas.microsoft.com/office/drawing/2014/main" val="3164429725"/>
                    </a:ext>
                  </a:extLst>
                </a:gridCol>
                <a:gridCol w="499826">
                  <a:extLst>
                    <a:ext uri="{9D8B030D-6E8A-4147-A177-3AD203B41FA5}">
                      <a16:colId xmlns:a16="http://schemas.microsoft.com/office/drawing/2014/main" val="367162595"/>
                    </a:ext>
                  </a:extLst>
                </a:gridCol>
              </a:tblGrid>
              <a:tr h="472813">
                <a:tc>
                  <a:txBody>
                    <a:bodyPr/>
                    <a:lstStyle/>
                    <a:p>
                      <a:pPr algn="ctr" rtl="0" fontAlgn="ctr"/>
                      <a:r>
                        <a:rPr lang="en-GB" sz="600" b="1" i="0" u="none" strike="noStrike">
                          <a:solidFill>
                            <a:srgbClr val="FFFFFF"/>
                          </a:solidFill>
                          <a:effectLst/>
                          <a:latin typeface="+mj-lt"/>
                        </a:rPr>
                        <a:t>DSC+ Unique Identifier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mj-lt"/>
                        </a:rPr>
                        <a:t>Measure Detail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mj-lt"/>
                        </a:rPr>
                        <a:t>Journey / Process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mj-lt"/>
                        </a:rPr>
                        <a:t>Measure Type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mj-lt"/>
                        </a:rPr>
                        <a:t>DSC+ </a:t>
                      </a:r>
                      <a:r>
                        <a:rPr lang="en-GB" sz="600" b="1" i="0" u="none" strike="noStrike" err="1">
                          <a:solidFill>
                            <a:srgbClr val="FFFFFF"/>
                          </a:solidFill>
                          <a:effectLst/>
                          <a:latin typeface="+mj-lt"/>
                        </a:rPr>
                        <a:t>Yr</a:t>
                      </a:r>
                      <a:r>
                        <a:rPr lang="en-GB" sz="600" b="1" i="0" u="none" strike="noStrike">
                          <a:solidFill>
                            <a:srgbClr val="FFFFFF"/>
                          </a:solidFill>
                          <a:effectLst/>
                          <a:latin typeface="+mj-lt"/>
                        </a:rPr>
                        <a:t> 1 Target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mj-lt"/>
                        </a:rPr>
                        <a:t>Apr-21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mj-lt"/>
                        </a:rPr>
                        <a:t>DSC Target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n-GB" sz="600" b="1" i="0" u="none" strike="noStrike">
                          <a:solidFill>
                            <a:srgbClr val="FFFFFF"/>
                          </a:solidFill>
                          <a:effectLst/>
                          <a:latin typeface="+mj-lt"/>
                        </a:rPr>
                        <a:t>Apr-21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2562238813"/>
                  </a:ext>
                </a:extLst>
              </a:tr>
              <a:tr h="173827">
                <a:tc>
                  <a:txBody>
                    <a:bodyPr/>
                    <a:lstStyle/>
                    <a:p>
                      <a:pPr algn="ctr" rtl="0" fontAlgn="ctr"/>
                      <a:r>
                        <a:rPr lang="en-GB" sz="600" b="0" i="0" u="none" strike="noStrike">
                          <a:solidFill>
                            <a:srgbClr val="000000"/>
                          </a:solidFill>
                          <a:effectLst/>
                          <a:latin typeface="+mj-lt"/>
                        </a:rPr>
                        <a:t>KPM.01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of successful shipper transfers processed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Manage Shipper Transfers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99.90%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97.79%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97.79%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929367015"/>
                  </a:ext>
                </a:extLst>
              </a:tr>
              <a:tr h="173827">
                <a:tc>
                  <a:txBody>
                    <a:bodyPr/>
                    <a:lstStyle/>
                    <a:p>
                      <a:pPr algn="ctr" rtl="0" fontAlgn="ctr"/>
                      <a:r>
                        <a:rPr lang="en-GB" sz="600" b="0" i="0" u="none" strike="noStrike">
                          <a:solidFill>
                            <a:srgbClr val="000000"/>
                          </a:solidFill>
                          <a:effectLst/>
                          <a:latin typeface="+mj-lt"/>
                        </a:rPr>
                        <a:t>KPM.02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of meter reads successfully processed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Meter Read / Asset Processing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99.50%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98.45%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600" b="0" i="0" u="none" strike="noStrike">
                          <a:solidFill>
                            <a:srgbClr val="000000"/>
                          </a:solidFill>
                          <a:effectLst/>
                          <a:latin typeface="+mj-lt"/>
                        </a:rPr>
                        <a:t>99.50%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98.45%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04128569"/>
                  </a:ext>
                </a:extLst>
              </a:tr>
              <a:tr h="173827">
                <a:tc>
                  <a:txBody>
                    <a:bodyPr/>
                    <a:lstStyle/>
                    <a:p>
                      <a:pPr algn="ctr" rtl="0" fontAlgn="ctr"/>
                      <a:r>
                        <a:rPr lang="en-GB" sz="600" b="0" i="0" u="none" strike="noStrike">
                          <a:solidFill>
                            <a:srgbClr val="000000"/>
                          </a:solidFill>
                          <a:effectLst/>
                          <a:latin typeface="+mj-lt"/>
                        </a:rPr>
                        <a:t>KPM.03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of asset updates successfully processed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Meter Read / Asset Processing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99.50%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99.51%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99.50%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99.51%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439555697"/>
                  </a:ext>
                </a:extLst>
              </a:tr>
              <a:tr h="183390">
                <a:tc>
                  <a:txBody>
                    <a:bodyPr/>
                    <a:lstStyle/>
                    <a:p>
                      <a:pPr algn="ctr" rtl="0" fontAlgn="ctr"/>
                      <a:r>
                        <a:rPr lang="en-GB" sz="600" b="0" i="0" u="none" strike="noStrike">
                          <a:solidFill>
                            <a:srgbClr val="000000"/>
                          </a:solidFill>
                          <a:effectLst/>
                          <a:latin typeface="+mj-lt"/>
                        </a:rPr>
                        <a:t>KPM.04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of AQs processed successfully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Monthly AQ Processes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99.90%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99.96%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99.96%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84258844"/>
                  </a:ext>
                </a:extLst>
              </a:tr>
              <a:tr h="173827">
                <a:tc>
                  <a:txBody>
                    <a:bodyPr/>
                    <a:lstStyle/>
                    <a:p>
                      <a:pPr algn="ctr" rtl="0" fontAlgn="ctr"/>
                      <a:r>
                        <a:rPr lang="en-GB" sz="600" b="0" i="0" u="none" strike="noStrike">
                          <a:solidFill>
                            <a:srgbClr val="000000"/>
                          </a:solidFill>
                          <a:effectLst/>
                          <a:latin typeface="+mj-lt"/>
                        </a:rPr>
                        <a:t>KPM.05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of total LDZ AQ energy at risk of being impacted by known defects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Monthly AQ Processes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0.37%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0.75%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0.37%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3705558"/>
                  </a:ext>
                </a:extLst>
              </a:tr>
              <a:tr h="173827">
                <a:tc>
                  <a:txBody>
                    <a:bodyPr/>
                    <a:lstStyle/>
                    <a:p>
                      <a:pPr algn="ctr" rtl="0" fontAlgn="ctr"/>
                      <a:r>
                        <a:rPr lang="en-GB" sz="600" b="0" i="0" u="none" strike="noStrike">
                          <a:solidFill>
                            <a:srgbClr val="000000"/>
                          </a:solidFill>
                          <a:effectLst/>
                          <a:latin typeface="+mj-lt"/>
                        </a:rPr>
                        <a:t>KPM.06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processed within SLA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Manage Shipper Transfers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99.90%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88.80%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88.80%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6809799"/>
                  </a:ext>
                </a:extLst>
              </a:tr>
              <a:tr h="173827">
                <a:tc>
                  <a:txBody>
                    <a:bodyPr/>
                    <a:lstStyle/>
                    <a:p>
                      <a:pPr algn="ctr" rtl="0" fontAlgn="ctr"/>
                      <a:r>
                        <a:rPr lang="en-GB" sz="600" b="0" i="0" u="none" strike="noStrike">
                          <a:solidFill>
                            <a:srgbClr val="000000"/>
                          </a:solidFill>
                          <a:effectLst/>
                          <a:latin typeface="+mj-lt"/>
                        </a:rPr>
                        <a:t>KPM.07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dirty="0">
                          <a:solidFill>
                            <a:srgbClr val="000000"/>
                          </a:solidFill>
                          <a:effectLst/>
                          <a:latin typeface="+mj-lt"/>
                        </a:rPr>
                        <a:t>% requests processed within SLA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Meter Read / Asset Processing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99.50%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99.70%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99.70%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996105749"/>
                  </a:ext>
                </a:extLst>
              </a:tr>
              <a:tr h="173827">
                <a:tc>
                  <a:txBody>
                    <a:bodyPr/>
                    <a:lstStyle/>
                    <a:p>
                      <a:pPr algn="ctr" rtl="0" fontAlgn="ctr"/>
                      <a:r>
                        <a:rPr lang="en-GB" sz="600" b="0" i="0" u="none" strike="noStrike">
                          <a:solidFill>
                            <a:srgbClr val="000000"/>
                          </a:solidFill>
                          <a:effectLst/>
                          <a:latin typeface="+mj-lt"/>
                        </a:rPr>
                        <a:t>KPM.08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Notifications sent by due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Monthly AQ Processes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99.90%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960465629"/>
                  </a:ext>
                </a:extLst>
              </a:tr>
              <a:tr h="194254">
                <a:tc>
                  <a:txBody>
                    <a:bodyPr/>
                    <a:lstStyle/>
                    <a:p>
                      <a:pPr algn="ctr" rtl="0" fontAlgn="ctr"/>
                      <a:r>
                        <a:rPr lang="en-GB" sz="600" b="0" i="0" u="none" strike="noStrike">
                          <a:solidFill>
                            <a:srgbClr val="000000"/>
                          </a:solidFill>
                          <a:effectLst/>
                          <a:latin typeface="+mj-lt"/>
                        </a:rPr>
                        <a:t>KPM.09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of invoices not requiring adjustment post original invoice dispatch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Invoicing Customers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dirty="0">
                          <a:solidFill>
                            <a:srgbClr val="000000"/>
                          </a:solidFill>
                          <a:effectLst/>
                          <a:latin typeface="+mj-lt"/>
                        </a:rPr>
                        <a:t>98.00%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98.00%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211741151"/>
                  </a:ext>
                </a:extLst>
              </a:tr>
              <a:tr h="173827">
                <a:tc>
                  <a:txBody>
                    <a:bodyPr/>
                    <a:lstStyle/>
                    <a:p>
                      <a:pPr algn="ctr" rtl="0" fontAlgn="ctr"/>
                      <a:r>
                        <a:rPr lang="en-GB" sz="600" b="0" i="0" u="none" strike="noStrike">
                          <a:solidFill>
                            <a:srgbClr val="000000"/>
                          </a:solidFill>
                          <a:effectLst/>
                          <a:latin typeface="+mj-lt"/>
                        </a:rPr>
                        <a:t>KPM.10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dirty="0">
                          <a:solidFill>
                            <a:srgbClr val="000000"/>
                          </a:solidFill>
                          <a:effectLst/>
                          <a:latin typeface="+mj-lt"/>
                        </a:rPr>
                        <a:t>% of customers that have been invoiced without issues/ exceptions (exc. AMS)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Invoicing Customers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99.00%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dirty="0">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943941574"/>
                  </a:ext>
                </a:extLst>
              </a:tr>
              <a:tr h="173827">
                <a:tc>
                  <a:txBody>
                    <a:bodyPr/>
                    <a:lstStyle/>
                    <a:p>
                      <a:pPr algn="ctr" rtl="0" fontAlgn="ctr"/>
                      <a:r>
                        <a:rPr lang="en-GB" sz="600" b="0" i="0" u="none" strike="noStrike">
                          <a:solidFill>
                            <a:srgbClr val="000000"/>
                          </a:solidFill>
                          <a:effectLst/>
                          <a:latin typeface="+mj-lt"/>
                        </a:rPr>
                        <a:t>KPM.11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customers with less than 1% of MPRNs which have an AMS Invoice exception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Invoicing Customers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97.00%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dirty="0">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dirty="0">
                          <a:solidFill>
                            <a:srgbClr val="000000"/>
                          </a:solidFill>
                          <a:effectLst/>
                          <a:latin typeface="+mj-lt"/>
                        </a:rPr>
                        <a:t>97.00%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dirty="0">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668913355"/>
                  </a:ext>
                </a:extLst>
              </a:tr>
              <a:tr h="173827">
                <a:tc>
                  <a:txBody>
                    <a:bodyPr/>
                    <a:lstStyle/>
                    <a:p>
                      <a:pPr algn="ctr" rtl="0" fontAlgn="ctr"/>
                      <a:r>
                        <a:rPr lang="en-GB" sz="600" b="0" i="0" u="none" strike="noStrike">
                          <a:solidFill>
                            <a:srgbClr val="000000"/>
                          </a:solidFill>
                          <a:effectLst/>
                          <a:latin typeface="+mj-lt"/>
                        </a:rPr>
                        <a:t>KPM.12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of invoices sent on due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Invoicing Customers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99.50%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dirty="0">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946203815"/>
                  </a:ext>
                </a:extLst>
              </a:tr>
              <a:tr h="173827">
                <a:tc>
                  <a:txBody>
                    <a:bodyPr/>
                    <a:lstStyle/>
                    <a:p>
                      <a:pPr algn="ctr" rtl="0" fontAlgn="ctr"/>
                      <a:r>
                        <a:rPr lang="en-GB" sz="600" b="0" i="0" u="none" strike="noStrike">
                          <a:solidFill>
                            <a:srgbClr val="000000"/>
                          </a:solidFill>
                          <a:effectLst/>
                          <a:latin typeface="+mj-lt"/>
                        </a:rPr>
                        <a:t>KPM.13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of exceptions resolved within 2 invoice cycles of creation date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Invoicing Customers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99.09%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dirty="0">
                          <a:solidFill>
                            <a:srgbClr val="FFFFFF"/>
                          </a:solidFill>
                          <a:effectLst/>
                          <a:latin typeface="+mj-lt"/>
                        </a:rPr>
                        <a:t>99.09%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193378326"/>
                  </a:ext>
                </a:extLst>
              </a:tr>
              <a:tr h="222499">
                <a:tc>
                  <a:txBody>
                    <a:bodyPr/>
                    <a:lstStyle/>
                    <a:p>
                      <a:pPr algn="ctr" rtl="0" fontAlgn="ctr"/>
                      <a:r>
                        <a:rPr lang="en-GB" sz="600" b="0" i="0" u="none" strike="noStrike">
                          <a:solidFill>
                            <a:srgbClr val="000000"/>
                          </a:solidFill>
                          <a:effectLst/>
                          <a:latin typeface="+mj-lt"/>
                        </a:rPr>
                        <a:t>KPM.14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Number of valid P1 and P2 defects raised within PIS period relating to relevant change (excluding programmes)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Managing Change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600" b="0" i="0" u="none" strike="noStrike">
                          <a:solidFill>
                            <a:srgbClr val="000000"/>
                          </a:solidFill>
                          <a:effectLst/>
                          <a:latin typeface="+mj-lt"/>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dirty="0">
                          <a:solidFill>
                            <a:srgbClr val="FFFFFF"/>
                          </a:solidFill>
                          <a:effectLst/>
                          <a:latin typeface="+mj-lt"/>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681220180"/>
                  </a:ext>
                </a:extLst>
              </a:tr>
              <a:tr h="222499">
                <a:tc>
                  <a:txBody>
                    <a:bodyPr/>
                    <a:lstStyle/>
                    <a:p>
                      <a:pPr algn="ctr" rtl="0" fontAlgn="ctr"/>
                      <a:r>
                        <a:rPr lang="en-GB" sz="600" b="0" i="0" u="none" strike="noStrike">
                          <a:solidFill>
                            <a:srgbClr val="000000"/>
                          </a:solidFill>
                          <a:effectLst/>
                          <a:latin typeface="+mj-lt"/>
                        </a:rPr>
                        <a:t>KPM.15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Number of valid P3 defects raised within PIS period relating to relevant change (excluding programmes)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Managing Change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350735623"/>
                  </a:ext>
                </a:extLst>
              </a:tr>
              <a:tr h="222499">
                <a:tc>
                  <a:txBody>
                    <a:bodyPr/>
                    <a:lstStyle/>
                    <a:p>
                      <a:pPr algn="ctr" rtl="0" fontAlgn="ctr"/>
                      <a:r>
                        <a:rPr lang="en-GB" sz="600" b="0" i="0" u="none" strike="noStrike">
                          <a:solidFill>
                            <a:srgbClr val="000000"/>
                          </a:solidFill>
                          <a:effectLst/>
                          <a:latin typeface="+mj-lt"/>
                        </a:rPr>
                        <a:t>KPM.16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Number of valid P4 defects raised within PIS period relating to relevant change (excluding programmes)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Managing Change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261297987"/>
                  </a:ext>
                </a:extLst>
              </a:tr>
              <a:tr h="173827">
                <a:tc>
                  <a:txBody>
                    <a:bodyPr/>
                    <a:lstStyle/>
                    <a:p>
                      <a:pPr algn="ctr" rtl="0" fontAlgn="ctr"/>
                      <a:r>
                        <a:rPr lang="en-GB" sz="600" b="0" i="0" u="none" strike="noStrike">
                          <a:solidFill>
                            <a:srgbClr val="000000"/>
                          </a:solidFill>
                          <a:effectLst/>
                          <a:latin typeface="+mj-lt"/>
                        </a:rPr>
                        <a:t>KPM.17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of tickets not re-opened within period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Customer Contacts (technical)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99.30%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95.00%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99.30%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771290885"/>
                  </a:ext>
                </a:extLst>
              </a:tr>
              <a:tr h="173827">
                <a:tc>
                  <a:txBody>
                    <a:bodyPr/>
                    <a:lstStyle/>
                    <a:p>
                      <a:pPr algn="ctr" rtl="0" fontAlgn="ctr"/>
                      <a:r>
                        <a:rPr lang="en-GB" sz="600" b="0" i="0" u="none" strike="noStrike">
                          <a:solidFill>
                            <a:srgbClr val="000000"/>
                          </a:solidFill>
                          <a:effectLst/>
                          <a:latin typeface="+mj-lt"/>
                        </a:rPr>
                        <a:t>KPM.18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of customer tickets (Incidents &amp; Requests) responded to within SLA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Customer Contacts (technical)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96.00%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90.00%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96.00%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809260276"/>
                  </a:ext>
                </a:extLst>
              </a:tr>
              <a:tr h="173827">
                <a:tc>
                  <a:txBody>
                    <a:bodyPr/>
                    <a:lstStyle/>
                    <a:p>
                      <a:pPr algn="ctr" rtl="0" fontAlgn="ctr"/>
                      <a:r>
                        <a:rPr lang="en-GB" sz="600" b="0" i="0" u="none" strike="noStrike">
                          <a:solidFill>
                            <a:srgbClr val="000000"/>
                          </a:solidFill>
                          <a:effectLst/>
                          <a:latin typeface="+mj-lt"/>
                        </a:rPr>
                        <a:t>KPM.19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UK Link Core Service Availability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UKLink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99.60%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99.00%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296103728"/>
                  </a:ext>
                </a:extLst>
              </a:tr>
              <a:tr h="173827">
                <a:tc>
                  <a:txBody>
                    <a:bodyPr/>
                    <a:lstStyle/>
                    <a:p>
                      <a:pPr algn="ctr" rtl="0" fontAlgn="ctr"/>
                      <a:r>
                        <a:rPr lang="en-GB" sz="600" b="0" i="0" u="none" strike="noStrike">
                          <a:solidFill>
                            <a:srgbClr val="000000"/>
                          </a:solidFill>
                          <a:effectLst/>
                          <a:latin typeface="+mj-lt"/>
                        </a:rPr>
                        <a:t>KPM.20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Gemini Core Service Availability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Gemini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99.60%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99.00%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dirty="0">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607131968"/>
                  </a:ext>
                </a:extLst>
              </a:tr>
            </a:tbl>
          </a:graphicData>
        </a:graphic>
      </p:graphicFrame>
    </p:spTree>
    <p:extLst>
      <p:ext uri="{BB962C8B-B14F-4D97-AF65-F5344CB8AC3E}">
        <p14:creationId xmlns:p14="http://schemas.microsoft.com/office/powerpoint/2010/main" val="948238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619E9F5-2446-4AD7-84F2-E3B04B6105D0}"/>
              </a:ext>
            </a:extLst>
          </p:cNvPr>
          <p:cNvSpPr txBox="1"/>
          <p:nvPr/>
        </p:nvSpPr>
        <p:spPr>
          <a:xfrm>
            <a:off x="-33185" y="4649646"/>
            <a:ext cx="306900" cy="276657"/>
          </a:xfrm>
          <a:prstGeom prst="rect">
            <a:avLst/>
          </a:prstGeom>
          <a:noFill/>
        </p:spPr>
        <p:txBody>
          <a:bodyPr wrap="square" rtlCol="0">
            <a:spAutoFit/>
          </a:bodyPr>
          <a:lstStyle/>
          <a:p>
            <a:r>
              <a:rPr lang="en-US" sz="599" b="1" i="1">
                <a:solidFill>
                  <a:prstClr val="black"/>
                </a:solidFill>
                <a:latin typeface="Arial"/>
              </a:rPr>
              <a:t>*</a:t>
            </a:r>
          </a:p>
          <a:p>
            <a:r>
              <a:rPr lang="en-GB" sz="599">
                <a:solidFill>
                  <a:prstClr val="black"/>
                </a:solidFill>
                <a:latin typeface="Arial"/>
              </a:rPr>
              <a:t> </a:t>
            </a:r>
          </a:p>
        </p:txBody>
      </p:sp>
      <p:sp>
        <p:nvSpPr>
          <p:cNvPr id="7" name="Text Placeholder 1">
            <a:extLst>
              <a:ext uri="{FF2B5EF4-FFF2-40B4-BE49-F238E27FC236}">
                <a16:creationId xmlns:a16="http://schemas.microsoft.com/office/drawing/2014/main" id="{FC79DD88-11F6-4519-AB93-E5DA81A465A9}"/>
              </a:ext>
            </a:extLst>
          </p:cNvPr>
          <p:cNvSpPr txBox="1">
            <a:spLocks/>
          </p:cNvSpPr>
          <p:nvPr/>
        </p:nvSpPr>
        <p:spPr>
          <a:xfrm>
            <a:off x="5638" y="167503"/>
            <a:ext cx="9132724" cy="399617"/>
          </a:xfrm>
          <a:prstGeom prst="rect">
            <a:avLst/>
          </a:prstGeom>
        </p:spPr>
        <p:txBody>
          <a:bodyPr wrap="square" lIns="91327" tIns="45664" rIns="91327" bIns="45664" anchor="t">
            <a:spAutoFit/>
          </a:bodyPr>
          <a:lstStyle>
            <a:defPPr>
              <a:defRPr lang="en-US"/>
            </a:defPPr>
            <a:lvl1pPr algn="ctr">
              <a:defRPr kumimoji="0" sz="2000" b="1" i="0" u="none" strike="noStrike" cap="none" spc="0" normalizeH="0" baseline="0">
                <a:ln>
                  <a:noFill/>
                </a:ln>
                <a:solidFill>
                  <a:srgbClr val="0070C0"/>
                </a:solidFill>
                <a:effectLst/>
                <a:uLnTx/>
                <a:uFillTx/>
                <a:latin typeface="+mj-lt"/>
                <a:ea typeface="+mj-ea"/>
                <a:cs typeface="Poppins medium" panose="020B0604020202020204" charset="0"/>
              </a:defRPr>
            </a:lvl1pPr>
            <a:lvl2pPr marL="742950" indent="-285750">
              <a:spcBef>
                <a:spcPct val="20000"/>
              </a:spcBef>
              <a:buFont typeface="Arial" panose="020B0604020202020204" pitchFamily="34" charset="0"/>
              <a:buChar char="–"/>
              <a:defRPr sz="2400">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200">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latin typeface="Arial" panose="020B0604020202020204" pitchFamily="34" charset="0"/>
                <a:cs typeface="Arial" panose="020B0604020202020204" pitchFamily="34" charset="0"/>
              </a:defRPr>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GB" sz="1998"/>
              <a:t>DSC+ v DSC PI Performance for Apr’21 </a:t>
            </a:r>
          </a:p>
        </p:txBody>
      </p:sp>
      <p:graphicFrame>
        <p:nvGraphicFramePr>
          <p:cNvPr id="8" name="Table 7">
            <a:extLst>
              <a:ext uri="{FF2B5EF4-FFF2-40B4-BE49-F238E27FC236}">
                <a16:creationId xmlns:a16="http://schemas.microsoft.com/office/drawing/2014/main" id="{0778A5A3-A484-4E3A-B542-E52118CA072B}"/>
              </a:ext>
            </a:extLst>
          </p:cNvPr>
          <p:cNvGraphicFramePr>
            <a:graphicFrameLocks noGrp="1"/>
          </p:cNvGraphicFramePr>
          <p:nvPr>
            <p:extLst>
              <p:ext uri="{D42A27DB-BD31-4B8C-83A1-F6EECF244321}">
                <p14:modId xmlns:p14="http://schemas.microsoft.com/office/powerpoint/2010/main" val="4275815313"/>
              </p:ext>
            </p:extLst>
          </p:nvPr>
        </p:nvGraphicFramePr>
        <p:xfrm>
          <a:off x="150015" y="645951"/>
          <a:ext cx="8632546" cy="4211973"/>
        </p:xfrm>
        <a:graphic>
          <a:graphicData uri="http://schemas.openxmlformats.org/drawingml/2006/table">
            <a:tbl>
              <a:tblPr/>
              <a:tblGrid>
                <a:gridCol w="482306">
                  <a:extLst>
                    <a:ext uri="{9D8B030D-6E8A-4147-A177-3AD203B41FA5}">
                      <a16:colId xmlns:a16="http://schemas.microsoft.com/office/drawing/2014/main" val="1864331103"/>
                    </a:ext>
                  </a:extLst>
                </a:gridCol>
                <a:gridCol w="4010025">
                  <a:extLst>
                    <a:ext uri="{9D8B030D-6E8A-4147-A177-3AD203B41FA5}">
                      <a16:colId xmlns:a16="http://schemas.microsoft.com/office/drawing/2014/main" val="1765318323"/>
                    </a:ext>
                  </a:extLst>
                </a:gridCol>
                <a:gridCol w="1735774">
                  <a:extLst>
                    <a:ext uri="{9D8B030D-6E8A-4147-A177-3AD203B41FA5}">
                      <a16:colId xmlns:a16="http://schemas.microsoft.com/office/drawing/2014/main" val="2276416580"/>
                    </a:ext>
                  </a:extLst>
                </a:gridCol>
                <a:gridCol w="558111">
                  <a:extLst>
                    <a:ext uri="{9D8B030D-6E8A-4147-A177-3AD203B41FA5}">
                      <a16:colId xmlns:a16="http://schemas.microsoft.com/office/drawing/2014/main" val="3239876258"/>
                    </a:ext>
                  </a:extLst>
                </a:gridCol>
                <a:gridCol w="524508">
                  <a:extLst>
                    <a:ext uri="{9D8B030D-6E8A-4147-A177-3AD203B41FA5}">
                      <a16:colId xmlns:a16="http://schemas.microsoft.com/office/drawing/2014/main" val="790526007"/>
                    </a:ext>
                  </a:extLst>
                </a:gridCol>
                <a:gridCol w="339122">
                  <a:extLst>
                    <a:ext uri="{9D8B030D-6E8A-4147-A177-3AD203B41FA5}">
                      <a16:colId xmlns:a16="http://schemas.microsoft.com/office/drawing/2014/main" val="378914877"/>
                    </a:ext>
                  </a:extLst>
                </a:gridCol>
                <a:gridCol w="512451">
                  <a:extLst>
                    <a:ext uri="{9D8B030D-6E8A-4147-A177-3AD203B41FA5}">
                      <a16:colId xmlns:a16="http://schemas.microsoft.com/office/drawing/2014/main" val="3194383872"/>
                    </a:ext>
                  </a:extLst>
                </a:gridCol>
                <a:gridCol w="470249">
                  <a:extLst>
                    <a:ext uri="{9D8B030D-6E8A-4147-A177-3AD203B41FA5}">
                      <a16:colId xmlns:a16="http://schemas.microsoft.com/office/drawing/2014/main" val="1374217875"/>
                    </a:ext>
                  </a:extLst>
                </a:gridCol>
              </a:tblGrid>
              <a:tr h="383138">
                <a:tc>
                  <a:txBody>
                    <a:bodyPr/>
                    <a:lstStyle/>
                    <a:p>
                      <a:pPr algn="ctr" rtl="0" fontAlgn="ctr"/>
                      <a:r>
                        <a:rPr lang="en-GB" sz="600" b="1" i="0" u="none" strike="noStrike">
                          <a:solidFill>
                            <a:srgbClr val="FFFFFF"/>
                          </a:solidFill>
                          <a:effectLst/>
                          <a:latin typeface="+mj-lt"/>
                        </a:rPr>
                        <a:t>DSC+ Unique Identifier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mj-lt"/>
                        </a:rPr>
                        <a:t>Measure Detail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mj-lt"/>
                        </a:rPr>
                        <a:t>Journey / Process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mj-lt"/>
                        </a:rPr>
                        <a:t>Measure Type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mj-lt"/>
                        </a:rPr>
                        <a:t>DSC+ Yr 1 Target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mj-lt"/>
                        </a:rPr>
                        <a:t>Apr-21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mj-lt"/>
                        </a:rPr>
                        <a:t>DSC Target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rtl="0" fontAlgn="ctr"/>
                      <a:r>
                        <a:rPr lang="en-GB" sz="600" b="1" i="0" u="none" strike="noStrike">
                          <a:solidFill>
                            <a:srgbClr val="FFFFFF"/>
                          </a:solidFill>
                          <a:effectLst/>
                          <a:latin typeface="+mj-lt"/>
                        </a:rPr>
                        <a:t>Apr-21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2296214673"/>
                  </a:ext>
                </a:extLst>
              </a:tr>
              <a:tr h="140860">
                <a:tc>
                  <a:txBody>
                    <a:bodyPr/>
                    <a:lstStyle/>
                    <a:p>
                      <a:pPr algn="ctr" rtl="0" fontAlgn="ctr"/>
                      <a:r>
                        <a:rPr lang="en-GB" sz="600" b="0" i="0" u="none" strike="noStrike">
                          <a:solidFill>
                            <a:srgbClr val="000000"/>
                          </a:solidFill>
                          <a:effectLst/>
                          <a:latin typeface="+mj-lt"/>
                        </a:rPr>
                        <a:t>PI.01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CMS Contacts processed within SLA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Manage Updates To Customer Portfolio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93.44%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600" b="0" i="0" u="none" strike="noStrike">
                          <a:solidFill>
                            <a:srgbClr val="000000"/>
                          </a:solidFill>
                          <a:effectLst/>
                          <a:latin typeface="+mj-lt"/>
                        </a:rPr>
                        <a:t>95% in D+10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93.44%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458204675"/>
                  </a:ext>
                </a:extLst>
              </a:tr>
              <a:tr h="140860">
                <a:tc>
                  <a:txBody>
                    <a:bodyPr/>
                    <a:lstStyle/>
                    <a:p>
                      <a:pPr algn="ctr" rtl="0" fontAlgn="ctr"/>
                      <a:r>
                        <a:rPr lang="en-GB" sz="600" b="0" i="0" u="none" strike="noStrike">
                          <a:solidFill>
                            <a:srgbClr val="000000"/>
                          </a:solidFill>
                          <a:effectLst/>
                          <a:latin typeface="+mj-lt"/>
                        </a:rPr>
                        <a:t>PI.02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CMS Contacts processed within SLA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Manage Updates To Customer Portfolio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80.00%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91.91%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80% in D+4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91.91%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209432826"/>
                  </a:ext>
                </a:extLst>
              </a:tr>
              <a:tr h="140860">
                <a:tc>
                  <a:txBody>
                    <a:bodyPr/>
                    <a:lstStyle/>
                    <a:p>
                      <a:pPr algn="ctr" rtl="0" fontAlgn="ctr"/>
                      <a:r>
                        <a:rPr lang="en-GB" sz="600" b="0" i="0" u="none" strike="noStrike">
                          <a:solidFill>
                            <a:srgbClr val="000000"/>
                          </a:solidFill>
                          <a:effectLst/>
                          <a:latin typeface="+mj-lt"/>
                        </a:rPr>
                        <a:t>PI.03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CMS Contacts processed within SLA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Manage Updates To Customer Portfolio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95.42%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600" b="0" i="0" u="none" strike="noStrike">
                          <a:solidFill>
                            <a:srgbClr val="000000"/>
                          </a:solidFill>
                          <a:effectLst/>
                          <a:latin typeface="+mj-lt"/>
                        </a:rPr>
                        <a:t>98% in D+20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95.42%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16497498"/>
                  </a:ext>
                </a:extLst>
              </a:tr>
              <a:tr h="140860">
                <a:tc>
                  <a:txBody>
                    <a:bodyPr/>
                    <a:lstStyle/>
                    <a:p>
                      <a:pPr algn="ctr" rtl="0" fontAlgn="ctr"/>
                      <a:r>
                        <a:rPr lang="en-GB" sz="600" b="0" i="0" u="none" strike="noStrike">
                          <a:solidFill>
                            <a:srgbClr val="000000"/>
                          </a:solidFill>
                          <a:effectLst/>
                          <a:latin typeface="+mj-lt"/>
                        </a:rPr>
                        <a:t>PI.04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customer queries responded to within SLA/OLA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Customer Contacts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98.35%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90.00%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98.35%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366271123"/>
                  </a:ext>
                </a:extLst>
              </a:tr>
              <a:tr h="140860">
                <a:tc>
                  <a:txBody>
                    <a:bodyPr/>
                    <a:lstStyle/>
                    <a:p>
                      <a:pPr algn="ctr" rtl="0" fontAlgn="ctr"/>
                      <a:r>
                        <a:rPr lang="en-GB" sz="600" b="0" i="0" u="none" strike="noStrike">
                          <a:solidFill>
                            <a:srgbClr val="000000"/>
                          </a:solidFill>
                          <a:effectLst/>
                          <a:latin typeface="+mj-lt"/>
                        </a:rPr>
                        <a:t>PI.05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of customer queries resolved RFT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Customer Contacts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95.00%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8453796"/>
                  </a:ext>
                </a:extLst>
              </a:tr>
              <a:tr h="140860">
                <a:tc>
                  <a:txBody>
                    <a:bodyPr/>
                    <a:lstStyle/>
                    <a:p>
                      <a:pPr algn="ctr" rtl="0" fontAlgn="ctr"/>
                      <a:r>
                        <a:rPr lang="en-GB" sz="600" b="0" i="0" u="none" strike="noStrike">
                          <a:solidFill>
                            <a:srgbClr val="000000"/>
                          </a:solidFill>
                          <a:effectLst/>
                          <a:latin typeface="+mj-lt"/>
                        </a:rPr>
                        <a:t>PI.06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of reports dispatched on due date against total reports expected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Customer Reporting (all forms)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99.00%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219050210"/>
                  </a:ext>
                </a:extLst>
              </a:tr>
              <a:tr h="140860">
                <a:tc>
                  <a:txBody>
                    <a:bodyPr/>
                    <a:lstStyle/>
                    <a:p>
                      <a:pPr algn="ctr" rtl="0" fontAlgn="ctr"/>
                      <a:r>
                        <a:rPr lang="en-GB" sz="600" b="0" i="0" u="none" strike="noStrike">
                          <a:solidFill>
                            <a:srgbClr val="000000"/>
                          </a:solidFill>
                          <a:effectLst/>
                          <a:latin typeface="+mj-lt"/>
                        </a:rPr>
                        <a:t>PI.07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of RFT against all reports dispatched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Customer Reporting (all forms)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99.00%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99.00%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434208017"/>
                  </a:ext>
                </a:extLst>
              </a:tr>
              <a:tr h="140860">
                <a:tc>
                  <a:txBody>
                    <a:bodyPr/>
                    <a:lstStyle/>
                    <a:p>
                      <a:pPr algn="ctr" rtl="0" fontAlgn="ctr"/>
                      <a:r>
                        <a:rPr lang="en-GB" sz="600" b="0" i="0" u="none" strike="noStrike">
                          <a:solidFill>
                            <a:srgbClr val="000000"/>
                          </a:solidFill>
                          <a:effectLst/>
                          <a:latin typeface="+mj-lt"/>
                        </a:rPr>
                        <a:t>PI.08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of valid CMS challenges received (PSCs)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Manage Updates To Customer Portfolio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0.06%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Less than 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0.06%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39686361"/>
                  </a:ext>
                </a:extLst>
              </a:tr>
              <a:tr h="182655">
                <a:tc>
                  <a:txBody>
                    <a:bodyPr/>
                    <a:lstStyle/>
                    <a:p>
                      <a:pPr algn="ctr" rtl="0" fontAlgn="ctr"/>
                      <a:r>
                        <a:rPr lang="en-GB" sz="600" b="0" i="0" u="none" strike="noStrike">
                          <a:solidFill>
                            <a:srgbClr val="000000"/>
                          </a:solidFill>
                          <a:effectLst/>
                          <a:latin typeface="+mj-lt"/>
                        </a:rPr>
                        <a:t>PI.09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of Telephone Enquiry Service calls answered within SLA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Customer Contacts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97.29%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90% (in 30 secs)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97.29%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461736143"/>
                  </a:ext>
                </a:extLst>
              </a:tr>
              <a:tr h="140860">
                <a:tc>
                  <a:txBody>
                    <a:bodyPr/>
                    <a:lstStyle/>
                    <a:p>
                      <a:pPr algn="ctr" rtl="0" fontAlgn="ctr"/>
                      <a:r>
                        <a:rPr lang="en-GB" sz="600" b="0" i="0" u="none" strike="noStrike">
                          <a:solidFill>
                            <a:srgbClr val="000000"/>
                          </a:solidFill>
                          <a:effectLst/>
                          <a:latin typeface="+mj-lt"/>
                        </a:rPr>
                        <a:t>PI.10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Confidence in DE Team to deliver DESC obligations (via Survey of DESC Members)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Demand Estimation Obligations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75.00%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rtl="0" fontAlgn="ctr"/>
                      <a:r>
                        <a:rPr lang="en-GB" sz="600" b="0" i="0" u="none" strike="noStrike">
                          <a:solidFill>
                            <a:srgbClr val="000000"/>
                          </a:solidFill>
                          <a:effectLst/>
                          <a:latin typeface="+mj-lt"/>
                        </a:rPr>
                        <a:t>75.00%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2149983660"/>
                  </a:ext>
                </a:extLst>
              </a:tr>
              <a:tr h="140860">
                <a:tc>
                  <a:txBody>
                    <a:bodyPr/>
                    <a:lstStyle/>
                    <a:p>
                      <a:pPr algn="ctr" rtl="0" fontAlgn="ctr"/>
                      <a:r>
                        <a:rPr lang="en-GB" sz="600" b="0" i="0" u="none" strike="noStrike">
                          <a:solidFill>
                            <a:srgbClr val="000000"/>
                          </a:solidFill>
                          <a:effectLst/>
                          <a:latin typeface="+mj-lt"/>
                        </a:rPr>
                        <a:t>PI.11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DESC / CDSP DE obligations delivered on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Demand Estimation Obligations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757678999"/>
                  </a:ext>
                </a:extLst>
              </a:tr>
              <a:tr h="140860">
                <a:tc>
                  <a:txBody>
                    <a:bodyPr/>
                    <a:lstStyle/>
                    <a:p>
                      <a:pPr algn="ctr" rtl="0" fontAlgn="ctr"/>
                      <a:r>
                        <a:rPr lang="en-GB" sz="600" b="0" i="0" u="none" strike="noStrike">
                          <a:solidFill>
                            <a:srgbClr val="000000"/>
                          </a:solidFill>
                          <a:effectLst/>
                          <a:latin typeface="+mj-lt"/>
                        </a:rPr>
                        <a:t>PI.12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KVI relationship survey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Customer Relationship Management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85.00%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rtl="0" fontAlgn="ctr"/>
                      <a:r>
                        <a:rPr lang="en-GB" sz="600" b="0" i="0" u="none" strike="noStrike">
                          <a:solidFill>
                            <a:srgbClr val="000000"/>
                          </a:solidFill>
                          <a:effectLst/>
                          <a:latin typeface="+mj-lt"/>
                        </a:rPr>
                        <a:t>95.00%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4179084154"/>
                  </a:ext>
                </a:extLst>
              </a:tr>
              <a:tr h="140860">
                <a:tc>
                  <a:txBody>
                    <a:bodyPr/>
                    <a:lstStyle/>
                    <a:p>
                      <a:pPr algn="ctr" rtl="0" fontAlgn="ctr"/>
                      <a:r>
                        <a:rPr lang="en-GB" sz="600" b="0" i="0" u="none" strike="noStrike">
                          <a:solidFill>
                            <a:srgbClr val="000000"/>
                          </a:solidFill>
                          <a:effectLst/>
                          <a:latin typeface="+mj-lt"/>
                        </a:rPr>
                        <a:t>PI.13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Plan accepted by customers &amp; upheld (Key Milestones Met as agreed by customers)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Management Of Customer Issues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90.00%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625289629"/>
                  </a:ext>
                </a:extLst>
              </a:tr>
              <a:tr h="182655">
                <a:tc>
                  <a:txBody>
                    <a:bodyPr/>
                    <a:lstStyle/>
                    <a:p>
                      <a:pPr algn="ctr" rtl="0" fontAlgn="ctr"/>
                      <a:r>
                        <a:rPr lang="en-GB" sz="600" b="0" i="0" u="none" strike="noStrike">
                          <a:solidFill>
                            <a:srgbClr val="000000"/>
                          </a:solidFill>
                          <a:effectLst/>
                          <a:latin typeface="+mj-lt"/>
                        </a:rPr>
                        <a:t>PI.14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Provision of relevant issue updates to customers accepted at CoMC and no negativity on how the issue is managed.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Management Of Customer Issues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242178641"/>
                  </a:ext>
                </a:extLst>
              </a:tr>
              <a:tr h="140860">
                <a:tc>
                  <a:txBody>
                    <a:bodyPr/>
                    <a:lstStyle/>
                    <a:p>
                      <a:pPr algn="ctr" rtl="0" fontAlgn="ctr"/>
                      <a:r>
                        <a:rPr lang="en-GB" sz="600" b="0" i="0" u="none" strike="noStrike">
                          <a:solidFill>
                            <a:srgbClr val="000000"/>
                          </a:solidFill>
                          <a:effectLst/>
                          <a:latin typeface="+mj-lt"/>
                        </a:rPr>
                        <a:t>PI.15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Survey results delivered to CoMC in Month +1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Customer Relationship Management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876325314"/>
                  </a:ext>
                </a:extLst>
              </a:tr>
              <a:tr h="180300">
                <a:tc>
                  <a:txBody>
                    <a:bodyPr/>
                    <a:lstStyle/>
                    <a:p>
                      <a:pPr algn="ctr" rtl="0" fontAlgn="ctr"/>
                      <a:r>
                        <a:rPr lang="en-GB" sz="600" b="0" i="0" u="none" strike="noStrike">
                          <a:solidFill>
                            <a:srgbClr val="000000"/>
                          </a:solidFill>
                          <a:effectLst/>
                          <a:latin typeface="+mj-lt"/>
                        </a:rPr>
                        <a:t>PI.16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closure/termination notices issued in line with Service Lines (leave) Shipper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Customer Joiners/Leavers (UK Gas Market)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1006110238"/>
                  </a:ext>
                </a:extLst>
              </a:tr>
              <a:tr h="180300">
                <a:tc>
                  <a:txBody>
                    <a:bodyPr/>
                    <a:lstStyle/>
                    <a:p>
                      <a:pPr algn="ctr" rtl="0" fontAlgn="ctr"/>
                      <a:r>
                        <a:rPr lang="en-GB" sz="600" b="0" i="0" u="none" strike="noStrike">
                          <a:solidFill>
                            <a:srgbClr val="000000"/>
                          </a:solidFill>
                          <a:effectLst/>
                          <a:latin typeface="+mj-lt"/>
                        </a:rPr>
                        <a:t>PI.17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key milestones met on readiness plan (join) Non Shipper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Customer Joiners/Leavers (UK Gas Market)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373647711"/>
                  </a:ext>
                </a:extLst>
              </a:tr>
              <a:tr h="180300">
                <a:tc>
                  <a:txBody>
                    <a:bodyPr/>
                    <a:lstStyle/>
                    <a:p>
                      <a:pPr algn="ctr" rtl="0" fontAlgn="ctr"/>
                      <a:r>
                        <a:rPr lang="en-GB" sz="600" b="0" i="0" u="none" strike="noStrike">
                          <a:solidFill>
                            <a:srgbClr val="000000"/>
                          </a:solidFill>
                          <a:effectLst/>
                          <a:latin typeface="+mj-lt"/>
                        </a:rPr>
                        <a:t>PI.18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key milestones met on readiness plan (join) Shipper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Customer Joiners/Leavers (UK Gas Market)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extLst>
                  <a:ext uri="{0D108BD9-81ED-4DB2-BD59-A6C34878D82A}">
                    <a16:rowId xmlns:a16="http://schemas.microsoft.com/office/drawing/2014/main" val="338168968"/>
                  </a:ext>
                </a:extLst>
              </a:tr>
              <a:tr h="182655">
                <a:tc>
                  <a:txBody>
                    <a:bodyPr/>
                    <a:lstStyle/>
                    <a:p>
                      <a:pPr algn="ctr" rtl="0" fontAlgn="ctr"/>
                      <a:r>
                        <a:rPr lang="en-GB" sz="600" b="0" i="0" u="none" strike="noStrike">
                          <a:solidFill>
                            <a:srgbClr val="000000"/>
                          </a:solidFill>
                          <a:effectLst/>
                          <a:latin typeface="+mj-lt"/>
                        </a:rPr>
                        <a:t>PI.19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of closure notices issued within 1 business day following last exit obligation being met (leave) Non Shipper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Customer Joiners/Leavers (UK Gas Market)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725259448"/>
                  </a:ext>
                </a:extLst>
              </a:tr>
              <a:tr h="182655">
                <a:tc>
                  <a:txBody>
                    <a:bodyPr/>
                    <a:lstStyle/>
                    <a:p>
                      <a:pPr algn="ctr" rtl="0" fontAlgn="ctr"/>
                      <a:r>
                        <a:rPr lang="en-GB" sz="600" b="0" i="0" u="none" strike="noStrike">
                          <a:solidFill>
                            <a:srgbClr val="000000"/>
                          </a:solidFill>
                          <a:effectLst/>
                          <a:latin typeface="+mj-lt"/>
                        </a:rPr>
                        <a:t>PI.20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of exit criteria approved and account deactivated within D+1 of cessation notice being issued (leave) Shippers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Customer Joiners/Leavers (UK Gas Market)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3912464153"/>
                  </a:ext>
                </a:extLst>
              </a:tr>
              <a:tr h="182655">
                <a:tc>
                  <a:txBody>
                    <a:bodyPr/>
                    <a:lstStyle/>
                    <a:p>
                      <a:pPr algn="ctr" rtl="0" fontAlgn="ctr"/>
                      <a:r>
                        <a:rPr lang="en-GB" sz="600" b="0" i="0" u="none" strike="noStrike">
                          <a:solidFill>
                            <a:srgbClr val="000000"/>
                          </a:solidFill>
                          <a:effectLst/>
                          <a:latin typeface="+mj-lt"/>
                        </a:rPr>
                        <a:t>PI.21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of exit criteria approved and account deactivated within D+1 of cessation notice being issued. (leave) Non-Shippers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Customer Joiners/Leavers (UK Gas Market)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2755131835"/>
                  </a:ext>
                </a:extLst>
              </a:tr>
              <a:tr h="180300">
                <a:tc>
                  <a:txBody>
                    <a:bodyPr/>
                    <a:lstStyle/>
                    <a:p>
                      <a:pPr algn="ctr" rtl="0" fontAlgn="ctr"/>
                      <a:r>
                        <a:rPr lang="en-GB" sz="600" b="0" i="0" u="none" strike="noStrike">
                          <a:solidFill>
                            <a:srgbClr val="000000"/>
                          </a:solidFill>
                          <a:effectLst/>
                          <a:latin typeface="+mj-lt"/>
                        </a:rPr>
                        <a:t>PI.22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of readiness criteria approved by customer (join) Non Shippers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Customer Joiners/Leavers (UK Gas Market)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172578819"/>
                  </a:ext>
                </a:extLst>
              </a:tr>
              <a:tr h="180300">
                <a:tc>
                  <a:txBody>
                    <a:bodyPr/>
                    <a:lstStyle/>
                    <a:p>
                      <a:pPr algn="ctr" rtl="0" fontAlgn="ctr"/>
                      <a:r>
                        <a:rPr lang="en-GB" sz="600" b="0" i="0" u="none" strike="noStrike">
                          <a:solidFill>
                            <a:srgbClr val="000000"/>
                          </a:solidFill>
                          <a:effectLst/>
                          <a:latin typeface="+mj-lt"/>
                        </a:rPr>
                        <a:t>PI.23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of readiness criteria approved by customer (join) Shippers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Customer Joiners/Leavers (UK Gas Market)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rtl="0" fontAlgn="ctr"/>
                      <a:r>
                        <a:rPr lang="en-GB" sz="600" b="0" i="0" u="none" strike="noStrike">
                          <a:solidFill>
                            <a:srgbClr val="000000"/>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134099514"/>
                  </a:ext>
                </a:extLst>
              </a:tr>
              <a:tr h="182655">
                <a:tc>
                  <a:txBody>
                    <a:bodyPr/>
                    <a:lstStyle/>
                    <a:p>
                      <a:pPr algn="ctr" rtl="0" fontAlgn="ctr"/>
                      <a:r>
                        <a:rPr lang="en-GB" sz="600" b="0" i="0" u="none" strike="noStrike">
                          <a:solidFill>
                            <a:srgbClr val="000000"/>
                          </a:solidFill>
                          <a:effectLst/>
                          <a:latin typeface="+mj-lt"/>
                        </a:rPr>
                        <a:t>PI.27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 level 1 milestones met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Managing Change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j-lt"/>
                        </a:rPr>
                        <a:t>90.00%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000000"/>
                          </a:solidFill>
                          <a:effectLst/>
                          <a:latin typeface="+mj-lt"/>
                        </a:rPr>
                        <a:t>95.00%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600" b="0" i="0" u="none" strike="noStrike">
                          <a:solidFill>
                            <a:srgbClr val="FFFFFF"/>
                          </a:solidFill>
                          <a:effectLst/>
                          <a:latin typeface="+mj-lt"/>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076465757"/>
                  </a:ext>
                </a:extLst>
              </a:tr>
            </a:tbl>
          </a:graphicData>
        </a:graphic>
      </p:graphicFrame>
    </p:spTree>
    <p:extLst>
      <p:ext uri="{BB962C8B-B14F-4D97-AF65-F5344CB8AC3E}">
        <p14:creationId xmlns:p14="http://schemas.microsoft.com/office/powerpoint/2010/main" val="638786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517194"/>
            <a:ext cx="7772400" cy="1102519"/>
          </a:xfrm>
        </p:spPr>
        <p:txBody>
          <a:bodyPr/>
          <a:lstStyle/>
          <a:p>
            <a:r>
              <a:rPr lang="en-GB">
                <a:latin typeface="Poppins medium" panose="020B0604020202020204" charset="0"/>
                <a:cs typeface="Poppins medium" panose="020B0604020202020204" charset="0"/>
              </a:rPr>
              <a:t>April 2021 Failure Summary</a:t>
            </a:r>
          </a:p>
        </p:txBody>
      </p:sp>
    </p:spTree>
    <p:extLst>
      <p:ext uri="{BB962C8B-B14F-4D97-AF65-F5344CB8AC3E}">
        <p14:creationId xmlns:p14="http://schemas.microsoft.com/office/powerpoint/2010/main" val="4191075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5">
            <a:extLst>
              <a:ext uri="{FF2B5EF4-FFF2-40B4-BE49-F238E27FC236}">
                <a16:creationId xmlns:a16="http://schemas.microsoft.com/office/drawing/2014/main" id="{493F4016-9434-434C-A112-EE439FCFC46C}"/>
              </a:ext>
            </a:extLst>
          </p:cNvPr>
          <p:cNvSpPr txBox="1">
            <a:spLocks/>
          </p:cNvSpPr>
          <p:nvPr/>
        </p:nvSpPr>
        <p:spPr>
          <a:xfrm>
            <a:off x="5638" y="260493"/>
            <a:ext cx="9132724" cy="399617"/>
          </a:xfrm>
          <a:prstGeom prst="rect">
            <a:avLst/>
          </a:prstGeom>
        </p:spPr>
        <p:txBody>
          <a:bodyPr wrap="square" lIns="91327" tIns="45664" rIns="91327" bIns="45664" anchor="t">
            <a:spAutoFit/>
          </a:bodyPr>
          <a:lstStyle>
            <a:defPPr>
              <a:defRPr lang="en-US"/>
            </a:defPPr>
            <a:lvl1pPr algn="ctr">
              <a:defRPr kumimoji="0" sz="2000" b="1" i="0" u="none" strike="noStrike" cap="none" spc="0" normalizeH="0" baseline="0">
                <a:ln>
                  <a:noFill/>
                </a:ln>
                <a:solidFill>
                  <a:srgbClr val="0070C0"/>
                </a:solidFill>
                <a:effectLst/>
                <a:uLnTx/>
                <a:uFillTx/>
                <a:latin typeface="+mj-lt"/>
                <a:ea typeface="+mj-ea"/>
                <a:cs typeface="Poppins medium" panose="020B0604020202020204" charset="0"/>
              </a:defRPr>
            </a:lvl1pPr>
            <a:lvl2pPr marL="742950" indent="-285750">
              <a:spcBef>
                <a:spcPct val="20000"/>
              </a:spcBef>
              <a:buFont typeface="Arial" panose="020B0604020202020204" pitchFamily="34" charset="0"/>
              <a:buChar char="–"/>
              <a:defRPr sz="2400">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200">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latin typeface="Arial" panose="020B0604020202020204" pitchFamily="34" charset="0"/>
                <a:cs typeface="Arial" panose="020B0604020202020204" pitchFamily="34" charset="0"/>
              </a:defRPr>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GB" sz="1998"/>
              <a:t>Failed </a:t>
            </a:r>
            <a:r>
              <a:rPr lang="en-GB" sz="1998" u="sng"/>
              <a:t>DSC+</a:t>
            </a:r>
            <a:r>
              <a:rPr lang="en-GB" sz="1998"/>
              <a:t> KPM/PI Summary For Apr’21</a:t>
            </a:r>
          </a:p>
        </p:txBody>
      </p:sp>
      <p:graphicFrame>
        <p:nvGraphicFramePr>
          <p:cNvPr id="10" name="Table 9">
            <a:extLst>
              <a:ext uri="{FF2B5EF4-FFF2-40B4-BE49-F238E27FC236}">
                <a16:creationId xmlns:a16="http://schemas.microsoft.com/office/drawing/2014/main" id="{726ED3CA-7A61-4414-9333-3C85CF726F43}"/>
              </a:ext>
            </a:extLst>
          </p:cNvPr>
          <p:cNvGraphicFramePr>
            <a:graphicFrameLocks noGrp="1"/>
          </p:cNvGraphicFramePr>
          <p:nvPr>
            <p:extLst>
              <p:ext uri="{D42A27DB-BD31-4B8C-83A1-F6EECF244321}">
                <p14:modId xmlns:p14="http://schemas.microsoft.com/office/powerpoint/2010/main" val="2664157870"/>
              </p:ext>
            </p:extLst>
          </p:nvPr>
        </p:nvGraphicFramePr>
        <p:xfrm>
          <a:off x="142198" y="787256"/>
          <a:ext cx="8859606" cy="3950400"/>
        </p:xfrm>
        <a:graphic>
          <a:graphicData uri="http://schemas.openxmlformats.org/drawingml/2006/table">
            <a:tbl>
              <a:tblPr firstRow="1" bandRow="1"/>
              <a:tblGrid>
                <a:gridCol w="470984">
                  <a:extLst>
                    <a:ext uri="{9D8B030D-6E8A-4147-A177-3AD203B41FA5}">
                      <a16:colId xmlns:a16="http://schemas.microsoft.com/office/drawing/2014/main" val="673111424"/>
                    </a:ext>
                  </a:extLst>
                </a:gridCol>
                <a:gridCol w="1616562">
                  <a:extLst>
                    <a:ext uri="{9D8B030D-6E8A-4147-A177-3AD203B41FA5}">
                      <a16:colId xmlns:a16="http://schemas.microsoft.com/office/drawing/2014/main" val="666226748"/>
                    </a:ext>
                  </a:extLst>
                </a:gridCol>
                <a:gridCol w="820040">
                  <a:extLst>
                    <a:ext uri="{9D8B030D-6E8A-4147-A177-3AD203B41FA5}">
                      <a16:colId xmlns:a16="http://schemas.microsoft.com/office/drawing/2014/main" val="4120069869"/>
                    </a:ext>
                  </a:extLst>
                </a:gridCol>
                <a:gridCol w="723790">
                  <a:extLst>
                    <a:ext uri="{9D8B030D-6E8A-4147-A177-3AD203B41FA5}">
                      <a16:colId xmlns:a16="http://schemas.microsoft.com/office/drawing/2014/main" val="4006720707"/>
                    </a:ext>
                  </a:extLst>
                </a:gridCol>
                <a:gridCol w="700488">
                  <a:extLst>
                    <a:ext uri="{9D8B030D-6E8A-4147-A177-3AD203B41FA5}">
                      <a16:colId xmlns:a16="http://schemas.microsoft.com/office/drawing/2014/main" val="157705098"/>
                    </a:ext>
                  </a:extLst>
                </a:gridCol>
                <a:gridCol w="543046">
                  <a:extLst>
                    <a:ext uri="{9D8B030D-6E8A-4147-A177-3AD203B41FA5}">
                      <a16:colId xmlns:a16="http://schemas.microsoft.com/office/drawing/2014/main" val="2790150550"/>
                    </a:ext>
                  </a:extLst>
                </a:gridCol>
                <a:gridCol w="527443">
                  <a:extLst>
                    <a:ext uri="{9D8B030D-6E8A-4147-A177-3AD203B41FA5}">
                      <a16:colId xmlns:a16="http://schemas.microsoft.com/office/drawing/2014/main" val="1850519307"/>
                    </a:ext>
                  </a:extLst>
                </a:gridCol>
                <a:gridCol w="3457253">
                  <a:extLst>
                    <a:ext uri="{9D8B030D-6E8A-4147-A177-3AD203B41FA5}">
                      <a16:colId xmlns:a16="http://schemas.microsoft.com/office/drawing/2014/main" val="3360505168"/>
                    </a:ext>
                  </a:extLst>
                </a:gridCol>
              </a:tblGrid>
              <a:tr h="377167">
                <a:tc>
                  <a:txBody>
                    <a:bodyPr/>
                    <a:lstStyle>
                      <a:lvl1pPr marL="0" algn="l" defTabSz="914400" rtl="0" eaLnBrk="1" latinLnBrk="0" hangingPunct="1">
                        <a:defRPr sz="1800" b="1" kern="1200">
                          <a:solidFill>
                            <a:schemeClr val="lt1"/>
                          </a:solidFill>
                          <a:latin typeface="Poppins Medium"/>
                        </a:defRPr>
                      </a:lvl1pPr>
                      <a:lvl2pPr marL="457200" algn="l" defTabSz="914400" rtl="0" eaLnBrk="1" latinLnBrk="0" hangingPunct="1">
                        <a:defRPr sz="1800" b="1" kern="1200">
                          <a:solidFill>
                            <a:schemeClr val="lt1"/>
                          </a:solidFill>
                          <a:latin typeface="Poppins Medium"/>
                        </a:defRPr>
                      </a:lvl2pPr>
                      <a:lvl3pPr marL="914400" algn="l" defTabSz="914400" rtl="0" eaLnBrk="1" latinLnBrk="0" hangingPunct="1">
                        <a:defRPr sz="1800" b="1" kern="1200">
                          <a:solidFill>
                            <a:schemeClr val="lt1"/>
                          </a:solidFill>
                          <a:latin typeface="Poppins Medium"/>
                        </a:defRPr>
                      </a:lvl3pPr>
                      <a:lvl4pPr marL="1371600" algn="l" defTabSz="914400" rtl="0" eaLnBrk="1" latinLnBrk="0" hangingPunct="1">
                        <a:defRPr sz="1800" b="1" kern="1200">
                          <a:solidFill>
                            <a:schemeClr val="lt1"/>
                          </a:solidFill>
                          <a:latin typeface="Poppins Medium"/>
                        </a:defRPr>
                      </a:lvl4pPr>
                      <a:lvl5pPr marL="1828800" algn="l" defTabSz="914400" rtl="0" eaLnBrk="1" latinLnBrk="0" hangingPunct="1">
                        <a:defRPr sz="1800" b="1" kern="1200">
                          <a:solidFill>
                            <a:schemeClr val="lt1"/>
                          </a:solidFill>
                          <a:latin typeface="Poppins Medium"/>
                        </a:defRPr>
                      </a:lvl5pPr>
                      <a:lvl6pPr marL="2286000" algn="l" defTabSz="914400" rtl="0" eaLnBrk="1" latinLnBrk="0" hangingPunct="1">
                        <a:defRPr sz="1800" b="1" kern="1200">
                          <a:solidFill>
                            <a:schemeClr val="lt1"/>
                          </a:solidFill>
                          <a:latin typeface="Poppins Medium"/>
                        </a:defRPr>
                      </a:lvl6pPr>
                      <a:lvl7pPr marL="2743200" algn="l" defTabSz="914400" rtl="0" eaLnBrk="1" latinLnBrk="0" hangingPunct="1">
                        <a:defRPr sz="1800" b="1" kern="1200">
                          <a:solidFill>
                            <a:schemeClr val="lt1"/>
                          </a:solidFill>
                          <a:latin typeface="Poppins Medium"/>
                        </a:defRPr>
                      </a:lvl7pPr>
                      <a:lvl8pPr marL="3200400" algn="l" defTabSz="914400" rtl="0" eaLnBrk="1" latinLnBrk="0" hangingPunct="1">
                        <a:defRPr sz="1800" b="1" kern="1200">
                          <a:solidFill>
                            <a:schemeClr val="lt1"/>
                          </a:solidFill>
                          <a:latin typeface="Poppins Medium"/>
                        </a:defRPr>
                      </a:lvl8pPr>
                      <a:lvl9pPr marL="3657600" algn="l" defTabSz="914400" rtl="0" eaLnBrk="1" latinLnBrk="0" hangingPunct="1">
                        <a:defRPr sz="1800" b="1" kern="1200">
                          <a:solidFill>
                            <a:schemeClr val="lt1"/>
                          </a:solidFill>
                          <a:latin typeface="Poppins Medium"/>
                        </a:defRPr>
                      </a:lvl9pPr>
                    </a:lstStyle>
                    <a:p>
                      <a:pPr algn="ctr"/>
                      <a:r>
                        <a:rPr lang="en-GB" sz="800">
                          <a:solidFill>
                            <a:schemeClr val="bg1"/>
                          </a:solidFill>
                          <a:latin typeface="+mj-lt"/>
                          <a:cs typeface="Poppins Medium" panose="00000600000000000000" pitchFamily="2" charset="0"/>
                        </a:rPr>
                        <a:t>KPM / PI</a:t>
                      </a:r>
                    </a:p>
                  </a:txBody>
                  <a:tcPr marL="91327" marR="91327" marT="45664" marB="45664">
                    <a:lnL w="12700" cmpd="sng">
                      <a:solidFill>
                        <a:srgbClr val="1E1246"/>
                      </a:solidFill>
                    </a:lnL>
                    <a:lnR w="12700" cmpd="sng">
                      <a:solidFill>
                        <a:srgbClr val="1E1246"/>
                      </a:solidFill>
                    </a:lnR>
                    <a:lnT w="12700" cmpd="sng">
                      <a:solidFill>
                        <a:srgbClr val="1E1246"/>
                      </a:solidFill>
                    </a:lnT>
                    <a:lnB w="38100" cmpd="sng">
                      <a:solidFill>
                        <a:srgbClr val="1E1246"/>
                      </a:solidFill>
                    </a:lnB>
                    <a:lnTlToBr w="12700" cmpd="sng">
                      <a:noFill/>
                      <a:prstDash val="solid"/>
                    </a:lnTlToBr>
                    <a:lnBlToTr w="12700" cmpd="sng">
                      <a:noFill/>
                      <a:prstDash val="solid"/>
                    </a:lnBlToTr>
                    <a:solidFill>
                      <a:srgbClr val="1E1246"/>
                    </a:solidFill>
                  </a:tcPr>
                </a:tc>
                <a:tc>
                  <a:txBody>
                    <a:bodyPr/>
                    <a:lstStyle>
                      <a:lvl1pPr marL="0" algn="l" defTabSz="914400" rtl="0" eaLnBrk="1" latinLnBrk="0" hangingPunct="1">
                        <a:defRPr sz="1800" b="1" kern="1200">
                          <a:solidFill>
                            <a:schemeClr val="lt1"/>
                          </a:solidFill>
                          <a:latin typeface="Poppins Medium"/>
                        </a:defRPr>
                      </a:lvl1pPr>
                      <a:lvl2pPr marL="457200" algn="l" defTabSz="914400" rtl="0" eaLnBrk="1" latinLnBrk="0" hangingPunct="1">
                        <a:defRPr sz="1800" b="1" kern="1200">
                          <a:solidFill>
                            <a:schemeClr val="lt1"/>
                          </a:solidFill>
                          <a:latin typeface="Poppins Medium"/>
                        </a:defRPr>
                      </a:lvl2pPr>
                      <a:lvl3pPr marL="914400" algn="l" defTabSz="914400" rtl="0" eaLnBrk="1" latinLnBrk="0" hangingPunct="1">
                        <a:defRPr sz="1800" b="1" kern="1200">
                          <a:solidFill>
                            <a:schemeClr val="lt1"/>
                          </a:solidFill>
                          <a:latin typeface="Poppins Medium"/>
                        </a:defRPr>
                      </a:lvl3pPr>
                      <a:lvl4pPr marL="1371600" algn="l" defTabSz="914400" rtl="0" eaLnBrk="1" latinLnBrk="0" hangingPunct="1">
                        <a:defRPr sz="1800" b="1" kern="1200">
                          <a:solidFill>
                            <a:schemeClr val="lt1"/>
                          </a:solidFill>
                          <a:latin typeface="Poppins Medium"/>
                        </a:defRPr>
                      </a:lvl4pPr>
                      <a:lvl5pPr marL="1828800" algn="l" defTabSz="914400" rtl="0" eaLnBrk="1" latinLnBrk="0" hangingPunct="1">
                        <a:defRPr sz="1800" b="1" kern="1200">
                          <a:solidFill>
                            <a:schemeClr val="lt1"/>
                          </a:solidFill>
                          <a:latin typeface="Poppins Medium"/>
                        </a:defRPr>
                      </a:lvl5pPr>
                      <a:lvl6pPr marL="2286000" algn="l" defTabSz="914400" rtl="0" eaLnBrk="1" latinLnBrk="0" hangingPunct="1">
                        <a:defRPr sz="1800" b="1" kern="1200">
                          <a:solidFill>
                            <a:schemeClr val="lt1"/>
                          </a:solidFill>
                          <a:latin typeface="Poppins Medium"/>
                        </a:defRPr>
                      </a:lvl6pPr>
                      <a:lvl7pPr marL="2743200" algn="l" defTabSz="914400" rtl="0" eaLnBrk="1" latinLnBrk="0" hangingPunct="1">
                        <a:defRPr sz="1800" b="1" kern="1200">
                          <a:solidFill>
                            <a:schemeClr val="lt1"/>
                          </a:solidFill>
                          <a:latin typeface="Poppins Medium"/>
                        </a:defRPr>
                      </a:lvl7pPr>
                      <a:lvl8pPr marL="3200400" algn="l" defTabSz="914400" rtl="0" eaLnBrk="1" latinLnBrk="0" hangingPunct="1">
                        <a:defRPr sz="1800" b="1" kern="1200">
                          <a:solidFill>
                            <a:schemeClr val="lt1"/>
                          </a:solidFill>
                          <a:latin typeface="Poppins Medium"/>
                        </a:defRPr>
                      </a:lvl8pPr>
                      <a:lvl9pPr marL="3657600" algn="l" defTabSz="914400" rtl="0" eaLnBrk="1" latinLnBrk="0" hangingPunct="1">
                        <a:defRPr sz="1800" b="1" kern="1200">
                          <a:solidFill>
                            <a:schemeClr val="lt1"/>
                          </a:solidFill>
                          <a:latin typeface="Poppins Medium"/>
                        </a:defRPr>
                      </a:lvl9pPr>
                    </a:lstStyle>
                    <a:p>
                      <a:pPr algn="ctr"/>
                      <a:r>
                        <a:rPr lang="en-GB" sz="800">
                          <a:solidFill>
                            <a:schemeClr val="bg1"/>
                          </a:solidFill>
                          <a:latin typeface="+mj-lt"/>
                          <a:cs typeface="Poppins Medium" panose="00000600000000000000" pitchFamily="2" charset="0"/>
                        </a:rPr>
                        <a:t>Measure Detail</a:t>
                      </a:r>
                    </a:p>
                  </a:txBody>
                  <a:tcPr marL="91327" marR="91327" marT="45664" marB="45664">
                    <a:lnL w="12700" cmpd="sng">
                      <a:solidFill>
                        <a:srgbClr val="1E1246"/>
                      </a:solidFill>
                    </a:lnL>
                    <a:lnR w="12700" cmpd="sng">
                      <a:solidFill>
                        <a:srgbClr val="1E1246"/>
                      </a:solidFill>
                    </a:lnR>
                    <a:lnT w="12700" cmpd="sng">
                      <a:solidFill>
                        <a:srgbClr val="1E1246"/>
                      </a:solidFill>
                    </a:lnT>
                    <a:lnB w="38100" cmpd="sng">
                      <a:solidFill>
                        <a:srgbClr val="1E1246"/>
                      </a:solidFill>
                    </a:lnB>
                    <a:lnTlToBr w="12700" cmpd="sng">
                      <a:noFill/>
                      <a:prstDash val="solid"/>
                    </a:lnTlToBr>
                    <a:lnBlToTr w="12700" cmpd="sng">
                      <a:noFill/>
                      <a:prstDash val="solid"/>
                    </a:lnBlToTr>
                    <a:solidFill>
                      <a:srgbClr val="1E1246"/>
                    </a:solidFill>
                  </a:tcPr>
                </a:tc>
                <a:tc>
                  <a:txBody>
                    <a:bodyPr/>
                    <a:lstStyle>
                      <a:lvl1pPr marL="0" algn="l" defTabSz="914400" rtl="0" eaLnBrk="1" latinLnBrk="0" hangingPunct="1">
                        <a:defRPr sz="1800" b="1" kern="1200">
                          <a:solidFill>
                            <a:schemeClr val="lt1"/>
                          </a:solidFill>
                          <a:latin typeface="Poppins Medium"/>
                        </a:defRPr>
                      </a:lvl1pPr>
                      <a:lvl2pPr marL="457200" algn="l" defTabSz="914400" rtl="0" eaLnBrk="1" latinLnBrk="0" hangingPunct="1">
                        <a:defRPr sz="1800" b="1" kern="1200">
                          <a:solidFill>
                            <a:schemeClr val="lt1"/>
                          </a:solidFill>
                          <a:latin typeface="Poppins Medium"/>
                        </a:defRPr>
                      </a:lvl2pPr>
                      <a:lvl3pPr marL="914400" algn="l" defTabSz="914400" rtl="0" eaLnBrk="1" latinLnBrk="0" hangingPunct="1">
                        <a:defRPr sz="1800" b="1" kern="1200">
                          <a:solidFill>
                            <a:schemeClr val="lt1"/>
                          </a:solidFill>
                          <a:latin typeface="Poppins Medium"/>
                        </a:defRPr>
                      </a:lvl3pPr>
                      <a:lvl4pPr marL="1371600" algn="l" defTabSz="914400" rtl="0" eaLnBrk="1" latinLnBrk="0" hangingPunct="1">
                        <a:defRPr sz="1800" b="1" kern="1200">
                          <a:solidFill>
                            <a:schemeClr val="lt1"/>
                          </a:solidFill>
                          <a:latin typeface="Poppins Medium"/>
                        </a:defRPr>
                      </a:lvl4pPr>
                      <a:lvl5pPr marL="1828800" algn="l" defTabSz="914400" rtl="0" eaLnBrk="1" latinLnBrk="0" hangingPunct="1">
                        <a:defRPr sz="1800" b="1" kern="1200">
                          <a:solidFill>
                            <a:schemeClr val="lt1"/>
                          </a:solidFill>
                          <a:latin typeface="Poppins Medium"/>
                        </a:defRPr>
                      </a:lvl5pPr>
                      <a:lvl6pPr marL="2286000" algn="l" defTabSz="914400" rtl="0" eaLnBrk="1" latinLnBrk="0" hangingPunct="1">
                        <a:defRPr sz="1800" b="1" kern="1200">
                          <a:solidFill>
                            <a:schemeClr val="lt1"/>
                          </a:solidFill>
                          <a:latin typeface="Poppins Medium"/>
                        </a:defRPr>
                      </a:lvl6pPr>
                      <a:lvl7pPr marL="2743200" algn="l" defTabSz="914400" rtl="0" eaLnBrk="1" latinLnBrk="0" hangingPunct="1">
                        <a:defRPr sz="1800" b="1" kern="1200">
                          <a:solidFill>
                            <a:schemeClr val="lt1"/>
                          </a:solidFill>
                          <a:latin typeface="Poppins Medium"/>
                        </a:defRPr>
                      </a:lvl7pPr>
                      <a:lvl8pPr marL="3200400" algn="l" defTabSz="914400" rtl="0" eaLnBrk="1" latinLnBrk="0" hangingPunct="1">
                        <a:defRPr sz="1800" b="1" kern="1200">
                          <a:solidFill>
                            <a:schemeClr val="lt1"/>
                          </a:solidFill>
                          <a:latin typeface="Poppins Medium"/>
                        </a:defRPr>
                      </a:lvl8pPr>
                      <a:lvl9pPr marL="3657600" algn="l" defTabSz="914400" rtl="0" eaLnBrk="1" latinLnBrk="0" hangingPunct="1">
                        <a:defRPr sz="1800" b="1" kern="1200">
                          <a:solidFill>
                            <a:schemeClr val="lt1"/>
                          </a:solidFill>
                          <a:latin typeface="Poppins Medium"/>
                        </a:defRPr>
                      </a:lvl9pPr>
                    </a:lstStyle>
                    <a:p>
                      <a:pPr algn="ctr"/>
                      <a:r>
                        <a:rPr lang="en-GB" sz="800">
                          <a:solidFill>
                            <a:schemeClr val="bg1"/>
                          </a:solidFill>
                          <a:latin typeface="+mj-lt"/>
                          <a:cs typeface="Poppins Medium" panose="00000600000000000000" pitchFamily="2" charset="0"/>
                        </a:rPr>
                        <a:t>Journey / Process</a:t>
                      </a:r>
                    </a:p>
                  </a:txBody>
                  <a:tcPr marL="91327" marR="91327" marT="45664" marB="45664">
                    <a:lnL w="12700" cmpd="sng">
                      <a:solidFill>
                        <a:srgbClr val="1E1246"/>
                      </a:solidFill>
                    </a:lnL>
                    <a:lnR w="12700" cmpd="sng">
                      <a:solidFill>
                        <a:srgbClr val="1E1246"/>
                      </a:solidFill>
                    </a:lnR>
                    <a:lnT w="12700" cmpd="sng">
                      <a:solidFill>
                        <a:srgbClr val="1E1246"/>
                      </a:solidFill>
                    </a:lnT>
                    <a:lnB w="38100" cmpd="sng">
                      <a:solidFill>
                        <a:srgbClr val="1E1246"/>
                      </a:solidFill>
                    </a:lnB>
                    <a:lnTlToBr w="12700" cmpd="sng">
                      <a:noFill/>
                      <a:prstDash val="solid"/>
                    </a:lnTlToBr>
                    <a:lnBlToTr w="12700" cmpd="sng">
                      <a:noFill/>
                      <a:prstDash val="solid"/>
                    </a:lnBlToTr>
                    <a:solidFill>
                      <a:srgbClr val="1E1246"/>
                    </a:solidFill>
                  </a:tcPr>
                </a:tc>
                <a:tc>
                  <a:txBody>
                    <a:bodyPr/>
                    <a:lstStyle>
                      <a:lvl1pPr marL="0" algn="l" defTabSz="914400" rtl="0" eaLnBrk="1" latinLnBrk="0" hangingPunct="1">
                        <a:defRPr sz="1800" b="1" kern="1200">
                          <a:solidFill>
                            <a:schemeClr val="lt1"/>
                          </a:solidFill>
                          <a:latin typeface="Poppins Medium"/>
                        </a:defRPr>
                      </a:lvl1pPr>
                      <a:lvl2pPr marL="457200" algn="l" defTabSz="914400" rtl="0" eaLnBrk="1" latinLnBrk="0" hangingPunct="1">
                        <a:defRPr sz="1800" b="1" kern="1200">
                          <a:solidFill>
                            <a:schemeClr val="lt1"/>
                          </a:solidFill>
                          <a:latin typeface="Poppins Medium"/>
                        </a:defRPr>
                      </a:lvl2pPr>
                      <a:lvl3pPr marL="914400" algn="l" defTabSz="914400" rtl="0" eaLnBrk="1" latinLnBrk="0" hangingPunct="1">
                        <a:defRPr sz="1800" b="1" kern="1200">
                          <a:solidFill>
                            <a:schemeClr val="lt1"/>
                          </a:solidFill>
                          <a:latin typeface="Poppins Medium"/>
                        </a:defRPr>
                      </a:lvl3pPr>
                      <a:lvl4pPr marL="1371600" algn="l" defTabSz="914400" rtl="0" eaLnBrk="1" latinLnBrk="0" hangingPunct="1">
                        <a:defRPr sz="1800" b="1" kern="1200">
                          <a:solidFill>
                            <a:schemeClr val="lt1"/>
                          </a:solidFill>
                          <a:latin typeface="Poppins Medium"/>
                        </a:defRPr>
                      </a:lvl4pPr>
                      <a:lvl5pPr marL="1828800" algn="l" defTabSz="914400" rtl="0" eaLnBrk="1" latinLnBrk="0" hangingPunct="1">
                        <a:defRPr sz="1800" b="1" kern="1200">
                          <a:solidFill>
                            <a:schemeClr val="lt1"/>
                          </a:solidFill>
                          <a:latin typeface="Poppins Medium"/>
                        </a:defRPr>
                      </a:lvl5pPr>
                      <a:lvl6pPr marL="2286000" algn="l" defTabSz="914400" rtl="0" eaLnBrk="1" latinLnBrk="0" hangingPunct="1">
                        <a:defRPr sz="1800" b="1" kern="1200">
                          <a:solidFill>
                            <a:schemeClr val="lt1"/>
                          </a:solidFill>
                          <a:latin typeface="Poppins Medium"/>
                        </a:defRPr>
                      </a:lvl6pPr>
                      <a:lvl7pPr marL="2743200" algn="l" defTabSz="914400" rtl="0" eaLnBrk="1" latinLnBrk="0" hangingPunct="1">
                        <a:defRPr sz="1800" b="1" kern="1200">
                          <a:solidFill>
                            <a:schemeClr val="lt1"/>
                          </a:solidFill>
                          <a:latin typeface="Poppins Medium"/>
                        </a:defRPr>
                      </a:lvl7pPr>
                      <a:lvl8pPr marL="3200400" algn="l" defTabSz="914400" rtl="0" eaLnBrk="1" latinLnBrk="0" hangingPunct="1">
                        <a:defRPr sz="1800" b="1" kern="1200">
                          <a:solidFill>
                            <a:schemeClr val="lt1"/>
                          </a:solidFill>
                          <a:latin typeface="Poppins Medium"/>
                        </a:defRPr>
                      </a:lvl8pPr>
                      <a:lvl9pPr marL="3657600" algn="l" defTabSz="914400" rtl="0" eaLnBrk="1" latinLnBrk="0" hangingPunct="1">
                        <a:defRPr sz="1800" b="1" kern="1200">
                          <a:solidFill>
                            <a:schemeClr val="lt1"/>
                          </a:solidFill>
                          <a:latin typeface="Poppins Medium"/>
                        </a:defRPr>
                      </a:lvl9pPr>
                    </a:lstStyle>
                    <a:p>
                      <a:pPr algn="ctr"/>
                      <a:r>
                        <a:rPr lang="en-GB" sz="800">
                          <a:solidFill>
                            <a:schemeClr val="bg1"/>
                          </a:solidFill>
                          <a:latin typeface="+mj-lt"/>
                          <a:cs typeface="Poppins Medium" panose="00000600000000000000" pitchFamily="2" charset="0"/>
                        </a:rPr>
                        <a:t>Owner</a:t>
                      </a:r>
                    </a:p>
                  </a:txBody>
                  <a:tcPr marL="91327" marR="91327" marT="45664" marB="45664">
                    <a:lnL w="12700" cmpd="sng">
                      <a:solidFill>
                        <a:srgbClr val="1E1246"/>
                      </a:solidFill>
                    </a:lnL>
                    <a:lnR w="12700" cmpd="sng">
                      <a:solidFill>
                        <a:srgbClr val="1E1246"/>
                      </a:solidFill>
                    </a:lnR>
                    <a:lnT w="12700" cmpd="sng">
                      <a:solidFill>
                        <a:srgbClr val="1E1246"/>
                      </a:solidFill>
                    </a:lnT>
                    <a:lnB w="38100" cmpd="sng">
                      <a:solidFill>
                        <a:srgbClr val="1E1246"/>
                      </a:solidFill>
                    </a:lnB>
                    <a:lnTlToBr w="12700" cmpd="sng">
                      <a:noFill/>
                      <a:prstDash val="solid"/>
                    </a:lnTlToBr>
                    <a:lnBlToTr w="12700" cmpd="sng">
                      <a:noFill/>
                      <a:prstDash val="solid"/>
                    </a:lnBlToTr>
                    <a:solidFill>
                      <a:srgbClr val="1E1246"/>
                    </a:solidFill>
                  </a:tcPr>
                </a:tc>
                <a:tc>
                  <a:txBody>
                    <a:bodyPr/>
                    <a:lstStyle>
                      <a:lvl1pPr marL="0" algn="l" defTabSz="914400" rtl="0" eaLnBrk="1" latinLnBrk="0" hangingPunct="1">
                        <a:defRPr sz="1800" b="1" kern="1200">
                          <a:solidFill>
                            <a:schemeClr val="lt1"/>
                          </a:solidFill>
                          <a:latin typeface="Poppins Medium"/>
                        </a:defRPr>
                      </a:lvl1pPr>
                      <a:lvl2pPr marL="457200" algn="l" defTabSz="914400" rtl="0" eaLnBrk="1" latinLnBrk="0" hangingPunct="1">
                        <a:defRPr sz="1800" b="1" kern="1200">
                          <a:solidFill>
                            <a:schemeClr val="lt1"/>
                          </a:solidFill>
                          <a:latin typeface="Poppins Medium"/>
                        </a:defRPr>
                      </a:lvl2pPr>
                      <a:lvl3pPr marL="914400" algn="l" defTabSz="914400" rtl="0" eaLnBrk="1" latinLnBrk="0" hangingPunct="1">
                        <a:defRPr sz="1800" b="1" kern="1200">
                          <a:solidFill>
                            <a:schemeClr val="lt1"/>
                          </a:solidFill>
                          <a:latin typeface="Poppins Medium"/>
                        </a:defRPr>
                      </a:lvl3pPr>
                      <a:lvl4pPr marL="1371600" algn="l" defTabSz="914400" rtl="0" eaLnBrk="1" latinLnBrk="0" hangingPunct="1">
                        <a:defRPr sz="1800" b="1" kern="1200">
                          <a:solidFill>
                            <a:schemeClr val="lt1"/>
                          </a:solidFill>
                          <a:latin typeface="Poppins Medium"/>
                        </a:defRPr>
                      </a:lvl4pPr>
                      <a:lvl5pPr marL="1828800" algn="l" defTabSz="914400" rtl="0" eaLnBrk="1" latinLnBrk="0" hangingPunct="1">
                        <a:defRPr sz="1800" b="1" kern="1200">
                          <a:solidFill>
                            <a:schemeClr val="lt1"/>
                          </a:solidFill>
                          <a:latin typeface="Poppins Medium"/>
                        </a:defRPr>
                      </a:lvl5pPr>
                      <a:lvl6pPr marL="2286000" algn="l" defTabSz="914400" rtl="0" eaLnBrk="1" latinLnBrk="0" hangingPunct="1">
                        <a:defRPr sz="1800" b="1" kern="1200">
                          <a:solidFill>
                            <a:schemeClr val="lt1"/>
                          </a:solidFill>
                          <a:latin typeface="Poppins Medium"/>
                        </a:defRPr>
                      </a:lvl6pPr>
                      <a:lvl7pPr marL="2743200" algn="l" defTabSz="914400" rtl="0" eaLnBrk="1" latinLnBrk="0" hangingPunct="1">
                        <a:defRPr sz="1800" b="1" kern="1200">
                          <a:solidFill>
                            <a:schemeClr val="lt1"/>
                          </a:solidFill>
                          <a:latin typeface="Poppins Medium"/>
                        </a:defRPr>
                      </a:lvl7pPr>
                      <a:lvl8pPr marL="3200400" algn="l" defTabSz="914400" rtl="0" eaLnBrk="1" latinLnBrk="0" hangingPunct="1">
                        <a:defRPr sz="1800" b="1" kern="1200">
                          <a:solidFill>
                            <a:schemeClr val="lt1"/>
                          </a:solidFill>
                          <a:latin typeface="Poppins Medium"/>
                        </a:defRPr>
                      </a:lvl8pPr>
                      <a:lvl9pPr marL="3657600" algn="l" defTabSz="914400" rtl="0" eaLnBrk="1" latinLnBrk="0" hangingPunct="1">
                        <a:defRPr sz="1800" b="1" kern="1200">
                          <a:solidFill>
                            <a:schemeClr val="lt1"/>
                          </a:solidFill>
                          <a:latin typeface="Poppins Medium"/>
                        </a:defRPr>
                      </a:lvl9pPr>
                    </a:lstStyle>
                    <a:p>
                      <a:pPr algn="ctr"/>
                      <a:r>
                        <a:rPr lang="en-GB" sz="800">
                          <a:solidFill>
                            <a:schemeClr val="bg1"/>
                          </a:solidFill>
                          <a:latin typeface="+mj-lt"/>
                          <a:cs typeface="Poppins Medium" panose="00000600000000000000" pitchFamily="2" charset="0"/>
                        </a:rPr>
                        <a:t>Measure Type</a:t>
                      </a:r>
                    </a:p>
                  </a:txBody>
                  <a:tcPr marL="91327" marR="91327" marT="45664" marB="45664">
                    <a:lnL w="12700" cmpd="sng">
                      <a:solidFill>
                        <a:srgbClr val="1E1246"/>
                      </a:solidFill>
                    </a:lnL>
                    <a:lnR w="12700" cmpd="sng">
                      <a:solidFill>
                        <a:srgbClr val="1E1246"/>
                      </a:solidFill>
                    </a:lnR>
                    <a:lnT w="12700" cmpd="sng">
                      <a:solidFill>
                        <a:srgbClr val="1E1246"/>
                      </a:solidFill>
                    </a:lnT>
                    <a:lnB w="38100" cmpd="sng">
                      <a:solidFill>
                        <a:srgbClr val="1E1246"/>
                      </a:solidFill>
                    </a:lnB>
                    <a:lnTlToBr w="12700" cmpd="sng">
                      <a:noFill/>
                      <a:prstDash val="solid"/>
                    </a:lnTlToBr>
                    <a:lnBlToTr w="12700" cmpd="sng">
                      <a:noFill/>
                      <a:prstDash val="solid"/>
                    </a:lnBlToTr>
                    <a:solidFill>
                      <a:srgbClr val="1E1246"/>
                    </a:solidFill>
                  </a:tcPr>
                </a:tc>
                <a:tc>
                  <a:txBody>
                    <a:bodyPr/>
                    <a:lstStyle>
                      <a:lvl1pPr marL="0" algn="l" defTabSz="914400" rtl="0" eaLnBrk="1" latinLnBrk="0" hangingPunct="1">
                        <a:defRPr sz="1800" b="1" kern="1200">
                          <a:solidFill>
                            <a:schemeClr val="lt1"/>
                          </a:solidFill>
                          <a:latin typeface="Poppins Medium"/>
                        </a:defRPr>
                      </a:lvl1pPr>
                      <a:lvl2pPr marL="457200" algn="l" defTabSz="914400" rtl="0" eaLnBrk="1" latinLnBrk="0" hangingPunct="1">
                        <a:defRPr sz="1800" b="1" kern="1200">
                          <a:solidFill>
                            <a:schemeClr val="lt1"/>
                          </a:solidFill>
                          <a:latin typeface="Poppins Medium"/>
                        </a:defRPr>
                      </a:lvl2pPr>
                      <a:lvl3pPr marL="914400" algn="l" defTabSz="914400" rtl="0" eaLnBrk="1" latinLnBrk="0" hangingPunct="1">
                        <a:defRPr sz="1800" b="1" kern="1200">
                          <a:solidFill>
                            <a:schemeClr val="lt1"/>
                          </a:solidFill>
                          <a:latin typeface="Poppins Medium"/>
                        </a:defRPr>
                      </a:lvl3pPr>
                      <a:lvl4pPr marL="1371600" algn="l" defTabSz="914400" rtl="0" eaLnBrk="1" latinLnBrk="0" hangingPunct="1">
                        <a:defRPr sz="1800" b="1" kern="1200">
                          <a:solidFill>
                            <a:schemeClr val="lt1"/>
                          </a:solidFill>
                          <a:latin typeface="Poppins Medium"/>
                        </a:defRPr>
                      </a:lvl4pPr>
                      <a:lvl5pPr marL="1828800" algn="l" defTabSz="914400" rtl="0" eaLnBrk="1" latinLnBrk="0" hangingPunct="1">
                        <a:defRPr sz="1800" b="1" kern="1200">
                          <a:solidFill>
                            <a:schemeClr val="lt1"/>
                          </a:solidFill>
                          <a:latin typeface="Poppins Medium"/>
                        </a:defRPr>
                      </a:lvl5pPr>
                      <a:lvl6pPr marL="2286000" algn="l" defTabSz="914400" rtl="0" eaLnBrk="1" latinLnBrk="0" hangingPunct="1">
                        <a:defRPr sz="1800" b="1" kern="1200">
                          <a:solidFill>
                            <a:schemeClr val="lt1"/>
                          </a:solidFill>
                          <a:latin typeface="Poppins Medium"/>
                        </a:defRPr>
                      </a:lvl6pPr>
                      <a:lvl7pPr marL="2743200" algn="l" defTabSz="914400" rtl="0" eaLnBrk="1" latinLnBrk="0" hangingPunct="1">
                        <a:defRPr sz="1800" b="1" kern="1200">
                          <a:solidFill>
                            <a:schemeClr val="lt1"/>
                          </a:solidFill>
                          <a:latin typeface="Poppins Medium"/>
                        </a:defRPr>
                      </a:lvl7pPr>
                      <a:lvl8pPr marL="3200400" algn="l" defTabSz="914400" rtl="0" eaLnBrk="1" latinLnBrk="0" hangingPunct="1">
                        <a:defRPr sz="1800" b="1" kern="1200">
                          <a:solidFill>
                            <a:schemeClr val="lt1"/>
                          </a:solidFill>
                          <a:latin typeface="Poppins Medium"/>
                        </a:defRPr>
                      </a:lvl8pPr>
                      <a:lvl9pPr marL="3657600" algn="l" defTabSz="914400" rtl="0" eaLnBrk="1" latinLnBrk="0" hangingPunct="1">
                        <a:defRPr sz="1800" b="1" kern="1200">
                          <a:solidFill>
                            <a:schemeClr val="lt1"/>
                          </a:solidFill>
                          <a:latin typeface="Poppins Medium"/>
                        </a:defRPr>
                      </a:lvl9pPr>
                    </a:lstStyle>
                    <a:p>
                      <a:pPr algn="ctr"/>
                      <a:r>
                        <a:rPr lang="en-GB" sz="800">
                          <a:solidFill>
                            <a:schemeClr val="bg1"/>
                          </a:solidFill>
                          <a:latin typeface="+mj-lt"/>
                          <a:cs typeface="Poppins Medium" panose="00000600000000000000" pitchFamily="2" charset="0"/>
                        </a:rPr>
                        <a:t>DSC+ Target</a:t>
                      </a:r>
                    </a:p>
                  </a:txBody>
                  <a:tcPr marL="91327" marR="91327" marT="45664" marB="45664">
                    <a:lnL w="12700" cmpd="sng">
                      <a:solidFill>
                        <a:srgbClr val="1E1246"/>
                      </a:solidFill>
                    </a:lnL>
                    <a:lnR w="12700" cmpd="sng">
                      <a:solidFill>
                        <a:srgbClr val="1E1246"/>
                      </a:solidFill>
                    </a:lnR>
                    <a:lnT w="12700" cmpd="sng">
                      <a:solidFill>
                        <a:srgbClr val="1E1246"/>
                      </a:solidFill>
                    </a:lnT>
                    <a:lnB w="38100" cmpd="sng">
                      <a:solidFill>
                        <a:srgbClr val="1E1246"/>
                      </a:solidFill>
                    </a:lnB>
                    <a:lnTlToBr w="12700" cmpd="sng">
                      <a:noFill/>
                      <a:prstDash val="solid"/>
                    </a:lnTlToBr>
                    <a:lnBlToTr w="12700" cmpd="sng">
                      <a:noFill/>
                      <a:prstDash val="solid"/>
                    </a:lnBlToTr>
                    <a:solidFill>
                      <a:srgbClr val="1E1246"/>
                    </a:solidFill>
                  </a:tcPr>
                </a:tc>
                <a:tc>
                  <a:txBody>
                    <a:bodyPr/>
                    <a:lstStyle>
                      <a:lvl1pPr marL="0" algn="l" defTabSz="914400" rtl="0" eaLnBrk="1" latinLnBrk="0" hangingPunct="1">
                        <a:defRPr sz="1800" b="1" kern="1200">
                          <a:solidFill>
                            <a:schemeClr val="lt1"/>
                          </a:solidFill>
                          <a:latin typeface="Poppins Medium"/>
                        </a:defRPr>
                      </a:lvl1pPr>
                      <a:lvl2pPr marL="457200" algn="l" defTabSz="914400" rtl="0" eaLnBrk="1" latinLnBrk="0" hangingPunct="1">
                        <a:defRPr sz="1800" b="1" kern="1200">
                          <a:solidFill>
                            <a:schemeClr val="lt1"/>
                          </a:solidFill>
                          <a:latin typeface="Poppins Medium"/>
                        </a:defRPr>
                      </a:lvl2pPr>
                      <a:lvl3pPr marL="914400" algn="l" defTabSz="914400" rtl="0" eaLnBrk="1" latinLnBrk="0" hangingPunct="1">
                        <a:defRPr sz="1800" b="1" kern="1200">
                          <a:solidFill>
                            <a:schemeClr val="lt1"/>
                          </a:solidFill>
                          <a:latin typeface="Poppins Medium"/>
                        </a:defRPr>
                      </a:lvl3pPr>
                      <a:lvl4pPr marL="1371600" algn="l" defTabSz="914400" rtl="0" eaLnBrk="1" latinLnBrk="0" hangingPunct="1">
                        <a:defRPr sz="1800" b="1" kern="1200">
                          <a:solidFill>
                            <a:schemeClr val="lt1"/>
                          </a:solidFill>
                          <a:latin typeface="Poppins Medium"/>
                        </a:defRPr>
                      </a:lvl4pPr>
                      <a:lvl5pPr marL="1828800" algn="l" defTabSz="914400" rtl="0" eaLnBrk="1" latinLnBrk="0" hangingPunct="1">
                        <a:defRPr sz="1800" b="1" kern="1200">
                          <a:solidFill>
                            <a:schemeClr val="lt1"/>
                          </a:solidFill>
                          <a:latin typeface="Poppins Medium"/>
                        </a:defRPr>
                      </a:lvl5pPr>
                      <a:lvl6pPr marL="2286000" algn="l" defTabSz="914400" rtl="0" eaLnBrk="1" latinLnBrk="0" hangingPunct="1">
                        <a:defRPr sz="1800" b="1" kern="1200">
                          <a:solidFill>
                            <a:schemeClr val="lt1"/>
                          </a:solidFill>
                          <a:latin typeface="Poppins Medium"/>
                        </a:defRPr>
                      </a:lvl6pPr>
                      <a:lvl7pPr marL="2743200" algn="l" defTabSz="914400" rtl="0" eaLnBrk="1" latinLnBrk="0" hangingPunct="1">
                        <a:defRPr sz="1800" b="1" kern="1200">
                          <a:solidFill>
                            <a:schemeClr val="lt1"/>
                          </a:solidFill>
                          <a:latin typeface="Poppins Medium"/>
                        </a:defRPr>
                      </a:lvl7pPr>
                      <a:lvl8pPr marL="3200400" algn="l" defTabSz="914400" rtl="0" eaLnBrk="1" latinLnBrk="0" hangingPunct="1">
                        <a:defRPr sz="1800" b="1" kern="1200">
                          <a:solidFill>
                            <a:schemeClr val="lt1"/>
                          </a:solidFill>
                          <a:latin typeface="Poppins Medium"/>
                        </a:defRPr>
                      </a:lvl8pPr>
                      <a:lvl9pPr marL="3657600" algn="l" defTabSz="914400" rtl="0" eaLnBrk="1" latinLnBrk="0" hangingPunct="1">
                        <a:defRPr sz="1800" b="1" kern="1200">
                          <a:solidFill>
                            <a:schemeClr val="lt1"/>
                          </a:solidFill>
                          <a:latin typeface="Poppins Medium"/>
                        </a:defRPr>
                      </a:lvl9pPr>
                    </a:lstStyle>
                    <a:p>
                      <a:pPr algn="ctr"/>
                      <a:r>
                        <a:rPr lang="en-GB" sz="800">
                          <a:solidFill>
                            <a:schemeClr val="bg1"/>
                          </a:solidFill>
                          <a:latin typeface="+mj-lt"/>
                          <a:cs typeface="Poppins Medium" panose="00000600000000000000" pitchFamily="2" charset="0"/>
                        </a:rPr>
                        <a:t>Apr-21</a:t>
                      </a:r>
                    </a:p>
                  </a:txBody>
                  <a:tcPr marL="91327" marR="91327" marT="45664" marB="45664">
                    <a:lnL w="12700" cmpd="sng">
                      <a:solidFill>
                        <a:srgbClr val="1E1246"/>
                      </a:solidFill>
                    </a:lnL>
                    <a:lnR w="12700" cmpd="sng">
                      <a:solidFill>
                        <a:srgbClr val="1E1246"/>
                      </a:solidFill>
                    </a:lnR>
                    <a:lnT w="12700" cmpd="sng">
                      <a:solidFill>
                        <a:srgbClr val="1E1246"/>
                      </a:solidFill>
                    </a:lnT>
                    <a:lnB w="38100" cmpd="sng">
                      <a:solidFill>
                        <a:srgbClr val="1E1246"/>
                      </a:solidFill>
                    </a:lnB>
                    <a:lnTlToBr w="12700" cmpd="sng">
                      <a:noFill/>
                      <a:prstDash val="solid"/>
                    </a:lnTlToBr>
                    <a:lnBlToTr w="12700" cmpd="sng">
                      <a:noFill/>
                      <a:prstDash val="solid"/>
                    </a:lnBlToTr>
                    <a:solidFill>
                      <a:srgbClr val="1E1246"/>
                    </a:solidFill>
                  </a:tcPr>
                </a:tc>
                <a:tc>
                  <a:txBody>
                    <a:bodyPr/>
                    <a:lstStyle>
                      <a:lvl1pPr marL="0" algn="l" defTabSz="914400" rtl="0" eaLnBrk="1" latinLnBrk="0" hangingPunct="1">
                        <a:defRPr sz="1800" b="1" kern="1200">
                          <a:solidFill>
                            <a:schemeClr val="lt1"/>
                          </a:solidFill>
                          <a:latin typeface="Poppins Medium"/>
                        </a:defRPr>
                      </a:lvl1pPr>
                      <a:lvl2pPr marL="457200" algn="l" defTabSz="914400" rtl="0" eaLnBrk="1" latinLnBrk="0" hangingPunct="1">
                        <a:defRPr sz="1800" b="1" kern="1200">
                          <a:solidFill>
                            <a:schemeClr val="lt1"/>
                          </a:solidFill>
                          <a:latin typeface="Poppins Medium"/>
                        </a:defRPr>
                      </a:lvl2pPr>
                      <a:lvl3pPr marL="914400" algn="l" defTabSz="914400" rtl="0" eaLnBrk="1" latinLnBrk="0" hangingPunct="1">
                        <a:defRPr sz="1800" b="1" kern="1200">
                          <a:solidFill>
                            <a:schemeClr val="lt1"/>
                          </a:solidFill>
                          <a:latin typeface="Poppins Medium"/>
                        </a:defRPr>
                      </a:lvl3pPr>
                      <a:lvl4pPr marL="1371600" algn="l" defTabSz="914400" rtl="0" eaLnBrk="1" latinLnBrk="0" hangingPunct="1">
                        <a:defRPr sz="1800" b="1" kern="1200">
                          <a:solidFill>
                            <a:schemeClr val="lt1"/>
                          </a:solidFill>
                          <a:latin typeface="Poppins Medium"/>
                        </a:defRPr>
                      </a:lvl4pPr>
                      <a:lvl5pPr marL="1828800" algn="l" defTabSz="914400" rtl="0" eaLnBrk="1" latinLnBrk="0" hangingPunct="1">
                        <a:defRPr sz="1800" b="1" kern="1200">
                          <a:solidFill>
                            <a:schemeClr val="lt1"/>
                          </a:solidFill>
                          <a:latin typeface="Poppins Medium"/>
                        </a:defRPr>
                      </a:lvl5pPr>
                      <a:lvl6pPr marL="2286000" algn="l" defTabSz="914400" rtl="0" eaLnBrk="1" latinLnBrk="0" hangingPunct="1">
                        <a:defRPr sz="1800" b="1" kern="1200">
                          <a:solidFill>
                            <a:schemeClr val="lt1"/>
                          </a:solidFill>
                          <a:latin typeface="Poppins Medium"/>
                        </a:defRPr>
                      </a:lvl6pPr>
                      <a:lvl7pPr marL="2743200" algn="l" defTabSz="914400" rtl="0" eaLnBrk="1" latinLnBrk="0" hangingPunct="1">
                        <a:defRPr sz="1800" b="1" kern="1200">
                          <a:solidFill>
                            <a:schemeClr val="lt1"/>
                          </a:solidFill>
                          <a:latin typeface="Poppins Medium"/>
                        </a:defRPr>
                      </a:lvl7pPr>
                      <a:lvl8pPr marL="3200400" algn="l" defTabSz="914400" rtl="0" eaLnBrk="1" latinLnBrk="0" hangingPunct="1">
                        <a:defRPr sz="1800" b="1" kern="1200">
                          <a:solidFill>
                            <a:schemeClr val="lt1"/>
                          </a:solidFill>
                          <a:latin typeface="Poppins Medium"/>
                        </a:defRPr>
                      </a:lvl8pPr>
                      <a:lvl9pPr marL="3657600" algn="l" defTabSz="914400" rtl="0" eaLnBrk="1" latinLnBrk="0" hangingPunct="1">
                        <a:defRPr sz="1800" b="1" kern="1200">
                          <a:solidFill>
                            <a:schemeClr val="lt1"/>
                          </a:solidFill>
                          <a:latin typeface="Poppins Medium"/>
                        </a:defRPr>
                      </a:lvl9pPr>
                    </a:lstStyle>
                    <a:p>
                      <a:pPr algn="ctr"/>
                      <a:r>
                        <a:rPr lang="en-GB" sz="800">
                          <a:solidFill>
                            <a:schemeClr val="bg1"/>
                          </a:solidFill>
                          <a:latin typeface="+mj-lt"/>
                          <a:cs typeface="Poppins Medium" panose="00000600000000000000" pitchFamily="2" charset="0"/>
                        </a:rPr>
                        <a:t>Failure Commentary</a:t>
                      </a:r>
                    </a:p>
                  </a:txBody>
                  <a:tcPr marL="91327" marR="91327" marT="45664" marB="45664">
                    <a:lnL w="12700" cmpd="sng">
                      <a:solidFill>
                        <a:srgbClr val="1E1246"/>
                      </a:solidFill>
                    </a:lnL>
                    <a:lnR w="12700" cmpd="sng">
                      <a:solidFill>
                        <a:srgbClr val="1E1246"/>
                      </a:solidFill>
                    </a:lnR>
                    <a:lnT w="12700" cmpd="sng">
                      <a:solidFill>
                        <a:srgbClr val="1E1246"/>
                      </a:solidFill>
                    </a:lnT>
                    <a:lnB w="38100" cmpd="sng">
                      <a:solidFill>
                        <a:srgbClr val="1E1246"/>
                      </a:solidFill>
                    </a:lnB>
                    <a:lnTlToBr w="12700" cmpd="sng">
                      <a:noFill/>
                      <a:prstDash val="solid"/>
                    </a:lnTlToBr>
                    <a:lnBlToTr w="12700" cmpd="sng">
                      <a:noFill/>
                      <a:prstDash val="solid"/>
                    </a:lnBlToTr>
                    <a:solidFill>
                      <a:srgbClr val="1E1246"/>
                    </a:solidFill>
                  </a:tcPr>
                </a:tc>
                <a:extLst>
                  <a:ext uri="{0D108BD9-81ED-4DB2-BD59-A6C34878D82A}">
                    <a16:rowId xmlns:a16="http://schemas.microsoft.com/office/drawing/2014/main" val="2241607351"/>
                  </a:ext>
                </a:extLst>
              </a:tr>
              <a:tr h="412845">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KPM.01</a:t>
                      </a:r>
                    </a:p>
                  </a:txBody>
                  <a:tcPr marL="0" marR="0" marT="0" marB="0" anchor="ctr">
                    <a:lnL w="12700" cmpd="sng">
                      <a:solidFill>
                        <a:srgbClr val="1E1246"/>
                      </a:solidFill>
                    </a:lnL>
                    <a:lnR w="12700" cmpd="sng">
                      <a:solidFill>
                        <a:srgbClr val="1E1246"/>
                      </a:solidFill>
                    </a:lnR>
                    <a:lnT w="381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 of successful shipper transfers processed</a:t>
                      </a:r>
                    </a:p>
                  </a:txBody>
                  <a:tcPr marL="0" marR="0" marT="0" marB="0" anchor="ctr">
                    <a:lnL w="12700" cmpd="sng">
                      <a:solidFill>
                        <a:srgbClr val="1E1246"/>
                      </a:solidFill>
                    </a:lnL>
                    <a:lnR w="12700" cmpd="sng">
                      <a:solidFill>
                        <a:srgbClr val="1E1246"/>
                      </a:solidFill>
                    </a:lnR>
                    <a:lnT w="381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Manage Shipper Transfers</a:t>
                      </a:r>
                    </a:p>
                  </a:txBody>
                  <a:tcPr marL="0" marR="0" marT="0" marB="0" anchor="ctr">
                    <a:lnL w="12700" cmpd="sng">
                      <a:solidFill>
                        <a:srgbClr val="1E1246"/>
                      </a:solidFill>
                    </a:lnL>
                    <a:lnR w="12700" cmpd="sng">
                      <a:solidFill>
                        <a:srgbClr val="1E1246"/>
                      </a:solidFill>
                    </a:lnR>
                    <a:lnT w="381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Andy Szabo / Alex Stuart</a:t>
                      </a:r>
                    </a:p>
                  </a:txBody>
                  <a:tcPr marL="0" marR="0" marT="0" marB="0" anchor="ctr">
                    <a:lnL w="12700" cmpd="sng">
                      <a:solidFill>
                        <a:srgbClr val="1E1246"/>
                      </a:solidFill>
                    </a:lnL>
                    <a:lnR w="12700" cmpd="sng">
                      <a:solidFill>
                        <a:srgbClr val="1E1246"/>
                      </a:solidFill>
                    </a:lnR>
                    <a:lnT w="381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Right First Time</a:t>
                      </a:r>
                    </a:p>
                  </a:txBody>
                  <a:tcPr marL="0" marR="0" marT="0" marB="0" anchor="ctr">
                    <a:lnL w="12700" cmpd="sng">
                      <a:solidFill>
                        <a:srgbClr val="1E1246"/>
                      </a:solidFill>
                    </a:lnL>
                    <a:lnR w="12700" cmpd="sng">
                      <a:solidFill>
                        <a:srgbClr val="1E1246"/>
                      </a:solidFill>
                    </a:lnR>
                    <a:lnT w="381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99.90%</a:t>
                      </a:r>
                    </a:p>
                  </a:txBody>
                  <a:tcPr marL="0" marR="0" marT="0" marB="0" anchor="ctr">
                    <a:lnL w="12700" cmpd="sng">
                      <a:solidFill>
                        <a:srgbClr val="1E1246"/>
                      </a:solidFill>
                    </a:lnL>
                    <a:lnR w="12700" cmpd="sng">
                      <a:solidFill>
                        <a:srgbClr val="1E1246"/>
                      </a:solidFill>
                    </a:lnR>
                    <a:lnT w="381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1" i="0" u="none" strike="noStrike">
                          <a:solidFill>
                            <a:srgbClr val="FFFFFF"/>
                          </a:solidFill>
                          <a:effectLst/>
                          <a:latin typeface="+mj-lt"/>
                          <a:cs typeface="Poppins Medium" panose="00000600000000000000" pitchFamily="2" charset="0"/>
                        </a:rPr>
                        <a:t>97.79%</a:t>
                      </a:r>
                    </a:p>
                  </a:txBody>
                  <a:tcPr marL="0" marR="0" marT="0" marB="0" anchor="ctr">
                    <a:lnL w="12700" cmpd="sng">
                      <a:solidFill>
                        <a:srgbClr val="1E1246"/>
                      </a:solidFill>
                    </a:lnL>
                    <a:lnR w="12700" cmpd="sng">
                      <a:solidFill>
                        <a:srgbClr val="1E1246"/>
                      </a:solidFill>
                    </a:lnR>
                    <a:lnT w="38100" cmpd="sng">
                      <a:solidFill>
                        <a:srgbClr val="1E1246"/>
                      </a:solidFill>
                    </a:lnT>
                    <a:lnB w="12700" cmpd="sng">
                      <a:solidFill>
                        <a:srgbClr val="1E1246"/>
                      </a:solidFill>
                    </a:lnB>
                    <a:lnTlToBr w="12700" cmpd="sng">
                      <a:noFill/>
                      <a:prstDash val="solid"/>
                    </a:lnTlToBr>
                    <a:lnBlToTr w="12700" cmpd="sng">
                      <a:noFill/>
                      <a:prstDash val="solid"/>
                    </a:lnBlToTr>
                    <a:solidFill>
                      <a:srgbClr val="FF0000"/>
                    </a:solidFill>
                  </a:tcPr>
                </a:tc>
                <a:tc rowSpan="4">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600" b="0" i="0" u="none" strike="noStrike" noProof="0">
                          <a:solidFill>
                            <a:srgbClr val="000000"/>
                          </a:solidFill>
                          <a:effectLst/>
                          <a:latin typeface="+mj-lt"/>
                          <a:ea typeface="+mn-ea"/>
                          <a:cs typeface="Poppins Medium" panose="00000600000000000000" pitchFamily="2" charset="0"/>
                        </a:rPr>
                        <a:t>All such KPMs incurred failures for the performance month of April as a result of the challenges and issues faced between 1st April and 12th April during </a:t>
                      </a:r>
                      <a:r>
                        <a:rPr lang="en-GB" sz="600" b="1" i="0" u="none" strike="noStrike" noProof="0">
                          <a:solidFill>
                            <a:srgbClr val="000000"/>
                          </a:solidFill>
                          <a:effectLst/>
                          <a:latin typeface="+mj-lt"/>
                          <a:ea typeface="+mn-ea"/>
                          <a:cs typeface="Poppins Medium" panose="00000600000000000000" pitchFamily="2" charset="0"/>
                        </a:rPr>
                        <a:t>the UKL file processing P2 incident </a:t>
                      </a:r>
                      <a:r>
                        <a:rPr lang="en-GB" sz="600" b="0" i="0" u="none" strike="noStrike" noProof="0">
                          <a:solidFill>
                            <a:srgbClr val="000000"/>
                          </a:solidFill>
                          <a:effectLst/>
                          <a:latin typeface="+mj-lt"/>
                          <a:ea typeface="+mn-ea"/>
                          <a:cs typeface="Poppins Medium" panose="00000600000000000000" pitchFamily="2" charset="0"/>
                        </a:rPr>
                        <a:t>that unfortunately impacted the UK Link estate as a consequence of an </a:t>
                      </a:r>
                      <a:r>
                        <a:rPr lang="en-US" sz="600" b="0" i="0" u="none" strike="noStrike" noProof="0">
                          <a:solidFill>
                            <a:srgbClr val="000000"/>
                          </a:solidFill>
                          <a:effectLst/>
                          <a:latin typeface="+mj-lt"/>
                          <a:ea typeface="+mn-ea"/>
                          <a:cs typeface="Poppins Medium" panose="00000600000000000000" pitchFamily="2" charset="0"/>
                        </a:rPr>
                        <a:t>edge case product bug in the code of SAP NetWeaver version 7.5.</a:t>
                      </a:r>
                    </a:p>
                    <a:p>
                      <a:pPr marL="0" marR="0" lvl="0" indent="0" algn="l" defTabSz="914400" eaLnBrk="1" fontAlgn="auto" latinLnBrk="0" hangingPunct="1">
                        <a:lnSpc>
                          <a:spcPct val="100000"/>
                        </a:lnSpc>
                        <a:spcBef>
                          <a:spcPts val="0"/>
                        </a:spcBef>
                        <a:spcAft>
                          <a:spcPts val="0"/>
                        </a:spcAft>
                        <a:buClrTx/>
                        <a:buSzTx/>
                        <a:buFontTx/>
                        <a:buNone/>
                        <a:tabLst/>
                        <a:defRPr/>
                      </a:pPr>
                      <a:endParaRPr lang="en-US" sz="600" b="0" i="0" u="none" strike="noStrike" noProof="0">
                        <a:solidFill>
                          <a:srgbClr val="000000"/>
                        </a:solidFill>
                        <a:effectLst/>
                        <a:latin typeface="+mj-lt"/>
                        <a:ea typeface="+mn-ea"/>
                        <a:cs typeface="Poppins Medium" panose="00000600000000000000" pitchFamily="2" charset="0"/>
                      </a:endParaRPr>
                    </a:p>
                    <a:p>
                      <a:pPr marL="0" marR="0" lvl="0" indent="0" algn="l" defTabSz="914400" eaLnBrk="1" fontAlgn="auto" latinLnBrk="0" hangingPunct="1">
                        <a:lnSpc>
                          <a:spcPct val="100000"/>
                        </a:lnSpc>
                        <a:spcBef>
                          <a:spcPts val="0"/>
                        </a:spcBef>
                        <a:spcAft>
                          <a:spcPts val="0"/>
                        </a:spcAft>
                        <a:buClrTx/>
                        <a:buSzTx/>
                        <a:buFontTx/>
                        <a:buNone/>
                        <a:tabLst/>
                        <a:defRPr/>
                      </a:pPr>
                      <a:r>
                        <a:rPr lang="en-US" sz="600" b="0" i="0" u="none" strike="noStrike" noProof="0">
                          <a:solidFill>
                            <a:srgbClr val="000000"/>
                          </a:solidFill>
                          <a:effectLst/>
                          <a:latin typeface="+mj-lt"/>
                          <a:ea typeface="+mn-ea"/>
                          <a:cs typeface="Poppins Medium" panose="00000600000000000000" pitchFamily="2" charset="0"/>
                        </a:rPr>
                        <a:t>More detail on next slide. </a:t>
                      </a:r>
                      <a:endParaRPr lang="en-GB" sz="600" b="0" i="0" u="none" strike="noStrike" noProof="0">
                        <a:solidFill>
                          <a:srgbClr val="000000"/>
                        </a:solidFill>
                        <a:effectLst/>
                        <a:latin typeface="+mj-lt"/>
                        <a:ea typeface="+mn-ea"/>
                        <a:cs typeface="Poppins Medium" panose="00000600000000000000" pitchFamily="2" charset="0"/>
                      </a:endParaRPr>
                    </a:p>
                  </a:txBody>
                  <a:tcPr marL="91327" marR="91327" marT="45664" marB="45664" anchor="ctr">
                    <a:lnL w="12700" cmpd="sng">
                      <a:solidFill>
                        <a:srgbClr val="1E1246"/>
                      </a:solidFill>
                    </a:lnL>
                    <a:lnR w="12700" cmpd="sng">
                      <a:solidFill>
                        <a:srgbClr val="1E1246"/>
                      </a:solidFill>
                    </a:lnR>
                    <a:lnT w="381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extLst>
                  <a:ext uri="{0D108BD9-81ED-4DB2-BD59-A6C34878D82A}">
                    <a16:rowId xmlns:a16="http://schemas.microsoft.com/office/drawing/2014/main" val="2809923606"/>
                  </a:ext>
                </a:extLst>
              </a:tr>
              <a:tr h="361240">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KPM.06</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 processed within SLA</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Manage Shipper Transfers</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Andy Szabo / Alex Stuart</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Cycle Time</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99.90%</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1" i="0" u="none" strike="noStrike">
                          <a:solidFill>
                            <a:srgbClr val="FFFFFF"/>
                          </a:solidFill>
                          <a:effectLst/>
                          <a:latin typeface="+mj-lt"/>
                          <a:cs typeface="Poppins Medium" panose="00000600000000000000" pitchFamily="2" charset="0"/>
                        </a:rPr>
                        <a:t>88.80%</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F0000"/>
                    </a:solidFill>
                  </a:tcPr>
                </a:tc>
                <a:tc vMerge="1">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GB" sz="500" b="0" i="0" u="none" strike="noStrike" noProof="0">
                        <a:solidFill>
                          <a:srgbClr val="000000"/>
                        </a:solidFill>
                        <a:effectLst/>
                        <a:latin typeface="+mn-lt"/>
                        <a:ea typeface="+mn-ea"/>
                        <a:cs typeface="+mn-cs"/>
                      </a:endParaRPr>
                    </a:p>
                  </a:txBody>
                  <a:tcPr anchor="ctr">
                    <a:solidFill>
                      <a:schemeClr val="tx1"/>
                    </a:solidFill>
                  </a:tcPr>
                </a:tc>
                <a:extLst>
                  <a:ext uri="{0D108BD9-81ED-4DB2-BD59-A6C34878D82A}">
                    <a16:rowId xmlns:a16="http://schemas.microsoft.com/office/drawing/2014/main" val="1279875344"/>
                  </a:ext>
                </a:extLst>
              </a:tr>
              <a:tr h="368080">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KPM.02</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US" sz="600" b="0" i="0" u="none" strike="noStrike">
                          <a:solidFill>
                            <a:srgbClr val="000000"/>
                          </a:solidFill>
                          <a:effectLst/>
                          <a:latin typeface="+mj-lt"/>
                          <a:cs typeface="Poppins Medium" panose="00000600000000000000" pitchFamily="2" charset="0"/>
                        </a:rPr>
                        <a:t>% of meter reads successfully processed</a:t>
                      </a:r>
                      <a:endParaRPr lang="en-GB" sz="600" b="0" i="0" u="none" strike="noStrike">
                        <a:solidFill>
                          <a:srgbClr val="000000"/>
                        </a:solidFill>
                        <a:effectLst/>
                        <a:latin typeface="+mj-lt"/>
                        <a:cs typeface="Poppins Medium" panose="00000600000000000000" pitchFamily="2" charset="0"/>
                      </a:endParaRP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Meter Reads</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600" b="0" i="0" u="none" strike="noStrike">
                          <a:solidFill>
                            <a:srgbClr val="000000"/>
                          </a:solidFill>
                          <a:effectLst/>
                          <a:latin typeface="+mj-lt"/>
                          <a:cs typeface="Poppins Medium" panose="00000600000000000000" pitchFamily="2" charset="0"/>
                        </a:rPr>
                        <a:t>Andy Szabo / Alex Stuart</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600" b="0" i="0" u="none" strike="noStrike">
                          <a:solidFill>
                            <a:srgbClr val="000000"/>
                          </a:solidFill>
                          <a:effectLst/>
                          <a:latin typeface="+mj-lt"/>
                          <a:cs typeface="Poppins Medium" panose="00000600000000000000" pitchFamily="2" charset="0"/>
                        </a:rPr>
                        <a:t>Right First Time</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99.50%</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1" i="0" u="none" strike="noStrike">
                          <a:solidFill>
                            <a:srgbClr val="FFFFFF"/>
                          </a:solidFill>
                          <a:effectLst/>
                          <a:latin typeface="+mj-lt"/>
                          <a:cs typeface="Poppins Medium" panose="00000600000000000000" pitchFamily="2" charset="0"/>
                        </a:rPr>
                        <a:t>98.45%</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F0000"/>
                    </a:solidFill>
                  </a:tcPr>
                </a:tc>
                <a:tc vMerge="1">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GB" sz="500" b="0" i="0" u="none" strike="noStrike" noProof="0">
                        <a:solidFill>
                          <a:srgbClr val="000000"/>
                        </a:solidFill>
                        <a:effectLst/>
                        <a:latin typeface="+mn-lt"/>
                        <a:ea typeface="+mn-ea"/>
                        <a:cs typeface="+mn-cs"/>
                      </a:endParaRPr>
                    </a:p>
                  </a:txBody>
                  <a:tcPr anchor="ctr">
                    <a:solidFill>
                      <a:schemeClr val="tx1"/>
                    </a:solidFill>
                  </a:tcPr>
                </a:tc>
                <a:extLst>
                  <a:ext uri="{0D108BD9-81ED-4DB2-BD59-A6C34878D82A}">
                    <a16:rowId xmlns:a16="http://schemas.microsoft.com/office/drawing/2014/main" val="2047444646"/>
                  </a:ext>
                </a:extLst>
              </a:tr>
              <a:tr h="404260">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KPM.14</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Number of valid P1 and P2 defects raised within PIS period relating to relevant change (excluding programmes)</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Managing Change</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Lee Foster / Andy Simpson / Ian Leitch</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Right First Time</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0</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1" i="0" u="none" strike="noStrike">
                          <a:solidFill>
                            <a:srgbClr val="FFFFFF"/>
                          </a:solidFill>
                          <a:effectLst/>
                          <a:latin typeface="+mj-lt"/>
                          <a:cs typeface="Poppins Medium" panose="00000600000000000000" pitchFamily="2" charset="0"/>
                        </a:rPr>
                        <a:t>1</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F0000"/>
                    </a:solidFill>
                  </a:tcPr>
                </a:tc>
                <a:tc vMerge="1">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GB" sz="500" b="0" i="0" u="none" strike="noStrike" noProof="0">
                        <a:solidFill>
                          <a:srgbClr val="000000"/>
                        </a:solidFill>
                        <a:effectLst/>
                        <a:latin typeface="+mn-lt"/>
                        <a:ea typeface="+mn-ea"/>
                        <a:cs typeface="+mn-cs"/>
                      </a:endParaRPr>
                    </a:p>
                  </a:txBody>
                  <a:tcPr anchor="ctr">
                    <a:solidFill>
                      <a:schemeClr val="tx1"/>
                    </a:solidFill>
                  </a:tcPr>
                </a:tc>
                <a:extLst>
                  <a:ext uri="{0D108BD9-81ED-4DB2-BD59-A6C34878D82A}">
                    <a16:rowId xmlns:a16="http://schemas.microsoft.com/office/drawing/2014/main" val="1475711415"/>
                  </a:ext>
                </a:extLst>
              </a:tr>
              <a:tr h="664065">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PI.01</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 CMS Contacts processed within SLA</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Manage Updates To Customer Portfolio</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Andy Szabo / Alex Stuart</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Cycle Time</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95.00%</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1" i="0" u="none" strike="noStrike">
                          <a:solidFill>
                            <a:srgbClr val="FFFFFF"/>
                          </a:solidFill>
                          <a:effectLst/>
                          <a:latin typeface="+mj-lt"/>
                          <a:cs typeface="Poppins Medium" panose="00000600000000000000" pitchFamily="2" charset="0"/>
                        </a:rPr>
                        <a:t>93.44%</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F0000"/>
                    </a:solidFill>
                  </a:tcPr>
                </a:tc>
                <a:tc rowSpan="2">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l"/>
                      <a:r>
                        <a:rPr lang="en-US" sz="600" b="0" i="0" u="none" strike="noStrike" dirty="0">
                          <a:solidFill>
                            <a:srgbClr val="000000"/>
                          </a:solidFill>
                          <a:effectLst/>
                          <a:latin typeface="+mj-lt"/>
                          <a:ea typeface="+mn-ea"/>
                          <a:cs typeface="Poppins Medium" panose="00000600000000000000" pitchFamily="2" charset="0"/>
                        </a:rPr>
                        <a:t>Four factors have caused this PI to fall below target for April ’21:</a:t>
                      </a:r>
                    </a:p>
                    <a:p>
                      <a:pPr algn="l"/>
                      <a:endParaRPr lang="en-US" sz="600" b="0" i="0" u="none" strike="noStrike" dirty="0">
                        <a:solidFill>
                          <a:srgbClr val="000000"/>
                        </a:solidFill>
                        <a:effectLst/>
                        <a:latin typeface="+mj-lt"/>
                        <a:ea typeface="+mn-ea"/>
                        <a:cs typeface="Poppins Medium" panose="00000600000000000000" pitchFamily="2" charset="0"/>
                      </a:endParaRPr>
                    </a:p>
                    <a:p>
                      <a:pPr marL="228600" indent="-228600" algn="l">
                        <a:buFont typeface="+mj-lt"/>
                        <a:buAutoNum type="arabicPeriod"/>
                      </a:pPr>
                      <a:r>
                        <a:rPr lang="en-US" sz="600" b="1" i="0" u="none" strike="noStrike" dirty="0">
                          <a:solidFill>
                            <a:srgbClr val="000000"/>
                          </a:solidFill>
                          <a:effectLst/>
                          <a:latin typeface="+mj-lt"/>
                          <a:ea typeface="+mn-ea"/>
                          <a:cs typeface="Poppins Medium" panose="00000600000000000000" pitchFamily="2" charset="0"/>
                        </a:rPr>
                        <a:t>Increase in 2021 RFA requests </a:t>
                      </a:r>
                      <a:r>
                        <a:rPr lang="en-US" sz="600" b="0" i="0" u="none" strike="noStrike" dirty="0">
                          <a:solidFill>
                            <a:srgbClr val="000000"/>
                          </a:solidFill>
                          <a:effectLst/>
                          <a:latin typeface="+mj-lt"/>
                          <a:ea typeface="+mn-ea"/>
                          <a:cs typeface="Poppins Medium" panose="00000600000000000000" pitchFamily="2" charset="0"/>
                        </a:rPr>
                        <a:t>– 2.4x increase in the total volume of Request For Adjustments (a non-MOD565 contact) currently open with the CDSP/Correla when compared to this time last year. Two customers account for 90% of RFAs open with Correla. One </a:t>
                      </a:r>
                      <a:r>
                        <a:rPr lang="en-US" sz="600" b="0" i="0" u="none" strike="noStrike">
                          <a:solidFill>
                            <a:srgbClr val="000000"/>
                          </a:solidFill>
                          <a:effectLst/>
                          <a:latin typeface="+mj-lt"/>
                          <a:ea typeface="+mn-ea"/>
                          <a:cs typeface="Poppins Medium" panose="00000600000000000000" pitchFamily="2" charset="0"/>
                        </a:rPr>
                        <a:t>customer has </a:t>
                      </a:r>
                      <a:r>
                        <a:rPr lang="en-US" sz="600" b="0" i="0" u="none" strike="noStrike" dirty="0">
                          <a:solidFill>
                            <a:srgbClr val="000000"/>
                          </a:solidFill>
                          <a:effectLst/>
                          <a:latin typeface="+mj-lt"/>
                          <a:ea typeface="+mn-ea"/>
                          <a:cs typeface="Poppins Medium" panose="00000600000000000000" pitchFamily="2" charset="0"/>
                        </a:rPr>
                        <a:t>asked that their priority RFAs are worked on rather than the most aged (and have increased the volume of their priority batches from 50 to 150). </a:t>
                      </a:r>
                    </a:p>
                    <a:p>
                      <a:pPr marL="228600" indent="-228600" algn="l">
                        <a:buFont typeface="+mj-lt"/>
                        <a:buAutoNum type="arabicPeriod"/>
                      </a:pPr>
                      <a:endParaRPr lang="en-US" sz="600" b="0" i="0" u="none" strike="noStrike" dirty="0">
                        <a:solidFill>
                          <a:srgbClr val="000000"/>
                        </a:solidFill>
                        <a:effectLst/>
                        <a:latin typeface="+mj-lt"/>
                        <a:ea typeface="+mn-ea"/>
                        <a:cs typeface="Poppins Medium" panose="00000600000000000000" pitchFamily="2" charset="0"/>
                      </a:endParaRPr>
                    </a:p>
                    <a:p>
                      <a:pPr marL="228600" indent="-228600" algn="l">
                        <a:buFont typeface="+mj-lt"/>
                        <a:buAutoNum type="arabicPeriod"/>
                      </a:pPr>
                      <a:r>
                        <a:rPr lang="en-US" sz="600" b="1" i="0" u="none" strike="noStrike" dirty="0">
                          <a:solidFill>
                            <a:srgbClr val="000000"/>
                          </a:solidFill>
                          <a:effectLst/>
                          <a:latin typeface="+mj-lt"/>
                          <a:ea typeface="+mn-ea"/>
                          <a:cs typeface="Poppins Medium" panose="00000600000000000000" pitchFamily="2" charset="0"/>
                        </a:rPr>
                        <a:t>COVID/Lockdown restrictions </a:t>
                      </a:r>
                      <a:r>
                        <a:rPr lang="en-US" sz="600" b="0" i="0" u="none" strike="noStrike" dirty="0">
                          <a:solidFill>
                            <a:srgbClr val="000000"/>
                          </a:solidFill>
                          <a:effectLst/>
                          <a:latin typeface="+mj-lt"/>
                          <a:ea typeface="+mn-ea"/>
                          <a:cs typeface="Poppins Medium" panose="00000600000000000000" pitchFamily="2" charset="0"/>
                        </a:rPr>
                        <a:t>– we continue to see a below-par performance of CMS contact types that require meter engineers, on behalf of DNs, iGTs, MAMs, etc. have to conduct site visits (e.g. DTLs and ISOs)</a:t>
                      </a:r>
                    </a:p>
                    <a:p>
                      <a:pPr marL="228600" indent="-228600" algn="l">
                        <a:buFont typeface="+mj-lt"/>
                        <a:buAutoNum type="arabicPeriod"/>
                      </a:pPr>
                      <a:endParaRPr lang="en-US" sz="600" b="0" i="0" u="none" strike="noStrike" dirty="0">
                        <a:solidFill>
                          <a:srgbClr val="000000"/>
                        </a:solidFill>
                        <a:effectLst/>
                        <a:latin typeface="+mj-lt"/>
                        <a:ea typeface="+mn-ea"/>
                        <a:cs typeface="Poppins Medium" panose="00000600000000000000" pitchFamily="2" charset="0"/>
                      </a:endParaRPr>
                    </a:p>
                    <a:p>
                      <a:pPr marL="228600" indent="-228600" algn="l">
                        <a:buFont typeface="+mj-lt"/>
                        <a:buAutoNum type="arabicPeriod"/>
                      </a:pPr>
                      <a:r>
                        <a:rPr lang="en-US" sz="600" b="1" i="0" u="none" strike="noStrike" dirty="0">
                          <a:solidFill>
                            <a:srgbClr val="000000"/>
                          </a:solidFill>
                          <a:effectLst/>
                          <a:latin typeface="+mj-lt"/>
                          <a:ea typeface="+mn-ea"/>
                          <a:cs typeface="Poppins Medium" panose="00000600000000000000" pitchFamily="2" charset="0"/>
                        </a:rPr>
                        <a:t>Non-MOD565 CMS contacts awaiting action from external parties </a:t>
                      </a:r>
                      <a:r>
                        <a:rPr lang="en-US" sz="600" b="0" i="0" u="none" strike="noStrike" dirty="0">
                          <a:solidFill>
                            <a:srgbClr val="000000"/>
                          </a:solidFill>
                          <a:effectLst/>
                          <a:latin typeface="+mj-lt"/>
                          <a:ea typeface="+mn-ea"/>
                          <a:cs typeface="Poppins Medium" panose="00000600000000000000" pitchFamily="2" charset="0"/>
                        </a:rPr>
                        <a:t>– we continue to see prolonged wait times for external parties such as Networks and Shippers for action/clarification/more information to resolve contacts such as TOGs and RFAs.</a:t>
                      </a:r>
                    </a:p>
                    <a:p>
                      <a:pPr marL="228600" indent="-228600" algn="l">
                        <a:buFont typeface="+mj-lt"/>
                        <a:buAutoNum type="arabicPeriod"/>
                      </a:pPr>
                      <a:endParaRPr lang="en-US" sz="600" b="0" i="0" u="none" strike="noStrike" dirty="0">
                        <a:solidFill>
                          <a:srgbClr val="000000"/>
                        </a:solidFill>
                        <a:effectLst/>
                        <a:latin typeface="+mj-lt"/>
                        <a:ea typeface="+mn-ea"/>
                        <a:cs typeface="Poppins Medium" panose="00000600000000000000" pitchFamily="2" charset="0"/>
                      </a:endParaRPr>
                    </a:p>
                    <a:p>
                      <a:pPr marL="228600" indent="-228600" algn="l">
                        <a:buFont typeface="+mj-lt"/>
                        <a:buAutoNum type="arabicPeriod"/>
                      </a:pPr>
                      <a:r>
                        <a:rPr lang="en-US" sz="600" b="1" i="0" u="none" strike="noStrike" dirty="0">
                          <a:solidFill>
                            <a:srgbClr val="000000"/>
                          </a:solidFill>
                          <a:effectLst/>
                          <a:latin typeface="+mj-lt"/>
                          <a:ea typeface="+mn-ea"/>
                          <a:cs typeface="Poppins Medium" panose="00000600000000000000" pitchFamily="2" charset="0"/>
                        </a:rPr>
                        <a:t>Reduction in FOM and UNC Contacts. </a:t>
                      </a:r>
                      <a:r>
                        <a:rPr lang="en-US" sz="600" b="0" i="0" u="none" strike="noStrike" dirty="0">
                          <a:solidFill>
                            <a:srgbClr val="000000"/>
                          </a:solidFill>
                          <a:effectLst/>
                          <a:latin typeface="+mj-lt"/>
                          <a:ea typeface="+mn-ea"/>
                          <a:cs typeface="Poppins Medium" panose="00000600000000000000" pitchFamily="2" charset="0"/>
                        </a:rPr>
                        <a:t>April 21 has seen a 25% month-on-month reduction in these contacts types which are always resolved in 10 days and counterbalance the effect of the RFAs.  The reduction of FOM and UNC creation volumes has therefore impacted negatively on the overall D+10 performance.</a:t>
                      </a:r>
                    </a:p>
                    <a:p>
                      <a:pPr algn="l"/>
                      <a:endParaRPr lang="en-GB" sz="700" dirty="0">
                        <a:solidFill>
                          <a:srgbClr val="FF0000"/>
                        </a:solidFill>
                        <a:latin typeface="+mj-lt"/>
                        <a:cs typeface="Poppins Medium" panose="00000600000000000000" pitchFamily="2" charset="0"/>
                      </a:endParaRPr>
                    </a:p>
                  </a:txBody>
                  <a:tcPr marL="91327" marR="91327" marT="45664" marB="45664"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extLst>
                  <a:ext uri="{0D108BD9-81ED-4DB2-BD59-A6C34878D82A}">
                    <a16:rowId xmlns:a16="http://schemas.microsoft.com/office/drawing/2014/main" val="1371718421"/>
                  </a:ext>
                </a:extLst>
              </a:tr>
              <a:tr h="1360356">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PI.03</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 CMS Contacts processed within SLA</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Manage Updates To Customer Portfolio</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Andy Szabo / Alex Stuart</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Cycle Time</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j-lt"/>
                          <a:cs typeface="Poppins Medium" panose="00000600000000000000" pitchFamily="2" charset="0"/>
                        </a:rPr>
                        <a:t>98.00%</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1" i="0" u="none" strike="noStrike" dirty="0">
                          <a:solidFill>
                            <a:srgbClr val="FFFFFF"/>
                          </a:solidFill>
                          <a:effectLst/>
                          <a:latin typeface="+mj-lt"/>
                          <a:cs typeface="Poppins Medium" panose="00000600000000000000" pitchFamily="2" charset="0"/>
                        </a:rPr>
                        <a:t>95.42%</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F0000"/>
                    </a:solidFill>
                  </a:tcPr>
                </a:tc>
                <a:tc vMerge="1">
                  <a:txBody>
                    <a:bodyPr/>
                    <a:lstStyle/>
                    <a:p>
                      <a:pPr algn="l"/>
                      <a:endParaRPr lang="en-GB" sz="600">
                        <a:solidFill>
                          <a:srgbClr val="FF0000"/>
                        </a:solidFill>
                        <a:latin typeface="+mn-lt"/>
                      </a:endParaRPr>
                    </a:p>
                  </a:txBody>
                  <a:tcPr anchor="ctr">
                    <a:solidFill>
                      <a:schemeClr val="tx1"/>
                    </a:solidFill>
                  </a:tcPr>
                </a:tc>
                <a:extLst>
                  <a:ext uri="{0D108BD9-81ED-4DB2-BD59-A6C34878D82A}">
                    <a16:rowId xmlns:a16="http://schemas.microsoft.com/office/drawing/2014/main" val="3163175699"/>
                  </a:ext>
                </a:extLst>
              </a:tr>
            </a:tbl>
          </a:graphicData>
        </a:graphic>
      </p:graphicFrame>
    </p:spTree>
    <p:extLst>
      <p:ext uri="{BB962C8B-B14F-4D97-AF65-F5344CB8AC3E}">
        <p14:creationId xmlns:p14="http://schemas.microsoft.com/office/powerpoint/2010/main" val="3118382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1F450249-E7C2-4F9F-9659-097C5E215E4D}"/>
              </a:ext>
            </a:extLst>
          </p:cNvPr>
          <p:cNvGraphicFramePr>
            <a:graphicFrameLocks noGrp="1"/>
          </p:cNvGraphicFramePr>
          <p:nvPr>
            <p:extLst>
              <p:ext uri="{D42A27DB-BD31-4B8C-83A1-F6EECF244321}">
                <p14:modId xmlns:p14="http://schemas.microsoft.com/office/powerpoint/2010/main" val="3009478454"/>
              </p:ext>
            </p:extLst>
          </p:nvPr>
        </p:nvGraphicFramePr>
        <p:xfrm>
          <a:off x="177053" y="771459"/>
          <a:ext cx="8878568" cy="4048202"/>
        </p:xfrm>
        <a:graphic>
          <a:graphicData uri="http://schemas.openxmlformats.org/drawingml/2006/table">
            <a:tbl>
              <a:tblPr/>
              <a:tblGrid>
                <a:gridCol w="833600">
                  <a:extLst>
                    <a:ext uri="{9D8B030D-6E8A-4147-A177-3AD203B41FA5}">
                      <a16:colId xmlns:a16="http://schemas.microsoft.com/office/drawing/2014/main" val="4250170800"/>
                    </a:ext>
                  </a:extLst>
                </a:gridCol>
                <a:gridCol w="2197422">
                  <a:extLst>
                    <a:ext uri="{9D8B030D-6E8A-4147-A177-3AD203B41FA5}">
                      <a16:colId xmlns:a16="http://schemas.microsoft.com/office/drawing/2014/main" val="3862582481"/>
                    </a:ext>
                  </a:extLst>
                </a:gridCol>
                <a:gridCol w="1870919">
                  <a:extLst>
                    <a:ext uri="{9D8B030D-6E8A-4147-A177-3AD203B41FA5}">
                      <a16:colId xmlns:a16="http://schemas.microsoft.com/office/drawing/2014/main" val="3363495673"/>
                    </a:ext>
                  </a:extLst>
                </a:gridCol>
                <a:gridCol w="1959480">
                  <a:extLst>
                    <a:ext uri="{9D8B030D-6E8A-4147-A177-3AD203B41FA5}">
                      <a16:colId xmlns:a16="http://schemas.microsoft.com/office/drawing/2014/main" val="2819435053"/>
                    </a:ext>
                  </a:extLst>
                </a:gridCol>
                <a:gridCol w="2017147">
                  <a:extLst>
                    <a:ext uri="{9D8B030D-6E8A-4147-A177-3AD203B41FA5}">
                      <a16:colId xmlns:a16="http://schemas.microsoft.com/office/drawing/2014/main" val="4209894914"/>
                    </a:ext>
                  </a:extLst>
                </a:gridCol>
              </a:tblGrid>
              <a:tr h="126899">
                <a:tc>
                  <a:txBody>
                    <a:bodyPr/>
                    <a:lstStyle/>
                    <a:p>
                      <a:pPr algn="ctr" rtl="0" fontAlgn="ctr"/>
                      <a:r>
                        <a:rPr lang="en-GB" sz="600" b="1" i="0" u="none" strike="noStrike">
                          <a:solidFill>
                            <a:srgbClr val="FFFFFF"/>
                          </a:solidFill>
                          <a:effectLst/>
                          <a:latin typeface="+mn-lt"/>
                        </a:rPr>
                        <a:t>DSC+ Unique 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600" b="1" i="0" u="none" strike="noStrike">
                          <a:solidFill>
                            <a:srgbClr val="000000"/>
                          </a:solidFill>
                          <a:effectLst/>
                          <a:latin typeface="+mn-lt"/>
                        </a:rPr>
                        <a:t>KPM.6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600" b="1" i="0" u="none" strike="noStrike">
                          <a:solidFill>
                            <a:srgbClr val="000000"/>
                          </a:solidFill>
                          <a:effectLst/>
                          <a:latin typeface="+mn-lt"/>
                        </a:rPr>
                        <a:t>KPM.1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600" b="1" i="0" u="none" strike="noStrike">
                          <a:solidFill>
                            <a:srgbClr val="000000"/>
                          </a:solidFill>
                          <a:effectLst/>
                          <a:latin typeface="+mn-lt"/>
                        </a:rPr>
                        <a:t>KPM.2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600" b="1" i="0" u="none" strike="noStrike">
                          <a:solidFill>
                            <a:srgbClr val="000000"/>
                          </a:solidFill>
                          <a:effectLst/>
                          <a:latin typeface="+mn-lt"/>
                        </a:rPr>
                        <a:t>KPM.14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24467777"/>
                  </a:ext>
                </a:extLst>
              </a:tr>
              <a:tr h="100263">
                <a:tc>
                  <a:txBody>
                    <a:bodyPr/>
                    <a:lstStyle/>
                    <a:p>
                      <a:pPr marL="0" algn="ctr" rtl="0" fontAlgn="ctr"/>
                      <a:r>
                        <a:rPr lang="en-GB" sz="600" b="1" i="0" u="none" strike="noStrike">
                          <a:solidFill>
                            <a:srgbClr val="FFFFFF"/>
                          </a:solidFill>
                          <a:effectLst/>
                          <a:latin typeface="+mn-lt"/>
                          <a:ea typeface="+mn-ea"/>
                          <a:cs typeface="+mn-cs"/>
                        </a:rPr>
                        <a:t>Journey / Process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marL="36000" marR="0" lvl="0" indent="0" algn="ctr" defTabSz="914400" rtl="0" eaLnBrk="1" fontAlgn="ctr" latinLnBrk="0" hangingPunct="1">
                        <a:lnSpc>
                          <a:spcPct val="100000"/>
                        </a:lnSpc>
                        <a:spcBef>
                          <a:spcPts val="0"/>
                        </a:spcBef>
                        <a:spcAft>
                          <a:spcPts val="0"/>
                        </a:spcAft>
                        <a:buClrTx/>
                        <a:buSzTx/>
                        <a:buFontTx/>
                        <a:buNone/>
                        <a:tabLst/>
                        <a:defRPr/>
                      </a:pPr>
                      <a:r>
                        <a:rPr lang="en-GB" sz="600" b="0" i="0" u="none" strike="noStrike">
                          <a:solidFill>
                            <a:srgbClr val="000000"/>
                          </a:solidFill>
                          <a:effectLst/>
                          <a:latin typeface="+mn-lt"/>
                        </a:rPr>
                        <a:t>Manage Shipper Transfers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n-lt"/>
                        </a:rPr>
                        <a:t>Manage Shipper Transfers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n-lt"/>
                        </a:rPr>
                        <a:t>Meter Read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n-lt"/>
                        </a:rPr>
                        <a:t>Managing Change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3418135"/>
                  </a:ext>
                </a:extLst>
              </a:tr>
              <a:tr h="97088">
                <a:tc>
                  <a:txBody>
                    <a:bodyPr/>
                    <a:lstStyle/>
                    <a:p>
                      <a:pPr marL="0" algn="ctr" rtl="0" fontAlgn="ctr"/>
                      <a:r>
                        <a:rPr lang="en-GB" sz="600" b="1" i="0" u="none" strike="noStrike">
                          <a:solidFill>
                            <a:srgbClr val="FFFFFF"/>
                          </a:solidFill>
                          <a:effectLst/>
                          <a:latin typeface="+mn-lt"/>
                          <a:ea typeface="+mn-ea"/>
                          <a:cs typeface="+mn-cs"/>
                        </a:rPr>
                        <a:t>Measure Detail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marL="36000" marR="0" lvl="0" indent="0" algn="ctr" defTabSz="914400" rtl="0" eaLnBrk="1" fontAlgn="ctr" latinLnBrk="0" hangingPunct="1">
                        <a:lnSpc>
                          <a:spcPct val="100000"/>
                        </a:lnSpc>
                        <a:spcBef>
                          <a:spcPts val="0"/>
                        </a:spcBef>
                        <a:spcAft>
                          <a:spcPts val="0"/>
                        </a:spcAft>
                        <a:buClrTx/>
                        <a:buSzTx/>
                        <a:buFontTx/>
                        <a:buNone/>
                        <a:tabLst/>
                        <a:defRPr/>
                      </a:pPr>
                      <a:r>
                        <a:rPr lang="en-GB" sz="600" b="0" i="0" u="none" strike="noStrike">
                          <a:solidFill>
                            <a:srgbClr val="000000"/>
                          </a:solidFill>
                          <a:effectLst/>
                          <a:latin typeface="+mn-lt"/>
                        </a:rPr>
                        <a:t>% processed within SLA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600" b="0" i="0" u="none" strike="noStrike">
                          <a:solidFill>
                            <a:srgbClr val="000000"/>
                          </a:solidFill>
                          <a:effectLst/>
                          <a:latin typeface="+mn-lt"/>
                        </a:rPr>
                        <a:t>% of successful shipper transfers processed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600" b="0" i="0" u="none" strike="noStrike">
                          <a:solidFill>
                            <a:srgbClr val="000000"/>
                          </a:solidFill>
                          <a:effectLst/>
                          <a:latin typeface="+mn-lt"/>
                        </a:rPr>
                        <a:t>% of meter reads successfully processed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600" b="0" i="0" u="none" strike="noStrike">
                          <a:solidFill>
                            <a:srgbClr val="000000"/>
                          </a:solidFill>
                          <a:effectLst/>
                          <a:latin typeface="+mn-lt"/>
                        </a:rPr>
                        <a:t>Number of valid P1 and P2 defects raised within PIS period relating to relevant change (excluding </a:t>
                      </a:r>
                      <a:r>
                        <a:rPr lang="en-US" sz="600" b="0" i="0" u="none" strike="noStrike" err="1">
                          <a:solidFill>
                            <a:srgbClr val="000000"/>
                          </a:solidFill>
                          <a:effectLst/>
                          <a:latin typeface="+mn-lt"/>
                        </a:rPr>
                        <a:t>programmes</a:t>
                      </a:r>
                      <a:r>
                        <a:rPr lang="en-US" sz="600" b="0" i="0" u="none" strike="noStrike">
                          <a:solidFill>
                            <a:srgbClr val="000000"/>
                          </a:solidFill>
                          <a:effectLst/>
                          <a:latin typeface="+mn-l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4780198"/>
                  </a:ext>
                </a:extLst>
              </a:tr>
              <a:tr h="81815">
                <a:tc>
                  <a:txBody>
                    <a:bodyPr/>
                    <a:lstStyle/>
                    <a:p>
                      <a:pPr marL="0" algn="ctr" rtl="0" fontAlgn="ctr"/>
                      <a:r>
                        <a:rPr lang="en-GB" sz="600" b="1" i="0" u="none" strike="noStrike">
                          <a:solidFill>
                            <a:srgbClr val="FFFFFF"/>
                          </a:solidFill>
                          <a:effectLst/>
                          <a:latin typeface="+mn-lt"/>
                          <a:ea typeface="+mn-ea"/>
                          <a:cs typeface="+mn-cs"/>
                        </a:rPr>
                        <a:t>Owner (XEC/LT)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marL="36000" marR="0" lvl="0" indent="0" algn="ctr" defTabSz="914400" rtl="0" eaLnBrk="1" fontAlgn="ctr" latinLnBrk="0" hangingPunct="1">
                        <a:lnSpc>
                          <a:spcPct val="100000"/>
                        </a:lnSpc>
                        <a:spcBef>
                          <a:spcPts val="0"/>
                        </a:spcBef>
                        <a:spcAft>
                          <a:spcPts val="0"/>
                        </a:spcAft>
                        <a:buClrTx/>
                        <a:buSzTx/>
                        <a:buFontTx/>
                        <a:buNone/>
                        <a:tabLst/>
                        <a:defRPr/>
                      </a:pPr>
                      <a:r>
                        <a:rPr lang="en-GB" sz="600" b="0" i="0" u="none" strike="noStrike">
                          <a:solidFill>
                            <a:srgbClr val="000000"/>
                          </a:solidFill>
                          <a:effectLst/>
                          <a:latin typeface="+mn-lt"/>
                        </a:rPr>
                        <a:t>Andy Szabo / Alex Stuart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600" b="0" i="0" u="none" strike="noStrike">
                          <a:solidFill>
                            <a:srgbClr val="000000"/>
                          </a:solidFill>
                          <a:effectLst/>
                          <a:latin typeface="+mn-lt"/>
                        </a:rPr>
                        <a:t>Andy Szabo / Alex Stuart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600" b="0" i="0" u="none" strike="noStrike">
                          <a:solidFill>
                            <a:srgbClr val="000000"/>
                          </a:solidFill>
                          <a:effectLst/>
                          <a:latin typeface="+mn-lt"/>
                        </a:rPr>
                        <a:t>Andy Szabo / Alex Stuart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600" b="0" i="0" u="none" strike="noStrike">
                          <a:solidFill>
                            <a:srgbClr val="000000"/>
                          </a:solidFill>
                          <a:effectLst/>
                          <a:latin typeface="+mn-lt"/>
                        </a:rPr>
                        <a:t>Lee Foster / Andy Simpson / Ian Leitch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6528037"/>
                  </a:ext>
                </a:extLst>
              </a:tr>
              <a:tr h="58554">
                <a:tc>
                  <a:txBody>
                    <a:bodyPr/>
                    <a:lstStyle/>
                    <a:p>
                      <a:pPr marL="0" algn="ctr" rtl="0" fontAlgn="ctr"/>
                      <a:r>
                        <a:rPr lang="en-GB" sz="600" b="1" i="0" u="none" strike="noStrike">
                          <a:solidFill>
                            <a:srgbClr val="FFFFFF"/>
                          </a:solidFill>
                          <a:effectLst/>
                          <a:latin typeface="+mn-lt"/>
                          <a:ea typeface="+mn-ea"/>
                          <a:cs typeface="+mn-cs"/>
                        </a:rPr>
                        <a:t>Measure Type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marL="36000" algn="ctr" rtl="0" fontAlgn="ctr"/>
                      <a:r>
                        <a:rPr lang="en-GB" sz="600" b="0" i="0" u="none" strike="noStrike">
                          <a:solidFill>
                            <a:srgbClr val="000000"/>
                          </a:solidFill>
                          <a:effectLst/>
                          <a:latin typeface="+mn-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n-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n-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n-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2994419"/>
                  </a:ext>
                </a:extLst>
              </a:tr>
              <a:tr h="71387">
                <a:tc>
                  <a:txBody>
                    <a:bodyPr/>
                    <a:lstStyle/>
                    <a:p>
                      <a:pPr marL="0" algn="ctr" rtl="0" fontAlgn="ctr"/>
                      <a:r>
                        <a:rPr lang="en-GB" sz="600" b="1" i="0" u="none" strike="noStrike">
                          <a:solidFill>
                            <a:srgbClr val="FFFFFF"/>
                          </a:solidFill>
                          <a:effectLst/>
                          <a:latin typeface="+mn-lt"/>
                          <a:ea typeface="+mn-ea"/>
                          <a:cs typeface="+mn-cs"/>
                        </a:rPr>
                        <a:t>DSC+ Y1 Target Metric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marL="36000" algn="ctr" rtl="0" fontAlgn="ctr"/>
                      <a:r>
                        <a:rPr lang="en-GB" sz="600" b="0" i="0" u="none" strike="noStrike">
                          <a:solidFill>
                            <a:srgbClr val="000000"/>
                          </a:solidFill>
                          <a:effectLst/>
                          <a:latin typeface="+mn-lt"/>
                        </a:rPr>
                        <a:t>99.90%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n-lt"/>
                        </a:rPr>
                        <a:t>99.90%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n-lt"/>
                        </a:rPr>
                        <a:t>99.50%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n-lt"/>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8620108"/>
                  </a:ext>
                </a:extLst>
              </a:tr>
              <a:tr h="88232">
                <a:tc>
                  <a:txBody>
                    <a:bodyPr/>
                    <a:lstStyle/>
                    <a:p>
                      <a:pPr marL="0" algn="ctr" rtl="0" fontAlgn="ctr"/>
                      <a:r>
                        <a:rPr lang="en-GB" sz="600" b="1" i="0" u="none" strike="noStrike">
                          <a:solidFill>
                            <a:srgbClr val="FFFFFF"/>
                          </a:solidFill>
                          <a:effectLst/>
                          <a:latin typeface="+mn-lt"/>
                          <a:ea typeface="+mn-ea"/>
                          <a:cs typeface="+mn-cs"/>
                        </a:rPr>
                        <a:t>Mar-21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marL="36000" algn="ctr" rtl="0" fontAlgn="ctr"/>
                      <a:r>
                        <a:rPr lang="en-GB" sz="600" b="0" i="0" u="none" strike="noStrike">
                          <a:solidFill>
                            <a:srgbClr val="FFFFFF"/>
                          </a:solidFill>
                          <a:effectLst/>
                          <a:latin typeface="+mn-lt"/>
                        </a:rPr>
                        <a:t>88.80%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600" b="0" i="0" u="none" strike="noStrike">
                          <a:solidFill>
                            <a:srgbClr val="FFFFFF"/>
                          </a:solidFill>
                          <a:effectLst/>
                          <a:latin typeface="+mn-lt"/>
                        </a:rPr>
                        <a:t>97.79%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600" b="0" i="0" u="none" strike="noStrike">
                          <a:solidFill>
                            <a:srgbClr val="FFFFFF"/>
                          </a:solidFill>
                          <a:effectLst/>
                          <a:latin typeface="+mn-lt"/>
                        </a:rPr>
                        <a:t>98.45%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600" b="0" i="0" u="none" strike="noStrike">
                          <a:solidFill>
                            <a:srgbClr val="FFFFFF"/>
                          </a:solidFill>
                          <a:effectLst/>
                          <a:latin typeface="+mn-lt"/>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358994804"/>
                  </a:ext>
                </a:extLst>
              </a:tr>
              <a:tr h="2797900">
                <a:tc>
                  <a:txBody>
                    <a:bodyPr/>
                    <a:lstStyle/>
                    <a:p>
                      <a:pPr marL="0" algn="ctr" rtl="0" fontAlgn="ctr"/>
                      <a:r>
                        <a:rPr lang="en-GB" sz="600" b="1" i="0" u="none" strike="noStrike">
                          <a:solidFill>
                            <a:srgbClr val="FFFFFF"/>
                          </a:solidFill>
                          <a:effectLst/>
                          <a:latin typeface="+mn-lt"/>
                          <a:ea typeface="+mn-ea"/>
                          <a:cs typeface="+mn-cs"/>
                        </a:rPr>
                        <a:t>Commentary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marL="207450" indent="-171450" algn="l" rtl="0" fontAlgn="ctr">
                        <a:buFont typeface="Arial" panose="020B0604020202020204" pitchFamily="34" charset="0"/>
                        <a:buChar char="•"/>
                      </a:pPr>
                      <a:r>
                        <a:rPr lang="en-US" sz="600" b="0" i="0" u="none" strike="noStrike">
                          <a:solidFill>
                            <a:srgbClr val="000000"/>
                          </a:solidFill>
                          <a:effectLst/>
                          <a:latin typeface="+mn-lt"/>
                        </a:rPr>
                        <a:t>During the UKL File Processing P2 incident, issues were encountered on both inbound file processing for Transfer files sent to UK Link by Xoserve customers, as well as challenges and issues encountered in ensuring outbound files were processed through SAP PO, AMT </a:t>
                      </a:r>
                      <a:r>
                        <a:rPr lang="en-US" sz="600" b="0" i="0" u="none" strike="noStrike" err="1">
                          <a:solidFill>
                            <a:srgbClr val="000000"/>
                          </a:solidFill>
                          <a:effectLst/>
                          <a:latin typeface="+mn-lt"/>
                        </a:rPr>
                        <a:t>Marketflow</a:t>
                      </a:r>
                      <a:r>
                        <a:rPr lang="en-US" sz="600" b="0" i="0" u="none" strike="noStrike">
                          <a:solidFill>
                            <a:srgbClr val="000000"/>
                          </a:solidFill>
                          <a:effectLst/>
                          <a:latin typeface="+mn-lt"/>
                        </a:rPr>
                        <a:t> before being placed onto the IX industry gateway. </a:t>
                      </a:r>
                    </a:p>
                    <a:p>
                      <a:pPr marL="207450" indent="-171450" algn="l" rtl="0" fontAlgn="ctr">
                        <a:buFont typeface="Arial" panose="020B0604020202020204" pitchFamily="34" charset="0"/>
                        <a:buChar char="•"/>
                      </a:pPr>
                      <a:endParaRPr lang="en-US" sz="600" b="0" i="0" u="none" strike="noStrike">
                        <a:solidFill>
                          <a:srgbClr val="000000"/>
                        </a:solidFill>
                        <a:effectLst/>
                        <a:latin typeface="+mn-lt"/>
                      </a:endParaRPr>
                    </a:p>
                    <a:p>
                      <a:pPr marL="207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GB" sz="600" b="0" i="0" u="sng" strike="noStrike">
                          <a:solidFill>
                            <a:srgbClr val="000000"/>
                          </a:solidFill>
                          <a:effectLst/>
                          <a:latin typeface="+mn-lt"/>
                        </a:rPr>
                        <a:t>Inbound Issues</a:t>
                      </a:r>
                      <a:r>
                        <a:rPr lang="en-GB" sz="600" b="0" i="0" u="none" strike="noStrike">
                          <a:solidFill>
                            <a:srgbClr val="000000"/>
                          </a:solidFill>
                          <a:effectLst/>
                          <a:latin typeface="+mn-lt"/>
                        </a:rPr>
                        <a:t>: During the P2 lifespan </a:t>
                      </a:r>
                      <a:r>
                        <a:rPr lang="en-US" sz="600" b="0" i="0" u="none" strike="noStrike">
                          <a:solidFill>
                            <a:srgbClr val="000000"/>
                          </a:solidFill>
                          <a:effectLst/>
                          <a:latin typeface="+mn-lt"/>
                        </a:rPr>
                        <a:t>1,543 (0.82%) files were impacted due to missing or partially processed files. 258 of these files impacted the transfer process, of which 217 were transfer/confirmation request files (.CNFs). Data modelling upon these 217 files suggests that an estimated 7,997 shipper transfer requests were not processed within industry SLA, which equates to 15,994 individual record transactions </a:t>
                      </a:r>
                      <a:r>
                        <a:rPr lang="en-GB" sz="600" b="0" i="0" u="none" strike="noStrike">
                          <a:solidFill>
                            <a:srgbClr val="000000"/>
                          </a:solidFill>
                          <a:effectLst/>
                          <a:latin typeface="+mn-lt"/>
                        </a:rPr>
                        <a:t>of .TRF supply point ownership notification files needing to be sent to the relevant incoming and outgoing shippers by D-2. </a:t>
                      </a:r>
                    </a:p>
                    <a:p>
                      <a:pPr marL="207450" indent="-171450" algn="l" rtl="0" fontAlgn="ctr">
                        <a:buFont typeface="Arial" panose="020B0604020202020204" pitchFamily="34" charset="0"/>
                        <a:buChar char="•"/>
                      </a:pPr>
                      <a:endParaRPr lang="en-US" sz="600" b="0" i="0" u="none" strike="noStrike">
                        <a:solidFill>
                          <a:srgbClr val="000000"/>
                        </a:solidFill>
                        <a:effectLst/>
                        <a:latin typeface="+mn-lt"/>
                      </a:endParaRPr>
                    </a:p>
                    <a:p>
                      <a:pPr marL="207450" indent="-171450" algn="l" rtl="0" fontAlgn="ctr">
                        <a:buFont typeface="Arial" panose="020B0604020202020204" pitchFamily="34" charset="0"/>
                        <a:buChar char="•"/>
                      </a:pPr>
                      <a:r>
                        <a:rPr lang="en-GB" sz="600" b="0" i="0" u="sng" strike="noStrike">
                          <a:solidFill>
                            <a:srgbClr val="000000"/>
                          </a:solidFill>
                          <a:effectLst/>
                          <a:latin typeface="+mn-lt"/>
                        </a:rPr>
                        <a:t>Outbound Issues</a:t>
                      </a:r>
                      <a:r>
                        <a:rPr lang="en-GB" sz="600" b="0" i="0" u="none" strike="noStrike">
                          <a:solidFill>
                            <a:srgbClr val="000000"/>
                          </a:solidFill>
                          <a:effectLst/>
                          <a:latin typeface="+mn-lt"/>
                        </a:rPr>
                        <a:t>: Unfortunately, as a result of running a manual workaround for 14+ consecutive calendar days a number of files were delivered outside of their SLA timescales. For Shipper Transfers, this represented 194,767 transactional records mainly within .TRF supply point ownership notifications for c.97,000 transfers</a:t>
                      </a:r>
                      <a:r>
                        <a:rPr lang="en-GB" sz="600" b="0" i="0" u="none" strike="noStrike">
                          <a:solidFill>
                            <a:schemeClr val="tx1"/>
                          </a:solidFill>
                          <a:effectLst/>
                          <a:latin typeface="+mn-lt"/>
                        </a:rPr>
                        <a:t>. </a:t>
                      </a:r>
                      <a:r>
                        <a:rPr lang="en-US" sz="600" b="0" i="0" u="none" strike="noStrike">
                          <a:solidFill>
                            <a:schemeClr val="tx1"/>
                          </a:solidFill>
                          <a:effectLst/>
                          <a:latin typeface="+mn-lt"/>
                        </a:rPr>
                        <a:t>The </a:t>
                      </a:r>
                      <a:r>
                        <a:rPr lang="en-US" sz="600" b="1" i="0" u="none" strike="noStrike">
                          <a:solidFill>
                            <a:schemeClr val="tx1"/>
                          </a:solidFill>
                          <a:effectLst/>
                          <a:latin typeface="+mn-lt"/>
                        </a:rPr>
                        <a:t>majority of these were issued before the effective date on D-1</a:t>
                      </a:r>
                      <a:r>
                        <a:rPr lang="en-US" sz="600" b="0" i="0" u="none" strike="noStrike">
                          <a:solidFill>
                            <a:schemeClr val="tx1"/>
                          </a:solidFill>
                          <a:effectLst/>
                          <a:latin typeface="+mn-lt"/>
                        </a:rPr>
                        <a:t>, but 31,537 records (approx. 16,000 transfers) were sent on or after the effective date for sites with a Move-in on 01/04/2021.</a:t>
                      </a:r>
                    </a:p>
                    <a:p>
                      <a:pPr marL="207450" indent="-171450" algn="l" rtl="0" fontAlgn="ctr">
                        <a:buFont typeface="Arial" panose="020B0604020202020204" pitchFamily="34" charset="0"/>
                        <a:buChar char="•"/>
                      </a:pPr>
                      <a:endParaRPr lang="en-US" sz="600" b="0" i="0" u="none" strike="noStrike">
                        <a:solidFill>
                          <a:schemeClr val="tx1"/>
                        </a:solidFill>
                        <a:effectLst/>
                        <a:latin typeface="+mn-lt"/>
                      </a:endParaRPr>
                    </a:p>
                    <a:p>
                      <a:pPr marL="207450" indent="-171450" algn="l" rtl="0" fontAlgn="ctr">
                        <a:buFont typeface="Arial" panose="020B0604020202020204" pitchFamily="34" charset="0"/>
                        <a:buChar char="•"/>
                      </a:pPr>
                      <a:r>
                        <a:rPr lang="en-US" sz="600" b="0" i="0" u="none" strike="noStrike">
                          <a:solidFill>
                            <a:schemeClr val="tx1"/>
                          </a:solidFill>
                          <a:effectLst/>
                          <a:latin typeface="+mn-lt"/>
                        </a:rPr>
                        <a:t>(15,994 missing/partially processed transfer transactions + 194,767 late delivery of transfer transactions) / (1,810,234 total transfer transactions due to be processed in April) = 88.80%</a:t>
                      </a:r>
                    </a:p>
                  </a:txBody>
                  <a:tcPr marL="36000" marR="36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71450" marR="0" lvl="0" indent="-171450" algn="l" rtl="0" eaLnBrk="1" fontAlgn="ctr" latinLnBrk="0" hangingPunct="1">
                        <a:lnSpc>
                          <a:spcPct val="100000"/>
                        </a:lnSpc>
                        <a:spcBef>
                          <a:spcPts val="0"/>
                        </a:spcBef>
                        <a:spcAft>
                          <a:spcPts val="0"/>
                        </a:spcAft>
                        <a:buClrTx/>
                        <a:buSzTx/>
                        <a:buFont typeface="Arial" panose="020B0604020202020204" pitchFamily="34" charset="0"/>
                        <a:buChar char="•"/>
                      </a:pPr>
                      <a:r>
                        <a:rPr lang="en-US" sz="600" b="0" i="0" u="sng" strike="noStrike">
                          <a:solidFill>
                            <a:srgbClr val="000000"/>
                          </a:solidFill>
                          <a:effectLst/>
                          <a:latin typeface="+mn-lt"/>
                        </a:rPr>
                        <a:t>Inbound Issues</a:t>
                      </a:r>
                      <a:r>
                        <a:rPr lang="en-US" sz="600" b="0" i="0" u="none" strike="noStrike">
                          <a:solidFill>
                            <a:srgbClr val="000000"/>
                          </a:solidFill>
                          <a:effectLst/>
                          <a:latin typeface="+mn-lt"/>
                        </a:rPr>
                        <a:t>: As per KPM.6, 7,997 shipper transfer requests were not processed correctly at the first time of asking as a result of partially processing or misplacing .CNF file request issues. This ultimately equated to 15,994 individual transfer record transactions having to be processed at the second time of asking. 69.64% of impacted customers have confirmed that no further action was needed by Xoserve/Correla to resolve any issues caused as a result of missing/partially processed transfer files.</a:t>
                      </a:r>
                    </a:p>
                    <a:p>
                      <a:pPr marL="171450" marR="0" lvl="0" indent="-171450" algn="l" rtl="0" eaLnBrk="1" fontAlgn="ctr" latinLnBrk="0" hangingPunct="1">
                        <a:lnSpc>
                          <a:spcPct val="100000"/>
                        </a:lnSpc>
                        <a:spcBef>
                          <a:spcPts val="0"/>
                        </a:spcBef>
                        <a:spcAft>
                          <a:spcPts val="0"/>
                        </a:spcAft>
                        <a:buClrTx/>
                        <a:buSzTx/>
                        <a:buFont typeface="Arial" panose="020B0604020202020204" pitchFamily="34" charset="0"/>
                        <a:buChar char="•"/>
                      </a:pPr>
                      <a:endParaRPr lang="en-US" sz="600" b="0" i="0" u="none" strike="noStrike">
                        <a:solidFill>
                          <a:srgbClr val="000000"/>
                        </a:solidFill>
                        <a:effectLst/>
                        <a:latin typeface="+mn-lt"/>
                      </a:endParaRPr>
                    </a:p>
                    <a:p>
                      <a:pPr marL="171450" marR="0" lvl="0" indent="-171450" algn="l" rtl="0" eaLnBrk="1" fontAlgn="ctr" latinLnBrk="0" hangingPunct="1">
                        <a:lnSpc>
                          <a:spcPct val="100000"/>
                        </a:lnSpc>
                        <a:spcBef>
                          <a:spcPts val="0"/>
                        </a:spcBef>
                        <a:spcAft>
                          <a:spcPts val="0"/>
                        </a:spcAft>
                        <a:buClrTx/>
                        <a:buSzTx/>
                        <a:buFont typeface="Arial" panose="020B0604020202020204" pitchFamily="34" charset="0"/>
                        <a:buChar char="•"/>
                      </a:pPr>
                      <a:r>
                        <a:rPr lang="en-US" sz="600" b="0" i="0" u="sng" strike="noStrike">
                          <a:solidFill>
                            <a:srgbClr val="000000"/>
                          </a:solidFill>
                          <a:effectLst/>
                          <a:latin typeface="+mn-lt"/>
                        </a:rPr>
                        <a:t>Outbound Issues</a:t>
                      </a:r>
                      <a:r>
                        <a:rPr lang="en-US" sz="600" b="0" i="0" u="none" strike="noStrike">
                          <a:solidFill>
                            <a:srgbClr val="000000"/>
                          </a:solidFill>
                          <a:effectLst/>
                          <a:latin typeface="+mn-lt"/>
                        </a:rPr>
                        <a:t>: Unfortunately, a number of files were delivered to customers containing first-time data/content within a file using a </a:t>
                      </a:r>
                      <a:r>
                        <a:rPr lang="en-US" sz="600" b="0" i="0" u="none" strike="noStrike" err="1">
                          <a:solidFill>
                            <a:srgbClr val="000000"/>
                          </a:solidFill>
                          <a:effectLst/>
                          <a:latin typeface="+mn-lt"/>
                        </a:rPr>
                        <a:t>FileID</a:t>
                      </a:r>
                      <a:r>
                        <a:rPr lang="en-US" sz="600" b="0" i="0" u="none" strike="noStrike">
                          <a:solidFill>
                            <a:srgbClr val="000000"/>
                          </a:solidFill>
                          <a:effectLst/>
                          <a:latin typeface="+mn-lt"/>
                        </a:rPr>
                        <a:t> that had already been used for the recipient customer, subsequently in most cases causing IT impacts and/or rejections of such files back to UK Link. 24,098 individual transfer records were sent to shippers during the P2 lifecycle using a duplicate </a:t>
                      </a:r>
                      <a:r>
                        <a:rPr lang="en-US" sz="600" b="0" i="0" u="none" strike="noStrike" err="1">
                          <a:solidFill>
                            <a:srgbClr val="000000"/>
                          </a:solidFill>
                          <a:effectLst/>
                          <a:latin typeface="+mn-lt"/>
                        </a:rPr>
                        <a:t>FileID</a:t>
                      </a:r>
                      <a:r>
                        <a:rPr lang="en-US" sz="600" b="0" i="0" u="none" strike="noStrike">
                          <a:solidFill>
                            <a:srgbClr val="000000"/>
                          </a:solidFill>
                          <a:effectLst/>
                          <a:latin typeface="+mn-lt"/>
                        </a:rPr>
                        <a:t>.</a:t>
                      </a:r>
                    </a:p>
                    <a:p>
                      <a:pPr marL="171450" marR="0" lvl="0" indent="-171450" algn="l" rtl="0" eaLnBrk="1" fontAlgn="ctr" latinLnBrk="0" hangingPunct="1">
                        <a:lnSpc>
                          <a:spcPct val="100000"/>
                        </a:lnSpc>
                        <a:spcBef>
                          <a:spcPts val="0"/>
                        </a:spcBef>
                        <a:spcAft>
                          <a:spcPts val="0"/>
                        </a:spcAft>
                        <a:buClrTx/>
                        <a:buSzTx/>
                        <a:buFont typeface="Arial" panose="020B0604020202020204" pitchFamily="34" charset="0"/>
                        <a:buChar char="•"/>
                      </a:pPr>
                      <a:endParaRPr lang="en-US" sz="600" b="0" i="0" u="none" strike="noStrike">
                        <a:solidFill>
                          <a:srgbClr val="000000"/>
                        </a:solidFill>
                        <a:effectLst/>
                        <a:latin typeface="+mn-lt"/>
                      </a:endParaRPr>
                    </a:p>
                    <a:p>
                      <a:pPr marL="171450" marR="0" lvl="0" indent="-171450" algn="l" rtl="0" eaLnBrk="1" fontAlgn="ctr" latinLnBrk="0" hangingPunct="1">
                        <a:lnSpc>
                          <a:spcPct val="100000"/>
                        </a:lnSpc>
                        <a:spcBef>
                          <a:spcPts val="0"/>
                        </a:spcBef>
                        <a:spcAft>
                          <a:spcPts val="0"/>
                        </a:spcAft>
                        <a:buClrTx/>
                        <a:buSzTx/>
                        <a:buFont typeface="Arial" panose="020B0604020202020204" pitchFamily="34" charset="0"/>
                        <a:buChar char="•"/>
                      </a:pPr>
                      <a:r>
                        <a:rPr lang="en-US" sz="600" b="0" i="0" u="none" strike="noStrike">
                          <a:solidFill>
                            <a:srgbClr val="000000"/>
                          </a:solidFill>
                          <a:effectLst/>
                          <a:latin typeface="+mn-lt"/>
                        </a:rPr>
                        <a:t>(15,994 missing/partially processed transfer transactions + 24,098 duplicate File ID communication of transfer transactions) / (1,810,234 total transfer transactions due to be processed in April) = 97.79%</a:t>
                      </a:r>
                    </a:p>
                  </a:txBody>
                  <a:tcPr marL="36000" marR="36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600" b="0" i="0" u="sng" strike="noStrike">
                          <a:solidFill>
                            <a:srgbClr val="000000"/>
                          </a:solidFill>
                          <a:effectLst/>
                          <a:latin typeface="+mn-lt"/>
                        </a:rPr>
                        <a:t>Inbound Issues</a:t>
                      </a:r>
                      <a:r>
                        <a:rPr lang="en-US" sz="600" b="0" i="0" u="none" strike="noStrike">
                          <a:solidFill>
                            <a:srgbClr val="000000"/>
                          </a:solidFill>
                          <a:effectLst/>
                          <a:latin typeface="+mn-lt"/>
                        </a:rPr>
                        <a:t>: During the P2 lifespan 1,543 (0.82%) files were impacted due to missing or partially processed files. 964 of these files held meter reads. Data modelling upon these 964 files suggests that an estimated 89,382 meter read upload transaction requests to UK Link were not processed correctly at the first time of asking.</a:t>
                      </a: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endParaRPr lang="en-US" sz="600" b="0" i="0" u="none" strike="noStrike">
                        <a:solidFill>
                          <a:srgbClr val="000000"/>
                        </a:solidFill>
                        <a:effectLst/>
                        <a:latin typeface="+mn-lt"/>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600" b="0" i="0" u="sng" strike="noStrike">
                          <a:solidFill>
                            <a:srgbClr val="000000"/>
                          </a:solidFill>
                          <a:effectLst/>
                          <a:latin typeface="+mn-lt"/>
                        </a:rPr>
                        <a:t>Outbound Issues</a:t>
                      </a:r>
                      <a:r>
                        <a:rPr lang="en-US" sz="600" b="0" i="0" u="none" strike="noStrike">
                          <a:solidFill>
                            <a:srgbClr val="000000"/>
                          </a:solidFill>
                          <a:effectLst/>
                          <a:latin typeface="+mn-lt"/>
                        </a:rPr>
                        <a:t>: Unfortunately, a number of files were delivered to customers containing first-time data/content within a file using a </a:t>
                      </a:r>
                      <a:r>
                        <a:rPr lang="en-US" sz="600" b="0" i="0" u="none" strike="noStrike" err="1">
                          <a:solidFill>
                            <a:srgbClr val="000000"/>
                          </a:solidFill>
                          <a:effectLst/>
                          <a:latin typeface="+mn-lt"/>
                        </a:rPr>
                        <a:t>FileID</a:t>
                      </a:r>
                      <a:r>
                        <a:rPr lang="en-US" sz="600" b="0" i="0" u="none" strike="noStrike">
                          <a:solidFill>
                            <a:srgbClr val="000000"/>
                          </a:solidFill>
                          <a:effectLst/>
                          <a:latin typeface="+mn-lt"/>
                        </a:rPr>
                        <a:t> that had already been used for the recipient customer, subsequently in most cases causing IT impacts and/or rejections of such files back to UK Link. 1,501,223 individual meter read response records were sent to shippers during the P2 lifecycle using a duplicate </a:t>
                      </a:r>
                      <a:r>
                        <a:rPr lang="en-US" sz="600" b="0" i="0" u="none" strike="noStrike" err="1">
                          <a:solidFill>
                            <a:srgbClr val="000000"/>
                          </a:solidFill>
                          <a:effectLst/>
                          <a:latin typeface="+mn-lt"/>
                        </a:rPr>
                        <a:t>FileID</a:t>
                      </a:r>
                      <a:r>
                        <a:rPr lang="en-US" sz="600" b="0" i="0" u="none" strike="noStrike">
                          <a:solidFill>
                            <a:srgbClr val="000000"/>
                          </a:solidFill>
                          <a:effectLst/>
                          <a:latin typeface="+mn-lt"/>
                        </a:rPr>
                        <a:t>.</a:t>
                      </a: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endParaRPr lang="en-US" sz="600" b="0" i="0" u="none" strike="noStrike">
                        <a:solidFill>
                          <a:srgbClr val="000000"/>
                        </a:solidFill>
                        <a:effectLst/>
                        <a:latin typeface="+mn-lt"/>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600" b="0" i="0" u="none" strike="noStrike">
                          <a:solidFill>
                            <a:srgbClr val="000000"/>
                          </a:solidFill>
                          <a:effectLst/>
                          <a:latin typeface="+mn-lt"/>
                        </a:rPr>
                        <a:t>Furthermore, during April an inaccurate meter read update file was uploaded to UK Link which generated 83,816 exceptions as a result of failure to process such meter read updates. </a:t>
                      </a: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endParaRPr lang="en-US" sz="600" b="0" i="0" u="none" strike="noStrike">
                        <a:solidFill>
                          <a:srgbClr val="000000"/>
                        </a:solidFill>
                        <a:effectLst/>
                        <a:latin typeface="+mn-lt"/>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600" b="0" i="0" u="none" strike="noStrike">
                          <a:solidFill>
                            <a:srgbClr val="000000"/>
                          </a:solidFill>
                          <a:effectLst/>
                          <a:latin typeface="+mn-lt"/>
                        </a:rPr>
                        <a:t>(89,382 missing/partially processed meter read transactions + 1,501,223 duplicate </a:t>
                      </a:r>
                      <a:r>
                        <a:rPr lang="en-US" sz="600" b="0" i="0" u="none" strike="noStrike" err="1">
                          <a:solidFill>
                            <a:srgbClr val="000000"/>
                          </a:solidFill>
                          <a:effectLst/>
                          <a:latin typeface="+mn-lt"/>
                        </a:rPr>
                        <a:t>FileID</a:t>
                      </a:r>
                      <a:r>
                        <a:rPr lang="en-US" sz="600" b="0" i="0" u="none" strike="noStrike">
                          <a:solidFill>
                            <a:srgbClr val="000000"/>
                          </a:solidFill>
                          <a:effectLst/>
                          <a:latin typeface="+mn-lt"/>
                        </a:rPr>
                        <a:t> communication of meter read transactions + 83,816 SOLR meter read exceptions) /  (107,943,657 total meter read transactions expected to be processed in April) = 98.45%</a:t>
                      </a: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endParaRPr lang="en-GB" sz="600" b="0" i="0" u="none" strike="noStrike">
                        <a:solidFill>
                          <a:srgbClr val="000000"/>
                        </a:solidFill>
                        <a:effectLst/>
                        <a:latin typeface="+mn-lt"/>
                      </a:endParaRPr>
                    </a:p>
                    <a:p>
                      <a:pPr marL="360000" marR="0" lvl="1"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endParaRPr lang="en-GB" sz="600" b="0" i="0" u="none" strike="noStrike">
                        <a:solidFill>
                          <a:srgbClr val="000000"/>
                        </a:solidFill>
                        <a:effectLst/>
                        <a:latin typeface="+mn-lt"/>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endParaRPr lang="en-GB" sz="600" b="0" i="0" u="none" strike="noStrike">
                        <a:solidFill>
                          <a:srgbClr val="000000"/>
                        </a:solidFill>
                        <a:effectLst/>
                        <a:latin typeface="+mn-lt"/>
                      </a:endParaRPr>
                    </a:p>
                  </a:txBody>
                  <a:tcPr marL="36000" marR="36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71450" indent="-171450" algn="l" rtl="0" fontAlgn="ctr">
                        <a:buFont typeface="Arial" panose="020B0604020202020204" pitchFamily="34" charset="0"/>
                        <a:buChar char="•"/>
                      </a:pPr>
                      <a:r>
                        <a:rPr lang="en-US" sz="600" b="0" i="0" u="none" strike="noStrike">
                          <a:solidFill>
                            <a:srgbClr val="000000"/>
                          </a:solidFill>
                          <a:effectLst/>
                          <a:latin typeface="+mn-lt"/>
                        </a:rPr>
                        <a:t>Following the exit of PIS in April 2021 for the XRN5160 UK Link Upgrade Project, as part of the wider UK Link Roadmap </a:t>
                      </a:r>
                      <a:r>
                        <a:rPr lang="en-US" sz="600" b="0" i="0" u="none" strike="noStrike" err="1">
                          <a:solidFill>
                            <a:srgbClr val="000000"/>
                          </a:solidFill>
                          <a:effectLst/>
                          <a:latin typeface="+mn-lt"/>
                        </a:rPr>
                        <a:t>Programme</a:t>
                      </a:r>
                      <a:r>
                        <a:rPr lang="en-US" sz="600" b="0" i="0" u="none" strike="noStrike">
                          <a:solidFill>
                            <a:srgbClr val="000000"/>
                          </a:solidFill>
                          <a:effectLst/>
                          <a:latin typeface="+mn-lt"/>
                        </a:rPr>
                        <a:t>, which saw the UKL File Processing P2 generated off the back of the final project upgrades for AMT and SAP NetWeaver over the weekend of 27th/28th March this KPM incurred a failure.</a:t>
                      </a:r>
                    </a:p>
                    <a:p>
                      <a:pPr marL="171450" indent="-171450" algn="l" rtl="0" fontAlgn="ctr">
                        <a:buFont typeface="Arial" panose="020B0604020202020204" pitchFamily="34" charset="0"/>
                        <a:buChar char="•"/>
                      </a:pPr>
                      <a:endParaRPr lang="en-US" sz="600" b="0" i="0" u="none" strike="noStrike">
                        <a:solidFill>
                          <a:srgbClr val="000000"/>
                        </a:solidFill>
                        <a:effectLst/>
                        <a:latin typeface="+mn-lt"/>
                      </a:endParaRPr>
                    </a:p>
                    <a:p>
                      <a:pPr marL="171450" indent="-171450" algn="l" rtl="0" fontAlgn="ctr">
                        <a:buFont typeface="Arial" panose="020B0604020202020204" pitchFamily="34" charset="0"/>
                        <a:buChar char="•"/>
                      </a:pPr>
                      <a:r>
                        <a:rPr lang="en-US" sz="600" b="0" i="0" u="none" strike="noStrike">
                          <a:solidFill>
                            <a:srgbClr val="000000"/>
                          </a:solidFill>
                          <a:effectLst/>
                          <a:latin typeface="+mn-lt"/>
                        </a:rPr>
                        <a:t>This KPM requires that “No P1 or P2 defects from any PIS period ending during the measurement month”. With the PIS period of XRN5160 ending in April, and the P2 incident resolved via the global patch deployed from SAP to SAP NetWeaver 7.5, this KPM has failed for the month of April’21. </a:t>
                      </a:r>
                    </a:p>
                  </a:txBody>
                  <a:tcPr marL="36000" marR="36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6940298"/>
                  </a:ext>
                </a:extLst>
              </a:tr>
            </a:tbl>
          </a:graphicData>
        </a:graphic>
      </p:graphicFrame>
      <p:sp>
        <p:nvSpPr>
          <p:cNvPr id="4" name="Text Placeholder 15">
            <a:extLst>
              <a:ext uri="{FF2B5EF4-FFF2-40B4-BE49-F238E27FC236}">
                <a16:creationId xmlns:a16="http://schemas.microsoft.com/office/drawing/2014/main" id="{0E2F2591-82A0-4BE9-9A1B-FBEB762DACF2}"/>
              </a:ext>
            </a:extLst>
          </p:cNvPr>
          <p:cNvSpPr txBox="1">
            <a:spLocks/>
          </p:cNvSpPr>
          <p:nvPr/>
        </p:nvSpPr>
        <p:spPr>
          <a:xfrm>
            <a:off x="5638" y="260493"/>
            <a:ext cx="9132724" cy="399617"/>
          </a:xfrm>
          <a:prstGeom prst="rect">
            <a:avLst/>
          </a:prstGeom>
        </p:spPr>
        <p:txBody>
          <a:bodyPr wrap="square" lIns="91327" tIns="45664" rIns="91327" bIns="45664" anchor="t">
            <a:spAutoFit/>
          </a:bodyPr>
          <a:lstStyle>
            <a:defPPr>
              <a:defRPr lang="en-US"/>
            </a:defPPr>
            <a:lvl1pPr algn="ctr">
              <a:defRPr kumimoji="0" sz="2000" b="1" i="0" u="none" strike="noStrike" cap="none" spc="0" normalizeH="0" baseline="0">
                <a:ln>
                  <a:noFill/>
                </a:ln>
                <a:solidFill>
                  <a:srgbClr val="0070C0"/>
                </a:solidFill>
                <a:effectLst/>
                <a:uLnTx/>
                <a:uFillTx/>
                <a:latin typeface="+mj-lt"/>
                <a:ea typeface="+mj-ea"/>
                <a:cs typeface="Poppins medium" panose="020B0604020202020204" charset="0"/>
              </a:defRPr>
            </a:lvl1pPr>
            <a:lvl2pPr marL="742950" indent="-285750">
              <a:spcBef>
                <a:spcPct val="20000"/>
              </a:spcBef>
              <a:buFont typeface="Arial" panose="020B0604020202020204" pitchFamily="34" charset="0"/>
              <a:buChar char="–"/>
              <a:defRPr sz="2400">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200">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latin typeface="Arial" panose="020B0604020202020204" pitchFamily="34" charset="0"/>
                <a:cs typeface="Arial" panose="020B0604020202020204" pitchFamily="34" charset="0"/>
              </a:defRPr>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GB" sz="1998"/>
              <a:t>Failed </a:t>
            </a:r>
            <a:r>
              <a:rPr lang="en-GB" sz="1998" u="sng"/>
              <a:t>DSC+</a:t>
            </a:r>
            <a:r>
              <a:rPr lang="en-GB" sz="1998"/>
              <a:t> KPMs as a result of UKL File Processing P2 incident</a:t>
            </a:r>
          </a:p>
        </p:txBody>
      </p:sp>
    </p:spTree>
    <p:extLst>
      <p:ext uri="{BB962C8B-B14F-4D97-AF65-F5344CB8AC3E}">
        <p14:creationId xmlns:p14="http://schemas.microsoft.com/office/powerpoint/2010/main" val="3146874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517194"/>
            <a:ext cx="7772400" cy="1102519"/>
          </a:xfrm>
        </p:spPr>
        <p:txBody>
          <a:bodyPr/>
          <a:lstStyle/>
          <a:p>
            <a:r>
              <a:rPr lang="en-GB">
                <a:latin typeface="Poppins medium" panose="020B0604020202020204" charset="0"/>
                <a:cs typeface="Poppins medium" panose="020B0604020202020204" charset="0"/>
              </a:rPr>
              <a:t>March 2021 Outstanding KPM Summary</a:t>
            </a:r>
          </a:p>
        </p:txBody>
      </p:sp>
    </p:spTree>
    <p:extLst>
      <p:ext uri="{BB962C8B-B14F-4D97-AF65-F5344CB8AC3E}">
        <p14:creationId xmlns:p14="http://schemas.microsoft.com/office/powerpoint/2010/main" val="1245328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5">
            <a:extLst>
              <a:ext uri="{FF2B5EF4-FFF2-40B4-BE49-F238E27FC236}">
                <a16:creationId xmlns:a16="http://schemas.microsoft.com/office/drawing/2014/main" id="{0E2F2591-82A0-4BE9-9A1B-FBEB762DACF2}"/>
              </a:ext>
            </a:extLst>
          </p:cNvPr>
          <p:cNvSpPr txBox="1">
            <a:spLocks/>
          </p:cNvSpPr>
          <p:nvPr/>
        </p:nvSpPr>
        <p:spPr>
          <a:xfrm>
            <a:off x="5638" y="260493"/>
            <a:ext cx="9132724" cy="399617"/>
          </a:xfrm>
          <a:prstGeom prst="rect">
            <a:avLst/>
          </a:prstGeom>
        </p:spPr>
        <p:txBody>
          <a:bodyPr wrap="square" lIns="91327" tIns="45664" rIns="91327" bIns="45664" anchor="t">
            <a:spAutoFit/>
          </a:bodyPr>
          <a:lstStyle>
            <a:defPPr>
              <a:defRPr lang="en-US"/>
            </a:defPPr>
            <a:lvl1pPr algn="ctr">
              <a:defRPr kumimoji="0" sz="2000" b="1" i="0" u="none" strike="noStrike" cap="none" spc="0" normalizeH="0" baseline="0">
                <a:ln>
                  <a:noFill/>
                </a:ln>
                <a:solidFill>
                  <a:srgbClr val="0070C0"/>
                </a:solidFill>
                <a:effectLst/>
                <a:uLnTx/>
                <a:uFillTx/>
                <a:latin typeface="+mj-lt"/>
                <a:ea typeface="+mj-ea"/>
                <a:cs typeface="Poppins medium" panose="020B0604020202020204" charset="0"/>
              </a:defRPr>
            </a:lvl1pPr>
            <a:lvl2pPr marL="742950" indent="-285750">
              <a:spcBef>
                <a:spcPct val="20000"/>
              </a:spcBef>
              <a:buFont typeface="Arial" panose="020B0604020202020204" pitchFamily="34" charset="0"/>
              <a:buChar char="–"/>
              <a:defRPr sz="2400">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200">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latin typeface="Arial" panose="020B0604020202020204" pitchFamily="34" charset="0"/>
                <a:cs typeface="Arial" panose="020B0604020202020204" pitchFamily="34" charset="0"/>
              </a:defRPr>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GB" sz="1998"/>
              <a:t>Outstanding March KPMs previously marked as ‘Under Review’</a:t>
            </a:r>
          </a:p>
        </p:txBody>
      </p:sp>
      <p:graphicFrame>
        <p:nvGraphicFramePr>
          <p:cNvPr id="5" name="Table 4">
            <a:extLst>
              <a:ext uri="{FF2B5EF4-FFF2-40B4-BE49-F238E27FC236}">
                <a16:creationId xmlns:a16="http://schemas.microsoft.com/office/drawing/2014/main" id="{6195E173-727E-4537-9B36-440C13683537}"/>
              </a:ext>
            </a:extLst>
          </p:cNvPr>
          <p:cNvGraphicFramePr>
            <a:graphicFrameLocks noGrp="1"/>
          </p:cNvGraphicFramePr>
          <p:nvPr>
            <p:extLst>
              <p:ext uri="{D42A27DB-BD31-4B8C-83A1-F6EECF244321}">
                <p14:modId xmlns:p14="http://schemas.microsoft.com/office/powerpoint/2010/main" val="898789079"/>
              </p:ext>
            </p:extLst>
          </p:nvPr>
        </p:nvGraphicFramePr>
        <p:xfrm>
          <a:off x="165095" y="1078299"/>
          <a:ext cx="8878568" cy="3658879"/>
        </p:xfrm>
        <a:graphic>
          <a:graphicData uri="http://schemas.openxmlformats.org/drawingml/2006/table">
            <a:tbl>
              <a:tblPr/>
              <a:tblGrid>
                <a:gridCol w="895411">
                  <a:extLst>
                    <a:ext uri="{9D8B030D-6E8A-4147-A177-3AD203B41FA5}">
                      <a16:colId xmlns:a16="http://schemas.microsoft.com/office/drawing/2014/main" val="4250170800"/>
                    </a:ext>
                  </a:extLst>
                </a:gridCol>
                <a:gridCol w="2135611">
                  <a:extLst>
                    <a:ext uri="{9D8B030D-6E8A-4147-A177-3AD203B41FA5}">
                      <a16:colId xmlns:a16="http://schemas.microsoft.com/office/drawing/2014/main" val="3862582481"/>
                    </a:ext>
                  </a:extLst>
                </a:gridCol>
                <a:gridCol w="1870919">
                  <a:extLst>
                    <a:ext uri="{9D8B030D-6E8A-4147-A177-3AD203B41FA5}">
                      <a16:colId xmlns:a16="http://schemas.microsoft.com/office/drawing/2014/main" val="3363495673"/>
                    </a:ext>
                  </a:extLst>
                </a:gridCol>
                <a:gridCol w="1907444">
                  <a:extLst>
                    <a:ext uri="{9D8B030D-6E8A-4147-A177-3AD203B41FA5}">
                      <a16:colId xmlns:a16="http://schemas.microsoft.com/office/drawing/2014/main" val="2819435053"/>
                    </a:ext>
                  </a:extLst>
                </a:gridCol>
                <a:gridCol w="2069183">
                  <a:extLst>
                    <a:ext uri="{9D8B030D-6E8A-4147-A177-3AD203B41FA5}">
                      <a16:colId xmlns:a16="http://schemas.microsoft.com/office/drawing/2014/main" val="4209894914"/>
                    </a:ext>
                  </a:extLst>
                </a:gridCol>
              </a:tblGrid>
              <a:tr h="165488">
                <a:tc>
                  <a:txBody>
                    <a:bodyPr/>
                    <a:lstStyle/>
                    <a:p>
                      <a:pPr algn="ctr" rtl="0" fontAlgn="ctr"/>
                      <a:r>
                        <a:rPr lang="en-GB" sz="600" b="1" i="0" u="none" strike="noStrike">
                          <a:solidFill>
                            <a:srgbClr val="FFFFFF"/>
                          </a:solidFill>
                          <a:effectLst/>
                          <a:latin typeface="+mn-lt"/>
                        </a:rPr>
                        <a:t>DSC+ Unique 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600" b="1" i="0" u="none" strike="noStrike">
                          <a:solidFill>
                            <a:srgbClr val="000000"/>
                          </a:solidFill>
                          <a:effectLst/>
                          <a:latin typeface="+mn-lt"/>
                        </a:rPr>
                        <a:t>KPM.6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600" b="1" i="0" u="none" strike="noStrike">
                          <a:solidFill>
                            <a:srgbClr val="000000"/>
                          </a:solidFill>
                          <a:effectLst/>
                          <a:latin typeface="+mn-lt"/>
                        </a:rPr>
                        <a:t>KPM.1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600" b="1" i="0" u="none" strike="noStrike">
                          <a:solidFill>
                            <a:srgbClr val="000000"/>
                          </a:solidFill>
                          <a:effectLst/>
                          <a:latin typeface="+mn-lt"/>
                        </a:rPr>
                        <a:t>KPM.2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600" b="1" i="0" u="none" strike="noStrike">
                          <a:solidFill>
                            <a:srgbClr val="000000"/>
                          </a:solidFill>
                          <a:effectLst/>
                          <a:latin typeface="+mn-lt"/>
                        </a:rPr>
                        <a:t>KPM.7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24467777"/>
                  </a:ext>
                </a:extLst>
              </a:tr>
              <a:tr h="139997">
                <a:tc>
                  <a:txBody>
                    <a:bodyPr/>
                    <a:lstStyle/>
                    <a:p>
                      <a:pPr marL="0" algn="ctr" rtl="0" fontAlgn="ctr"/>
                      <a:r>
                        <a:rPr lang="en-GB" sz="600" b="1" i="0" u="none" strike="noStrike">
                          <a:solidFill>
                            <a:srgbClr val="FFFFFF"/>
                          </a:solidFill>
                          <a:effectLst/>
                          <a:latin typeface="+mn-lt"/>
                          <a:ea typeface="+mn-ea"/>
                          <a:cs typeface="+mn-cs"/>
                        </a:rPr>
                        <a:t>Journey / Process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marL="36000" marR="0" lvl="0" indent="0" algn="ctr" defTabSz="914400" rtl="0" eaLnBrk="1" fontAlgn="ctr" latinLnBrk="0" hangingPunct="1">
                        <a:lnSpc>
                          <a:spcPct val="100000"/>
                        </a:lnSpc>
                        <a:spcBef>
                          <a:spcPts val="0"/>
                        </a:spcBef>
                        <a:spcAft>
                          <a:spcPts val="0"/>
                        </a:spcAft>
                        <a:buClrTx/>
                        <a:buSzTx/>
                        <a:buFontTx/>
                        <a:buNone/>
                        <a:tabLst/>
                        <a:defRPr/>
                      </a:pPr>
                      <a:r>
                        <a:rPr lang="en-GB" sz="600" b="0" i="0" u="none" strike="noStrike">
                          <a:solidFill>
                            <a:srgbClr val="000000"/>
                          </a:solidFill>
                          <a:effectLst/>
                          <a:latin typeface="+mn-lt"/>
                        </a:rPr>
                        <a:t>Manage Shipper Transfers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n-lt"/>
                        </a:rPr>
                        <a:t>Manage Shipper Transfers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n-lt"/>
                        </a:rPr>
                        <a:t>Meter Read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n-lt"/>
                        </a:rPr>
                        <a:t>Meter Read / Asset Processing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3418135"/>
                  </a:ext>
                </a:extLst>
              </a:tr>
              <a:tr h="139997">
                <a:tc>
                  <a:txBody>
                    <a:bodyPr/>
                    <a:lstStyle/>
                    <a:p>
                      <a:pPr marL="0" algn="ctr" rtl="0" fontAlgn="ctr"/>
                      <a:r>
                        <a:rPr lang="en-GB" sz="600" b="1" i="0" u="none" strike="noStrike">
                          <a:solidFill>
                            <a:srgbClr val="FFFFFF"/>
                          </a:solidFill>
                          <a:effectLst/>
                          <a:latin typeface="+mn-lt"/>
                          <a:ea typeface="+mn-ea"/>
                          <a:cs typeface="+mn-cs"/>
                        </a:rPr>
                        <a:t>Measure Detail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marL="36000" marR="0" lvl="0" indent="0" algn="ctr" defTabSz="914400" rtl="0" eaLnBrk="1" fontAlgn="ctr" latinLnBrk="0" hangingPunct="1">
                        <a:lnSpc>
                          <a:spcPct val="100000"/>
                        </a:lnSpc>
                        <a:spcBef>
                          <a:spcPts val="0"/>
                        </a:spcBef>
                        <a:spcAft>
                          <a:spcPts val="0"/>
                        </a:spcAft>
                        <a:buClrTx/>
                        <a:buSzTx/>
                        <a:buFontTx/>
                        <a:buNone/>
                        <a:tabLst/>
                        <a:defRPr/>
                      </a:pPr>
                      <a:r>
                        <a:rPr lang="en-GB" sz="600" b="0" i="0" u="none" strike="noStrike">
                          <a:solidFill>
                            <a:srgbClr val="000000"/>
                          </a:solidFill>
                          <a:effectLst/>
                          <a:latin typeface="+mn-lt"/>
                        </a:rPr>
                        <a:t>% processed within SLA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600" b="0" i="0" u="none" strike="noStrike">
                          <a:solidFill>
                            <a:srgbClr val="000000"/>
                          </a:solidFill>
                          <a:effectLst/>
                          <a:latin typeface="+mn-lt"/>
                        </a:rPr>
                        <a:t>% of successful shipper transfers processed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600" b="0" i="0" u="none" strike="noStrike">
                          <a:solidFill>
                            <a:srgbClr val="000000"/>
                          </a:solidFill>
                          <a:effectLst/>
                          <a:latin typeface="+mn-lt"/>
                        </a:rPr>
                        <a:t>% of meter reads successfully processed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600" b="0" i="0" u="none" strike="noStrike">
                          <a:solidFill>
                            <a:srgbClr val="000000"/>
                          </a:solidFill>
                          <a:effectLst/>
                          <a:latin typeface="+mn-lt"/>
                        </a:rPr>
                        <a:t>% requests processed within SLA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4780198"/>
                  </a:ext>
                </a:extLst>
              </a:tr>
              <a:tr h="139997">
                <a:tc>
                  <a:txBody>
                    <a:bodyPr/>
                    <a:lstStyle/>
                    <a:p>
                      <a:pPr marL="0" algn="ctr" rtl="0" fontAlgn="ctr"/>
                      <a:r>
                        <a:rPr lang="en-GB" sz="600" b="1" i="0" u="none" strike="noStrike">
                          <a:solidFill>
                            <a:srgbClr val="FFFFFF"/>
                          </a:solidFill>
                          <a:effectLst/>
                          <a:latin typeface="+mn-lt"/>
                          <a:ea typeface="+mn-ea"/>
                          <a:cs typeface="+mn-cs"/>
                        </a:rPr>
                        <a:t>Owner (XEC/LT)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marL="36000" marR="0" lvl="0" indent="0" algn="ctr" defTabSz="914400" rtl="0" eaLnBrk="1" fontAlgn="ctr" latinLnBrk="0" hangingPunct="1">
                        <a:lnSpc>
                          <a:spcPct val="100000"/>
                        </a:lnSpc>
                        <a:spcBef>
                          <a:spcPts val="0"/>
                        </a:spcBef>
                        <a:spcAft>
                          <a:spcPts val="0"/>
                        </a:spcAft>
                        <a:buClrTx/>
                        <a:buSzTx/>
                        <a:buFontTx/>
                        <a:buNone/>
                        <a:tabLst/>
                        <a:defRPr/>
                      </a:pPr>
                      <a:r>
                        <a:rPr lang="en-GB" sz="600" b="0" i="0" u="none" strike="noStrike">
                          <a:solidFill>
                            <a:srgbClr val="000000"/>
                          </a:solidFill>
                          <a:effectLst/>
                          <a:latin typeface="+mn-lt"/>
                        </a:rPr>
                        <a:t>Andy Szabo / Alex Stuart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600" b="0" i="0" u="none" strike="noStrike">
                          <a:solidFill>
                            <a:srgbClr val="000000"/>
                          </a:solidFill>
                          <a:effectLst/>
                          <a:latin typeface="+mn-lt"/>
                        </a:rPr>
                        <a:t>Andy Szabo / Alex Stuart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600" b="0" i="0" u="none" strike="noStrike">
                          <a:solidFill>
                            <a:srgbClr val="000000"/>
                          </a:solidFill>
                          <a:effectLst/>
                          <a:latin typeface="+mn-lt"/>
                        </a:rPr>
                        <a:t>Andy Szabo / Alex Stuart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600" b="0" i="0" u="none" strike="noStrike">
                          <a:solidFill>
                            <a:srgbClr val="000000"/>
                          </a:solidFill>
                          <a:effectLst/>
                          <a:latin typeface="+mn-lt"/>
                        </a:rPr>
                        <a:t>Andy Szabo / Alex Stuart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6528037"/>
                  </a:ext>
                </a:extLst>
              </a:tr>
              <a:tr h="139997">
                <a:tc>
                  <a:txBody>
                    <a:bodyPr/>
                    <a:lstStyle/>
                    <a:p>
                      <a:pPr marL="0" algn="ctr" rtl="0" fontAlgn="ctr"/>
                      <a:r>
                        <a:rPr lang="en-GB" sz="600" b="1" i="0" u="none" strike="noStrike">
                          <a:solidFill>
                            <a:srgbClr val="FFFFFF"/>
                          </a:solidFill>
                          <a:effectLst/>
                          <a:latin typeface="+mn-lt"/>
                          <a:ea typeface="+mn-ea"/>
                          <a:cs typeface="+mn-cs"/>
                        </a:rPr>
                        <a:t>Measure Type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marL="36000" algn="ctr" rtl="0" fontAlgn="ctr"/>
                      <a:r>
                        <a:rPr lang="en-GB" sz="600" b="0" i="0" u="none" strike="noStrike">
                          <a:solidFill>
                            <a:srgbClr val="000000"/>
                          </a:solidFill>
                          <a:effectLst/>
                          <a:latin typeface="+mn-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n-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n-lt"/>
                        </a:rPr>
                        <a:t>Right First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n-lt"/>
                        </a:rPr>
                        <a:t>Cycle Time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2994419"/>
                  </a:ext>
                </a:extLst>
              </a:tr>
              <a:tr h="139997">
                <a:tc>
                  <a:txBody>
                    <a:bodyPr/>
                    <a:lstStyle/>
                    <a:p>
                      <a:pPr marL="0" algn="ctr" rtl="0" fontAlgn="ctr"/>
                      <a:r>
                        <a:rPr lang="en-GB" sz="600" b="1" i="0" u="none" strike="noStrike">
                          <a:solidFill>
                            <a:srgbClr val="FFFFFF"/>
                          </a:solidFill>
                          <a:effectLst/>
                          <a:latin typeface="+mn-lt"/>
                          <a:ea typeface="+mn-ea"/>
                          <a:cs typeface="+mn-cs"/>
                        </a:rPr>
                        <a:t>DSC+ Y1 Target Metric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marL="36000" algn="ctr" rtl="0" fontAlgn="ctr"/>
                      <a:r>
                        <a:rPr lang="en-GB" sz="600" b="0" i="0" u="none" strike="noStrike">
                          <a:solidFill>
                            <a:srgbClr val="000000"/>
                          </a:solidFill>
                          <a:effectLst/>
                          <a:latin typeface="+mn-lt"/>
                        </a:rPr>
                        <a:t>99.90%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n-lt"/>
                        </a:rPr>
                        <a:t>99.90%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n-lt"/>
                        </a:rPr>
                        <a:t>99.50%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rgbClr val="000000"/>
                          </a:solidFill>
                          <a:effectLst/>
                          <a:latin typeface="+mn-lt"/>
                        </a:rPr>
                        <a:t>99.50%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8620108"/>
                  </a:ext>
                </a:extLst>
              </a:tr>
              <a:tr h="139997">
                <a:tc>
                  <a:txBody>
                    <a:bodyPr/>
                    <a:lstStyle/>
                    <a:p>
                      <a:pPr marL="0" algn="ctr" rtl="0" fontAlgn="ctr"/>
                      <a:r>
                        <a:rPr lang="en-GB" sz="600" b="1" i="0" u="none" strike="noStrike">
                          <a:solidFill>
                            <a:srgbClr val="FFFFFF"/>
                          </a:solidFill>
                          <a:effectLst/>
                          <a:latin typeface="+mn-lt"/>
                          <a:ea typeface="+mn-ea"/>
                          <a:cs typeface="+mn-cs"/>
                        </a:rPr>
                        <a:t>Mar-21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marL="36000" algn="ctr" rtl="0" fontAlgn="ctr"/>
                      <a:r>
                        <a:rPr lang="en-GB" sz="600" b="0" i="0" u="none" strike="noStrike">
                          <a:solidFill>
                            <a:srgbClr val="FFFFFF"/>
                          </a:solidFill>
                          <a:effectLst/>
                          <a:latin typeface="+mn-lt"/>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FFFFFF"/>
                          </a:solidFill>
                          <a:effectLst/>
                          <a:latin typeface="+mn-lt"/>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FFFFFF"/>
                          </a:solidFill>
                          <a:effectLst/>
                          <a:latin typeface="+mn-lt"/>
                        </a:rPr>
                        <a:t>99.90%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600" b="0" i="0" u="none" strike="noStrike">
                          <a:solidFill>
                            <a:srgbClr val="FFFFFF"/>
                          </a:solidFill>
                          <a:effectLst/>
                          <a:latin typeface="+mn-lt"/>
                        </a:rPr>
                        <a:t>99.61%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358994804"/>
                  </a:ext>
                </a:extLst>
              </a:tr>
              <a:tr h="2653409">
                <a:tc>
                  <a:txBody>
                    <a:bodyPr/>
                    <a:lstStyle/>
                    <a:p>
                      <a:pPr marL="0" algn="ctr" rtl="0" fontAlgn="ctr"/>
                      <a:r>
                        <a:rPr lang="en-GB" sz="600" b="1" i="0" u="none" strike="noStrike">
                          <a:solidFill>
                            <a:srgbClr val="FFFFFF"/>
                          </a:solidFill>
                          <a:effectLst/>
                          <a:latin typeface="+mn-lt"/>
                          <a:ea typeface="+mn-ea"/>
                          <a:cs typeface="+mn-cs"/>
                        </a:rPr>
                        <a:t>Commentary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marL="207450" indent="-171450" algn="l" rtl="0" fontAlgn="ctr">
                        <a:buFont typeface="Arial" panose="020B0604020202020204" pitchFamily="34" charset="0"/>
                        <a:buChar char="•"/>
                      </a:pPr>
                      <a:r>
                        <a:rPr lang="en-GB" sz="600" b="0" i="0" u="none" strike="noStrike">
                          <a:solidFill>
                            <a:srgbClr val="000000"/>
                          </a:solidFill>
                          <a:effectLst/>
                          <a:latin typeface="+mn-lt"/>
                        </a:rPr>
                        <a:t>678,201 shipper transfers were expected to become effective within the calendar month of March. UK Link successfully processed all 678,201 transfers via 1,336,850 record transactions of .TRF supply point ownership notification files sent to the relevant incoming and outgoing shippers by D-2. </a:t>
                      </a:r>
                    </a:p>
                    <a:p>
                      <a:pPr marL="207450" indent="-171450" algn="l" rtl="0" fontAlgn="ctr">
                        <a:buFont typeface="Arial" panose="020B0604020202020204" pitchFamily="34" charset="0"/>
                        <a:buChar char="•"/>
                      </a:pPr>
                      <a:endParaRPr lang="en-GB" sz="600" b="0" i="0" u="none" strike="noStrike">
                        <a:solidFill>
                          <a:srgbClr val="000000"/>
                        </a:solidFill>
                        <a:effectLst/>
                        <a:latin typeface="+mn-lt"/>
                      </a:endParaRPr>
                    </a:p>
                    <a:p>
                      <a:pPr marL="207450" indent="-171450" algn="l" rtl="0" fontAlgn="ctr">
                        <a:buFont typeface="Arial" panose="020B0604020202020204" pitchFamily="34" charset="0"/>
                        <a:buChar char="•"/>
                      </a:pPr>
                      <a:r>
                        <a:rPr lang="en-GB" sz="600" b="0" i="0" u="none" strike="noStrike">
                          <a:solidFill>
                            <a:srgbClr val="000000"/>
                          </a:solidFill>
                          <a:effectLst/>
                          <a:latin typeface="+mn-lt"/>
                        </a:rPr>
                        <a:t>1.03m confirmation requests were received, successfully processed in UK Link, and responded back to customers via .CFR confirmation response notification files within the 2 supply point business day industry-agreed SLA. </a:t>
                      </a:r>
                    </a:p>
                    <a:p>
                      <a:pPr marL="207450" indent="-171450" algn="l" rtl="0" fontAlgn="ctr">
                        <a:buFont typeface="Arial" panose="020B0604020202020204" pitchFamily="34" charset="0"/>
                        <a:buChar char="•"/>
                      </a:pPr>
                      <a:endParaRPr lang="en-GB" sz="600" b="0" i="0" u="none" strike="noStrike">
                        <a:solidFill>
                          <a:srgbClr val="000000"/>
                        </a:solidFill>
                        <a:effectLst/>
                        <a:latin typeface="+mn-lt"/>
                      </a:endParaRPr>
                    </a:p>
                    <a:p>
                      <a:pPr marL="207450" indent="-171450" algn="l" rtl="0" fontAlgn="ctr">
                        <a:buFont typeface="Arial" panose="020B0604020202020204" pitchFamily="34" charset="0"/>
                        <a:buChar char="•"/>
                      </a:pPr>
                      <a:r>
                        <a:rPr lang="en-GB" sz="600" b="0" i="0" u="none" strike="noStrike">
                          <a:solidFill>
                            <a:srgbClr val="000000"/>
                          </a:solidFill>
                          <a:effectLst/>
                          <a:latin typeface="+mn-lt"/>
                          <a:ea typeface="+mn-ea"/>
                          <a:cs typeface="+mn-cs"/>
                        </a:rPr>
                        <a:t>61,115</a:t>
                      </a:r>
                      <a:r>
                        <a:rPr lang="en-GB" sz="600" b="0" i="0" u="none" strike="noStrike">
                          <a:solidFill>
                            <a:srgbClr val="000000"/>
                          </a:solidFill>
                          <a:effectLst/>
                          <a:latin typeface="+mn-lt"/>
                        </a:rPr>
                        <a:t> Withdrawal and Objection (.WOR) notifications were successfully sent to customers, along with the </a:t>
                      </a:r>
                      <a:r>
                        <a:rPr lang="en-GB" sz="600" b="0" i="0" u="none" strike="noStrike">
                          <a:solidFill>
                            <a:srgbClr val="000000"/>
                          </a:solidFill>
                          <a:effectLst/>
                          <a:latin typeface="+mn-lt"/>
                          <a:ea typeface="+mn-ea"/>
                          <a:cs typeface="+mn-cs"/>
                        </a:rPr>
                        <a:t>receipt of 61,408 </a:t>
                      </a:r>
                      <a:r>
                        <a:rPr lang="en-GB" sz="600" b="0" i="0" u="none" strike="noStrike">
                          <a:solidFill>
                            <a:srgbClr val="000000"/>
                          </a:solidFill>
                          <a:effectLst/>
                          <a:latin typeface="+mn-lt"/>
                        </a:rPr>
                        <a:t>Withdrawal and Objection (.WAO) requests, all processed within SLA during March. </a:t>
                      </a:r>
                    </a:p>
                    <a:p>
                      <a:pPr marL="207450" indent="-171450" algn="l" rtl="0" fontAlgn="ctr">
                        <a:buFont typeface="Arial" panose="020B0604020202020204" pitchFamily="34" charset="0"/>
                        <a:buChar char="•"/>
                      </a:pPr>
                      <a:endParaRPr lang="en-GB" sz="600" b="0" i="0" u="none" strike="noStrike">
                        <a:solidFill>
                          <a:srgbClr val="000000"/>
                        </a:solidFill>
                        <a:effectLst/>
                        <a:latin typeface="+mn-lt"/>
                      </a:endParaRPr>
                    </a:p>
                    <a:p>
                      <a:pPr marL="207450" indent="-171450" algn="l" rtl="0" fontAlgn="ctr">
                        <a:buFont typeface="Arial" panose="020B0604020202020204" pitchFamily="34" charset="0"/>
                        <a:buChar char="•"/>
                      </a:pPr>
                      <a:r>
                        <a:rPr lang="en-GB" sz="600" b="0" i="0" u="none" strike="noStrike">
                          <a:solidFill>
                            <a:srgbClr val="000000"/>
                          </a:solidFill>
                          <a:effectLst/>
                          <a:latin typeface="+mn-lt"/>
                        </a:rPr>
                        <a:t>Across the 29</a:t>
                      </a:r>
                      <a:r>
                        <a:rPr lang="en-GB" sz="600" b="0" i="0" u="none" strike="noStrike" baseline="30000">
                          <a:solidFill>
                            <a:srgbClr val="000000"/>
                          </a:solidFill>
                          <a:effectLst/>
                          <a:latin typeface="+mn-lt"/>
                        </a:rPr>
                        <a:t>th</a:t>
                      </a:r>
                      <a:r>
                        <a:rPr lang="en-GB" sz="600" b="0" i="0" u="none" strike="noStrike">
                          <a:solidFill>
                            <a:srgbClr val="000000"/>
                          </a:solidFill>
                          <a:effectLst/>
                          <a:latin typeface="+mn-lt"/>
                        </a:rPr>
                        <a:t>/30</a:t>
                      </a:r>
                      <a:r>
                        <a:rPr lang="en-GB" sz="600" b="0" i="0" u="none" strike="noStrike" baseline="30000">
                          <a:solidFill>
                            <a:srgbClr val="000000"/>
                          </a:solidFill>
                          <a:effectLst/>
                          <a:latin typeface="+mn-lt"/>
                        </a:rPr>
                        <a:t>th</a:t>
                      </a:r>
                      <a:r>
                        <a:rPr lang="en-GB" sz="600" b="0" i="0" u="none" strike="noStrike">
                          <a:solidFill>
                            <a:srgbClr val="000000"/>
                          </a:solidFill>
                          <a:effectLst/>
                          <a:latin typeface="+mn-lt"/>
                        </a:rPr>
                        <a:t>/31</a:t>
                      </a:r>
                      <a:r>
                        <a:rPr lang="en-GB" sz="600" b="0" i="0" u="none" strike="noStrike" baseline="30000">
                          <a:solidFill>
                            <a:srgbClr val="000000"/>
                          </a:solidFill>
                          <a:effectLst/>
                          <a:latin typeface="+mn-lt"/>
                        </a:rPr>
                        <a:t>st</a:t>
                      </a:r>
                      <a:r>
                        <a:rPr lang="en-GB" sz="600" b="0" i="0" u="none" strike="noStrike">
                          <a:solidFill>
                            <a:srgbClr val="000000"/>
                          </a:solidFill>
                          <a:effectLst/>
                          <a:latin typeface="+mn-lt"/>
                        </a:rPr>
                        <a:t> March the TechOps service desk received 3x customer-raised tickets relating to concerns surrounding the late delivery and/or non-delivery of transfer files. Following investigation it was agreed with customers that all such suggested files where issued out onto the industry IX within the 2 supply point business day SLA. </a:t>
                      </a:r>
                    </a:p>
                  </a:txBody>
                  <a:tcPr marL="36000" marR="36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71450" marR="0" lvl="0" indent="-171450" algn="l" rtl="0" eaLnBrk="1" fontAlgn="ctr" latinLnBrk="0" hangingPunct="1">
                        <a:lnSpc>
                          <a:spcPct val="100000"/>
                        </a:lnSpc>
                        <a:spcBef>
                          <a:spcPts val="0"/>
                        </a:spcBef>
                        <a:spcAft>
                          <a:spcPts val="0"/>
                        </a:spcAft>
                        <a:buClrTx/>
                        <a:buSzTx/>
                        <a:buFont typeface="Arial" panose="020B0604020202020204" pitchFamily="34" charset="0"/>
                        <a:buChar char="•"/>
                      </a:pPr>
                      <a:r>
                        <a:rPr lang="en-GB" sz="600" b="0" i="0" u="none" strike="noStrike">
                          <a:solidFill>
                            <a:srgbClr val="000000"/>
                          </a:solidFill>
                          <a:effectLst/>
                          <a:highlight>
                            <a:srgbClr val="FFFFFF"/>
                          </a:highlight>
                          <a:latin typeface="+mn-lt"/>
                        </a:rPr>
                        <a:t>All shipper transfers that were required to become effective within the calendar month of March were successfully completed without any impacts witnessed during April in relation to the missing/partially processed file issues or the duplicate </a:t>
                      </a:r>
                      <a:r>
                        <a:rPr lang="en-GB" sz="600" b="0" i="0" u="none" strike="noStrike" err="1">
                          <a:solidFill>
                            <a:srgbClr val="000000"/>
                          </a:solidFill>
                          <a:effectLst/>
                          <a:highlight>
                            <a:srgbClr val="FFFFFF"/>
                          </a:highlight>
                          <a:latin typeface="+mn-lt"/>
                        </a:rPr>
                        <a:t>FileID</a:t>
                      </a:r>
                      <a:r>
                        <a:rPr lang="en-GB" sz="600" b="0" i="0" u="none" strike="noStrike">
                          <a:solidFill>
                            <a:srgbClr val="000000"/>
                          </a:solidFill>
                          <a:effectLst/>
                          <a:highlight>
                            <a:srgbClr val="FFFFFF"/>
                          </a:highlight>
                          <a:latin typeface="+mn-lt"/>
                        </a:rPr>
                        <a:t> outbound errors. </a:t>
                      </a:r>
                    </a:p>
                  </a:txBody>
                  <a:tcPr marL="36000" marR="36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GB" sz="600" b="0" i="0" u="none" strike="noStrike">
                          <a:solidFill>
                            <a:srgbClr val="000000"/>
                          </a:solidFill>
                          <a:effectLst/>
                          <a:latin typeface="+mn-lt"/>
                        </a:rPr>
                        <a:t>Customers submitted 112,673,127 meter reads to UK Link during March across all classes (1-4) via various inbound file types. </a:t>
                      </a: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endParaRPr lang="en-GB" sz="600" b="0" i="0" u="none" strike="noStrike">
                        <a:solidFill>
                          <a:srgbClr val="000000"/>
                        </a:solidFill>
                        <a:effectLst/>
                        <a:latin typeface="+mn-lt"/>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GB" sz="600" b="0" i="0" u="none" strike="noStrike">
                          <a:solidFill>
                            <a:srgbClr val="000000"/>
                          </a:solidFill>
                          <a:effectLst/>
                          <a:latin typeface="+mn-lt"/>
                        </a:rPr>
                        <a:t>UK Link successfully processed all 112.6m meter reads except for:</a:t>
                      </a:r>
                    </a:p>
                    <a:p>
                      <a:pPr marL="360000" marR="0" lvl="1"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GB" sz="600" b="0" i="0" u="none" strike="noStrike">
                          <a:solidFill>
                            <a:srgbClr val="000000"/>
                          </a:solidFill>
                          <a:effectLst/>
                          <a:latin typeface="+mn-lt"/>
                        </a:rPr>
                        <a:t>26,340 reads that triggered exceptions requiring manual intervention</a:t>
                      </a:r>
                    </a:p>
                    <a:p>
                      <a:pPr marL="360000" marR="0" lvl="1"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GB" sz="600" b="0" i="0" u="none" strike="noStrike">
                          <a:solidFill>
                            <a:srgbClr val="000000"/>
                          </a:solidFill>
                          <a:effectLst/>
                          <a:latin typeface="+mn-lt"/>
                        </a:rPr>
                        <a:t>45,197 reads were communicated back to customers in response / notifications files that were duplicated, causing impacts to customers in their IT systems.</a:t>
                      </a:r>
                    </a:p>
                    <a:p>
                      <a:pPr marL="359410" marR="0" lvl="1" indent="-171450" algn="l" rtl="0" eaLnBrk="1" fontAlgn="ctr" latinLnBrk="0" hangingPunct="1">
                        <a:lnSpc>
                          <a:spcPct val="100000"/>
                        </a:lnSpc>
                        <a:spcBef>
                          <a:spcPts val="0"/>
                        </a:spcBef>
                        <a:spcAft>
                          <a:spcPts val="0"/>
                        </a:spcAft>
                        <a:buClrTx/>
                        <a:buSzTx/>
                        <a:buFont typeface="Arial" panose="020B0604020202020204" pitchFamily="34" charset="0"/>
                        <a:buChar char="•"/>
                      </a:pPr>
                      <a:r>
                        <a:rPr lang="en-GB" sz="600" b="0" i="0" u="none" strike="noStrike">
                          <a:solidFill>
                            <a:srgbClr val="000000"/>
                          </a:solidFill>
                          <a:effectLst/>
                          <a:latin typeface="+mn-lt"/>
                        </a:rPr>
                        <a:t>Our analysis suggests that c. 40,155* meter reads were not processed into UK Link on 31</a:t>
                      </a:r>
                      <a:r>
                        <a:rPr lang="en-GB" sz="600" b="0" i="0" u="none" strike="noStrike" baseline="30000">
                          <a:solidFill>
                            <a:srgbClr val="000000"/>
                          </a:solidFill>
                          <a:effectLst/>
                          <a:latin typeface="+mn-lt"/>
                        </a:rPr>
                        <a:t>st</a:t>
                      </a:r>
                      <a:r>
                        <a:rPr lang="en-GB" sz="600" b="0" i="0" u="none" strike="noStrike">
                          <a:solidFill>
                            <a:srgbClr val="000000"/>
                          </a:solidFill>
                          <a:effectLst/>
                          <a:latin typeface="+mn-lt"/>
                        </a:rPr>
                        <a:t> March which required customer effort for some files containing these reads to be resubmitted to UK Link. </a:t>
                      </a:r>
                    </a:p>
                    <a:p>
                      <a:pPr marL="360000" marR="0" lvl="1"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endParaRPr lang="en-GB" sz="600" b="0" i="0" u="none" strike="noStrike">
                        <a:solidFill>
                          <a:srgbClr val="000000"/>
                        </a:solidFill>
                        <a:effectLst/>
                        <a:latin typeface="+mn-lt"/>
                      </a:endParaRPr>
                    </a:p>
                    <a:p>
                      <a:pPr marL="171450" marR="0" lvl="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endParaRPr lang="en-GB" sz="600" b="0" i="0" u="none" strike="noStrike">
                        <a:solidFill>
                          <a:srgbClr val="000000"/>
                        </a:solidFill>
                        <a:effectLst/>
                        <a:latin typeface="+mn-lt"/>
                      </a:endParaRPr>
                    </a:p>
                  </a:txBody>
                  <a:tcPr marL="36000" marR="36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171450" indent="-171450" algn="l" rtl="0" fontAlgn="ctr">
                        <a:buFont typeface="Arial" panose="020B0604020202020204" pitchFamily="34" charset="0"/>
                        <a:buChar char="•"/>
                      </a:pPr>
                      <a:r>
                        <a:rPr lang="en-GB" sz="600" b="0" i="0" u="none" strike="noStrike">
                          <a:solidFill>
                            <a:schemeClr val="tx1"/>
                          </a:solidFill>
                          <a:effectLst/>
                          <a:latin typeface="+mn-lt"/>
                        </a:rPr>
                        <a:t>As a result of the Class 3 MOD700 logic introduced in 2019, UK Link </a:t>
                      </a:r>
                      <a:r>
                        <a:rPr lang="en-GB" sz="600" b="0" i="0" u="none" strike="noStrike">
                          <a:solidFill>
                            <a:srgbClr val="000000"/>
                          </a:solidFill>
                          <a:effectLst/>
                          <a:latin typeface="+mn-lt"/>
                        </a:rPr>
                        <a:t>processed and uploaded to UK Link 31,349,390 of the c.113m reads received from customers in March. </a:t>
                      </a:r>
                    </a:p>
                    <a:p>
                      <a:pPr marL="171450" indent="-171450" algn="l" rtl="0" fontAlgn="ctr">
                        <a:buFont typeface="Arial" panose="020B0604020202020204" pitchFamily="34" charset="0"/>
                        <a:buChar char="•"/>
                      </a:pPr>
                      <a:endParaRPr lang="en-GB" sz="600" b="0" i="0" u="none" strike="noStrike">
                        <a:solidFill>
                          <a:srgbClr val="000000"/>
                        </a:solidFill>
                        <a:effectLst/>
                        <a:latin typeface="+mn-lt"/>
                      </a:endParaRPr>
                    </a:p>
                    <a:p>
                      <a:pPr marL="171450" indent="-171450" algn="l" rtl="0" fontAlgn="ctr">
                        <a:buFont typeface="Arial" panose="020B0604020202020204" pitchFamily="34" charset="0"/>
                        <a:buChar char="•"/>
                      </a:pPr>
                      <a:r>
                        <a:rPr lang="en-GB" sz="600" b="0" i="0" u="none" strike="noStrike">
                          <a:solidFill>
                            <a:srgbClr val="000000"/>
                          </a:solidFill>
                          <a:effectLst/>
                          <a:latin typeface="+mn-lt"/>
                        </a:rPr>
                        <a:t>All 31,349,390 reads were successfully ‘processed’ in UK Link which saw acceptance and rejection responses issued out to customers via .URN and .URS read response files within SLA during March. </a:t>
                      </a:r>
                    </a:p>
                    <a:p>
                      <a:pPr marL="171450" indent="-171450" algn="l" rtl="0" fontAlgn="ctr">
                        <a:buFont typeface="Arial" panose="020B0604020202020204" pitchFamily="34" charset="0"/>
                        <a:buChar char="•"/>
                      </a:pPr>
                      <a:endParaRPr lang="en-GB" sz="600" b="0" i="0" u="none" strike="noStrike">
                        <a:solidFill>
                          <a:srgbClr val="000000"/>
                        </a:solidFill>
                        <a:effectLst/>
                        <a:latin typeface="+mn-lt"/>
                      </a:endParaRPr>
                    </a:p>
                    <a:p>
                      <a:pPr marL="171450" indent="-171450" algn="l" rtl="0" fontAlgn="ctr">
                        <a:buFont typeface="Arial" panose="020B0604020202020204" pitchFamily="34" charset="0"/>
                        <a:buChar char="•"/>
                      </a:pPr>
                      <a:r>
                        <a:rPr lang="en-GB" sz="600" b="0" i="0" u="none" strike="noStrike">
                          <a:solidFill>
                            <a:srgbClr val="000000"/>
                          </a:solidFill>
                          <a:effectLst/>
                          <a:latin typeface="+mn-lt"/>
                        </a:rPr>
                        <a:t>Our analysis suggests that c. 40,155* meter reads were unfortunately not processed into UK Link on the 31</a:t>
                      </a:r>
                      <a:r>
                        <a:rPr lang="en-GB" sz="600" b="0" i="0" u="none" strike="noStrike" baseline="30000">
                          <a:solidFill>
                            <a:srgbClr val="000000"/>
                          </a:solidFill>
                          <a:effectLst/>
                          <a:latin typeface="+mn-lt"/>
                        </a:rPr>
                        <a:t>st</a:t>
                      </a:r>
                      <a:r>
                        <a:rPr lang="en-GB" sz="600" b="0" i="0" u="none" strike="noStrike">
                          <a:solidFill>
                            <a:srgbClr val="000000"/>
                          </a:solidFill>
                          <a:effectLst/>
                          <a:latin typeface="+mn-lt"/>
                        </a:rPr>
                        <a:t> March within SLA timescales as a result of the P2. </a:t>
                      </a:r>
                    </a:p>
                    <a:p>
                      <a:pPr marL="171450" indent="-171450" algn="l" rtl="0" fontAlgn="ctr">
                        <a:buFont typeface="Arial" panose="020B0604020202020204" pitchFamily="34" charset="0"/>
                        <a:buChar char="•"/>
                      </a:pPr>
                      <a:endParaRPr lang="en-GB" sz="600" b="0" i="0" u="none" strike="noStrike">
                        <a:solidFill>
                          <a:srgbClr val="000000"/>
                        </a:solidFill>
                        <a:effectLst/>
                        <a:latin typeface="+mn-lt"/>
                      </a:endParaRPr>
                    </a:p>
                    <a:p>
                      <a:pPr marL="171450" indent="-171450" algn="l" rtl="0" fontAlgn="ctr">
                        <a:buFont typeface="Arial" panose="020B0604020202020204" pitchFamily="34" charset="0"/>
                        <a:buChar char="•"/>
                      </a:pPr>
                      <a:r>
                        <a:rPr lang="en-GB" sz="600" b="0" i="0" u="none" strike="noStrike">
                          <a:solidFill>
                            <a:srgbClr val="000000"/>
                          </a:solidFill>
                          <a:effectLst/>
                          <a:latin typeface="+mn-lt"/>
                        </a:rPr>
                        <a:t>Customers submitted 798,841 asset update requests during March. 86,364 of these requests were unfortunately not processed/responded to within SLA. </a:t>
                      </a:r>
                    </a:p>
                    <a:p>
                      <a:pPr marL="171450" indent="-171450" algn="l" rtl="0" fontAlgn="ctr">
                        <a:buFont typeface="Arial" panose="020B0604020202020204" pitchFamily="34" charset="0"/>
                        <a:buChar char="•"/>
                      </a:pPr>
                      <a:endParaRPr lang="en-GB" sz="600" b="0" i="0" u="none" strike="noStrike">
                        <a:solidFill>
                          <a:srgbClr val="000000"/>
                        </a:solidFill>
                        <a:effectLst/>
                        <a:latin typeface="+mn-lt"/>
                      </a:endParaRPr>
                    </a:p>
                    <a:p>
                      <a:pPr marL="171450" indent="-171450" algn="l" rtl="0" fontAlgn="ctr">
                        <a:buFont typeface="Arial" panose="020B0604020202020204" pitchFamily="34" charset="0"/>
                        <a:buChar char="•"/>
                      </a:pPr>
                      <a:r>
                        <a:rPr lang="en-GB" sz="600" b="0" i="0" u="none" strike="noStrike">
                          <a:solidFill>
                            <a:srgbClr val="000000"/>
                          </a:solidFill>
                          <a:effectLst/>
                          <a:latin typeface="+mn-lt"/>
                        </a:rPr>
                        <a:t>126,585 request SLA breaches from a combined read and asset total of 31.4m represents a 99.61% cycle time performance for this KPM during March. </a:t>
                      </a:r>
                    </a:p>
                  </a:txBody>
                  <a:tcPr marL="36000" marR="36000" marT="36000" marB="3600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6940298"/>
                  </a:ext>
                </a:extLst>
              </a:tr>
            </a:tbl>
          </a:graphicData>
        </a:graphic>
      </p:graphicFrame>
      <p:sp>
        <p:nvSpPr>
          <p:cNvPr id="6" name="Rectangle 5">
            <a:extLst>
              <a:ext uri="{FF2B5EF4-FFF2-40B4-BE49-F238E27FC236}">
                <a16:creationId xmlns:a16="http://schemas.microsoft.com/office/drawing/2014/main" id="{3B325BCD-EF50-471F-98F4-75EE74201AF1}"/>
              </a:ext>
            </a:extLst>
          </p:cNvPr>
          <p:cNvSpPr/>
          <p:nvPr/>
        </p:nvSpPr>
        <p:spPr>
          <a:xfrm>
            <a:off x="100337" y="713843"/>
            <a:ext cx="8943326" cy="307777"/>
          </a:xfrm>
          <a:prstGeom prst="rect">
            <a:avLst/>
          </a:prstGeom>
        </p:spPr>
        <p:txBody>
          <a:bodyPr wrap="square">
            <a:spAutoFit/>
          </a:bodyPr>
          <a:lstStyle/>
          <a:p>
            <a:r>
              <a:rPr lang="en-US" sz="700"/>
              <a:t>Please find outlined below the baselined positions for the 4x DSC+ KPM March performance month measures that were classified as ‘Under Review’ at April’s DSC+ Contract Review meeting as a result of the ongoing Post Implementation Review and TechOps ticketing triage for all incidents raised by customers in relation to the P2 UKL file processing incident following the UK Link Upgrade activities implemented on 27</a:t>
            </a:r>
            <a:r>
              <a:rPr lang="en-US" sz="700" baseline="30000"/>
              <a:t>th</a:t>
            </a:r>
            <a:r>
              <a:rPr lang="en-US" sz="700"/>
              <a:t>/28</a:t>
            </a:r>
            <a:r>
              <a:rPr lang="en-US" sz="700" baseline="30000"/>
              <a:t>th</a:t>
            </a:r>
            <a:r>
              <a:rPr lang="en-US" sz="700"/>
              <a:t> March. </a:t>
            </a:r>
            <a:endParaRPr lang="en-GB" sz="700"/>
          </a:p>
        </p:txBody>
      </p:sp>
      <p:sp>
        <p:nvSpPr>
          <p:cNvPr id="7" name="Rectangle 6">
            <a:extLst>
              <a:ext uri="{FF2B5EF4-FFF2-40B4-BE49-F238E27FC236}">
                <a16:creationId xmlns:a16="http://schemas.microsoft.com/office/drawing/2014/main" id="{7392AF21-09E7-437F-AE2F-3B7C075EEA53}"/>
              </a:ext>
            </a:extLst>
          </p:cNvPr>
          <p:cNvSpPr/>
          <p:nvPr/>
        </p:nvSpPr>
        <p:spPr>
          <a:xfrm>
            <a:off x="165095" y="4793857"/>
            <a:ext cx="8943326" cy="193664"/>
          </a:xfrm>
          <a:prstGeom prst="rect">
            <a:avLst/>
          </a:prstGeom>
          <a:noFill/>
          <a:ln>
            <a:noFill/>
          </a:ln>
        </p:spPr>
        <p:txBody>
          <a:bodyPr wrap="square" lIns="0" tIns="0" rIns="0" bIns="0" rtlCol="0" anchor="ctr"/>
          <a:lstStyle/>
          <a:p>
            <a:r>
              <a:rPr lang="en-GB" sz="500" i="1"/>
              <a:t>* Figure includes estimated data. A small number of files were not processed into UK link on 31</a:t>
            </a:r>
            <a:r>
              <a:rPr lang="en-GB" sz="500" i="1" baseline="30000"/>
              <a:t>st</a:t>
            </a:r>
            <a:r>
              <a:rPr lang="en-GB" sz="500" i="1"/>
              <a:t> March and as a result we do not have access to a portion of these. We have therefore estimated the number of records in the files we do not have access to using the average number of transactions typically submitted in those file by the impacted customers. We have used the actual number of transactions where known.</a:t>
            </a:r>
          </a:p>
        </p:txBody>
      </p:sp>
    </p:spTree>
    <p:extLst>
      <p:ext uri="{BB962C8B-B14F-4D97-AF65-F5344CB8AC3E}">
        <p14:creationId xmlns:p14="http://schemas.microsoft.com/office/powerpoint/2010/main" val="352212767"/>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Michael Orsler</DisplayName>
        <AccountId>38</AccountId>
        <AccountType/>
      </UserInfo>
      <UserInfo>
        <DisplayName>Reiss Campbell</DisplayName>
        <AccountId>28</AccountId>
        <AccountType/>
      </UserInfo>
      <UserInfo>
        <DisplayName>Sarah Gull</DisplayName>
        <AccountId>58</AccountId>
        <AccountType/>
      </UserInfo>
      <UserInfo>
        <DisplayName>Kevin Moylan</DisplayName>
        <AccountId>40</AccountId>
        <AccountType/>
      </UserInfo>
      <UserInfo>
        <DisplayName>Linda Whitcroft</DisplayName>
        <AccountId>34</AccountId>
        <AccountType/>
      </UserInfo>
      <UserInfo>
        <DisplayName>Antony Matthews</DisplayName>
        <AccountId>37</AccountId>
        <AccountType/>
      </UserInfo>
      <UserInfo>
        <DisplayName>Gemma Whitehouse</DisplayName>
        <AccountId>33</AccountId>
        <AccountType/>
      </UserInfo>
      <UserInfo>
        <DisplayName>Sue Treverton</DisplayName>
        <AccountId>104</AccountId>
        <AccountType/>
      </UserInfo>
      <UserInfo>
        <DisplayName>Imran Sangra</DisplayName>
        <AccountId>54</AccountId>
        <AccountType/>
      </UserInfo>
      <UserInfo>
        <DisplayName>T - DSC+ Operational Performance Owners</DisplayName>
        <AccountId>6</AccountId>
        <AccountType/>
      </UserInfo>
      <UserInfo>
        <DisplayName>Clive Nicholas</DisplayName>
        <AccountId>57</AccountId>
        <AccountType/>
      </UserInfo>
      <UserInfo>
        <DisplayName>Darren P Jackson</DisplayName>
        <AccountId>60</AccountId>
        <AccountType/>
      </UserInfo>
      <UserInfo>
        <DisplayName>Nicky Guest</DisplayName>
        <AccountId>107</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2" ma:contentTypeDescription="Create a new document." ma:contentTypeScope="" ma:versionID="8d43dc58f4be256e0872fee0ddd01b45">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19bab5e5e8857395343a357c49ac1bcf"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http://schemas.openxmlformats.org/package/2006/metadata/core-properties"/>
    <ds:schemaRef ds:uri="http://purl.org/dc/elements/1.1/"/>
    <ds:schemaRef ds:uri="http://purl.org/dc/dcmitype/"/>
    <ds:schemaRef ds:uri="http://schemas.microsoft.com/office/2006/documentManagement/types"/>
    <ds:schemaRef ds:uri="http://purl.org/dc/terms/"/>
    <ds:schemaRef ds:uri="http://schemas.microsoft.com/office/2006/metadata/properties"/>
    <ds:schemaRef ds:uri="http://www.w3.org/XML/1998/namespace"/>
    <ds:schemaRef ds:uri="http://schemas.microsoft.com/office/infopath/2007/PartnerControls"/>
    <ds:schemaRef ds:uri="3092569d-7549-4f1f-b838-122d264c6bd8"/>
    <ds:schemaRef ds:uri="01f7a547-d57a-44ce-a211-81869c79743b"/>
  </ds:schemaRefs>
</ds:datastoreItem>
</file>

<file path=customXml/itemProps3.xml><?xml version="1.0" encoding="utf-8"?>
<ds:datastoreItem xmlns:ds="http://schemas.openxmlformats.org/officeDocument/2006/customXml" ds:itemID="{08841421-C559-4C11-A55F-F7032C0971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437</TotalTime>
  <Words>3291</Words>
  <Application>Microsoft Office PowerPoint</Application>
  <PresentationFormat>On-screen Show (16:9)</PresentationFormat>
  <Paragraphs>563</Paragraphs>
  <Slides>8</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Arial</vt:lpstr>
      <vt:lpstr>Calibri</vt:lpstr>
      <vt:lpstr>Poppins medium</vt:lpstr>
      <vt:lpstr>Wingdings</vt:lpstr>
      <vt:lpstr>Office Theme</vt:lpstr>
      <vt:lpstr>6_xoserve templates</vt:lpstr>
      <vt:lpstr>April 2021 KPM Operational  Performance Summary</vt:lpstr>
      <vt:lpstr>PowerPoint Presentation</vt:lpstr>
      <vt:lpstr>PowerPoint Presentation</vt:lpstr>
      <vt:lpstr>April 2021 Failure Summary</vt:lpstr>
      <vt:lpstr>PowerPoint Presentation</vt:lpstr>
      <vt:lpstr>PowerPoint Presentation</vt:lpstr>
      <vt:lpstr>March 2021 Outstanding KPM Summary</vt:lpstr>
      <vt:lpstr>PowerPoint Presentation</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Angela Clarke</cp:lastModifiedBy>
  <cp:revision>4</cp:revision>
  <cp:lastPrinted>2020-03-11T11:28:55Z</cp:lastPrinted>
  <dcterms:created xsi:type="dcterms:W3CDTF">2018-09-02T17:12:15Z</dcterms:created>
  <dcterms:modified xsi:type="dcterms:W3CDTF">2021-08-11T10:30:43Z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1937992760</vt:i4>
  </property>
  <property fmtid="{D5CDD505-2E9C-101B-9397-08002B2CF9AE}" pid="3" name="_NewReviewCycle">
    <vt:lpwstr/>
  </property>
  <property fmtid="{D5CDD505-2E9C-101B-9397-08002B2CF9AE}" pid="4" name="_EmailSubject">
    <vt:lpwstr>XEC Dashboard August v1.0 White - Feedback OE Slides.pptx</vt:lpwstr>
  </property>
  <property fmtid="{D5CDD505-2E9C-101B-9397-08002B2CF9AE}" pid="5" name="_AuthorEmail">
    <vt:lpwstr>peta.haworth@xoserve.com</vt:lpwstr>
  </property>
  <property fmtid="{D5CDD505-2E9C-101B-9397-08002B2CF9AE}" pid="6" name="_AuthorEmailDisplayName">
    <vt:lpwstr>Haworth, Peta</vt:lpwstr>
  </property>
  <property fmtid="{D5CDD505-2E9C-101B-9397-08002B2CF9AE}" pid="7" name="_PreviousAdHocReviewCycleID">
    <vt:i4>692534916</vt:i4>
  </property>
  <property fmtid="{D5CDD505-2E9C-101B-9397-08002B2CF9AE}" pid="8" name="ContentTypeId">
    <vt:lpwstr>0x01010041A7FD4F90B5DA4788FF0464472C409F</vt:lpwstr>
  </property>
</Properties>
</file>