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88" r:id="rId5"/>
    <p:sldId id="298" r:id="rId6"/>
    <p:sldId id="321" r:id="rId7"/>
    <p:sldId id="322" r:id="rId8"/>
    <p:sldId id="323" r:id="rId9"/>
    <p:sldId id="324" r:id="rId10"/>
    <p:sldId id="325" r:id="rId11"/>
    <p:sldId id="326" r:id="rId12"/>
  </p:sldIdLst>
  <p:sldSz cx="9144000" cy="5143500" type="screen16x9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B8DA"/>
    <a:srgbClr val="B1D6E8"/>
    <a:srgbClr val="707272"/>
    <a:srgbClr val="2B80B1"/>
    <a:srgbClr val="AFB1B1"/>
    <a:srgbClr val="D97609"/>
    <a:srgbClr val="FCFC28"/>
    <a:srgbClr val="40D1F5"/>
    <a:srgbClr val="FFFFFF"/>
    <a:srgbClr val="9C48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A50802-6A11-4A54-B75C-64F345F1DC49}" v="8066" dt="2021-09-01T13:57:03.9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5" autoAdjust="0"/>
    <p:restoredTop sz="99645" autoAdjust="0"/>
  </p:normalViewPr>
  <p:slideViewPr>
    <p:cSldViewPr>
      <p:cViewPr varScale="1">
        <p:scale>
          <a:sx n="151" d="100"/>
          <a:sy n="151" d="100"/>
        </p:scale>
        <p:origin x="396" y="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31/08/2021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067694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en-GB" dirty="0"/>
              <a:t>Re-assignment of Supplier Identity in the event of an appointment of a Supplier of Last Resort (</a:t>
            </a:r>
            <a:r>
              <a:rPr lang="en-GB" dirty="0" err="1"/>
              <a:t>SoLR</a:t>
            </a:r>
            <a:r>
              <a:rPr lang="en-GB" dirty="0"/>
              <a:t>).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47814"/>
            <a:ext cx="6400800" cy="1102519"/>
          </a:xfrm>
        </p:spPr>
        <p:txBody>
          <a:bodyPr>
            <a:normAutofit/>
          </a:bodyPr>
          <a:lstStyle/>
          <a:p>
            <a:r>
              <a:rPr lang="en-GB" sz="2000" b="1" dirty="0"/>
              <a:t>September 2021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792B1-327B-479E-ABE7-4015E929F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 - </a:t>
            </a:r>
            <a:r>
              <a:rPr lang="en-GB" dirty="0" err="1"/>
              <a:t>SoLR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9624A-805B-498B-AD03-51E0BCAAD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5566"/>
            <a:ext cx="8229600" cy="3672408"/>
          </a:xfrm>
        </p:spPr>
        <p:txBody>
          <a:bodyPr>
            <a:normAutofit lnSpcReduction="10000"/>
          </a:bodyPr>
          <a:lstStyle/>
          <a:p>
            <a:r>
              <a:rPr lang="en-GB" sz="1600" dirty="0">
                <a:solidFill>
                  <a:schemeClr val="tx2"/>
                </a:solidFill>
              </a:rPr>
              <a:t>In the event of a Supplier failure Ofgem will appoint a Supplier of Last Resort (</a:t>
            </a:r>
            <a:r>
              <a:rPr lang="en-GB" sz="1600" dirty="0" err="1">
                <a:solidFill>
                  <a:schemeClr val="tx2"/>
                </a:solidFill>
              </a:rPr>
              <a:t>SoLR</a:t>
            </a:r>
            <a:r>
              <a:rPr lang="en-GB" sz="1600" dirty="0">
                <a:solidFill>
                  <a:schemeClr val="tx2"/>
                </a:solidFill>
              </a:rPr>
              <a:t>) to ensure continuity of supply for consumers</a:t>
            </a:r>
          </a:p>
          <a:p>
            <a:pPr lvl="1"/>
            <a:r>
              <a:rPr lang="en-GB" sz="1400" dirty="0">
                <a:solidFill>
                  <a:schemeClr val="tx2"/>
                </a:solidFill>
              </a:rPr>
              <a:t>It is not a frequent event – 17 instances since November 2018</a:t>
            </a:r>
          </a:p>
          <a:p>
            <a:pPr lvl="1"/>
            <a:r>
              <a:rPr lang="en-GB" sz="1400" dirty="0">
                <a:solidFill>
                  <a:schemeClr val="tx2"/>
                </a:solidFill>
              </a:rPr>
              <a:t>Average number of impacted Meter Points is c73k per </a:t>
            </a:r>
            <a:r>
              <a:rPr lang="en-GB" sz="1400" dirty="0" err="1">
                <a:solidFill>
                  <a:schemeClr val="tx2"/>
                </a:solidFill>
              </a:rPr>
              <a:t>SoLR</a:t>
            </a:r>
            <a:r>
              <a:rPr lang="en-GB" sz="1400" dirty="0">
                <a:solidFill>
                  <a:schemeClr val="tx2"/>
                </a:solidFill>
              </a:rPr>
              <a:t>, but can be greater (for example, 5 </a:t>
            </a:r>
            <a:r>
              <a:rPr lang="en-GB" sz="1400" dirty="0" err="1">
                <a:solidFill>
                  <a:schemeClr val="tx2"/>
                </a:solidFill>
              </a:rPr>
              <a:t>SoLRs</a:t>
            </a:r>
            <a:r>
              <a:rPr lang="en-GB" sz="1400" dirty="0">
                <a:solidFill>
                  <a:schemeClr val="tx2"/>
                </a:solidFill>
              </a:rPr>
              <a:t> &gt;100k in this period)</a:t>
            </a:r>
          </a:p>
          <a:p>
            <a:pPr marL="0" indent="0">
              <a:buNone/>
            </a:pPr>
            <a:endParaRPr lang="en-GB" sz="1600" dirty="0">
              <a:solidFill>
                <a:schemeClr val="tx2"/>
              </a:solidFill>
            </a:endParaRPr>
          </a:p>
          <a:p>
            <a:r>
              <a:rPr lang="en-GB" sz="1600" dirty="0">
                <a:solidFill>
                  <a:schemeClr val="tx2"/>
                </a:solidFill>
              </a:rPr>
              <a:t>DB4 envisaged that the Market Participant Identity (MP Id) of the failed Supplier would transfer to the </a:t>
            </a:r>
            <a:r>
              <a:rPr lang="en-GB" sz="1600" dirty="0" err="1">
                <a:solidFill>
                  <a:schemeClr val="tx2"/>
                </a:solidFill>
              </a:rPr>
              <a:t>SoLR</a:t>
            </a:r>
            <a:endParaRPr lang="en-GB" sz="1600" dirty="0">
              <a:solidFill>
                <a:schemeClr val="tx2"/>
              </a:solidFill>
            </a:endParaRPr>
          </a:p>
          <a:p>
            <a:r>
              <a:rPr lang="en-GB" sz="1600" dirty="0">
                <a:solidFill>
                  <a:schemeClr val="tx2"/>
                </a:solidFill>
              </a:rPr>
              <a:t>This thinking would have helped shape the Non Functional Requirements for the Central Switch System (CSS) – including the defined Peak of Peak transactions in excess of a ‘normal’ day of Switch processing</a:t>
            </a:r>
          </a:p>
          <a:p>
            <a:pPr lvl="1"/>
            <a:r>
              <a:rPr lang="en-GB" sz="1400" dirty="0">
                <a:solidFill>
                  <a:schemeClr val="tx2"/>
                </a:solidFill>
              </a:rPr>
              <a:t>PERF140 – average daily volume of Switch Requests = 42,300</a:t>
            </a:r>
          </a:p>
          <a:p>
            <a:pPr lvl="1"/>
            <a:r>
              <a:rPr lang="en-GB" sz="1400" dirty="0">
                <a:solidFill>
                  <a:schemeClr val="tx2"/>
                </a:solidFill>
              </a:rPr>
              <a:t>PERF160 – “the system shall be capable of processing 250,000 Switch Requests in additional to a normal day’s volume”</a:t>
            </a:r>
          </a:p>
          <a:p>
            <a:r>
              <a:rPr lang="en-GB" sz="1600" dirty="0">
                <a:solidFill>
                  <a:schemeClr val="tx2"/>
                </a:solidFill>
              </a:rPr>
              <a:t>We anticipate that the gas allocation is [45%] of PERF160 – [112,500 Switches]</a:t>
            </a:r>
          </a:p>
        </p:txBody>
      </p:sp>
    </p:spTree>
    <p:extLst>
      <p:ext uri="{BB962C8B-B14F-4D97-AF65-F5344CB8AC3E}">
        <p14:creationId xmlns:p14="http://schemas.microsoft.com/office/powerpoint/2010/main" val="1864499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792B1-327B-479E-ABE7-4015E929F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 - </a:t>
            </a:r>
            <a:r>
              <a:rPr lang="en-GB" dirty="0" err="1"/>
              <a:t>SoLR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9624A-805B-498B-AD03-51E0BCAAD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5566"/>
            <a:ext cx="8229600" cy="3672408"/>
          </a:xfrm>
        </p:spPr>
        <p:txBody>
          <a:bodyPr>
            <a:normAutofit/>
          </a:bodyPr>
          <a:lstStyle/>
          <a:p>
            <a:r>
              <a:rPr lang="en-GB" sz="1600" dirty="0">
                <a:solidFill>
                  <a:schemeClr val="tx2"/>
                </a:solidFill>
              </a:rPr>
              <a:t>Currently, as a rule the Supplier MP Id does not transfer within the gas sector – unless where a full transfer of rights and obligations occurs (such as in a Trade Sale)</a:t>
            </a:r>
          </a:p>
          <a:p>
            <a:r>
              <a:rPr lang="en-GB" sz="1600" dirty="0" err="1">
                <a:solidFill>
                  <a:schemeClr val="tx2"/>
                </a:solidFill>
              </a:rPr>
              <a:t>SoLRs</a:t>
            </a:r>
            <a:r>
              <a:rPr lang="en-GB" sz="1600" dirty="0">
                <a:solidFill>
                  <a:schemeClr val="tx2"/>
                </a:solidFill>
              </a:rPr>
              <a:t> are currently enacted by Registration activities initiated by the Shipper</a:t>
            </a:r>
          </a:p>
          <a:p>
            <a:endParaRPr lang="en-GB" sz="1600" dirty="0">
              <a:solidFill>
                <a:schemeClr val="tx2"/>
              </a:solidFill>
            </a:endParaRPr>
          </a:p>
          <a:p>
            <a:r>
              <a:rPr lang="en-GB" sz="1600" dirty="0">
                <a:solidFill>
                  <a:schemeClr val="tx2"/>
                </a:solidFill>
              </a:rPr>
              <a:t>As a consequence gas industry participants (specifically Shippers and DNs) can rely on notifications generated from </a:t>
            </a:r>
            <a:r>
              <a:rPr lang="en-GB" sz="1600" dirty="0" err="1">
                <a:solidFill>
                  <a:schemeClr val="tx2"/>
                </a:solidFill>
              </a:rPr>
              <a:t>UKLink</a:t>
            </a:r>
            <a:r>
              <a:rPr lang="en-GB" sz="1600" dirty="0">
                <a:solidFill>
                  <a:schemeClr val="tx2"/>
                </a:solidFill>
              </a:rPr>
              <a:t> systems if they need to identify the change in Supplier identity</a:t>
            </a:r>
          </a:p>
          <a:p>
            <a:r>
              <a:rPr lang="en-GB" sz="1600" dirty="0">
                <a:solidFill>
                  <a:schemeClr val="tx2"/>
                </a:solidFill>
              </a:rPr>
              <a:t>UK Link systems can rely on receipt of these flows to define Supplier effective dates to determine which parties are entitled to data</a:t>
            </a:r>
          </a:p>
          <a:p>
            <a:endParaRPr lang="en-GB" sz="1600" dirty="0">
              <a:solidFill>
                <a:schemeClr val="tx2"/>
              </a:solidFill>
            </a:endParaRPr>
          </a:p>
          <a:p>
            <a:r>
              <a:rPr lang="en-GB" sz="1600" dirty="0">
                <a:solidFill>
                  <a:schemeClr val="tx2"/>
                </a:solidFill>
              </a:rPr>
              <a:t>Shipper identity will also need to be amended (if applicable) registration transactions in UKL (pre CSS) or via CSS (post CSS)</a:t>
            </a:r>
          </a:p>
        </p:txBody>
      </p:sp>
    </p:spTree>
    <p:extLst>
      <p:ext uri="{BB962C8B-B14F-4D97-AF65-F5344CB8AC3E}">
        <p14:creationId xmlns:p14="http://schemas.microsoft.com/office/powerpoint/2010/main" val="593631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792B1-327B-479E-ABE7-4015E929F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Options Considered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9624A-805B-498B-AD03-51E0BCAAD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5566"/>
            <a:ext cx="8229600" cy="3672408"/>
          </a:xfrm>
        </p:spPr>
        <p:txBody>
          <a:bodyPr>
            <a:normAutofit/>
          </a:bodyPr>
          <a:lstStyle/>
          <a:p>
            <a:r>
              <a:rPr lang="en-GB" sz="1600" dirty="0">
                <a:solidFill>
                  <a:schemeClr val="tx2"/>
                </a:solidFill>
              </a:rPr>
              <a:t>A paper was produced by Xoserve to assess options, the shortlisted options were:</a:t>
            </a:r>
          </a:p>
          <a:p>
            <a:endParaRPr lang="en-GB" sz="1600" dirty="0">
              <a:solidFill>
                <a:schemeClr val="tx2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GB" sz="1400" dirty="0">
                <a:solidFill>
                  <a:schemeClr val="tx2"/>
                </a:solidFill>
              </a:rPr>
              <a:t>MPID / Supplier Short Code Re assignment as per DB4 baseline / implement XRN5144</a:t>
            </a:r>
          </a:p>
          <a:p>
            <a:pPr marL="800100" lvl="1" indent="-342900">
              <a:buFont typeface="+mj-lt"/>
              <a:buAutoNum type="arabicPeriod"/>
            </a:pPr>
            <a:endParaRPr lang="en-GB" sz="1400" dirty="0">
              <a:solidFill>
                <a:schemeClr val="tx2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GB" sz="1400" dirty="0">
                <a:solidFill>
                  <a:schemeClr val="tx2"/>
                </a:solidFill>
              </a:rPr>
              <a:t>Submission and processing of switch requests by the </a:t>
            </a:r>
            <a:r>
              <a:rPr lang="en-GB" sz="1400" dirty="0" err="1">
                <a:solidFill>
                  <a:schemeClr val="tx2"/>
                </a:solidFill>
              </a:rPr>
              <a:t>SoLR</a:t>
            </a:r>
            <a:r>
              <a:rPr lang="en-GB" sz="1400" dirty="0">
                <a:solidFill>
                  <a:schemeClr val="tx2"/>
                </a:solidFill>
              </a:rPr>
              <a:t> over a number of days, but below the CSS NFR daily Peak of Peaks, to give effect to the </a:t>
            </a:r>
            <a:r>
              <a:rPr lang="en-GB" sz="1400" dirty="0" err="1">
                <a:solidFill>
                  <a:schemeClr val="tx2"/>
                </a:solidFill>
              </a:rPr>
              <a:t>SoLR</a:t>
            </a:r>
            <a:r>
              <a:rPr lang="en-GB" sz="1400" dirty="0">
                <a:solidFill>
                  <a:schemeClr val="tx2"/>
                </a:solidFill>
              </a:rPr>
              <a:t> </a:t>
            </a:r>
          </a:p>
          <a:p>
            <a:pPr marL="800100" lvl="1" indent="-342900">
              <a:buFont typeface="+mj-lt"/>
              <a:buAutoNum type="arabicPeriod"/>
            </a:pPr>
            <a:endParaRPr lang="en-GB" sz="1400" dirty="0">
              <a:solidFill>
                <a:schemeClr val="tx2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GB" sz="1400" dirty="0">
                <a:solidFill>
                  <a:schemeClr val="tx2"/>
                </a:solidFill>
              </a:rPr>
              <a:t>Retain separate process within UKL for maintaining Supplier in the event of </a:t>
            </a:r>
            <a:r>
              <a:rPr lang="en-GB" sz="1400" dirty="0" err="1">
                <a:solidFill>
                  <a:schemeClr val="tx2"/>
                </a:solidFill>
              </a:rPr>
              <a:t>SoLR</a:t>
            </a:r>
            <a:r>
              <a:rPr lang="en-GB" sz="1400" dirty="0">
                <a:solidFill>
                  <a:schemeClr val="tx2"/>
                </a:solidFill>
              </a:rPr>
              <a:t> event – retrospectively insert a break into the UKL history AND revert to original Supplier Id for </a:t>
            </a:r>
            <a:r>
              <a:rPr lang="en-GB" sz="1400" dirty="0" err="1">
                <a:solidFill>
                  <a:schemeClr val="tx2"/>
                </a:solidFill>
              </a:rPr>
              <a:t>SoLR</a:t>
            </a:r>
            <a:endParaRPr lang="en-GB" sz="1400" dirty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endParaRPr lang="en-GB" sz="1400" dirty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r>
              <a:rPr lang="en-GB" sz="1400" b="1" dirty="0">
                <a:solidFill>
                  <a:schemeClr val="tx2"/>
                </a:solidFill>
              </a:rPr>
              <a:t>Our view is that the preferred option is Option 2, but this needs to be confirmed with Market Participants</a:t>
            </a:r>
          </a:p>
        </p:txBody>
      </p:sp>
    </p:spTree>
    <p:extLst>
      <p:ext uri="{BB962C8B-B14F-4D97-AF65-F5344CB8AC3E}">
        <p14:creationId xmlns:p14="http://schemas.microsoft.com/office/powerpoint/2010/main" val="2714927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792B1-327B-479E-ABE7-4015E929F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94010"/>
            <a:ext cx="8229600" cy="637580"/>
          </a:xfrm>
        </p:spPr>
        <p:txBody>
          <a:bodyPr>
            <a:normAutofit fontScale="90000"/>
          </a:bodyPr>
          <a:lstStyle/>
          <a:p>
            <a:r>
              <a:rPr lang="en-GB" sz="2000" dirty="0"/>
              <a:t>Option 2: </a:t>
            </a:r>
            <a:r>
              <a:rPr lang="en-GB" sz="2000" dirty="0">
                <a:solidFill>
                  <a:schemeClr val="tx2"/>
                </a:solidFill>
              </a:rPr>
              <a:t>Submission and processing of switch requests by the </a:t>
            </a:r>
            <a:r>
              <a:rPr lang="en-GB" sz="2000" dirty="0" err="1">
                <a:solidFill>
                  <a:schemeClr val="tx2"/>
                </a:solidFill>
              </a:rPr>
              <a:t>SoLR</a:t>
            </a:r>
            <a:r>
              <a:rPr lang="en-GB" sz="2000" dirty="0">
                <a:solidFill>
                  <a:schemeClr val="tx2"/>
                </a:solidFill>
              </a:rPr>
              <a:t> over a number of days, but below the CSS NFR daily Peak of Peaks, to give effect to the </a:t>
            </a:r>
            <a:r>
              <a:rPr lang="en-GB" sz="2000" dirty="0" err="1">
                <a:solidFill>
                  <a:schemeClr val="tx2"/>
                </a:solidFill>
              </a:rPr>
              <a:t>SoLR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br>
              <a:rPr lang="en-GB" dirty="0">
                <a:solidFill>
                  <a:schemeClr val="tx2"/>
                </a:solidFill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9624A-805B-498B-AD03-51E0BCAAD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3598"/>
            <a:ext cx="8229600" cy="3672408"/>
          </a:xfrm>
        </p:spPr>
        <p:txBody>
          <a:bodyPr>
            <a:normAutofit/>
          </a:bodyPr>
          <a:lstStyle/>
          <a:p>
            <a:r>
              <a:rPr lang="en-GB" sz="1400" dirty="0">
                <a:solidFill>
                  <a:schemeClr val="tx2"/>
                </a:solidFill>
              </a:rPr>
              <a:t>The </a:t>
            </a:r>
            <a:r>
              <a:rPr lang="en-GB" sz="1400" dirty="0" err="1">
                <a:solidFill>
                  <a:schemeClr val="tx2"/>
                </a:solidFill>
              </a:rPr>
              <a:t>SoLR</a:t>
            </a:r>
            <a:r>
              <a:rPr lang="en-GB" sz="1400" dirty="0">
                <a:solidFill>
                  <a:schemeClr val="tx2"/>
                </a:solidFill>
              </a:rPr>
              <a:t> Effective Date would be notified by Ofgem and utilised for Settlement – As Is</a:t>
            </a:r>
          </a:p>
          <a:p>
            <a:r>
              <a:rPr lang="en-GB" sz="1400" dirty="0">
                <a:solidFill>
                  <a:schemeClr val="tx2"/>
                </a:solidFill>
              </a:rPr>
              <a:t>The change to the effective date would be enacted in systems by Switch Requests submitted by the </a:t>
            </a:r>
            <a:r>
              <a:rPr lang="en-GB" sz="1400" dirty="0" err="1">
                <a:solidFill>
                  <a:schemeClr val="tx2"/>
                </a:solidFill>
              </a:rPr>
              <a:t>SoLR</a:t>
            </a:r>
            <a:r>
              <a:rPr lang="en-GB" sz="1400" dirty="0">
                <a:solidFill>
                  <a:schemeClr val="tx2"/>
                </a:solidFill>
              </a:rPr>
              <a:t> to transfer from the failed Supplier identity</a:t>
            </a:r>
          </a:p>
          <a:p>
            <a:pPr lvl="1"/>
            <a:r>
              <a:rPr lang="en-GB" sz="1200" dirty="0">
                <a:solidFill>
                  <a:schemeClr val="tx2"/>
                </a:solidFill>
              </a:rPr>
              <a:t>Volumes of Switches per day would not exceed the allocated gas Peak of Peak volumes</a:t>
            </a:r>
          </a:p>
          <a:p>
            <a:pPr lvl="1"/>
            <a:r>
              <a:rPr lang="en-GB" sz="1200" dirty="0">
                <a:solidFill>
                  <a:schemeClr val="tx2"/>
                </a:solidFill>
              </a:rPr>
              <a:t>The registration of the </a:t>
            </a:r>
            <a:r>
              <a:rPr lang="en-GB" sz="1200" dirty="0" err="1">
                <a:solidFill>
                  <a:schemeClr val="tx2"/>
                </a:solidFill>
              </a:rPr>
              <a:t>SoLR</a:t>
            </a:r>
            <a:r>
              <a:rPr lang="en-GB" sz="1200" dirty="0">
                <a:solidFill>
                  <a:schemeClr val="tx2"/>
                </a:solidFill>
              </a:rPr>
              <a:t> may take longer than one day where the number of Meter Points subject to </a:t>
            </a:r>
            <a:r>
              <a:rPr lang="en-GB" sz="1200" dirty="0" err="1">
                <a:solidFill>
                  <a:schemeClr val="tx2"/>
                </a:solidFill>
              </a:rPr>
              <a:t>SoLR</a:t>
            </a:r>
            <a:r>
              <a:rPr lang="en-GB" sz="1200" dirty="0">
                <a:solidFill>
                  <a:schemeClr val="tx2"/>
                </a:solidFill>
              </a:rPr>
              <a:t> exceeds the Switch Request capacity of CSS / UKL / Supplier</a:t>
            </a:r>
          </a:p>
          <a:p>
            <a:r>
              <a:rPr lang="en-GB" sz="1400" dirty="0">
                <a:solidFill>
                  <a:schemeClr val="tx2"/>
                </a:solidFill>
              </a:rPr>
              <a:t>Settlement may require a period of manual intervention – as today - until the Registrations are concluded</a:t>
            </a:r>
          </a:p>
          <a:p>
            <a:r>
              <a:rPr lang="en-GB" sz="1400" dirty="0">
                <a:solidFill>
                  <a:schemeClr val="tx2"/>
                </a:solidFill>
              </a:rPr>
              <a:t>Switch Requests will be able to amend the Shipper identity as well as the </a:t>
            </a:r>
            <a:r>
              <a:rPr lang="en-GB" sz="1400" dirty="0" err="1">
                <a:solidFill>
                  <a:schemeClr val="tx2"/>
                </a:solidFill>
              </a:rPr>
              <a:t>SoLR</a:t>
            </a:r>
            <a:r>
              <a:rPr lang="en-GB" sz="1400" dirty="0">
                <a:solidFill>
                  <a:schemeClr val="tx2"/>
                </a:solidFill>
              </a:rPr>
              <a:t> Supplier Identity</a:t>
            </a:r>
          </a:p>
          <a:p>
            <a:endParaRPr lang="en-GB" sz="1400" dirty="0">
              <a:solidFill>
                <a:schemeClr val="tx2"/>
              </a:solidFill>
            </a:endParaRPr>
          </a:p>
          <a:p>
            <a:r>
              <a:rPr lang="en-GB" sz="1400" dirty="0">
                <a:solidFill>
                  <a:schemeClr val="tx2"/>
                </a:solidFill>
              </a:rPr>
              <a:t>Provided that each </a:t>
            </a:r>
            <a:r>
              <a:rPr lang="en-GB" sz="1400" dirty="0" err="1">
                <a:solidFill>
                  <a:schemeClr val="tx2"/>
                </a:solidFill>
              </a:rPr>
              <a:t>SoLR</a:t>
            </a:r>
            <a:r>
              <a:rPr lang="en-GB" sz="1400" dirty="0">
                <a:solidFill>
                  <a:schemeClr val="tx2"/>
                </a:solidFill>
              </a:rPr>
              <a:t> event can be concluded within a short period, this option should limit changes to CSS systems, central systems and Market Participant systems</a:t>
            </a:r>
          </a:p>
          <a:p>
            <a:pPr lvl="1"/>
            <a:r>
              <a:rPr lang="en-GB" sz="1200" dirty="0">
                <a:solidFill>
                  <a:schemeClr val="tx2"/>
                </a:solidFill>
              </a:rPr>
              <a:t>This opinion needs to be verified by Market Participants</a:t>
            </a:r>
          </a:p>
          <a:p>
            <a:pPr marL="0" indent="0">
              <a:buNone/>
            </a:pPr>
            <a:endParaRPr lang="en-GB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63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792B1-327B-479E-ABE7-4015E929F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66018"/>
            <a:ext cx="8229600" cy="637580"/>
          </a:xfrm>
        </p:spPr>
        <p:txBody>
          <a:bodyPr>
            <a:normAutofit fontScale="90000"/>
          </a:bodyPr>
          <a:lstStyle/>
          <a:p>
            <a:r>
              <a:rPr lang="en-GB" sz="2000" dirty="0"/>
              <a:t>Option 1: </a:t>
            </a:r>
            <a:r>
              <a:rPr lang="en-GB" sz="2000" dirty="0">
                <a:solidFill>
                  <a:schemeClr val="tx2"/>
                </a:solidFill>
              </a:rPr>
              <a:t>MPID / Supplier Short Code Re assignment as per DB4 baseline / implement XRN5144</a:t>
            </a:r>
            <a:br>
              <a:rPr lang="en-GB" sz="2000" dirty="0">
                <a:solidFill>
                  <a:schemeClr val="tx2"/>
                </a:solidFill>
              </a:rPr>
            </a:br>
            <a:br>
              <a:rPr lang="en-GB" dirty="0">
                <a:solidFill>
                  <a:schemeClr val="tx2"/>
                </a:solidFill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9624A-805B-498B-AD03-51E0BCAAD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3598"/>
            <a:ext cx="8229600" cy="3672408"/>
          </a:xfrm>
        </p:spPr>
        <p:txBody>
          <a:bodyPr>
            <a:normAutofit/>
          </a:bodyPr>
          <a:lstStyle/>
          <a:p>
            <a:r>
              <a:rPr lang="en-GB" sz="1400" dirty="0">
                <a:solidFill>
                  <a:schemeClr val="tx2"/>
                </a:solidFill>
              </a:rPr>
              <a:t>This process will reallocate the Supplier Identity, but will require changes to central systems to ensure that:</a:t>
            </a:r>
          </a:p>
          <a:p>
            <a:pPr lvl="1"/>
            <a:r>
              <a:rPr lang="en-GB" sz="1400" dirty="0">
                <a:solidFill>
                  <a:schemeClr val="tx2"/>
                </a:solidFill>
              </a:rPr>
              <a:t>Changes to UK Link systems to amend Organisation / Market Participant Roles and to allow effective dates to ensure that data release is only to the authorised party</a:t>
            </a:r>
          </a:p>
          <a:p>
            <a:pPr lvl="1"/>
            <a:r>
              <a:rPr lang="en-GB" sz="1400" dirty="0">
                <a:solidFill>
                  <a:schemeClr val="tx2"/>
                </a:solidFill>
              </a:rPr>
              <a:t>Changes to fulfil notices to market participants currently generated by Registration activity</a:t>
            </a:r>
          </a:p>
          <a:p>
            <a:r>
              <a:rPr lang="en-GB" sz="1400" dirty="0">
                <a:solidFill>
                  <a:schemeClr val="tx2"/>
                </a:solidFill>
              </a:rPr>
              <a:t>Settlement would require a period of manual intervention – as today - until the Change of Shipper activity is undertaken (if applicable)</a:t>
            </a:r>
          </a:p>
          <a:p>
            <a:r>
              <a:rPr lang="en-GB" sz="1400" dirty="0">
                <a:solidFill>
                  <a:schemeClr val="tx2"/>
                </a:solidFill>
              </a:rPr>
              <a:t>Shippers have sought assurances that this option would be optional – presumably reserving the right to utilise Switch Requests to enact this</a:t>
            </a:r>
          </a:p>
          <a:p>
            <a:endParaRPr lang="en-GB" sz="1400" dirty="0">
              <a:solidFill>
                <a:schemeClr val="tx2"/>
              </a:solidFill>
            </a:endParaRPr>
          </a:p>
          <a:p>
            <a:r>
              <a:rPr lang="en-GB" sz="1400" dirty="0">
                <a:solidFill>
                  <a:schemeClr val="tx2"/>
                </a:solidFill>
              </a:rPr>
              <a:t>This will require significant change to central systems and market participant systems (Transporters, and potentially Shippers / Suppliers, if mandated).  </a:t>
            </a:r>
          </a:p>
        </p:txBody>
      </p:sp>
    </p:spTree>
    <p:extLst>
      <p:ext uri="{BB962C8B-B14F-4D97-AF65-F5344CB8AC3E}">
        <p14:creationId xmlns:p14="http://schemas.microsoft.com/office/powerpoint/2010/main" val="1037898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792B1-327B-479E-ABE7-4015E929F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82042"/>
            <a:ext cx="8229600" cy="637580"/>
          </a:xfrm>
        </p:spPr>
        <p:txBody>
          <a:bodyPr>
            <a:normAutofit fontScale="90000"/>
          </a:bodyPr>
          <a:lstStyle/>
          <a:p>
            <a:r>
              <a:rPr lang="en-GB" sz="2000" dirty="0"/>
              <a:t>Option 3: </a:t>
            </a:r>
            <a:r>
              <a:rPr lang="en-GB" sz="2000" dirty="0">
                <a:solidFill>
                  <a:schemeClr val="tx2"/>
                </a:solidFill>
              </a:rPr>
              <a:t>Retain separate process within UKL for maintaining Supplier in the event of </a:t>
            </a:r>
            <a:r>
              <a:rPr lang="en-GB" sz="2000" dirty="0" err="1">
                <a:solidFill>
                  <a:schemeClr val="tx2"/>
                </a:solidFill>
              </a:rPr>
              <a:t>SoLR</a:t>
            </a:r>
            <a:r>
              <a:rPr lang="en-GB" sz="2000" dirty="0">
                <a:solidFill>
                  <a:schemeClr val="tx2"/>
                </a:solidFill>
              </a:rPr>
              <a:t> event – retrospectively insert a break into the UKL history AND revert to original Supplier Id for </a:t>
            </a:r>
            <a:r>
              <a:rPr lang="en-GB" sz="2000" dirty="0" err="1">
                <a:solidFill>
                  <a:schemeClr val="tx2"/>
                </a:solidFill>
              </a:rPr>
              <a:t>SoLR</a:t>
            </a:r>
            <a:br>
              <a:rPr lang="en-GB" sz="2000" dirty="0">
                <a:solidFill>
                  <a:schemeClr val="tx2"/>
                </a:solidFill>
              </a:rPr>
            </a:br>
            <a:br>
              <a:rPr lang="en-GB" sz="2000" dirty="0">
                <a:solidFill>
                  <a:schemeClr val="tx2"/>
                </a:solidFill>
              </a:rPr>
            </a:br>
            <a:br>
              <a:rPr lang="en-GB" dirty="0">
                <a:solidFill>
                  <a:schemeClr val="tx2"/>
                </a:solidFill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9624A-805B-498B-AD03-51E0BCAAD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3598"/>
            <a:ext cx="8229600" cy="3672408"/>
          </a:xfrm>
        </p:spPr>
        <p:txBody>
          <a:bodyPr>
            <a:normAutofit/>
          </a:bodyPr>
          <a:lstStyle/>
          <a:p>
            <a:r>
              <a:rPr lang="en-GB" sz="1400" dirty="0">
                <a:solidFill>
                  <a:schemeClr val="tx2"/>
                </a:solidFill>
              </a:rPr>
              <a:t>Retain the As Is process in UKL to allow retrospective update of the Supplier Identity using an existing industry file to update the MP Id in UK Link</a:t>
            </a:r>
          </a:p>
          <a:p>
            <a:pPr lvl="1"/>
            <a:r>
              <a:rPr lang="en-GB" sz="1200" dirty="0">
                <a:solidFill>
                  <a:schemeClr val="tx2"/>
                </a:solidFill>
              </a:rPr>
              <a:t>This will create the registration event to notify Market Participants and the break in UKL history</a:t>
            </a:r>
          </a:p>
          <a:p>
            <a:r>
              <a:rPr lang="en-GB" sz="1400" dirty="0">
                <a:solidFill>
                  <a:schemeClr val="tx2"/>
                </a:solidFill>
              </a:rPr>
              <a:t>Allow MP Id reallocation in CSS</a:t>
            </a:r>
          </a:p>
          <a:p>
            <a:r>
              <a:rPr lang="en-GB" sz="1400" dirty="0">
                <a:solidFill>
                  <a:schemeClr val="tx2"/>
                </a:solidFill>
              </a:rPr>
              <a:t>This would still require reallocation of the MP Id – Market Participants would still need to impact assess this</a:t>
            </a:r>
          </a:p>
          <a:p>
            <a:r>
              <a:rPr lang="en-GB" sz="1400" dirty="0">
                <a:solidFill>
                  <a:schemeClr val="tx2"/>
                </a:solidFill>
              </a:rPr>
              <a:t>This option would create inconsistency [for a short period] between CSS and UKL</a:t>
            </a:r>
          </a:p>
          <a:p>
            <a:pPr marL="0" indent="0">
              <a:buNone/>
            </a:pPr>
            <a:endParaRPr lang="en-GB" sz="1400" dirty="0">
              <a:solidFill>
                <a:schemeClr val="tx2"/>
              </a:solidFill>
            </a:endParaRPr>
          </a:p>
          <a:p>
            <a:r>
              <a:rPr lang="en-GB" sz="1400" dirty="0">
                <a:solidFill>
                  <a:schemeClr val="tx2"/>
                </a:solidFill>
              </a:rPr>
              <a:t>This will require detailed Impact Assessment to central systems and regression testing (as this process was expected to be decommissioned).  </a:t>
            </a:r>
          </a:p>
          <a:p>
            <a:r>
              <a:rPr lang="en-GB" sz="1400" dirty="0">
                <a:solidFill>
                  <a:schemeClr val="tx2"/>
                </a:solidFill>
              </a:rPr>
              <a:t>For the same reason, the extent of impacts to market participant systems would need to be determined.  </a:t>
            </a:r>
          </a:p>
          <a:p>
            <a:endParaRPr lang="en-GB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736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792B1-327B-479E-ABE7-4015E929F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9624A-805B-498B-AD03-51E0BCAAD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5566"/>
            <a:ext cx="8229600" cy="3672408"/>
          </a:xfrm>
        </p:spPr>
        <p:txBody>
          <a:bodyPr>
            <a:normAutofit/>
          </a:bodyPr>
          <a:lstStyle/>
          <a:p>
            <a:r>
              <a:rPr lang="en-GB" sz="1600" dirty="0">
                <a:solidFill>
                  <a:schemeClr val="tx2"/>
                </a:solidFill>
              </a:rPr>
              <a:t>The following was assessed as the preferred option as it was anticipated that this limits impacts to Market Participants:</a:t>
            </a:r>
          </a:p>
          <a:p>
            <a:pPr lvl="1"/>
            <a:r>
              <a:rPr lang="en-GB" sz="1400" dirty="0">
                <a:solidFill>
                  <a:schemeClr val="tx2"/>
                </a:solidFill>
              </a:rPr>
              <a:t>Option 2 (Submission and processing of switch requests by the </a:t>
            </a:r>
            <a:r>
              <a:rPr lang="en-GB" sz="1400" dirty="0" err="1">
                <a:solidFill>
                  <a:schemeClr val="tx2"/>
                </a:solidFill>
              </a:rPr>
              <a:t>SoLR</a:t>
            </a:r>
            <a:r>
              <a:rPr lang="en-GB" sz="1400" dirty="0">
                <a:solidFill>
                  <a:schemeClr val="tx2"/>
                </a:solidFill>
              </a:rPr>
              <a:t> over a number of days, but below the CSS NFR daily Peak of Peaks, to give effect to the </a:t>
            </a:r>
            <a:r>
              <a:rPr lang="en-GB" sz="1400" dirty="0" err="1">
                <a:solidFill>
                  <a:schemeClr val="tx2"/>
                </a:solidFill>
              </a:rPr>
              <a:t>SoLR</a:t>
            </a:r>
            <a:r>
              <a:rPr lang="en-GB" sz="1400" dirty="0">
                <a:solidFill>
                  <a:schemeClr val="tx2"/>
                </a:solidFill>
              </a:rPr>
              <a:t>) was </a:t>
            </a:r>
            <a:r>
              <a:rPr lang="en-GB" sz="1200" dirty="0">
                <a:solidFill>
                  <a:schemeClr val="tx2"/>
                </a:solidFill>
              </a:rPr>
              <a:t>Assessment is required by the industry of this option</a:t>
            </a:r>
          </a:p>
          <a:p>
            <a:endParaRPr lang="en-GB" sz="1600" dirty="0">
              <a:solidFill>
                <a:schemeClr val="tx2"/>
              </a:solidFill>
            </a:endParaRPr>
          </a:p>
          <a:p>
            <a:r>
              <a:rPr lang="en-GB" sz="1600" dirty="0">
                <a:solidFill>
                  <a:schemeClr val="tx2"/>
                </a:solidFill>
              </a:rPr>
              <a:t>Is the above option supported?</a:t>
            </a:r>
          </a:p>
          <a:p>
            <a:r>
              <a:rPr lang="en-GB" sz="1600" dirty="0">
                <a:solidFill>
                  <a:schemeClr val="tx2"/>
                </a:solidFill>
              </a:rPr>
              <a:t>Are there any specific impacts that need to be considered with respect to this option?</a:t>
            </a:r>
          </a:p>
          <a:p>
            <a:endParaRPr lang="en-GB" sz="1600" dirty="0">
              <a:solidFill>
                <a:schemeClr val="tx2"/>
              </a:solidFill>
            </a:endParaRPr>
          </a:p>
          <a:p>
            <a:r>
              <a:rPr lang="en-GB" sz="1600" dirty="0">
                <a:solidFill>
                  <a:schemeClr val="tx2"/>
                </a:solidFill>
              </a:rPr>
              <a:t>Next steps:</a:t>
            </a:r>
          </a:p>
          <a:p>
            <a:pPr lvl="1"/>
            <a:r>
              <a:rPr lang="en-GB" sz="1400" dirty="0">
                <a:solidFill>
                  <a:schemeClr val="tx2"/>
                </a:solidFill>
              </a:rPr>
              <a:t>Collate immediate feedback</a:t>
            </a:r>
          </a:p>
          <a:p>
            <a:pPr lvl="1"/>
            <a:r>
              <a:rPr lang="en-GB" sz="1400" dirty="0">
                <a:solidFill>
                  <a:schemeClr val="tx2"/>
                </a:solidFill>
              </a:rPr>
              <a:t>Raise CR</a:t>
            </a:r>
          </a:p>
        </p:txBody>
      </p:sp>
    </p:spTree>
    <p:extLst>
      <p:ext uri="{BB962C8B-B14F-4D97-AF65-F5344CB8AC3E}">
        <p14:creationId xmlns:p14="http://schemas.microsoft.com/office/powerpoint/2010/main" val="2068513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7" ma:contentTypeDescription="Create a new document." ma:contentTypeScope="" ma:versionID="cb23e439608fa62b7d4e34d18c2a6014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8f8e5271f7d152bbf69cc47d21b266bc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966AA5-3D01-4B81-BAE0-8020A2E16EFF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257a0e4a-5d1e-49f5-8b04-af0f1b4adf0c"/>
    <ds:schemaRef ds:uri="http://purl.org/dc/terms/"/>
    <ds:schemaRef ds:uri="http://schemas.openxmlformats.org/package/2006/metadata/core-properties"/>
    <ds:schemaRef ds:uri="0e632b23-6baf-4f8f-9270-13b153b6ce54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5C28266F-29A5-4C73-B391-EBD908C9A3A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13780</TotalTime>
  <Words>1028</Words>
  <Application>Microsoft Office PowerPoint</Application>
  <PresentationFormat>On-screen Show (16:9)</PresentationFormat>
  <Paragraphs>67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Re-assignment of Supplier Identity in the event of an appointment of a Supplier of Last Resort (SoLR). </vt:lpstr>
      <vt:lpstr>Background - SoLR</vt:lpstr>
      <vt:lpstr>Background - SoLR</vt:lpstr>
      <vt:lpstr>Options Considered</vt:lpstr>
      <vt:lpstr>Option 2: Submission and processing of switch requests by the SoLR over a number of days, but below the CSS NFR daily Peak of Peaks, to give effect to the SoLR  </vt:lpstr>
      <vt:lpstr>Option 1: MPID / Supplier Short Code Re assignment as per DB4 baseline / implement XRN5144  </vt:lpstr>
      <vt:lpstr>Option 3: Retain separate process within UKL for maintaining Supplier in the event of SoLR event – retrospectively insert a break into the UKL history AND revert to original Supplier Id for SoLR   </vt:lpstr>
      <vt:lpstr>Summary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David Addison</cp:lastModifiedBy>
  <cp:revision>96</cp:revision>
  <cp:lastPrinted>2019-03-28T16:17:10Z</cp:lastPrinted>
  <dcterms:created xsi:type="dcterms:W3CDTF">2018-09-02T17:12:15Z</dcterms:created>
  <dcterms:modified xsi:type="dcterms:W3CDTF">2021-09-01T13:57:03Z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</Properties>
</file>