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5"/>
  </p:notesMasterIdLst>
  <p:handoutMasterIdLst>
    <p:handoutMasterId r:id="rId16"/>
  </p:handoutMasterIdLst>
  <p:sldIdLst>
    <p:sldId id="352" r:id="rId6"/>
    <p:sldId id="1790" r:id="rId7"/>
    <p:sldId id="1791" r:id="rId8"/>
    <p:sldId id="358" r:id="rId9"/>
    <p:sldId id="1792" r:id="rId10"/>
    <p:sldId id="361" r:id="rId11"/>
    <p:sldId id="1799" r:id="rId12"/>
    <p:sldId id="1796" r:id="rId13"/>
    <p:sldId id="1797" r:id="rId14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7A1C7-AB04-4B9E-BE12-78BCC441E3F0}" v="18" dt="2021-09-06T12:31:06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Clarke" userId="fe8f2832-4ba4-4aa0-82a4-7cd04b33095c" providerId="ADAL" clId="{DD67A1C7-AB04-4B9E-BE12-78BCC441E3F0}"/>
    <pc:docChg chg="undo custSel addSld delSld modSld">
      <pc:chgData name="Angela Clarke" userId="fe8f2832-4ba4-4aa0-82a4-7cd04b33095c" providerId="ADAL" clId="{DD67A1C7-AB04-4B9E-BE12-78BCC441E3F0}" dt="2021-09-06T15:19:33.488" v="165" actId="207"/>
      <pc:docMkLst>
        <pc:docMk/>
      </pc:docMkLst>
      <pc:sldChg chg="addSp delSp modSp del">
        <pc:chgData name="Angela Clarke" userId="fe8f2832-4ba4-4aa0-82a4-7cd04b33095c" providerId="ADAL" clId="{DD67A1C7-AB04-4B9E-BE12-78BCC441E3F0}" dt="2021-09-06T12:26:52.491" v="147" actId="2696"/>
        <pc:sldMkLst>
          <pc:docMk/>
          <pc:sldMk cId="3066863930" sldId="1798"/>
        </pc:sldMkLst>
        <pc:spChg chg="add del mod">
          <ac:chgData name="Angela Clarke" userId="fe8f2832-4ba4-4aa0-82a4-7cd04b33095c" providerId="ADAL" clId="{DD67A1C7-AB04-4B9E-BE12-78BCC441E3F0}" dt="2021-09-06T12:13:02.095" v="55" actId="21"/>
          <ac:spMkLst>
            <pc:docMk/>
            <pc:sldMk cId="3066863930" sldId="1798"/>
            <ac:spMk id="4" creationId="{D36682C4-5A22-4FBA-947F-12C4766861A0}"/>
          </ac:spMkLst>
        </pc:spChg>
        <pc:spChg chg="add del mod">
          <ac:chgData name="Angela Clarke" userId="fe8f2832-4ba4-4aa0-82a4-7cd04b33095c" providerId="ADAL" clId="{DD67A1C7-AB04-4B9E-BE12-78BCC441E3F0}" dt="2021-09-06T12:17:12.351" v="58"/>
          <ac:spMkLst>
            <pc:docMk/>
            <pc:sldMk cId="3066863930" sldId="1798"/>
            <ac:spMk id="6" creationId="{A27BAB1E-A9AD-4EA4-8566-6246E5A116FC}"/>
          </ac:spMkLst>
        </pc:spChg>
        <pc:graphicFrameChg chg="add mod modGraphic">
          <ac:chgData name="Angela Clarke" userId="fe8f2832-4ba4-4aa0-82a4-7cd04b33095c" providerId="ADAL" clId="{DD67A1C7-AB04-4B9E-BE12-78BCC441E3F0}" dt="2021-09-06T12:17:59.028" v="68" actId="14734"/>
          <ac:graphicFrameMkLst>
            <pc:docMk/>
            <pc:sldMk cId="3066863930" sldId="1798"/>
            <ac:graphicFrameMk id="7" creationId="{BCFD26C6-2F97-443D-A2CF-FE44152644F1}"/>
          </ac:graphicFrameMkLst>
        </pc:graphicFrameChg>
        <pc:graphicFrameChg chg="add del mod modGraphic">
          <ac:chgData name="Angela Clarke" userId="fe8f2832-4ba4-4aa0-82a4-7cd04b33095c" providerId="ADAL" clId="{DD67A1C7-AB04-4B9E-BE12-78BCC441E3F0}" dt="2021-09-06T12:16:49.680" v="57" actId="21"/>
          <ac:graphicFrameMkLst>
            <pc:docMk/>
            <pc:sldMk cId="3066863930" sldId="1798"/>
            <ac:graphicFrameMk id="8" creationId="{BB8F8EDE-79E1-4B69-86F9-B43CAD67DAD1}"/>
          </ac:graphicFrameMkLst>
        </pc:graphicFrameChg>
      </pc:sldChg>
      <pc:sldChg chg="modSp del">
        <pc:chgData name="Angela Clarke" userId="fe8f2832-4ba4-4aa0-82a4-7cd04b33095c" providerId="ADAL" clId="{DD67A1C7-AB04-4B9E-BE12-78BCC441E3F0}" dt="2021-09-05T15:44:47.486" v="50" actId="2696"/>
        <pc:sldMkLst>
          <pc:docMk/>
          <pc:sldMk cId="280215028" sldId="1799"/>
        </pc:sldMkLst>
        <pc:spChg chg="mod">
          <ac:chgData name="Angela Clarke" userId="fe8f2832-4ba4-4aa0-82a4-7cd04b33095c" providerId="ADAL" clId="{DD67A1C7-AB04-4B9E-BE12-78BCC441E3F0}" dt="2021-09-05T15:41:54.334" v="47" actId="207"/>
          <ac:spMkLst>
            <pc:docMk/>
            <pc:sldMk cId="280215028" sldId="1799"/>
            <ac:spMk id="2" creationId="{170285DE-E626-40D0-B869-DDEADCF38E02}"/>
          </ac:spMkLst>
        </pc:spChg>
        <pc:graphicFrameChg chg="modGraphic">
          <ac:chgData name="Angela Clarke" userId="fe8f2832-4ba4-4aa0-82a4-7cd04b33095c" providerId="ADAL" clId="{DD67A1C7-AB04-4B9E-BE12-78BCC441E3F0}" dt="2021-09-05T15:38:24.371" v="24" actId="313"/>
          <ac:graphicFrameMkLst>
            <pc:docMk/>
            <pc:sldMk cId="280215028" sldId="1799"/>
            <ac:graphicFrameMk id="4" creationId="{9F390F59-D216-4F99-B9A1-4F44A333740F}"/>
          </ac:graphicFrameMkLst>
        </pc:graphicFrameChg>
      </pc:sldChg>
      <pc:sldChg chg="addSp delSp modSp add">
        <pc:chgData name="Angela Clarke" userId="fe8f2832-4ba4-4aa0-82a4-7cd04b33095c" providerId="ADAL" clId="{DD67A1C7-AB04-4B9E-BE12-78BCC441E3F0}" dt="2021-09-06T15:19:33.488" v="165" actId="207"/>
        <pc:sldMkLst>
          <pc:docMk/>
          <pc:sldMk cId="3344630134" sldId="1799"/>
        </pc:sldMkLst>
        <pc:spChg chg="add del mod">
          <ac:chgData name="Angela Clarke" userId="fe8f2832-4ba4-4aa0-82a4-7cd04b33095c" providerId="ADAL" clId="{DD67A1C7-AB04-4B9E-BE12-78BCC441E3F0}" dt="2021-09-06T12:19:06.495" v="77" actId="3680"/>
          <ac:spMkLst>
            <pc:docMk/>
            <pc:sldMk cId="3344630134" sldId="1799"/>
            <ac:spMk id="4" creationId="{B7D6738A-5893-419C-BF34-E0E656C5D415}"/>
          </ac:spMkLst>
        </pc:spChg>
        <pc:graphicFrameChg chg="add del mod ord modGraphic">
          <ac:chgData name="Angela Clarke" userId="fe8f2832-4ba4-4aa0-82a4-7cd04b33095c" providerId="ADAL" clId="{DD67A1C7-AB04-4B9E-BE12-78BCC441E3F0}" dt="2021-09-06T12:18:52.033" v="76" actId="3680"/>
          <ac:graphicFrameMkLst>
            <pc:docMk/>
            <pc:sldMk cId="3344630134" sldId="1799"/>
            <ac:graphicFrameMk id="5" creationId="{F6DC2DF9-0FDA-49D6-B416-F31BA8F694DE}"/>
          </ac:graphicFrameMkLst>
        </pc:graphicFrameChg>
        <pc:graphicFrameChg chg="del">
          <ac:chgData name="Angela Clarke" userId="fe8f2832-4ba4-4aa0-82a4-7cd04b33095c" providerId="ADAL" clId="{DD67A1C7-AB04-4B9E-BE12-78BCC441E3F0}" dt="2021-09-06T12:18:11.915" v="71" actId="478"/>
          <ac:graphicFrameMkLst>
            <pc:docMk/>
            <pc:sldMk cId="3344630134" sldId="1799"/>
            <ac:graphicFrameMk id="7" creationId="{BCFD26C6-2F97-443D-A2CF-FE44152644F1}"/>
          </ac:graphicFrameMkLst>
        </pc:graphicFrameChg>
        <pc:graphicFrameChg chg="add del">
          <ac:chgData name="Angela Clarke" userId="fe8f2832-4ba4-4aa0-82a4-7cd04b33095c" providerId="ADAL" clId="{DD67A1C7-AB04-4B9E-BE12-78BCC441E3F0}" dt="2021-09-06T12:18:51.479" v="75" actId="3680"/>
          <ac:graphicFrameMkLst>
            <pc:docMk/>
            <pc:sldMk cId="3344630134" sldId="1799"/>
            <ac:graphicFrameMk id="8" creationId="{F62C9E32-6E04-4470-A4A3-C63051937595}"/>
          </ac:graphicFrameMkLst>
        </pc:graphicFrameChg>
        <pc:graphicFrameChg chg="add mod ord modGraphic">
          <ac:chgData name="Angela Clarke" userId="fe8f2832-4ba4-4aa0-82a4-7cd04b33095c" providerId="ADAL" clId="{DD67A1C7-AB04-4B9E-BE12-78BCC441E3F0}" dt="2021-09-06T15:19:33.488" v="165" actId="207"/>
          <ac:graphicFrameMkLst>
            <pc:docMk/>
            <pc:sldMk cId="3344630134" sldId="1799"/>
            <ac:graphicFrameMk id="10" creationId="{3AD88E88-8833-4EB9-9317-397147D0E0D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06/09/2021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6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515094" y="2507203"/>
            <a:ext cx="1674127" cy="1560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699237" y="4689396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244914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412770" y="3268956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56195" y="258660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574203" y="4670165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843242" y="4703287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48446" y="46734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01952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1364799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260176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602252" y="303000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4926754" y="4014498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4502234" y="4261062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38612" y="4094589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258051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810408" y="2835917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898255" y="3023644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700063" y="3312990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7483609" y="4074363"/>
            <a:ext cx="268749" cy="264139"/>
          </a:xfrm>
          <a:prstGeom prst="star5">
            <a:avLst>
              <a:gd name="adj" fmla="val 35873"/>
              <a:gd name="hf" fmla="val 105146"/>
              <a:gd name="vf" fmla="val 110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7239165" y="4288318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 Contract Signature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743562" y="403700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3141842" y="4269975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40507" y="402762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02085" y="4247147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1683771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1692512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149187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6775257" y="294405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6468453" y="3208540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2589126"/>
            <a:ext cx="268749" cy="290553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4740958" y="2814565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1539653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3856722" y="467016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794654" y="4685109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2198900" y="2851575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64969" y="312378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1581794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807179" y="2476431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560744" y="2655666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299770" y="404886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2137905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2313255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2322089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2091189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703261" y="1939776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148342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1635428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558319" y="380141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210633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288897" y="2077151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233124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077993" y="232154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472465" y="20642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2076357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218391" y="2313255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2328428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207158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85955" y="1892399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DDD5DD8-4689-4718-8A34-E135BF713009}"/>
              </a:ext>
            </a:extLst>
          </p:cNvPr>
          <p:cNvSpPr txBox="1"/>
          <p:nvPr/>
        </p:nvSpPr>
        <p:spPr>
          <a:xfrm>
            <a:off x="43873" y="3487757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 Consultation</a:t>
            </a:r>
            <a:endParaRPr lang="en-GB" sz="800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676545C-A600-49FD-808F-990DE13BFF42}"/>
              </a:ext>
            </a:extLst>
          </p:cNvPr>
          <p:cNvSpPr txBox="1"/>
          <p:nvPr/>
        </p:nvSpPr>
        <p:spPr>
          <a:xfrm>
            <a:off x="40477" y="3703201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Performance Assurance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C00E5EC-C627-4B5D-BB6A-CC262D71F6EE}"/>
              </a:ext>
            </a:extLst>
          </p:cNvPr>
          <p:cNvSpPr txBox="1"/>
          <p:nvPr/>
        </p:nvSpPr>
        <p:spPr>
          <a:xfrm>
            <a:off x="3510700" y="3820417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</a:p>
        </p:txBody>
      </p:sp>
      <p:sp>
        <p:nvSpPr>
          <p:cNvPr id="158" name="Star: 5 Points 157">
            <a:extLst>
              <a:ext uri="{FF2B5EF4-FFF2-40B4-BE49-F238E27FC236}">
                <a16:creationId xmlns:a16="http://schemas.microsoft.com/office/drawing/2014/main" id="{973B2104-B84D-414E-9EA1-3920C8AA82F7}"/>
              </a:ext>
            </a:extLst>
          </p:cNvPr>
          <p:cNvSpPr/>
          <p:nvPr/>
        </p:nvSpPr>
        <p:spPr>
          <a:xfrm>
            <a:off x="3700182" y="358147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1514EC8-C3EF-4423-86C5-94920E51D89C}"/>
              </a:ext>
            </a:extLst>
          </p:cNvPr>
          <p:cNvSpPr txBox="1"/>
          <p:nvPr/>
        </p:nvSpPr>
        <p:spPr>
          <a:xfrm>
            <a:off x="4040712" y="3834305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</a:p>
        </p:txBody>
      </p:sp>
      <p:sp>
        <p:nvSpPr>
          <p:cNvPr id="160" name="Star: 5 Points 159">
            <a:extLst>
              <a:ext uri="{FF2B5EF4-FFF2-40B4-BE49-F238E27FC236}">
                <a16:creationId xmlns:a16="http://schemas.microsoft.com/office/drawing/2014/main" id="{AD2424F6-C552-43D6-82EA-41D3CFB01BDA}"/>
              </a:ext>
            </a:extLst>
          </p:cNvPr>
          <p:cNvSpPr/>
          <p:nvPr/>
        </p:nvSpPr>
        <p:spPr>
          <a:xfrm>
            <a:off x="4229895" y="3585749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94E0E7F-B045-4146-B2E8-53D388875467}"/>
              </a:ext>
            </a:extLst>
          </p:cNvPr>
          <p:cNvSpPr txBox="1"/>
          <p:nvPr/>
        </p:nvSpPr>
        <p:spPr>
          <a:xfrm>
            <a:off x="1456463" y="1939097"/>
            <a:ext cx="216130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Proposed Licence Changes 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2B3F8FF-3B81-40BF-B1F8-4D2FAB78C7FA}"/>
              </a:ext>
            </a:extLst>
          </p:cNvPr>
          <p:cNvSpPr txBox="1"/>
          <p:nvPr/>
        </p:nvSpPr>
        <p:spPr>
          <a:xfrm>
            <a:off x="4791090" y="2323510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925FDD4-172D-4770-947E-7929CF9BF604}"/>
              </a:ext>
            </a:extLst>
          </p:cNvPr>
          <p:cNvSpPr txBox="1"/>
          <p:nvPr/>
        </p:nvSpPr>
        <p:spPr>
          <a:xfrm>
            <a:off x="7528612" y="230495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5" name="Star: 5 Points 164">
            <a:extLst>
              <a:ext uri="{FF2B5EF4-FFF2-40B4-BE49-F238E27FC236}">
                <a16:creationId xmlns:a16="http://schemas.microsoft.com/office/drawing/2014/main" id="{FE713293-7B7B-4428-A807-10E35D16D24C}"/>
              </a:ext>
            </a:extLst>
          </p:cNvPr>
          <p:cNvSpPr/>
          <p:nvPr/>
        </p:nvSpPr>
        <p:spPr>
          <a:xfrm>
            <a:off x="4591983" y="3577790"/>
            <a:ext cx="268749" cy="264139"/>
          </a:xfrm>
          <a:prstGeom prst="star5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9C94C99-B5C5-4F35-8141-C6FB75C80746}"/>
              </a:ext>
            </a:extLst>
          </p:cNvPr>
          <p:cNvSpPr txBox="1"/>
          <p:nvPr/>
        </p:nvSpPr>
        <p:spPr>
          <a:xfrm>
            <a:off x="4531194" y="383508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REC V2 - REC Code Consolidation Consultation </a:t>
            </a:r>
          </a:p>
          <a:p>
            <a:pPr lvl="1"/>
            <a:r>
              <a:rPr lang="en-US" dirty="0"/>
              <a:t>Decision published 30 April  2021</a:t>
            </a:r>
          </a:p>
          <a:p>
            <a:pPr lvl="1"/>
            <a:r>
              <a:rPr lang="en-US" dirty="0"/>
              <a:t>CR -D092 submitted on 21 June 2021 to implement V2 schedules, any further amendments will need to be raised via change control process.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CM Performance Assurance Consultation </a:t>
            </a:r>
          </a:p>
          <a:p>
            <a:pPr lvl="1"/>
            <a:r>
              <a:rPr lang="en-US" dirty="0"/>
              <a:t>Decision published 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RCC Statutory Licence Changes Consultation</a:t>
            </a:r>
          </a:p>
          <a:p>
            <a:pPr lvl="1"/>
            <a:r>
              <a:rPr lang="en-US" dirty="0"/>
              <a:t>Decision published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 V3 – Faster Switching Schedules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</a:p>
          <a:p>
            <a:pPr lvl="1"/>
            <a:r>
              <a:rPr lang="en-US" dirty="0"/>
              <a:t>CR-75 – introducing CSS Interface Provider role </a:t>
            </a:r>
            <a:endParaRPr lang="en-GB" dirty="0"/>
          </a:p>
          <a:p>
            <a:pPr lvl="1"/>
            <a:r>
              <a:rPr lang="en-GB" dirty="0"/>
              <a:t>Consultation commenced 01 April – responses due 30 July </a:t>
            </a:r>
          </a:p>
          <a:p>
            <a:pPr lvl="1"/>
            <a:r>
              <a:rPr lang="en-GB" dirty="0"/>
              <a:t>Xoserve response to Q2.1 and Q2.2  shared with CoMC</a:t>
            </a:r>
          </a:p>
          <a:p>
            <a:pPr lvl="1"/>
            <a:r>
              <a:rPr lang="en-GB" dirty="0"/>
              <a:t>Xoserve submitted response 30 July. 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SCR –Code Consolidation REC V2 (Sept 2021)</a:t>
            </a:r>
          </a:p>
          <a:p>
            <a:pPr lvl="1"/>
            <a:r>
              <a:rPr lang="en-GB" dirty="0"/>
              <a:t>Amendments to UNC to align with REC (B;G;M; GT-D)</a:t>
            </a:r>
          </a:p>
          <a:p>
            <a:pPr lvl="1"/>
            <a:r>
              <a:rPr lang="en-GB" dirty="0"/>
              <a:t>Mod submitted by Ofgem for presentation at Mod Panel on 20 May /IGT Panel 28 May </a:t>
            </a:r>
          </a:p>
          <a:p>
            <a:pPr lvl="1"/>
            <a:r>
              <a:rPr lang="en-GB" dirty="0"/>
              <a:t>Notice to implement Mod768 issued 2 July </a:t>
            </a:r>
          </a:p>
          <a:p>
            <a:pPr lvl="1"/>
            <a:r>
              <a:rPr lang="en-GB" dirty="0"/>
              <a:t>Implementation to take effect 01 Sept 2021 </a:t>
            </a:r>
          </a:p>
          <a:p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Queried consequential changes published –awaiting further update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Release of Protected Information to </a:t>
            </a:r>
            <a:r>
              <a:rPr lang="en-GB" dirty="0" err="1"/>
              <a:t>RECCo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UNC Mod 0762  and IGT UNC Mod 155 </a:t>
            </a:r>
            <a:r>
              <a:rPr lang="en-US" sz="1800" dirty="0"/>
              <a:t>added the Retail Energy Code Company as a new User type to the Data Permissions Matrix – implemented with effect from 12 July 2021 (UNC) and 23 July 2021(IGT UNC)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GB" sz="1800" dirty="0"/>
              <a:t>Progressed work with the Performance Assurance (RPA) Code Manager in parallel with Mod development</a:t>
            </a:r>
          </a:p>
          <a:p>
            <a:pPr lvl="1"/>
            <a:r>
              <a:rPr lang="en-GB" sz="1600" dirty="0"/>
              <a:t>Anonymised data extract provided to RPA for assessment </a:t>
            </a:r>
          </a:p>
          <a:p>
            <a:pPr lvl="1"/>
            <a:r>
              <a:rPr lang="en-GB" sz="1600" dirty="0"/>
              <a:t>DRR approved at June CoMC </a:t>
            </a:r>
          </a:p>
          <a:p>
            <a:pPr lvl="1"/>
            <a:r>
              <a:rPr lang="en-GB" sz="1600" dirty="0"/>
              <a:t>Amended DRR presented at July CoMC for approval</a:t>
            </a:r>
          </a:p>
        </p:txBody>
      </p:sp>
    </p:spTree>
    <p:extLst>
      <p:ext uri="{BB962C8B-B14F-4D97-AF65-F5344CB8AC3E}">
        <p14:creationId xmlns:p14="http://schemas.microsoft.com/office/powerpoint/2010/main" val="2439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672408"/>
          </a:xfrm>
        </p:spPr>
        <p:txBody>
          <a:bodyPr>
            <a:normAutofit fontScale="62500" lnSpcReduction="20000"/>
          </a:bodyPr>
          <a:lstStyle/>
          <a:p>
            <a:r>
              <a:rPr lang="en-GB" sz="2200" dirty="0"/>
              <a:t>DSC CP has been raised (XRN5352 – </a:t>
            </a:r>
            <a:r>
              <a:rPr lang="en-US" sz="2200" dirty="0"/>
              <a:t>Development of the REC Performance Assurance reporting</a:t>
            </a:r>
            <a:r>
              <a:rPr lang="en-GB" sz="2200" dirty="0"/>
              <a:t>)</a:t>
            </a:r>
          </a:p>
          <a:p>
            <a:pPr marL="457200" lvl="1" indent="0">
              <a:buNone/>
            </a:pPr>
            <a:endParaRPr lang="en-GB" sz="2200" dirty="0"/>
          </a:p>
          <a:p>
            <a:pPr lvl="1"/>
            <a:r>
              <a:rPr lang="en-GB" sz="2200" dirty="0"/>
              <a:t>CP raised to cover support costs to:</a:t>
            </a:r>
          </a:p>
          <a:p>
            <a:pPr lvl="2"/>
            <a:r>
              <a:rPr lang="en-GB" dirty="0"/>
              <a:t>Perform analysis, </a:t>
            </a:r>
          </a:p>
          <a:p>
            <a:pPr lvl="2"/>
            <a:r>
              <a:rPr lang="en-GB" dirty="0"/>
              <a:t>Verify accessibility of data</a:t>
            </a:r>
          </a:p>
          <a:p>
            <a:pPr lvl="2"/>
            <a:r>
              <a:rPr lang="en-GB" dirty="0"/>
              <a:t>Generate sample reports (and redact / pseudonymise data until UNC / IGT UNC Mods approved)</a:t>
            </a:r>
          </a:p>
          <a:p>
            <a:pPr lvl="1"/>
            <a:r>
              <a:rPr lang="en-GB" dirty="0"/>
              <a:t>Continue to develop final RPA reporting </a:t>
            </a:r>
          </a:p>
          <a:p>
            <a:pPr lvl="1"/>
            <a:r>
              <a:rPr lang="en-GB" dirty="0"/>
              <a:t>First set of reports to be issued in October 2021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/>
              <a:t>Discussions to be held with RECCo ahead of GES contract negotiations: </a:t>
            </a:r>
          </a:p>
          <a:p>
            <a:pPr lvl="1"/>
            <a:r>
              <a:rPr lang="en-GB" sz="2200" dirty="0"/>
              <a:t>DSC Customer access to gas enquiry services  - decision still pending </a:t>
            </a:r>
          </a:p>
          <a:p>
            <a:pPr lvl="1"/>
            <a:r>
              <a:rPr lang="en-GB" sz="2200" dirty="0"/>
              <a:t>Scope of GES  - to be baselined as part of V3 consultation response review</a:t>
            </a:r>
          </a:p>
          <a:p>
            <a:pPr marL="457200" lvl="1" indent="0">
              <a:buNone/>
            </a:pPr>
            <a:endParaRPr lang="en-GB" sz="2200" dirty="0"/>
          </a:p>
          <a:p>
            <a:pPr marL="400050"/>
            <a:r>
              <a:rPr lang="en-GB" sz="2200" dirty="0"/>
              <a:t>Consequential changes required to SDT as a result of V2 go live.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285DE-E626-40D0-B869-DDEADCF3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proposed changes to SDT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AD88E88-8833-4EB9-9317-397147D0E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31938"/>
              </p:ext>
            </p:extLst>
          </p:nvPr>
        </p:nvGraphicFramePr>
        <p:xfrm>
          <a:off x="457200" y="761058"/>
          <a:ext cx="8229600" cy="3896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981">
                  <a:extLst>
                    <a:ext uri="{9D8B030D-6E8A-4147-A177-3AD203B41FA5}">
                      <a16:colId xmlns:a16="http://schemas.microsoft.com/office/drawing/2014/main" val="3765203930"/>
                    </a:ext>
                  </a:extLst>
                </a:gridCol>
                <a:gridCol w="1798859">
                  <a:extLst>
                    <a:ext uri="{9D8B030D-6E8A-4147-A177-3AD203B41FA5}">
                      <a16:colId xmlns:a16="http://schemas.microsoft.com/office/drawing/2014/main" val="53773903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632165066"/>
                    </a:ext>
                  </a:extLst>
                </a:gridCol>
                <a:gridCol w="1499454">
                  <a:extLst>
                    <a:ext uri="{9D8B030D-6E8A-4147-A177-3AD203B41FA5}">
                      <a16:colId xmlns:a16="http://schemas.microsoft.com/office/drawing/2014/main" val="196057254"/>
                    </a:ext>
                  </a:extLst>
                </a:gridCol>
                <a:gridCol w="1792386">
                  <a:extLst>
                    <a:ext uri="{9D8B030D-6E8A-4147-A177-3AD203B41FA5}">
                      <a16:colId xmlns:a16="http://schemas.microsoft.com/office/drawing/2014/main" val="1782000935"/>
                    </a:ext>
                  </a:extLst>
                </a:gridCol>
              </a:tblGrid>
              <a:tr h="384723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 Reference with effect from 01/4/21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 Requirement Description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 Requirement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change to SDT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45560138"/>
                  </a:ext>
                </a:extLst>
              </a:tr>
              <a:tr h="450048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ASGT-NC SA9-03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Distribution Network Operator Supply Point count to SPAA Ltd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SPAA  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 have confirmed that they do not require this report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25013999"/>
                  </a:ext>
                </a:extLst>
              </a:tr>
              <a:tr h="450048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ASiGT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NC SA9-01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iGT supply point count to SPAA Ltd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SPAA 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 have confirmed that they do not require this report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707829325"/>
                  </a:ext>
                </a:extLst>
              </a:tr>
              <a:tr h="598194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 NC SA9 - 04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services to parties as outlined in SPAA Schedule 23, not already provided for under the DSC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 20: SPAA Transition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65072860"/>
                  </a:ext>
                </a:extLst>
              </a:tr>
              <a:tr h="450048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ASGT-NC SA3-03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information in relation to gas illegally taken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Standard Condition 7</a:t>
                      </a:r>
                      <a:b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 8:-Unbilled Energy Code of Practice 6.1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84768677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 NC SA9 - 09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Customer Contact details and information from gas Shippers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Schedule13 -Transfer of Customer Data Paragraph 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45166856"/>
                  </a:ext>
                </a:extLst>
              </a:tr>
              <a:tr h="323227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 NC SA9 - 10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Processing Broadcast information  of Customer  Contact information</a:t>
                      </a:r>
                      <a:r>
                        <a:rPr lang="en-US" sz="8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 be used to advise of the agreed 5 cate</a:t>
                      </a:r>
                      <a:r>
                        <a:rPr lang="en-US" sz="8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Schedule13-Transfer of Customer Data Paragraph 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29927211"/>
                  </a:ext>
                </a:extLst>
              </a:tr>
              <a:tr h="496111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ASGT NC SA9 -11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Customer Contact information  to be used to advise of the agreed 5 cate</a:t>
                      </a:r>
                      <a:r>
                        <a:rPr lang="en-US" sz="800" b="0" i="0" u="none" strike="sng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ories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Schedule13-Transfer of Customer Data Paragraph 5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37262112"/>
                  </a:ext>
                </a:extLst>
              </a:tr>
              <a:tr h="245642"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ASiGT NC SA3-03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information in relation to gas illegally taken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Standard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Condition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b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 Schedule 8:-Unbilled Energy Code of Practice 6.1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Amend other requirement ref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9380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3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Engagement ongoing with the Technical Assurance Code Manager</a:t>
            </a:r>
          </a:p>
          <a:p>
            <a:pPr lvl="1"/>
            <a:r>
              <a:rPr lang="en-GB" sz="1400" dirty="0"/>
              <a:t>Provision of  metadata for EMAR population</a:t>
            </a:r>
          </a:p>
          <a:p>
            <a:pPr lvl="1"/>
            <a:r>
              <a:rPr lang="en-GB" sz="1400" dirty="0"/>
              <a:t>Need to define the process for provision of on-going change (and integration of the Change Management processes)</a:t>
            </a:r>
          </a:p>
        </p:txBody>
      </p:sp>
    </p:spTree>
    <p:extLst>
      <p:ext uri="{BB962C8B-B14F-4D97-AF65-F5344CB8AC3E}">
        <p14:creationId xmlns:p14="http://schemas.microsoft.com/office/powerpoint/2010/main" val="143106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 – for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Engagement initiated with the Governance Code Manager</a:t>
            </a:r>
          </a:p>
          <a:p>
            <a:pPr lvl="1"/>
            <a:r>
              <a:rPr lang="en-GB" sz="1400" dirty="0"/>
              <a:t>Awaiting confirmation of what products are expected at what stage during the change cycle</a:t>
            </a:r>
          </a:p>
          <a:p>
            <a:pPr lvl="2"/>
            <a:r>
              <a:rPr lang="en-GB" sz="1400" dirty="0"/>
              <a:t>IA level – ROM? HLSO?</a:t>
            </a:r>
          </a:p>
          <a:p>
            <a:pPr lvl="2"/>
            <a:r>
              <a:rPr lang="en-GB" sz="1400" dirty="0"/>
              <a:t>Design products – High Level Solution options? Revised interface design formats (file formats / screens / rejection codes?)</a:t>
            </a:r>
          </a:p>
          <a:p>
            <a:pPr lvl="3"/>
            <a:r>
              <a:rPr lang="en-GB" sz="1400" dirty="0"/>
              <a:t>Impacts are not possible to assess until available</a:t>
            </a:r>
          </a:p>
          <a:p>
            <a:pPr lvl="3"/>
            <a:r>
              <a:rPr lang="en-GB" sz="1400" dirty="0"/>
              <a:t>We need to assess how this will integrate with the DSC change processes</a:t>
            </a:r>
          </a:p>
          <a:p>
            <a:pPr lvl="1"/>
            <a:r>
              <a:rPr lang="en-GB" sz="1600" dirty="0"/>
              <a:t>Initial proposal flagged that major releases would be implemented in line with electricity (Thursday evening), and that there would be three major releases (Feb / June / Nov)</a:t>
            </a:r>
          </a:p>
          <a:p>
            <a:pPr lvl="2"/>
            <a:r>
              <a:rPr lang="en-GB" sz="1400" dirty="0"/>
              <a:t>Views?</a:t>
            </a:r>
          </a:p>
          <a:p>
            <a:pPr lvl="2"/>
            <a:r>
              <a:rPr lang="en-GB" sz="1400" dirty="0"/>
              <a:t>Mitigations? – relaxation of SLAs, amending invoice cycles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0223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BEF07A-86EC-46B7-9141-C30F9CD78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01f7a547-d57a-44ce-a211-81869c79743b"/>
    <ds:schemaRef ds:uri="http://schemas.microsoft.com/office/infopath/2007/PartnerControls"/>
    <ds:schemaRef ds:uri="3092569d-7549-4f1f-b838-122d264c6bd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17001</TotalTime>
  <Words>952</Words>
  <Application>Microsoft Office PowerPoint</Application>
  <PresentationFormat>On-screen Show (16:9)</PresentationFormat>
  <Paragraphs>195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Update</vt:lpstr>
      <vt:lpstr>SCR- Impacts to UNC </vt:lpstr>
      <vt:lpstr>Release of Protected Information to RECCo</vt:lpstr>
      <vt:lpstr>Next Steps</vt:lpstr>
      <vt:lpstr>Overview of proposed changes to SDT</vt:lpstr>
      <vt:lpstr>Other CM Engagements</vt:lpstr>
      <vt:lpstr>Other CM Engagements – for awareness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31</cp:revision>
  <cp:lastPrinted>2019-04-24T14:22:54Z</cp:lastPrinted>
  <dcterms:created xsi:type="dcterms:W3CDTF">2011-09-20T14:58:41Z</dcterms:created>
  <dcterms:modified xsi:type="dcterms:W3CDTF">2021-09-06T15:19:43Z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