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548" r:id="rId5"/>
    <p:sldId id="547" r:id="rId6"/>
    <p:sldId id="549" r:id="rId7"/>
    <p:sldId id="551" r:id="rId8"/>
    <p:sldId id="552" r:id="rId9"/>
    <p:sldId id="550" r:id="rId10"/>
    <p:sldId id="553" r:id="rId11"/>
    <p:sldId id="554" r:id="rId12"/>
    <p:sldId id="442" r:id="rId13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215" autoAdjust="0"/>
  </p:normalViewPr>
  <p:slideViewPr>
    <p:cSldViewPr snapToGrid="0">
      <p:cViewPr varScale="1">
        <p:scale>
          <a:sx n="106" d="100"/>
          <a:sy n="106" d="100"/>
        </p:scale>
        <p:origin x="52" y="128"/>
      </p:cViewPr>
      <p:guideLst>
        <p:guide orient="horz" pos="962"/>
        <p:guide pos="748"/>
        <p:guide orient="horz" pos="2255"/>
      </p:guideLst>
    </p:cSldViewPr>
  </p:slideViewPr>
  <p:outlineViewPr>
    <p:cViewPr>
      <p:scale>
        <a:sx n="33" d="100"/>
        <a:sy n="33" d="100"/>
      </p:scale>
      <p:origin x="0" y="-17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gomery, Malcolm" userId="2627eed5-18cb-4651-9bc8-7b487d551714" providerId="ADAL" clId="{EE6EBC3D-701B-4D1B-A62C-42C5A949608D}"/>
    <pc:docChg chg="modSld">
      <pc:chgData name="Montgomery, Malcolm" userId="2627eed5-18cb-4651-9bc8-7b487d551714" providerId="ADAL" clId="{EE6EBC3D-701B-4D1B-A62C-42C5A949608D}" dt="2021-09-06T09:42:40.494" v="62" actId="20577"/>
      <pc:docMkLst>
        <pc:docMk/>
      </pc:docMkLst>
      <pc:sldChg chg="modSp">
        <pc:chgData name="Montgomery, Malcolm" userId="2627eed5-18cb-4651-9bc8-7b487d551714" providerId="ADAL" clId="{EE6EBC3D-701B-4D1B-A62C-42C5A949608D}" dt="2021-09-06T09:42:40.494" v="62" actId="20577"/>
        <pc:sldMkLst>
          <pc:docMk/>
          <pc:sldMk cId="1520596946" sldId="552"/>
        </pc:sldMkLst>
        <pc:spChg chg="mod">
          <ac:chgData name="Montgomery, Malcolm" userId="2627eed5-18cb-4651-9bc8-7b487d551714" providerId="ADAL" clId="{EE6EBC3D-701B-4D1B-A62C-42C5A949608D}" dt="2021-09-06T09:42:40.494" v="62" actId="20577"/>
          <ac:spMkLst>
            <pc:docMk/>
            <pc:sldMk cId="1520596946" sldId="552"/>
            <ac:spMk id="46" creationId="{09932532-3891-4C79-872F-C3677099080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06/09/2021</a:t>
            </a:fld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06/09/2021</a:t>
            </a:fld>
            <a:endParaRPr lang="en-GB" dirty="0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 dirty="0"/>
              <a:t>Title</a:t>
            </a:r>
          </a:p>
          <a:p>
            <a:pPr lvl="1"/>
            <a:r>
              <a:rPr lang="en-GB" dirty="0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/>
              <a:t>Heading 1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 dirty="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 dirty="0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gem.gov.uk/publications/statutory-consultation-and-final-impact-assessment-proposed-combining-two-existing-bacton-exit-points-nggs-gas-transporter-licence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95" y="1058863"/>
            <a:ext cx="4145552" cy="868039"/>
          </a:xfrm>
        </p:spPr>
        <p:txBody>
          <a:bodyPr/>
          <a:lstStyle/>
          <a:p>
            <a:r>
              <a:rPr lang="en-GB" dirty="0" err="1"/>
              <a:t>Bacton</a:t>
            </a:r>
            <a:r>
              <a:rPr lang="en-GB" dirty="0"/>
              <a:t> IP</a:t>
            </a:r>
            <a:br>
              <a:rPr lang="en-GB" dirty="0"/>
            </a:br>
            <a:r>
              <a:rPr lang="en-GB" dirty="0"/>
              <a:t>Pre-Mod discussions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195" y="2600550"/>
            <a:ext cx="4033839" cy="954107"/>
          </a:xfrm>
        </p:spPr>
        <p:txBody>
          <a:bodyPr/>
          <a:lstStyle/>
          <a:p>
            <a:r>
              <a:rPr lang="en-GB" dirty="0"/>
              <a:t>Malcolm Montgomery</a:t>
            </a:r>
          </a:p>
          <a:p>
            <a:pPr lvl="1"/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Sep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910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30194" y="2536528"/>
            <a:ext cx="2882238" cy="984885"/>
          </a:xfrm>
        </p:spPr>
        <p:txBody>
          <a:bodyPr/>
          <a:lstStyle/>
          <a:p>
            <a:r>
              <a:rPr lang="en-GB" dirty="0"/>
              <a:t>Combined </a:t>
            </a:r>
            <a:r>
              <a:rPr lang="en-GB" dirty="0" err="1"/>
              <a:t>Bacton</a:t>
            </a:r>
            <a:r>
              <a:rPr lang="en-GB" dirty="0"/>
              <a:t> Exit 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5911628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DC3D6-2CAE-4BC9-8F28-34B3468F9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740479"/>
            <a:ext cx="8394614" cy="3662541"/>
          </a:xfrm>
        </p:spPr>
        <p:txBody>
          <a:bodyPr/>
          <a:lstStyle/>
          <a:p>
            <a:r>
              <a:rPr lang="en-GB" dirty="0"/>
              <a:t>Ofgem have raised a change proposal to National Grid Gas’s NTS Licence*. If approved, this would see the 2 individual exit Interconnection Points (IP) at </a:t>
            </a:r>
            <a:r>
              <a:rPr lang="en-GB" dirty="0" err="1"/>
              <a:t>Bacton</a:t>
            </a:r>
            <a:r>
              <a:rPr lang="en-GB" dirty="0"/>
              <a:t> removed from appendix 2, Part E of Special Condition 9.13, and a new combined exit IP at </a:t>
            </a:r>
            <a:r>
              <a:rPr lang="en-GB" dirty="0" err="1"/>
              <a:t>Bacton</a:t>
            </a:r>
            <a:r>
              <a:rPr lang="en-GB" dirty="0"/>
              <a:t> added in.</a:t>
            </a:r>
          </a:p>
          <a:p>
            <a:endParaRPr lang="en-GB" dirty="0"/>
          </a:p>
          <a:p>
            <a:r>
              <a:rPr lang="en-GB" dirty="0"/>
              <a:t>If the change were to proceed then we believe that clarification is required within the UNC so that parties fully understand how UNC processes would apply to the proposed </a:t>
            </a:r>
            <a:r>
              <a:rPr lang="en-GB" dirty="0" err="1"/>
              <a:t>Bacton</a:t>
            </a:r>
            <a:r>
              <a:rPr lang="en-GB" dirty="0"/>
              <a:t> Exit IP.</a:t>
            </a:r>
          </a:p>
          <a:p>
            <a:endParaRPr lang="en-GB" dirty="0"/>
          </a:p>
          <a:p>
            <a:r>
              <a:rPr lang="en-GB" dirty="0"/>
              <a:t>Without prejudice to the outcome of the statutory consultation, then we are preparing to raise a UNC modification to provide that clarity.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607A64-85BA-4E2D-B694-A6C03153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issue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894306-88BE-43FE-BC56-FDF5ECEA867C}"/>
              </a:ext>
            </a:extLst>
          </p:cNvPr>
          <p:cNvSpPr txBox="1"/>
          <p:nvPr/>
        </p:nvSpPr>
        <p:spPr bwMode="auto">
          <a:xfrm>
            <a:off x="426606" y="4445039"/>
            <a:ext cx="78592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/>
              <a:t>*</a:t>
            </a:r>
            <a:r>
              <a:rPr lang="en-GB" sz="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Statutory Consultation and Final Impact Assessment on proposed combining of two existing </a:t>
            </a:r>
            <a:r>
              <a:rPr lang="en-GB" sz="800" dirty="0" err="1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Bacton</a:t>
            </a:r>
            <a:r>
              <a:rPr lang="en-GB" sz="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exit points in NGG's Gas Transporter Licence | Ofgem</a:t>
            </a:r>
            <a:endParaRPr lang="en-GB" sz="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5461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DC3D6-2CAE-4BC9-8F28-34B3468F9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698460"/>
            <a:ext cx="7467667" cy="3662541"/>
          </a:xfrm>
        </p:spPr>
        <p:txBody>
          <a:bodyPr/>
          <a:lstStyle/>
          <a:p>
            <a:r>
              <a:rPr lang="en-GB" dirty="0"/>
              <a:t>The European Interconnection Document has 2 definitions for combined points: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Binary IP ASEP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Primary Interconnection Point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Binary IP ASEP </a:t>
            </a:r>
            <a:r>
              <a:rPr lang="en-GB" dirty="0"/>
              <a:t>is limited to entry points only, and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Primary Interconnection Point</a:t>
            </a:r>
            <a:r>
              <a:rPr lang="en-GB" dirty="0"/>
              <a:t> may be used ‘</a:t>
            </a:r>
            <a:r>
              <a:rPr lang="en-GB" i="1" dirty="0">
                <a:solidFill>
                  <a:schemeClr val="tx1">
                    <a:lumMod val="50000"/>
                  </a:schemeClr>
                </a:solidFill>
              </a:rPr>
              <a:t>Where so provided in the </a:t>
            </a:r>
            <a:r>
              <a:rPr lang="en-GB" i="1" dirty="0" err="1">
                <a:solidFill>
                  <a:schemeClr val="tx1">
                    <a:lumMod val="50000"/>
                  </a:schemeClr>
                </a:solidFill>
              </a:rPr>
              <a:t>Moffat</a:t>
            </a:r>
            <a:r>
              <a:rPr lang="en-GB" i="1" dirty="0">
                <a:solidFill>
                  <a:schemeClr val="tx1">
                    <a:lumMod val="50000"/>
                  </a:schemeClr>
                </a:solidFill>
              </a:rPr>
              <a:t> Designated Arrangements in relation to the Interconnection Point at </a:t>
            </a:r>
            <a:r>
              <a:rPr lang="en-GB" i="1" dirty="0" err="1">
                <a:solidFill>
                  <a:schemeClr val="tx1">
                    <a:lumMod val="50000"/>
                  </a:schemeClr>
                </a:solidFill>
              </a:rPr>
              <a:t>Moffat</a:t>
            </a:r>
            <a:r>
              <a:rPr lang="en-GB" i="1" dirty="0">
                <a:solidFill>
                  <a:schemeClr val="tx1">
                    <a:lumMod val="50000"/>
                  </a:schemeClr>
                </a:solidFill>
              </a:rPr>
              <a:t>…</a:t>
            </a:r>
            <a:r>
              <a:rPr lang="en-GB" dirty="0"/>
              <a:t>’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(EID A2.1.3)</a:t>
            </a:r>
            <a:endParaRPr lang="en-GB" dirty="0"/>
          </a:p>
          <a:p>
            <a:r>
              <a:rPr lang="en-GB" dirty="0"/>
              <a:t>We therefore believe that neither of these existing definitions for a combined point would capture the new point proposed at </a:t>
            </a:r>
            <a:r>
              <a:rPr lang="en-GB" dirty="0" err="1"/>
              <a:t>Bacton</a:t>
            </a:r>
            <a:r>
              <a:rPr lang="en-GB" dirty="0"/>
              <a:t> IP Exit in a sufficient way.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607A64-85BA-4E2D-B694-A6C03153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Precedent for combined points</a:t>
            </a:r>
          </a:p>
        </p:txBody>
      </p:sp>
    </p:spTree>
    <p:extLst>
      <p:ext uri="{BB962C8B-B14F-4D97-AF65-F5344CB8AC3E}">
        <p14:creationId xmlns:p14="http://schemas.microsoft.com/office/powerpoint/2010/main" val="36865974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09932532-3891-4C79-872F-C36770990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6922" y="823967"/>
            <a:ext cx="4068613" cy="3262432"/>
          </a:xfrm>
        </p:spPr>
        <p:txBody>
          <a:bodyPr/>
          <a:lstStyle/>
          <a:p>
            <a:r>
              <a:rPr lang="en-GB" dirty="0"/>
              <a:t>High Level UNC change required</a:t>
            </a:r>
          </a:p>
          <a:p>
            <a:pPr marL="0" lvl="2" indent="0">
              <a:buNone/>
            </a:pPr>
            <a:r>
              <a:rPr lang="en-GB" dirty="0"/>
              <a:t>Amend/create definitions in EID that can apply to the combined </a:t>
            </a:r>
            <a:r>
              <a:rPr lang="en-GB" dirty="0" err="1"/>
              <a:t>Bacton</a:t>
            </a:r>
            <a:r>
              <a:rPr lang="en-GB" dirty="0"/>
              <a:t> Exit IP.</a:t>
            </a:r>
          </a:p>
          <a:p>
            <a:pPr marL="0" lvl="2" indent="0">
              <a:buNone/>
            </a:pPr>
            <a:r>
              <a:rPr lang="en-GB" dirty="0"/>
              <a:t>Review IP processes and ensure they work with the new/amended definitions.</a:t>
            </a:r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r>
              <a:rPr lang="en-GB" dirty="0"/>
              <a:t>For reference - the precedence for how UNC processes are applied to other combined points is as per the table shown.</a:t>
            </a:r>
          </a:p>
          <a:p>
            <a:pPr lvl="2"/>
            <a:endParaRPr lang="en-GB" dirty="0"/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D660D4C3-E1BD-4833-84CF-6E147039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 modification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A3A69DB-8E72-4AA8-9226-A5378B709B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48248" y="603821"/>
          <a:ext cx="3771902" cy="357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057">
                  <a:extLst>
                    <a:ext uri="{9D8B030D-6E8A-4147-A177-3AD203B41FA5}">
                      <a16:colId xmlns:a16="http://schemas.microsoft.com/office/drawing/2014/main" val="291630883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05211745"/>
                    </a:ext>
                  </a:extLst>
                </a:gridCol>
                <a:gridCol w="1082845">
                  <a:extLst>
                    <a:ext uri="{9D8B030D-6E8A-4147-A177-3AD203B41FA5}">
                      <a16:colId xmlns:a16="http://schemas.microsoft.com/office/drawing/2014/main" val="2223302721"/>
                    </a:ext>
                  </a:extLst>
                </a:gridCol>
              </a:tblGrid>
              <a:tr h="528924">
                <a:tc>
                  <a:txBody>
                    <a:bodyPr/>
                    <a:lstStyle/>
                    <a:p>
                      <a:r>
                        <a:rPr lang="en-GB" dirty="0"/>
                        <a:t>UNC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Individual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Aggregated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610256"/>
                  </a:ext>
                </a:extLst>
              </a:tr>
              <a:tr h="303723">
                <a:tc>
                  <a:txBody>
                    <a:bodyPr/>
                    <a:lstStyle/>
                    <a:p>
                      <a:r>
                        <a:rPr lang="en-GB" dirty="0"/>
                        <a:t>Available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476505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r>
                        <a:rPr lang="en-GB" dirty="0"/>
                        <a:t>Capacity – bundled</a:t>
                      </a:r>
                      <a:r>
                        <a:rPr lang="en-GB" dirty="0">
                          <a:solidFill>
                            <a:schemeClr val="accent5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002342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r>
                        <a:rPr lang="en-GB" dirty="0"/>
                        <a:t>Capacity - unbundled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455633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r>
                        <a:rPr lang="en-GB" dirty="0"/>
                        <a:t>Nominations &amp;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29886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r>
                        <a:rPr lang="en-GB" dirty="0"/>
                        <a:t>Allocation</a:t>
                      </a:r>
                      <a:r>
                        <a:rPr lang="en-GB" dirty="0">
                          <a:solidFill>
                            <a:schemeClr val="accent5"/>
                          </a:solidFill>
                        </a:rPr>
                        <a:t>*</a:t>
                      </a:r>
                      <a:r>
                        <a:rPr lang="en-GB" dirty="0"/>
                        <a:t> &amp; 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43360"/>
                  </a:ext>
                </a:extLst>
              </a:tr>
              <a:tr h="265427">
                <a:tc>
                  <a:txBody>
                    <a:bodyPr/>
                    <a:lstStyle/>
                    <a:p>
                      <a:r>
                        <a:rPr lang="en-GB" dirty="0"/>
                        <a:t>Overrun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432839"/>
                  </a:ext>
                </a:extLst>
              </a:tr>
              <a:tr h="289473">
                <a:tc>
                  <a:txBody>
                    <a:bodyPr/>
                    <a:lstStyle/>
                    <a:p>
                      <a:r>
                        <a:rPr lang="en-GB" dirty="0"/>
                        <a:t>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08845"/>
                  </a:ext>
                </a:extLst>
              </a:tr>
              <a:tr h="528924">
                <a:tc>
                  <a:txBody>
                    <a:bodyPr/>
                    <a:lstStyle/>
                    <a:p>
                      <a:r>
                        <a:rPr lang="en-GB" dirty="0"/>
                        <a:t>Inefficient bypass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66061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0209A3-988F-4FB5-8735-60AF78ACF14C}"/>
              </a:ext>
            </a:extLst>
          </p:cNvPr>
          <p:cNvSpPr txBox="1"/>
          <p:nvPr/>
        </p:nvSpPr>
        <p:spPr bwMode="auto">
          <a:xfrm>
            <a:off x="5075387" y="4279687"/>
            <a:ext cx="3744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400" b="0" kern="0" dirty="0">
                <a:solidFill>
                  <a:schemeClr val="accent5"/>
                </a:solidFill>
                <a:latin typeface="+mn-lt"/>
                <a:ea typeface="+mn-ea"/>
              </a:rPr>
              <a:t>*</a:t>
            </a:r>
            <a:r>
              <a:rPr lang="en-GB" sz="1200" b="0" kern="0" dirty="0">
                <a:solidFill>
                  <a:schemeClr val="accent5"/>
                </a:solidFill>
                <a:latin typeface="+mn-lt"/>
                <a:ea typeface="+mn-ea"/>
              </a:rPr>
              <a:t>notwithstanding that capacity/allocations will be aggregated for the overrun calculation</a:t>
            </a:r>
          </a:p>
        </p:txBody>
      </p:sp>
    </p:spTree>
    <p:extLst>
      <p:ext uri="{BB962C8B-B14F-4D97-AF65-F5344CB8AC3E}">
        <p14:creationId xmlns:p14="http://schemas.microsoft.com/office/powerpoint/2010/main" val="152059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30194" y="2536528"/>
            <a:ext cx="2882238" cy="1969770"/>
          </a:xfrm>
        </p:spPr>
        <p:txBody>
          <a:bodyPr/>
          <a:lstStyle/>
          <a:p>
            <a:r>
              <a:rPr lang="en-GB" dirty="0"/>
              <a:t>Upcoming changes to Interconnector Agreements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378963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F60D5-3FE4-4895-8CFB-0D66DB20D6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8107473" cy="2954655"/>
          </a:xfrm>
        </p:spPr>
        <p:txBody>
          <a:bodyPr/>
          <a:lstStyle/>
          <a:p>
            <a:r>
              <a:rPr lang="en-GB" dirty="0"/>
              <a:t>Currently an enhanced pressure service is available to IUK when exporting gas (via </a:t>
            </a:r>
            <a:r>
              <a:rPr lang="en-GB" dirty="0" err="1"/>
              <a:t>Bacton</a:t>
            </a:r>
            <a:r>
              <a:rPr lang="en-GB" dirty="0"/>
              <a:t>). We physically provide this through operation of the Kings Lynn compressor station.</a:t>
            </a:r>
          </a:p>
          <a:p>
            <a:r>
              <a:rPr lang="en-GB" dirty="0"/>
              <a:t>BBL have requested a similar service.</a:t>
            </a:r>
          </a:p>
          <a:p>
            <a:r>
              <a:rPr lang="en-GB" dirty="0"/>
              <a:t>We are currently working with both parties to introduce revised and consistent arrangements for the enhanced pressure service into both the IUK and BBL Interconnector Agreements (IA).</a:t>
            </a:r>
          </a:p>
          <a:p>
            <a:r>
              <a:rPr lang="en-GB" dirty="0"/>
              <a:t>We will be raising an enabling modification in due course to allow the changes to the IAs to take effect.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9BF4E8-70EC-48B5-919E-018BDF79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Bacton</a:t>
            </a:r>
            <a:r>
              <a:rPr lang="en-GB" dirty="0"/>
              <a:t> Enhanced Pressure Service</a:t>
            </a:r>
          </a:p>
        </p:txBody>
      </p:sp>
    </p:spTree>
    <p:extLst>
      <p:ext uri="{BB962C8B-B14F-4D97-AF65-F5344CB8AC3E}">
        <p14:creationId xmlns:p14="http://schemas.microsoft.com/office/powerpoint/2010/main" val="30247601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1B30D-5FBB-43EE-9BED-4A632D7837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7654157" cy="1815882"/>
          </a:xfrm>
        </p:spPr>
        <p:txBody>
          <a:bodyPr/>
          <a:lstStyle/>
          <a:p>
            <a:r>
              <a:rPr lang="en-GB" dirty="0"/>
              <a:t>In addition to changes to the agreement relating to pressure, then some other miscellaneous updates to the IUK agreement have also been identified e.g. units for water dewpoint.</a:t>
            </a:r>
          </a:p>
          <a:p>
            <a:r>
              <a:rPr lang="en-GB" dirty="0"/>
              <a:t>Any changes that fall under the UNC definitions of entry or exit provisions shall require an enabling UNC modification for governance.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9B8890-C85D-4BD1-98AB-6F7095E9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IUK additional changes to IA</a:t>
            </a:r>
          </a:p>
        </p:txBody>
      </p:sp>
    </p:spTree>
    <p:extLst>
      <p:ext uri="{BB962C8B-B14F-4D97-AF65-F5344CB8AC3E}">
        <p14:creationId xmlns:p14="http://schemas.microsoft.com/office/powerpoint/2010/main" val="31224030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63f065d3-f48e-4d2d-a5d5-b4becdeb24f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FE3A0DFBDDF4B86E3D79E9FDBE029" ma:contentTypeVersion="13" ma:contentTypeDescription="Create a new document." ma:contentTypeScope="" ma:versionID="13af3e1e66ecb35d8932e0ec054b518f">
  <xsd:schema xmlns:xsd="http://www.w3.org/2001/XMLSchema" xmlns:xs="http://www.w3.org/2001/XMLSchema" xmlns:p="http://schemas.microsoft.com/office/2006/metadata/properties" xmlns:ns3="058e8728-260f-4dfb-8787-4ebe17203182" xmlns:ns4="63f065d3-f48e-4d2d-a5d5-b4becdeb24fc" targetNamespace="http://schemas.microsoft.com/office/2006/metadata/properties" ma:root="true" ma:fieldsID="62ff3868a99d1b29fb13dbf585741a26" ns3:_="" ns4:_="">
    <xsd:import namespace="058e8728-260f-4dfb-8787-4ebe17203182"/>
    <xsd:import namespace="63f065d3-f48e-4d2d-a5d5-b4becdeb24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e8728-260f-4dfb-8787-4ebe17203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065d3-f48e-4d2d-a5d5-b4becdeb2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purl.org/dc/elements/1.1/"/>
    <ds:schemaRef ds:uri="http://schemas.microsoft.com/office/2006/metadata/properties"/>
    <ds:schemaRef ds:uri="63f065d3-f48e-4d2d-a5d5-b4becdeb24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58e8728-260f-4dfb-8787-4ebe1720318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8AAA5-3790-4D4A-9401-EC28862E5C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8e8728-260f-4dfb-8787-4ebe17203182"/>
    <ds:schemaRef ds:uri="63f065d3-f48e-4d2d-a5d5-b4becdeb2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0 - PPT EnergyLines 16x9</Template>
  <TotalTime>59</TotalTime>
  <Words>499</Words>
  <Application>Microsoft Office PowerPoint</Application>
  <PresentationFormat>On-screen Show (16:9)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US NG_2018 PPT__EnergyLines Template 16x9</vt:lpstr>
      <vt:lpstr>Bacton IP Pre-Mod discussions</vt:lpstr>
      <vt:lpstr>PowerPoint Presentation</vt:lpstr>
      <vt:lpstr>What is the issue</vt:lpstr>
      <vt:lpstr>Precedent for combined points</vt:lpstr>
      <vt:lpstr>UNC modification</vt:lpstr>
      <vt:lpstr>PowerPoint Presentation</vt:lpstr>
      <vt:lpstr>Bacton Enhanced Pressure Service</vt:lpstr>
      <vt:lpstr>IUK additional changes to IA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Bacton Exit IP Pre-Mod discussions</dc:title>
  <dc:creator>Montgomery, Malcolm</dc:creator>
  <cp:lastModifiedBy>Montgomery, Malcolm</cp:lastModifiedBy>
  <cp:revision>1</cp:revision>
  <cp:lastPrinted>2018-08-10T07:16:05Z</cp:lastPrinted>
  <dcterms:created xsi:type="dcterms:W3CDTF">2021-08-26T14:02:49Z</dcterms:created>
  <dcterms:modified xsi:type="dcterms:W3CDTF">2021-09-06T09:42:45Z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0x010100719FE3A0DFBDDF4B86E3D79E9FDBE029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