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sldIdLst>
    <p:sldId id="298" r:id="rId5"/>
    <p:sldId id="299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B8DA"/>
    <a:srgbClr val="40D1F5"/>
    <a:srgbClr val="FFFFFF"/>
    <a:srgbClr val="B1D6E8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05" autoAdjust="0"/>
    <p:restoredTop sz="94660"/>
  </p:normalViewPr>
  <p:slideViewPr>
    <p:cSldViewPr>
      <p:cViewPr varScale="1">
        <p:scale>
          <a:sx n="143" d="100"/>
          <a:sy n="143" d="100"/>
        </p:scale>
        <p:origin x="137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BDDFA-F228-4E44-B394-D26871378D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>
                <a:cs typeface="Poppins Black" panose="00000A00000000000000" pitchFamily="2" charset="0"/>
              </a:rPr>
              <a:t>NG TRANSMISSION CHANGE HORIZON PLAN </a:t>
            </a:r>
            <a:br>
              <a:rPr lang="en-US" dirty="0">
                <a:cs typeface="Poppins Black" panose="00000A00000000000000" pitchFamily="2" charset="0"/>
              </a:rPr>
            </a:br>
            <a:r>
              <a:rPr lang="en-US" sz="2400" dirty="0"/>
              <a:t>0 - 2 YEARS NOV 2021 - NOV 2023</a:t>
            </a:r>
            <a:endParaRPr lang="en-GB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2002D-02D2-4812-BCBA-469506040E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November 2021</a:t>
            </a:r>
          </a:p>
        </p:txBody>
      </p:sp>
    </p:spTree>
    <p:extLst>
      <p:ext uri="{BB962C8B-B14F-4D97-AF65-F5344CB8AC3E}">
        <p14:creationId xmlns:p14="http://schemas.microsoft.com/office/powerpoint/2010/main" val="1924799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40099D2-B496-4865-BD41-470137A28D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755392"/>
              </p:ext>
            </p:extLst>
          </p:nvPr>
        </p:nvGraphicFramePr>
        <p:xfrm>
          <a:off x="35435" y="423474"/>
          <a:ext cx="9073008" cy="4640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997">
                  <a:extLst>
                    <a:ext uri="{9D8B030D-6E8A-4147-A177-3AD203B41FA5}">
                      <a16:colId xmlns:a16="http://schemas.microsoft.com/office/drawing/2014/main" val="542809358"/>
                    </a:ext>
                  </a:extLst>
                </a:gridCol>
                <a:gridCol w="480184">
                  <a:extLst>
                    <a:ext uri="{9D8B030D-6E8A-4147-A177-3AD203B41FA5}">
                      <a16:colId xmlns:a16="http://schemas.microsoft.com/office/drawing/2014/main" val="4028384899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189251965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53997633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95633634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01388188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20443357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939180299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72355907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9034427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420517226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37608218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77872045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133251688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1019724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93591263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41503317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772316818"/>
                    </a:ext>
                  </a:extLst>
                </a:gridCol>
                <a:gridCol w="431987">
                  <a:extLst>
                    <a:ext uri="{9D8B030D-6E8A-4147-A177-3AD203B41FA5}">
                      <a16:colId xmlns:a16="http://schemas.microsoft.com/office/drawing/2014/main" val="323130426"/>
                    </a:ext>
                  </a:extLst>
                </a:gridCol>
              </a:tblGrid>
              <a:tr h="219947">
                <a:tc rowSpan="2" gridSpan="4"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Programmes &amp; Projects </a:t>
                      </a:r>
                    </a:p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2021-2023</a:t>
                      </a:r>
                    </a:p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600" dirty="0">
                          <a:latin typeface="+mj-lt"/>
                        </a:rPr>
                        <a:t>2021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+mj-lt"/>
                        </a:rPr>
                        <a:t>2022</a:t>
                      </a:r>
                      <a:endParaRPr lang="en-GB" sz="6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>
                          <a:latin typeface="+mj-lt"/>
                        </a:rPr>
                        <a:t>2023</a:t>
                      </a:r>
                      <a:endParaRPr lang="en-GB" sz="5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095581"/>
                  </a:ext>
                </a:extLst>
              </a:tr>
              <a:tr h="200137">
                <a:tc gridSpan="4"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Nov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Dec </a:t>
                      </a:r>
                      <a:endParaRPr lang="en-GB" sz="500" b="1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Jan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Feb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Mar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>
                          <a:solidFill>
                            <a:schemeClr val="bg1"/>
                          </a:solidFill>
                          <a:latin typeface="+mn-lt"/>
                        </a:rPr>
                        <a:t>Apr </a:t>
                      </a:r>
                      <a:endParaRPr lang="en-GB" sz="5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>
                          <a:solidFill>
                            <a:schemeClr val="bg1"/>
                          </a:solidFill>
                          <a:latin typeface="+mn-lt"/>
                        </a:rPr>
                        <a:t>May </a:t>
                      </a:r>
                      <a:endParaRPr lang="en-GB" sz="5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Jun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>
                          <a:solidFill>
                            <a:schemeClr val="bg1"/>
                          </a:solidFill>
                          <a:latin typeface="+mn-lt"/>
                        </a:rPr>
                        <a:t>July </a:t>
                      </a:r>
                      <a:endParaRPr lang="en-GB" sz="5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>
                          <a:solidFill>
                            <a:schemeClr val="bg1"/>
                          </a:solidFill>
                          <a:latin typeface="+mn-lt"/>
                        </a:rPr>
                        <a:t>Aug</a:t>
                      </a:r>
                      <a:endParaRPr lang="en-GB" sz="5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>
                          <a:solidFill>
                            <a:schemeClr val="bg1"/>
                          </a:solidFill>
                          <a:latin typeface="+mn-lt"/>
                        </a:rPr>
                        <a:t>Sept </a:t>
                      </a:r>
                      <a:endParaRPr lang="en-GB" sz="5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>
                          <a:solidFill>
                            <a:schemeClr val="bg1"/>
                          </a:solidFill>
                          <a:latin typeface="+mn-lt"/>
                        </a:rPr>
                        <a:t>Oct </a:t>
                      </a:r>
                      <a:endParaRPr lang="en-GB" sz="5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>
                          <a:solidFill>
                            <a:schemeClr val="bg1"/>
                          </a:solidFill>
                          <a:latin typeface="+mn-lt"/>
                        </a:rPr>
                        <a:t>Nov </a:t>
                      </a:r>
                      <a:endParaRPr lang="en-GB" sz="5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Dec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>
                          <a:solidFill>
                            <a:schemeClr val="bg1"/>
                          </a:solidFill>
                          <a:latin typeface="+mn-lt"/>
                        </a:rPr>
                        <a:t>Jan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549859"/>
                  </a:ext>
                </a:extLst>
              </a:tr>
              <a:tr h="1226477">
                <a:tc rowSpan="6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MAJOR RELEASES</a:t>
                      </a:r>
                    </a:p>
                  </a:txBody>
                  <a:tcPr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5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Regulatory / Customer Requested Change </a:t>
                      </a:r>
                    </a:p>
                    <a:p>
                      <a:pPr algn="ctr"/>
                      <a:endParaRPr lang="en-GB" sz="5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 </a:t>
                      </a:r>
                    </a:p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Matthew Rider </a:t>
                      </a:r>
                    </a:p>
                    <a:p>
                      <a:pPr algn="ctr"/>
                      <a:endParaRPr lang="en-GB" sz="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XRN5393 – Gemini Spring 22 Release </a:t>
                      </a:r>
                      <a:endParaRPr lang="en-GB" sz="42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34101"/>
                  </a:ext>
                </a:extLst>
              </a:tr>
              <a:tr h="899736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MOD0728B – UK Link &amp; Gemini Delivered as part of CP5341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734007"/>
                  </a:ext>
                </a:extLst>
              </a:tr>
              <a:tr h="651233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0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UK Link Consequential Changes</a:t>
                      </a:r>
                      <a:endParaRPr lang="en-GB" sz="5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</a:t>
                      </a:r>
                    </a:p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Hannah Reddy</a:t>
                      </a:r>
                    </a:p>
                  </a:txBody>
                  <a:tcPr vert="vert27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Flow Weighted Average CV</a:t>
                      </a:r>
                    </a:p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FWACV</a:t>
                      </a:r>
                      <a:endParaRPr lang="en-GB" sz="5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452353"/>
                  </a:ext>
                </a:extLst>
              </a:tr>
              <a:tr h="587655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Change Programme Sustain</a:t>
                      </a:r>
                    </a:p>
                    <a:p>
                      <a:pPr algn="ctr"/>
                      <a:endParaRPr lang="en-GB" sz="5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</a:t>
                      </a:r>
                    </a:p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Manisha Bhardwaj </a:t>
                      </a:r>
                    </a:p>
                  </a:txBody>
                  <a:tcPr vert="vert27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 Sign on Experience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386642"/>
                  </a:ext>
                </a:extLst>
              </a:tr>
              <a:tr h="458233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 </a:t>
                      </a:r>
                      <a:r>
                        <a:rPr lang="en-GB" sz="35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Enhancements 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218581"/>
                  </a:ext>
                </a:extLst>
              </a:tr>
              <a:tr h="359935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Site Minder  Upgrade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24150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474353F-EDC7-4969-87B1-C6D685F1162F}"/>
              </a:ext>
            </a:extLst>
          </p:cNvPr>
          <p:cNvSpPr/>
          <p:nvPr/>
        </p:nvSpPr>
        <p:spPr>
          <a:xfrm>
            <a:off x="35492" y="135443"/>
            <a:ext cx="907300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latin typeface="+mj-lt"/>
              </a:rPr>
              <a:t>NG TRANSMISSION CHANGE HORIZON PLAN 0-2 YEARS NOV 2021 – NOV 2023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A61673A-256D-413A-82BD-8F093CCF4BC8}"/>
              </a:ext>
            </a:extLst>
          </p:cNvPr>
          <p:cNvSpPr/>
          <p:nvPr/>
        </p:nvSpPr>
        <p:spPr>
          <a:xfrm>
            <a:off x="2708445" y="4794060"/>
            <a:ext cx="1570507" cy="183909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Design to PIS – Dec 21 to Feb  22 – Indicative timeline 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E361444-8B3D-4C24-9726-C4C09CA06D03}"/>
              </a:ext>
            </a:extLst>
          </p:cNvPr>
          <p:cNvSpPr/>
          <p:nvPr/>
        </p:nvSpPr>
        <p:spPr>
          <a:xfrm>
            <a:off x="2054112" y="3832353"/>
            <a:ext cx="3453992" cy="192358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Design to PIS – Sept 21 to May 22 – Indicative timeline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47C9406-CDEE-47F4-8909-D8FDF6B5B4D5}"/>
              </a:ext>
            </a:extLst>
          </p:cNvPr>
          <p:cNvSpPr/>
          <p:nvPr/>
        </p:nvSpPr>
        <p:spPr>
          <a:xfrm>
            <a:off x="2066093" y="2714136"/>
            <a:ext cx="1277437" cy="177313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Content: External Test Phase Jul - Dec 21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6C49C86-0901-406B-A649-F729671B5595}"/>
              </a:ext>
            </a:extLst>
          </p:cNvPr>
          <p:cNvSpPr/>
          <p:nvPr/>
        </p:nvSpPr>
        <p:spPr>
          <a:xfrm>
            <a:off x="2060567" y="2475938"/>
            <a:ext cx="1277437" cy="183681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PIS Gemini - Sept to Dec 21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586A5D0-A788-4743-B92E-55E93E2EE108}"/>
              </a:ext>
            </a:extLst>
          </p:cNvPr>
          <p:cNvSpPr/>
          <p:nvPr/>
        </p:nvSpPr>
        <p:spPr>
          <a:xfrm>
            <a:off x="2066094" y="2240307"/>
            <a:ext cx="633698" cy="188563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PIS UKL - Sept to Nov 21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5215CD8-EA37-406B-9E2D-E8E3DBBA6E56}"/>
              </a:ext>
            </a:extLst>
          </p:cNvPr>
          <p:cNvSpPr/>
          <p:nvPr/>
        </p:nvSpPr>
        <p:spPr>
          <a:xfrm>
            <a:off x="3563888" y="4383488"/>
            <a:ext cx="1718532" cy="183909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Design to PIS – Jan 22 to Apr 22 – Indicative timeline </a:t>
            </a:r>
          </a:p>
        </p:txBody>
      </p:sp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56320471-0392-42C8-80C2-930D61A0B7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762428"/>
              </p:ext>
            </p:extLst>
          </p:nvPr>
        </p:nvGraphicFramePr>
        <p:xfrm>
          <a:off x="7417071" y="2758274"/>
          <a:ext cx="1597274" cy="125036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1815604966"/>
                    </a:ext>
                  </a:extLst>
                </a:gridCol>
                <a:gridCol w="1237234">
                  <a:extLst>
                    <a:ext uri="{9D8B030D-6E8A-4147-A177-3AD203B41FA5}">
                      <a16:colId xmlns:a16="http://schemas.microsoft.com/office/drawing/2014/main" val="4201395258"/>
                    </a:ext>
                  </a:extLst>
                </a:gridCol>
              </a:tblGrid>
              <a:tr h="208394"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KEY RISK &amp; % = Certainty of Scope 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567122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Approved on Track 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666656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Approved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7734681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Approval at Risk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90063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Change Completion Report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5179281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External User Activity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801272"/>
                  </a:ext>
                </a:extLst>
              </a:tr>
            </a:tbl>
          </a:graphicData>
        </a:graphic>
      </p:graphicFrame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352DAE3A-84FB-450B-A7C4-6647B0C83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227559"/>
              </p:ext>
            </p:extLst>
          </p:nvPr>
        </p:nvGraphicFramePr>
        <p:xfrm>
          <a:off x="7420437" y="4036080"/>
          <a:ext cx="1597274" cy="937525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597274">
                  <a:extLst>
                    <a:ext uri="{9D8B030D-6E8A-4147-A177-3AD203B41FA5}">
                      <a16:colId xmlns:a16="http://schemas.microsoft.com/office/drawing/2014/main" val="1815604966"/>
                    </a:ext>
                  </a:extLst>
                </a:gridCol>
              </a:tblGrid>
              <a:tr h="192685"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KEY – Project Status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567122"/>
                  </a:ext>
                </a:extLst>
              </a:tr>
              <a:tr h="186210"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On Track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666656"/>
                  </a:ext>
                </a:extLst>
              </a:tr>
              <a:tr h="186210"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Complete 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734681"/>
                  </a:ext>
                </a:extLst>
              </a:tr>
              <a:tr h="186210"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Potential Risk to Plan 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90063"/>
                  </a:ext>
                </a:extLst>
              </a:tr>
              <a:tr h="186210"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Plan at Risk 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179281"/>
                  </a:ext>
                </a:extLst>
              </a:tr>
            </a:tbl>
          </a:graphicData>
        </a:graphic>
      </p:graphicFrame>
      <p:sp>
        <p:nvSpPr>
          <p:cNvPr id="58" name="Star: 5 Points 57">
            <a:extLst>
              <a:ext uri="{FF2B5EF4-FFF2-40B4-BE49-F238E27FC236}">
                <a16:creationId xmlns:a16="http://schemas.microsoft.com/office/drawing/2014/main" id="{4BC17333-2C2E-4E3A-8C27-B3D1B942EC0D}"/>
              </a:ext>
            </a:extLst>
          </p:cNvPr>
          <p:cNvSpPr/>
          <p:nvPr/>
        </p:nvSpPr>
        <p:spPr>
          <a:xfrm>
            <a:off x="7484866" y="2975200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Star: 5 Points 58">
            <a:extLst>
              <a:ext uri="{FF2B5EF4-FFF2-40B4-BE49-F238E27FC236}">
                <a16:creationId xmlns:a16="http://schemas.microsoft.com/office/drawing/2014/main" id="{A17F2A54-F8C1-40F3-8151-D5E675A5371D}"/>
              </a:ext>
            </a:extLst>
          </p:cNvPr>
          <p:cNvSpPr/>
          <p:nvPr/>
        </p:nvSpPr>
        <p:spPr>
          <a:xfrm>
            <a:off x="7475032" y="3174816"/>
            <a:ext cx="216316" cy="188665"/>
          </a:xfrm>
          <a:prstGeom prst="star5">
            <a:avLst/>
          </a:prstGeom>
          <a:solidFill>
            <a:schemeClr val="accent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Star: 5 Points 59">
            <a:extLst>
              <a:ext uri="{FF2B5EF4-FFF2-40B4-BE49-F238E27FC236}">
                <a16:creationId xmlns:a16="http://schemas.microsoft.com/office/drawing/2014/main" id="{BCFC7EA0-D5E9-4397-87AC-991ED7A2D58F}"/>
              </a:ext>
            </a:extLst>
          </p:cNvPr>
          <p:cNvSpPr/>
          <p:nvPr/>
        </p:nvSpPr>
        <p:spPr>
          <a:xfrm>
            <a:off x="7472511" y="3402568"/>
            <a:ext cx="215987" cy="157044"/>
          </a:xfrm>
          <a:prstGeom prst="star5">
            <a:avLst/>
          </a:prstGeom>
          <a:solidFill>
            <a:schemeClr val="accent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Star: 5 Points 60">
            <a:extLst>
              <a:ext uri="{FF2B5EF4-FFF2-40B4-BE49-F238E27FC236}">
                <a16:creationId xmlns:a16="http://schemas.microsoft.com/office/drawing/2014/main" id="{B01990A3-2FF7-4868-B085-F6F13A61FAC8}"/>
              </a:ext>
            </a:extLst>
          </p:cNvPr>
          <p:cNvSpPr/>
          <p:nvPr/>
        </p:nvSpPr>
        <p:spPr>
          <a:xfrm>
            <a:off x="7521111" y="3640392"/>
            <a:ext cx="130872" cy="109302"/>
          </a:xfrm>
          <a:prstGeom prst="star5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Star: 5 Points 61">
            <a:extLst>
              <a:ext uri="{FF2B5EF4-FFF2-40B4-BE49-F238E27FC236}">
                <a16:creationId xmlns:a16="http://schemas.microsoft.com/office/drawing/2014/main" id="{D86AF04A-D5AB-48EA-BB53-7CD5E5069BD2}"/>
              </a:ext>
            </a:extLst>
          </p:cNvPr>
          <p:cNvSpPr/>
          <p:nvPr/>
        </p:nvSpPr>
        <p:spPr>
          <a:xfrm>
            <a:off x="7486459" y="3804303"/>
            <a:ext cx="216316" cy="188665"/>
          </a:xfrm>
          <a:prstGeom prst="star5">
            <a:avLst/>
          </a:prstGeom>
          <a:solidFill>
            <a:schemeClr val="bg1">
              <a:lumMod val="9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Star: 5 Points 70">
            <a:extLst>
              <a:ext uri="{FF2B5EF4-FFF2-40B4-BE49-F238E27FC236}">
                <a16:creationId xmlns:a16="http://schemas.microsoft.com/office/drawing/2014/main" id="{E4F754F1-1F25-48B7-AEC8-1E978DE115CB}"/>
              </a:ext>
            </a:extLst>
          </p:cNvPr>
          <p:cNvSpPr/>
          <p:nvPr/>
        </p:nvSpPr>
        <p:spPr>
          <a:xfrm>
            <a:off x="3235678" y="2420272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Star: 5 Points 71">
            <a:extLst>
              <a:ext uri="{FF2B5EF4-FFF2-40B4-BE49-F238E27FC236}">
                <a16:creationId xmlns:a16="http://schemas.microsoft.com/office/drawing/2014/main" id="{2C621140-F903-4F9A-9FB0-CF5DC65BEDC9}"/>
              </a:ext>
            </a:extLst>
          </p:cNvPr>
          <p:cNvSpPr/>
          <p:nvPr/>
        </p:nvSpPr>
        <p:spPr>
          <a:xfrm>
            <a:off x="2649331" y="2241216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Star: 5 Points 74">
            <a:extLst>
              <a:ext uri="{FF2B5EF4-FFF2-40B4-BE49-F238E27FC236}">
                <a16:creationId xmlns:a16="http://schemas.microsoft.com/office/drawing/2014/main" id="{46BE2BA7-799C-4D78-904F-1473ECADBE06}"/>
              </a:ext>
            </a:extLst>
          </p:cNvPr>
          <p:cNvSpPr/>
          <p:nvPr/>
        </p:nvSpPr>
        <p:spPr>
          <a:xfrm>
            <a:off x="5398218" y="3852716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Star: 5 Points 75">
            <a:extLst>
              <a:ext uri="{FF2B5EF4-FFF2-40B4-BE49-F238E27FC236}">
                <a16:creationId xmlns:a16="http://schemas.microsoft.com/office/drawing/2014/main" id="{D41975AC-282D-4975-9865-E29E1E8F3E54}"/>
              </a:ext>
            </a:extLst>
          </p:cNvPr>
          <p:cNvSpPr/>
          <p:nvPr/>
        </p:nvSpPr>
        <p:spPr>
          <a:xfrm>
            <a:off x="5195752" y="4376662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Star: 5 Points 76">
            <a:extLst>
              <a:ext uri="{FF2B5EF4-FFF2-40B4-BE49-F238E27FC236}">
                <a16:creationId xmlns:a16="http://schemas.microsoft.com/office/drawing/2014/main" id="{2E4731D2-B74D-4086-9A80-36BEF629DC26}"/>
              </a:ext>
            </a:extLst>
          </p:cNvPr>
          <p:cNvSpPr/>
          <p:nvPr/>
        </p:nvSpPr>
        <p:spPr>
          <a:xfrm>
            <a:off x="4194701" y="4798510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2429449-4490-4938-8E4F-CA2249B296BB}"/>
              </a:ext>
            </a:extLst>
          </p:cNvPr>
          <p:cNvSpPr/>
          <p:nvPr/>
        </p:nvSpPr>
        <p:spPr>
          <a:xfrm>
            <a:off x="2063835" y="930592"/>
            <a:ext cx="1270169" cy="193005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Analysis &amp; Design – Oct 21 – Dec 21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E6098C4-2EA1-4124-899D-71EFD67A17F9}"/>
              </a:ext>
            </a:extLst>
          </p:cNvPr>
          <p:cNvSpPr/>
          <p:nvPr/>
        </p:nvSpPr>
        <p:spPr>
          <a:xfrm>
            <a:off x="2699791" y="1168412"/>
            <a:ext cx="2092735" cy="188563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Testing – Dec 21 to Mar 22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46A208D-CA0C-4245-AF27-A3FB96D5D69C}"/>
              </a:ext>
            </a:extLst>
          </p:cNvPr>
          <p:cNvSpPr/>
          <p:nvPr/>
        </p:nvSpPr>
        <p:spPr>
          <a:xfrm>
            <a:off x="4792526" y="1873354"/>
            <a:ext cx="1363649" cy="188563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PIS – From Apr 22 to Jun 22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22ED7C9-2F66-4638-BBCD-C5B74E832A98}"/>
              </a:ext>
            </a:extLst>
          </p:cNvPr>
          <p:cNvSpPr/>
          <p:nvPr/>
        </p:nvSpPr>
        <p:spPr>
          <a:xfrm>
            <a:off x="4793943" y="1644606"/>
            <a:ext cx="521948" cy="205511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Change Deployment </a:t>
            </a:r>
          </a:p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Apr 22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FD43E61-176D-4D86-97EB-AC3734FCD54D}"/>
              </a:ext>
            </a:extLst>
          </p:cNvPr>
          <p:cNvSpPr/>
          <p:nvPr/>
        </p:nvSpPr>
        <p:spPr>
          <a:xfrm>
            <a:off x="4278952" y="1397574"/>
            <a:ext cx="995456" cy="216213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Pre-implementation/IDR  </a:t>
            </a:r>
          </a:p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Mar 22 to Apr 22</a:t>
            </a:r>
          </a:p>
        </p:txBody>
      </p:sp>
      <p:sp>
        <p:nvSpPr>
          <p:cNvPr id="31" name="Star: 5 Points 30">
            <a:extLst>
              <a:ext uri="{FF2B5EF4-FFF2-40B4-BE49-F238E27FC236}">
                <a16:creationId xmlns:a16="http://schemas.microsoft.com/office/drawing/2014/main" id="{CD518096-3FB4-4A42-8F82-8D70BA796E21}"/>
              </a:ext>
            </a:extLst>
          </p:cNvPr>
          <p:cNvSpPr/>
          <p:nvPr/>
        </p:nvSpPr>
        <p:spPr>
          <a:xfrm>
            <a:off x="3235677" y="2709316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Star: 5 Points 31">
            <a:extLst>
              <a:ext uri="{FF2B5EF4-FFF2-40B4-BE49-F238E27FC236}">
                <a16:creationId xmlns:a16="http://schemas.microsoft.com/office/drawing/2014/main" id="{DCFF1C81-A858-4622-9B2B-B3709DE4B752}"/>
              </a:ext>
            </a:extLst>
          </p:cNvPr>
          <p:cNvSpPr/>
          <p:nvPr/>
        </p:nvSpPr>
        <p:spPr>
          <a:xfrm>
            <a:off x="3242153" y="955715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Star: 5 Points 32">
            <a:extLst>
              <a:ext uri="{FF2B5EF4-FFF2-40B4-BE49-F238E27FC236}">
                <a16:creationId xmlns:a16="http://schemas.microsoft.com/office/drawing/2014/main" id="{41BDB267-CA31-46AF-9B28-806A6957E091}"/>
              </a:ext>
            </a:extLst>
          </p:cNvPr>
          <p:cNvSpPr/>
          <p:nvPr/>
        </p:nvSpPr>
        <p:spPr>
          <a:xfrm>
            <a:off x="4709328" y="1184732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Star: 5 Points 33">
            <a:extLst>
              <a:ext uri="{FF2B5EF4-FFF2-40B4-BE49-F238E27FC236}">
                <a16:creationId xmlns:a16="http://schemas.microsoft.com/office/drawing/2014/main" id="{886092FA-4030-4BDC-9254-67B60184B344}"/>
              </a:ext>
            </a:extLst>
          </p:cNvPr>
          <p:cNvSpPr/>
          <p:nvPr/>
        </p:nvSpPr>
        <p:spPr>
          <a:xfrm>
            <a:off x="5251568" y="1643878"/>
            <a:ext cx="196651" cy="155922"/>
          </a:xfrm>
          <a:prstGeom prst="star5">
            <a:avLst>
              <a:gd name="adj" fmla="val 15414"/>
              <a:gd name="hf" fmla="val 105146"/>
              <a:gd name="vf" fmla="val 110557"/>
            </a:avLst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Star: 5 Points 34">
            <a:extLst>
              <a:ext uri="{FF2B5EF4-FFF2-40B4-BE49-F238E27FC236}">
                <a16:creationId xmlns:a16="http://schemas.microsoft.com/office/drawing/2014/main" id="{A104AE0E-A11F-4965-826A-B81DC6EA08B5}"/>
              </a:ext>
            </a:extLst>
          </p:cNvPr>
          <p:cNvSpPr/>
          <p:nvPr/>
        </p:nvSpPr>
        <p:spPr>
          <a:xfrm>
            <a:off x="6057849" y="1905996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Star: 5 Points 35">
            <a:extLst>
              <a:ext uri="{FF2B5EF4-FFF2-40B4-BE49-F238E27FC236}">
                <a16:creationId xmlns:a16="http://schemas.microsoft.com/office/drawing/2014/main" id="{5C9462F1-999D-4BA2-9F51-B1BB44A4400C}"/>
              </a:ext>
            </a:extLst>
          </p:cNvPr>
          <p:cNvSpPr/>
          <p:nvPr/>
        </p:nvSpPr>
        <p:spPr>
          <a:xfrm>
            <a:off x="5195753" y="1399095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39F9791-B8C4-4BF7-99A0-BAEFDB72DF6F}"/>
              </a:ext>
            </a:extLst>
          </p:cNvPr>
          <p:cNvSpPr/>
          <p:nvPr/>
        </p:nvSpPr>
        <p:spPr>
          <a:xfrm>
            <a:off x="2054112" y="3204219"/>
            <a:ext cx="2726433" cy="192358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Design to PIS - Nov 21  to Mar  22 – Indicative timeline</a:t>
            </a:r>
          </a:p>
        </p:txBody>
      </p:sp>
      <p:sp>
        <p:nvSpPr>
          <p:cNvPr id="73" name="Star: 5 Points 72">
            <a:extLst>
              <a:ext uri="{FF2B5EF4-FFF2-40B4-BE49-F238E27FC236}">
                <a16:creationId xmlns:a16="http://schemas.microsoft.com/office/drawing/2014/main" id="{EF46DF4E-7292-4C3D-9F94-E83C63576EF5}"/>
              </a:ext>
            </a:extLst>
          </p:cNvPr>
          <p:cNvSpPr/>
          <p:nvPr/>
        </p:nvSpPr>
        <p:spPr>
          <a:xfrm>
            <a:off x="4690638" y="3215423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497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6CA555-216C-4261-AF87-A8E955167736}">
  <ds:schemaRefs>
    <ds:schemaRef ds:uri="http://purl.org/dc/elements/1.1/"/>
    <ds:schemaRef ds:uri="http://purl.org/dc/dcmitype/"/>
    <ds:schemaRef ds:uri="6c08728a-585a-4548-85c4-a5826d7d6ea5"/>
    <ds:schemaRef ds:uri="http://schemas.microsoft.com/office/2006/documentManagement/types"/>
    <ds:schemaRef ds:uri="15a48097-5b30-4567-8ae3-01e9a9020ee1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bb7ddbc8-6e70-47d6-85a0-8d8b8e7437af"/>
    <ds:schemaRef ds:uri="241ce6bb-4f5d-4edd-95f8-9af79917820a"/>
    <ds:schemaRef ds:uri="http://schemas.microsoft.com/sharepoint/v3"/>
    <ds:schemaRef ds:uri="http://schemas.microsoft.com/office/2006/metadata/properties"/>
    <ds:schemaRef ds:uri="http://purl.org/dc/terms/"/>
    <ds:schemaRef ds:uri="96c62218-d085-4097-ae9c-d3a1c6eefef6"/>
  </ds:schemaRefs>
</ds:datastoreItem>
</file>

<file path=customXml/itemProps2.xml><?xml version="1.0" encoding="utf-8"?>
<ds:datastoreItem xmlns:ds="http://schemas.openxmlformats.org/officeDocument/2006/customXml" ds:itemID="{EA728B58-601E-4027-AF0C-C2329912A9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C7CB49-9898-4607-B10E-77740144A50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</Words>
  <Application>Microsoft Office PowerPoint</Application>
  <PresentationFormat>On-screen Show (16:9)</PresentationFormat>
  <Paragraphs>65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Poppins Black</vt:lpstr>
      <vt:lpstr>Verdana</vt:lpstr>
      <vt:lpstr>Office Theme</vt:lpstr>
      <vt:lpstr>NG TRANSMISSION CHANGE HORIZON PLAN  0 - 2 YEARS NOV 2021 - NOV 2023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this template</dc:title>
  <dc:creator/>
  <cp:lastModifiedBy/>
  <cp:revision>24</cp:revision>
  <dcterms:created xsi:type="dcterms:W3CDTF">2020-08-12T15:25:03Z</dcterms:created>
  <dcterms:modified xsi:type="dcterms:W3CDTF">2021-11-25T14:21:52Z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0x01010050FB9CDCC5328344A3162B2D7C8A4CE2</vt:lpwstr>
  </property>
  <property fmtid="{D5CDD505-2E9C-101B-9397-08002B2CF9AE}" pid="3" name="ppcDepartment">
    <vt:lpwstr>53;#Communications|4eb75792-310c-4340-9b16-fa97df071d2d</vt:lpwstr>
  </property>
  <property fmtid="{D5CDD505-2E9C-101B-9397-08002B2CF9AE}" pid="4" name="DocumentType">
    <vt:lpwstr>70;#Template|aa851b79-e671-40ab-aebb-d6113815f54a</vt:lpwstr>
  </property>
</Properties>
</file>