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ee Chambers" initials="LC" lastIdx="13" clrIdx="6">
    <p:extLst>
      <p:ext uri="{19B8F6BF-5375-455C-9EA6-DF929625EA0E}">
        <p15:presenceInfo xmlns:p15="http://schemas.microsoft.com/office/powerpoint/2012/main" userId="S::lee.chambers@xoserve.com::75b86a7c-29e5-457f-b679-e8760df39d3b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8" name="Thomas Lineham" initials="TL" lastIdx="12" clrIdx="7">
    <p:extLst>
      <p:ext uri="{19B8F6BF-5375-455C-9EA6-DF929625EA0E}">
        <p15:presenceInfo xmlns:p15="http://schemas.microsoft.com/office/powerpoint/2012/main" userId="S::thomas.lineham@xoserve.com::0a61177b-b725-4b90-901b-3d5aaab108a2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ACFE06-AAC6-4B3C-9C2B-08AF148E4CB8}" v="110" dt="2021-11-26T10:55:08.468"/>
    <p1510:client id="{64E603DB-17D1-4568-8430-FA1E8FDA2354}" v="3" dt="2021-11-24T13:34:09.163"/>
    <p1510:client id="{CDED7A2F-6619-4399-BBCB-FCAC2E5B1F7F}" v="88" dt="2021-11-24T16:48:03.0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3" y="4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 OConnor" userId="S::tracy.oconnor@xoserve.com::c165d205-f988-41c6-a790-ae0515e39fe0" providerId="AD" clId="Web-{2BACFE06-AAC6-4B3C-9C2B-08AF148E4CB8}"/>
    <pc:docChg chg="modSld">
      <pc:chgData name="Tracy OConnor" userId="S::tracy.oconnor@xoserve.com::c165d205-f988-41c6-a790-ae0515e39fe0" providerId="AD" clId="Web-{2BACFE06-AAC6-4B3C-9C2B-08AF148E4CB8}" dt="2021-11-26T10:55:06.734" v="93" actId="20577"/>
      <pc:docMkLst>
        <pc:docMk/>
      </pc:docMkLst>
      <pc:sldChg chg="modSp">
        <pc:chgData name="Tracy OConnor" userId="S::tracy.oconnor@xoserve.com::c165d205-f988-41c6-a790-ae0515e39fe0" providerId="AD" clId="Web-{2BACFE06-AAC6-4B3C-9C2B-08AF148E4CB8}" dt="2021-11-26T10:55:06.734" v="93" actId="20577"/>
        <pc:sldMkLst>
          <pc:docMk/>
          <pc:sldMk cId="684685687" sldId="889"/>
        </pc:sldMkLst>
        <pc:spChg chg="mod">
          <ac:chgData name="Tracy OConnor" userId="S::tracy.oconnor@xoserve.com::c165d205-f988-41c6-a790-ae0515e39fe0" providerId="AD" clId="Web-{2BACFE06-AAC6-4B3C-9C2B-08AF148E4CB8}" dt="2021-11-26T10:55:06.734" v="93" actId="20577"/>
          <ac:spMkLst>
            <pc:docMk/>
            <pc:sldMk cId="684685687" sldId="889"/>
            <ac:spMk id="5" creationId="{C181EB57-9627-4329-BB84-9BDF81695227}"/>
          </ac:spMkLst>
        </pc:spChg>
        <pc:graphicFrameChg chg="mod modGraphic">
          <ac:chgData name="Tracy OConnor" userId="S::tracy.oconnor@xoserve.com::c165d205-f988-41c6-a790-ae0515e39fe0" providerId="AD" clId="Web-{2BACFE06-AAC6-4B3C-9C2B-08AF148E4CB8}" dt="2021-11-26T10:54:39.263" v="89"/>
          <ac:graphicFrameMkLst>
            <pc:docMk/>
            <pc:sldMk cId="684685687" sldId="889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1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3" y="98767"/>
            <a:ext cx="8229600" cy="338554"/>
          </a:xfrm>
        </p:spPr>
        <p:txBody>
          <a:bodyPr>
            <a:normAutofit fontScale="90000"/>
          </a:bodyPr>
          <a:lstStyle/>
          <a:p>
            <a:r>
              <a:rPr lang="en-GB" sz="1800">
                <a:latin typeface="Arial"/>
                <a:cs typeface="Arial"/>
              </a:rPr>
              <a:t>XRN5231 Flow Weighted Average CV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5724508"/>
              </p:ext>
            </p:extLst>
          </p:nvPr>
        </p:nvGraphicFramePr>
        <p:xfrm>
          <a:off x="146602" y="366754"/>
          <a:ext cx="8850796" cy="4830632"/>
        </p:xfrm>
        <a:graphic>
          <a:graphicData uri="http://schemas.openxmlformats.org/drawingml/2006/table">
            <a:tbl>
              <a:tblPr firstRow="1" bandRow="1"/>
              <a:tblGrid>
                <a:gridCol w="1574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6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5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395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951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9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951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05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Status set to Amber due multiple phases progressing in parallel and the need to baseline the project phases post System Test. All funding now in place following approval of a revised BER at the November </a:t>
                      </a:r>
                      <a:r>
                        <a:rPr lang="en-GB" sz="75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endParaRPr lang="en-GB" sz="7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Up and Initiation Phases have completed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Detailed Design completed and Design Change Pack approved at the November </a:t>
                      </a:r>
                      <a:r>
                        <a:rPr lang="en-US" sz="75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endParaRPr lang="en-US" sz="7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Revised BER approved at November </a:t>
                      </a:r>
                      <a:r>
                        <a:rPr lang="en-US" sz="75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US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bring into scope Gemini consequential changes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has commenced, System Testing due to commence as per plan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75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Xoserve</a:t>
                      </a:r>
                      <a:r>
                        <a:rPr lang="en-US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engage with National Grid (NG) and DNs through December to stand up Engagement approach and meetings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Dual Run and Market Trials approach to be published to stakeholders in December ahead of planned start in January 2022. Dates will be formally baselined following agreement of approach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Notional Implementation date set for 26</a:t>
                      </a:r>
                      <a:r>
                        <a:rPr lang="en-US" sz="75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March, to be confirmed</a:t>
                      </a:r>
                      <a:endParaRPr lang="en-GB" sz="7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43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 a risk that change congestion with UK Link move to Cloud, Gemini Regulation and Sustaining change during Q1 2022 that cutover &amp; implementation dates may need to be </a:t>
                      </a:r>
                      <a:r>
                        <a:rPr lang="en-US" sz="7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prioritised</a:t>
                      </a: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7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 a risk that until the transition &amp; cutover approach is agreed between </a:t>
                      </a:r>
                      <a:r>
                        <a:rPr lang="en-US" sz="7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Xoserve</a:t>
                      </a: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National Grid &amp; DNs to confirm the length of Post Implementation Support and what support dependencies are required from National Grid as the existing service provider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 a risk that National Grid have served notice to terminate the current FWACV service on the 31</a:t>
                      </a:r>
                      <a:r>
                        <a:rPr lang="en-US" sz="70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March 2022 and the project plan does not meet an implementation date of the new service from the 01</a:t>
                      </a:r>
                      <a:r>
                        <a:rPr lang="en-US" sz="70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April 2022, resulting in the need to negotiate an extension of the service by National Grid</a:t>
                      </a:r>
                      <a:endParaRPr lang="en-US" sz="7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9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Forecast costs tracking to approved BER costs</a:t>
                      </a:r>
                      <a:r>
                        <a:rPr lang="en-US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 </a:t>
                      </a:r>
                      <a:endParaRPr kumimoji="0" lang="en-US" sz="75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93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/>
                      <a:r>
                        <a:rPr lang="en-US" sz="7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XRN5231 Flow Weighted Average (CV)</a:t>
                      </a:r>
                      <a:r>
                        <a:rPr lang="en-GB" sz="7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Gemini consequential change part A - PRCMS validation/processing</a:t>
                      </a:r>
                    </a:p>
                    <a:p>
                      <a:pPr lvl="0"/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Gemini consequential change part B - LDZ Stock Change and Embedded LDZ Unique Sites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181EB57-9627-4329-BB84-9BDF81695227}"/>
              </a:ext>
            </a:extLst>
          </p:cNvPr>
          <p:cNvSpPr txBox="1"/>
          <p:nvPr/>
        </p:nvSpPr>
        <p:spPr>
          <a:xfrm>
            <a:off x="0" y="4973818"/>
            <a:ext cx="1499128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23</a:t>
            </a:r>
            <a:r>
              <a:rPr lang="en-GB" sz="700" baseline="30000" dirty="0"/>
              <a:t>rd</a:t>
            </a:r>
            <a:r>
              <a:rPr lang="en-GB" sz="700" dirty="0"/>
              <a:t> November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A5C4EA1-1FF4-438B-8BD0-21607BB0C453}"/>
              </a:ext>
            </a:extLst>
          </p:cNvPr>
          <p:cNvGrpSpPr/>
          <p:nvPr/>
        </p:nvGrpSpPr>
        <p:grpSpPr>
          <a:xfrm>
            <a:off x="5132075" y="3455261"/>
            <a:ext cx="741910" cy="215444"/>
            <a:chOff x="4089862" y="3477140"/>
            <a:chExt cx="741910" cy="21544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6BA3563-53F1-4A8B-B5A8-5356E4A53D38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068AC6B-A13B-49A5-BD8D-4E7BFE49733F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/>
                <a:t>Complete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8E37795-90B4-482B-80FC-79E72229F869}"/>
              </a:ext>
            </a:extLst>
          </p:cNvPr>
          <p:cNvGrpSpPr/>
          <p:nvPr/>
        </p:nvGrpSpPr>
        <p:grpSpPr>
          <a:xfrm>
            <a:off x="5903079" y="3455261"/>
            <a:ext cx="741910" cy="215444"/>
            <a:chOff x="4089862" y="3477140"/>
            <a:chExt cx="741910" cy="21544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16D9FDB-94FB-4730-90DA-4BE2D46C5204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6258E61-1BE8-40CC-BDBA-324295A6F446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/>
                <a:t>On Track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F530431-148B-4FCB-8C57-925E5CA17ECB}"/>
              </a:ext>
            </a:extLst>
          </p:cNvPr>
          <p:cNvGrpSpPr/>
          <p:nvPr/>
        </p:nvGrpSpPr>
        <p:grpSpPr>
          <a:xfrm>
            <a:off x="6644989" y="3455261"/>
            <a:ext cx="741910" cy="215444"/>
            <a:chOff x="4089862" y="3477140"/>
            <a:chExt cx="741910" cy="21544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58A25A8-FD1C-43B8-A4FB-0E6445772E1E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825B380-437E-43C5-8D2C-0DFD0465573E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/>
                <a:t>At Risk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2A70F5E-8B94-432F-BB55-CDD005994499}"/>
              </a:ext>
            </a:extLst>
          </p:cNvPr>
          <p:cNvGrpSpPr/>
          <p:nvPr/>
        </p:nvGrpSpPr>
        <p:grpSpPr>
          <a:xfrm>
            <a:off x="7278833" y="3455261"/>
            <a:ext cx="741910" cy="215444"/>
            <a:chOff x="4089862" y="3477140"/>
            <a:chExt cx="741910" cy="21544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EA6FE6E-2D9E-494B-AA97-9F66054EE07C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13C5751-0F95-4764-B46D-C02FFA5257CD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/>
                <a:t>Overdue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A6462F7-2ABC-4581-985C-D9BFC690E41B}"/>
              </a:ext>
            </a:extLst>
          </p:cNvPr>
          <p:cNvGrpSpPr/>
          <p:nvPr/>
        </p:nvGrpSpPr>
        <p:grpSpPr>
          <a:xfrm>
            <a:off x="8003755" y="3455261"/>
            <a:ext cx="935186" cy="338554"/>
            <a:chOff x="4089862" y="3477140"/>
            <a:chExt cx="741910" cy="33855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F831A77-64E4-4D2C-BCFE-458A86613C02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AE85C16-EBE5-4C7C-9B64-8DBEFC630C4B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/>
                <a:t>Not Baselined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02C55B07-1693-465C-94BA-777507A393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3083" y="1390493"/>
            <a:ext cx="4698249" cy="197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685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11B70F-FF9F-404D-BC14-2312DE1AB498}"/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schemas.microsoft.com/office/2006/metadata/properties"/>
    <ds:schemaRef ds:uri="b67ba80d-39eb-42a2-9d03-0fc0d3feeb34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95bc0956-a159-4e64-a432-c315e5b873a0"/>
    <ds:schemaRef ds:uri="062c7a58-680f-4f64-b38c-ee534b20c86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On-screen Show (16:9)</PresentationFormat>
  <Paragraphs>33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XRN5231 Flow Weighted Average CV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Thomas Lineham</cp:lastModifiedBy>
  <cp:revision>18</cp:revision>
  <dcterms:created xsi:type="dcterms:W3CDTF">2018-09-02T17:12:15Z</dcterms:created>
  <dcterms:modified xsi:type="dcterms:W3CDTF">2021-11-26T10:55:10Z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