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 id="2147484155" r:id="rId7"/>
  </p:sldMasterIdLst>
  <p:notesMasterIdLst>
    <p:notesMasterId r:id="rId18"/>
  </p:notesMasterIdLst>
  <p:handoutMasterIdLst>
    <p:handoutMasterId r:id="rId19"/>
  </p:handoutMasterIdLst>
  <p:sldIdLst>
    <p:sldId id="352" r:id="rId8"/>
    <p:sldId id="829" r:id="rId9"/>
    <p:sldId id="787" r:id="rId10"/>
    <p:sldId id="826" r:id="rId11"/>
    <p:sldId id="794" r:id="rId12"/>
    <p:sldId id="3614" r:id="rId13"/>
    <p:sldId id="831" r:id="rId14"/>
    <p:sldId id="830" r:id="rId15"/>
    <p:sldId id="3611" r:id="rId16"/>
    <p:sldId id="3612" r:id="rId17"/>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FFCC00"/>
    <a:srgbClr val="E8EAF1"/>
    <a:srgbClr val="F09F0E"/>
    <a:srgbClr val="CED1E1"/>
    <a:srgbClr val="CED1E2"/>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5669F7-2710-463E-9F33-2109619C4251}" v="1402" dt="2021-10-29T10:07:37.1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31" autoAdjust="0"/>
    <p:restoredTop sz="94796" autoAdjust="0"/>
  </p:normalViewPr>
  <p:slideViewPr>
    <p:cSldViewPr snapToGrid="0">
      <p:cViewPr varScale="1">
        <p:scale>
          <a:sx n="90" d="100"/>
          <a:sy n="90" d="100"/>
        </p:scale>
        <p:origin x="456" y="52"/>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 Lyndon" userId="fefd1f69-c297-4970-add2-0b667d1abc1f" providerId="ADAL" clId="{AD7400EA-7E1B-4F56-A072-BFB9366852B1}"/>
    <pc:docChg chg="custSel delSld modSld">
      <pc:chgData name="Emma J Lyndon" userId="fefd1f69-c297-4970-add2-0b667d1abc1f" providerId="ADAL" clId="{AD7400EA-7E1B-4F56-A072-BFB9366852B1}" dt="2021-10-29T10:07:37.119" v="1401" actId="2165"/>
      <pc:docMkLst>
        <pc:docMk/>
      </pc:docMkLst>
      <pc:sldChg chg="modSp">
        <pc:chgData name="Emma J Lyndon" userId="fefd1f69-c297-4970-add2-0b667d1abc1f" providerId="ADAL" clId="{AD7400EA-7E1B-4F56-A072-BFB9366852B1}" dt="2021-10-29T08:38:23.880" v="14" actId="20577"/>
        <pc:sldMkLst>
          <pc:docMk/>
          <pc:sldMk cId="3324695576" sldId="352"/>
        </pc:sldMkLst>
        <pc:spChg chg="mod">
          <ac:chgData name="Emma J Lyndon" userId="fefd1f69-c297-4970-add2-0b667d1abc1f" providerId="ADAL" clId="{AD7400EA-7E1B-4F56-A072-BFB9366852B1}" dt="2021-10-29T08:38:23.880" v="14" actId="20577"/>
          <ac:spMkLst>
            <pc:docMk/>
            <pc:sldMk cId="3324695576" sldId="352"/>
            <ac:spMk id="5" creationId="{00000000-0000-0000-0000-000000000000}"/>
          </ac:spMkLst>
        </pc:spChg>
      </pc:sldChg>
      <pc:sldChg chg="modSp">
        <pc:chgData name="Emma J Lyndon" userId="fefd1f69-c297-4970-add2-0b667d1abc1f" providerId="ADAL" clId="{AD7400EA-7E1B-4F56-A072-BFB9366852B1}" dt="2021-10-29T10:07:37.119" v="1401" actId="2165"/>
        <pc:sldMkLst>
          <pc:docMk/>
          <pc:sldMk cId="2731515020" sldId="794"/>
        </pc:sldMkLst>
        <pc:graphicFrameChg chg="modGraphic">
          <ac:chgData name="Emma J Lyndon" userId="fefd1f69-c297-4970-add2-0b667d1abc1f" providerId="ADAL" clId="{AD7400EA-7E1B-4F56-A072-BFB9366852B1}" dt="2021-10-29T10:07:37.119" v="1401" actId="2165"/>
          <ac:graphicFrameMkLst>
            <pc:docMk/>
            <pc:sldMk cId="2731515020" sldId="794"/>
            <ac:graphicFrameMk id="3" creationId="{D5B527E8-4FB9-4B6B-AD3A-23B388C7596E}"/>
          </ac:graphicFrameMkLst>
        </pc:graphicFrameChg>
        <pc:graphicFrameChg chg="modGraphic">
          <ac:chgData name="Emma J Lyndon" userId="fefd1f69-c297-4970-add2-0b667d1abc1f" providerId="ADAL" clId="{AD7400EA-7E1B-4F56-A072-BFB9366852B1}" dt="2021-10-29T10:05:42.545" v="1392" actId="20577"/>
          <ac:graphicFrameMkLst>
            <pc:docMk/>
            <pc:sldMk cId="2731515020" sldId="794"/>
            <ac:graphicFrameMk id="4" creationId="{E995F62F-2964-4B8F-B8B8-E7B85A14F4E7}"/>
          </ac:graphicFrameMkLst>
        </pc:graphicFrameChg>
      </pc:sldChg>
      <pc:sldChg chg="modSp">
        <pc:chgData name="Emma J Lyndon" userId="fefd1f69-c297-4970-add2-0b667d1abc1f" providerId="ADAL" clId="{AD7400EA-7E1B-4F56-A072-BFB9366852B1}" dt="2021-10-29T10:04:42.281" v="1383" actId="20577"/>
        <pc:sldMkLst>
          <pc:docMk/>
          <pc:sldMk cId="326600112" sldId="829"/>
        </pc:sldMkLst>
        <pc:graphicFrameChg chg="mod modGraphic">
          <ac:chgData name="Emma J Lyndon" userId="fefd1f69-c297-4970-add2-0b667d1abc1f" providerId="ADAL" clId="{AD7400EA-7E1B-4F56-A072-BFB9366852B1}" dt="2021-10-29T10:04:42.281" v="1383" actId="20577"/>
          <ac:graphicFrameMkLst>
            <pc:docMk/>
            <pc:sldMk cId="326600112" sldId="829"/>
            <ac:graphicFrameMk id="4" creationId="{00000000-0000-0000-0000-000000000000}"/>
          </ac:graphicFrameMkLst>
        </pc:graphicFrameChg>
      </pc:sldChg>
      <pc:sldChg chg="del">
        <pc:chgData name="Emma J Lyndon" userId="fefd1f69-c297-4970-add2-0b667d1abc1f" providerId="ADAL" clId="{AD7400EA-7E1B-4F56-A072-BFB9366852B1}" dt="2021-10-29T10:05:20.124" v="1384" actId="2696"/>
        <pc:sldMkLst>
          <pc:docMk/>
          <pc:sldMk cId="4074743978" sldId="361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29/10/2021</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29/10/2021</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2864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576244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679844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7967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8013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053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1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010406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4980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883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607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image" Target="../media/image3.png"/><Relationship Id="rId5" Type="http://schemas.openxmlformats.org/officeDocument/2006/relationships/slideLayout" Target="../slideLayouts/slideLayout20.xml"/><Relationship Id="rId10" Type="http://schemas.openxmlformats.org/officeDocument/2006/relationships/theme" Target="../theme/theme4.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448109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November 2021</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7DA7ADCF-F3B8-4033-A306-6FD935F25AC3}"/>
              </a:ext>
            </a:extLst>
          </p:cNvPr>
          <p:cNvGraphicFramePr>
            <a:graphicFrameLocks noGrp="1"/>
          </p:cNvGraphicFramePr>
          <p:nvPr>
            <p:extLst>
              <p:ext uri="{D42A27DB-BD31-4B8C-83A1-F6EECF244321}">
                <p14:modId xmlns:p14="http://schemas.microsoft.com/office/powerpoint/2010/main" val="469694114"/>
              </p:ext>
            </p:extLst>
          </p:nvPr>
        </p:nvGraphicFramePr>
        <p:xfrm>
          <a:off x="121752" y="778477"/>
          <a:ext cx="8830719" cy="2249363"/>
        </p:xfrm>
        <a:graphic>
          <a:graphicData uri="http://schemas.openxmlformats.org/drawingml/2006/table">
            <a:tbl>
              <a:tblPr firstRow="1" bandRow="1">
                <a:tableStyleId>{5C22544A-7EE6-4342-B048-85BDC9FD1C3A}</a:tableStyleId>
              </a:tblPr>
              <a:tblGrid>
                <a:gridCol w="6110891">
                  <a:extLst>
                    <a:ext uri="{9D8B030D-6E8A-4147-A177-3AD203B41FA5}">
                      <a16:colId xmlns:a16="http://schemas.microsoft.com/office/drawing/2014/main" val="997061046"/>
                    </a:ext>
                  </a:extLst>
                </a:gridCol>
                <a:gridCol w="621937">
                  <a:extLst>
                    <a:ext uri="{9D8B030D-6E8A-4147-A177-3AD203B41FA5}">
                      <a16:colId xmlns:a16="http://schemas.microsoft.com/office/drawing/2014/main" val="2723771934"/>
                    </a:ext>
                  </a:extLst>
                </a:gridCol>
                <a:gridCol w="643633">
                  <a:extLst>
                    <a:ext uri="{9D8B030D-6E8A-4147-A177-3AD203B41FA5}">
                      <a16:colId xmlns:a16="http://schemas.microsoft.com/office/drawing/2014/main" val="194189712"/>
                    </a:ext>
                  </a:extLst>
                </a:gridCol>
                <a:gridCol w="1454258">
                  <a:extLst>
                    <a:ext uri="{9D8B030D-6E8A-4147-A177-3AD203B41FA5}">
                      <a16:colId xmlns:a16="http://schemas.microsoft.com/office/drawing/2014/main" val="3065248341"/>
                    </a:ext>
                  </a:extLst>
                </a:gridCol>
              </a:tblGrid>
              <a:tr h="17713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249177">
                <a:tc>
                  <a:txBody>
                    <a:bodyPr/>
                    <a:lstStyle/>
                    <a:p>
                      <a:pPr marL="0" algn="l" fontAlgn="b"/>
                      <a:r>
                        <a:rPr lang="en-US" sz="800" b="0" i="0" u="none" strike="noStrike" dirty="0">
                          <a:solidFill>
                            <a:srgbClr val="000000"/>
                          </a:solidFill>
                          <a:effectLst/>
                          <a:latin typeface="+mj-lt"/>
                          <a:ea typeface="+mn-ea"/>
                          <a:cs typeface="+mn-cs"/>
                        </a:rPr>
                        <a:t>Feasibility study on potential to update Domestic Premises Indicator (DPI) electricity flags to reflect license status during </a:t>
                      </a:r>
                      <a:r>
                        <a:rPr lang="en-US" sz="800" b="0" i="0" u="none" strike="noStrike" kern="1200" dirty="0" err="1">
                          <a:solidFill>
                            <a:srgbClr val="000000"/>
                          </a:solidFill>
                          <a:effectLst/>
                          <a:latin typeface="+mj-lt"/>
                          <a:ea typeface="+mn-ea"/>
                          <a:cs typeface="+mn-cs"/>
                        </a:rPr>
                        <a:t>transtion</a:t>
                      </a:r>
                      <a:r>
                        <a:rPr lang="en-US" sz="800" b="0" i="0" u="none" strike="noStrike" dirty="0">
                          <a:solidFill>
                            <a:srgbClr val="000000"/>
                          </a:solidFill>
                          <a:effectLst/>
                          <a:latin typeface="+mj-lt"/>
                          <a:ea typeface="+mn-ea"/>
                          <a:cs typeface="+mn-cs"/>
                        </a:rPr>
                        <a:t> stages, 1, 2 &amp; 3 </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CR-D093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252884">
                <a:tc>
                  <a:txBody>
                    <a:bodyPr/>
                    <a:lstStyle/>
                    <a:p>
                      <a:pPr marL="0" algn="l" fontAlgn="b"/>
                      <a:r>
                        <a:rPr lang="en-GB" sz="800" b="0" i="0" u="none" strike="noStrike" dirty="0">
                          <a:solidFill>
                            <a:srgbClr val="000000"/>
                          </a:solidFill>
                          <a:effectLst/>
                          <a:latin typeface="+mj-lt"/>
                          <a:ea typeface="+mn-ea"/>
                          <a:cs typeface="+mn-cs"/>
                        </a:rPr>
                        <a:t>Changes to Operational Testing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CR-D094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3830">
                <a:tc>
                  <a:txBody>
                    <a:bodyPr/>
                    <a:lstStyle/>
                    <a:p>
                      <a:pPr marL="0" algn="l" fontAlgn="b"/>
                      <a:r>
                        <a:rPr lang="en-US" sz="800" b="0" i="0" u="none" strike="noStrike" dirty="0">
                          <a:solidFill>
                            <a:srgbClr val="000000"/>
                          </a:solidFill>
                          <a:effectLst/>
                          <a:latin typeface="+mj-lt"/>
                          <a:ea typeface="+mn-ea"/>
                          <a:cs typeface="+mn-cs"/>
                        </a:rPr>
                        <a:t>Changes to milestone date for L3-TE720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CR-D096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29/07/2021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98514">
                <a:tc>
                  <a:txBody>
                    <a:bodyPr/>
                    <a:lstStyle/>
                    <a:p>
                      <a:pPr marL="0" algn="l" fontAlgn="b"/>
                      <a:r>
                        <a:rPr lang="en-US" sz="800" b="0" i="0" u="none" strike="noStrike">
                          <a:solidFill>
                            <a:srgbClr val="000000"/>
                          </a:solidFill>
                          <a:effectLst/>
                          <a:latin typeface="+mj-lt"/>
                          <a:ea typeface="+mn-ea"/>
                          <a:cs typeface="+mn-cs"/>
                        </a:rPr>
                        <a:t>Further consquential changes to DB4 and related artefacts following CR-D071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a:solidFill>
                            <a:srgbClr val="000000"/>
                          </a:solidFill>
                          <a:effectLst/>
                          <a:latin typeface="+mj-lt"/>
                          <a:ea typeface="+mn-ea"/>
                          <a:cs typeface="+mn-cs"/>
                        </a:rPr>
                        <a:t>CR-D100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06/08/2021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0">
                <a:tc>
                  <a:txBody>
                    <a:bodyPr/>
                    <a:lstStyle/>
                    <a:p>
                      <a:pPr marL="0" algn="l" fontAlgn="b"/>
                      <a:r>
                        <a:rPr lang="en-US" sz="800" b="0" i="0" u="none" strike="noStrike" dirty="0">
                          <a:solidFill>
                            <a:srgbClr val="000000"/>
                          </a:solidFill>
                          <a:effectLst/>
                          <a:latin typeface="+mj-lt"/>
                          <a:ea typeface="+mn-ea"/>
                          <a:cs typeface="+mn-cs"/>
                        </a:rPr>
                        <a:t>CSS Stage 1 ECOES Interface Specification Uplift to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CR-D102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4096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mj-lt"/>
                          <a:ea typeface="+mn-ea"/>
                          <a:cs typeface="+mn-cs"/>
                        </a:rPr>
                        <a:t>Addition of assumption on MAD Log in relation to earliest possible Go-Live date</a:t>
                      </a:r>
                    </a:p>
                    <a:p>
                      <a:pPr marL="0" algn="l" fontAlgn="b"/>
                      <a:endParaRPr lang="en-US" sz="800" b="0" i="0" u="none" strike="noStrike" dirty="0">
                        <a:solidFill>
                          <a:srgbClr val="000000"/>
                        </a:solidFill>
                        <a:effectLst/>
                        <a:latin typeface="+mj-lt"/>
                        <a:ea typeface="+mn-ea"/>
                        <a:cs typeface="+mn-cs"/>
                      </a:endParaRP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dirty="0">
                          <a:solidFill>
                            <a:srgbClr val="000000"/>
                          </a:solidFill>
                          <a:effectLst/>
                          <a:latin typeface="+mj-lt"/>
                        </a:rPr>
                        <a:t>CR-D103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851594187"/>
                  </a:ext>
                </a:extLst>
              </a:tr>
              <a:tr h="218017">
                <a:tc>
                  <a:txBody>
                    <a:bodyPr/>
                    <a:lstStyle/>
                    <a:p>
                      <a:pPr algn="l" fontAlgn="b"/>
                      <a:r>
                        <a:rPr lang="en-US" sz="800" b="0" i="0" u="none" strike="noStrike" dirty="0">
                          <a:solidFill>
                            <a:srgbClr val="000000"/>
                          </a:solidFill>
                          <a:effectLst/>
                          <a:latin typeface="+mj-lt"/>
                        </a:rPr>
                        <a:t>Addition of assumption on MAD Log in relation to earliest possible Go-Live date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a:solidFill>
                            <a:srgbClr val="000000"/>
                          </a:solidFill>
                          <a:effectLst/>
                          <a:latin typeface="+mj-lt"/>
                        </a:rPr>
                        <a:t>CR-D107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92732183"/>
                  </a:ext>
                </a:extLst>
              </a:tr>
              <a:tr h="218017">
                <a:tc>
                  <a:txBody>
                    <a:bodyPr/>
                    <a:lstStyle/>
                    <a:p>
                      <a:pPr algn="l" fontAlgn="b"/>
                      <a:r>
                        <a:rPr lang="en-US" sz="800" b="0" i="0" u="none" strike="noStrike" dirty="0">
                          <a:solidFill>
                            <a:srgbClr val="000000"/>
                          </a:solidFill>
                          <a:effectLst/>
                          <a:latin typeface="+mj-lt"/>
                        </a:rPr>
                        <a:t>Change to Data Migration and Transition artefacts following the completion of CR-D09</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a:solidFill>
                            <a:srgbClr val="000000"/>
                          </a:solidFill>
                          <a:effectLst/>
                          <a:latin typeface="+mj-lt"/>
                        </a:rPr>
                        <a:t>CR-D108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21116866"/>
                  </a:ext>
                </a:extLst>
              </a:tr>
              <a:tr h="218017">
                <a:tc>
                  <a:txBody>
                    <a:bodyPr/>
                    <a:lstStyle/>
                    <a:p>
                      <a:pPr algn="l" fontAlgn="b"/>
                      <a:r>
                        <a:rPr lang="en-US" sz="800" b="0" i="0" u="none" strike="noStrike" dirty="0">
                          <a:solidFill>
                            <a:srgbClr val="000000"/>
                          </a:solidFill>
                          <a:effectLst/>
                          <a:latin typeface="+mj-lt"/>
                        </a:rPr>
                        <a:t>Change to EES requirements to bring REL search and retrieval into closer alignment with GES and assessment of </a:t>
                      </a:r>
                      <a:r>
                        <a:rPr lang="en-US" sz="800" b="0" i="0" u="none" strike="noStrike" dirty="0" err="1">
                          <a:solidFill>
                            <a:srgbClr val="000000"/>
                          </a:solidFill>
                          <a:effectLst/>
                          <a:latin typeface="+mj-lt"/>
                        </a:rPr>
                        <a:t>programme</a:t>
                      </a:r>
                      <a:r>
                        <a:rPr lang="en-US" sz="800" b="0" i="0" u="none" strike="noStrike" dirty="0">
                          <a:solidFill>
                            <a:srgbClr val="000000"/>
                          </a:solidFill>
                          <a:effectLst/>
                          <a:latin typeface="+mj-lt"/>
                        </a:rPr>
                        <a:t>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dirty="0">
                          <a:solidFill>
                            <a:srgbClr val="000000"/>
                          </a:solidFill>
                          <a:effectLst/>
                          <a:latin typeface="+mj-lt"/>
                        </a:rPr>
                        <a:t>CR-D109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15/09/2021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25513928"/>
                  </a:ext>
                </a:extLst>
              </a:tr>
              <a:tr h="218017">
                <a:tc>
                  <a:txBody>
                    <a:bodyPr/>
                    <a:lstStyle/>
                    <a:p>
                      <a:pPr algn="l" fontAlgn="b"/>
                      <a:r>
                        <a:rPr lang="en-US" sz="800" b="0" i="0" u="none" strike="noStrike" dirty="0">
                          <a:solidFill>
                            <a:srgbClr val="000000"/>
                          </a:solidFill>
                          <a:effectLst/>
                          <a:latin typeface="+mj-lt"/>
                        </a:rPr>
                        <a:t>Changes and additions to PIWG and CWG governed MAD Log v2.4 milestones to address timing and clarity issues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800" b="0" i="0" u="none" strike="noStrike" dirty="0">
                          <a:solidFill>
                            <a:srgbClr val="000000"/>
                          </a:solidFill>
                          <a:effectLst/>
                          <a:latin typeface="+mj-lt"/>
                        </a:rPr>
                        <a:t>CR-D110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800" b="0" i="0" u="none" strike="noStrike" dirty="0">
                          <a:solidFill>
                            <a:srgbClr val="000000"/>
                          </a:solidFill>
                          <a:effectLst/>
                          <a:latin typeface="+mj-lt"/>
                        </a:rPr>
                        <a:t>22/09/2021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800" b="0" i="0" u="none" strike="noStrike" dirty="0">
                          <a:solidFill>
                            <a:srgbClr val="000000"/>
                          </a:solidFill>
                          <a:effectLst/>
                          <a:latin typeface="+mj-lt"/>
                        </a:rPr>
                        <a:t>Complete - No </a:t>
                      </a:r>
                      <a:r>
                        <a:rPr lang="en-GB" sz="800" b="0" i="0" u="none" strike="noStrike" dirty="0" err="1">
                          <a:solidFill>
                            <a:srgbClr val="000000"/>
                          </a:solidFill>
                          <a:effectLst/>
                          <a:latin typeface="+mj-lt"/>
                        </a:rPr>
                        <a:t>Xoserve</a:t>
                      </a:r>
                      <a:r>
                        <a:rPr lang="en-GB" sz="800" b="0" i="0" u="none" strike="noStrike" dirty="0">
                          <a:solidFill>
                            <a:srgbClr val="000000"/>
                          </a:solidFill>
                          <a:effectLst/>
                          <a:latin typeface="+mj-lt"/>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41691437"/>
                  </a:ext>
                </a:extLst>
              </a:tr>
            </a:tbl>
          </a:graphicData>
        </a:graphic>
      </p:graphicFrame>
      <p:sp>
        <p:nvSpPr>
          <p:cNvPr id="5" name="Title 1">
            <a:extLst>
              <a:ext uri="{FF2B5EF4-FFF2-40B4-BE49-F238E27FC236}">
                <a16:creationId xmlns:a16="http://schemas.microsoft.com/office/drawing/2014/main" id="{B5F4CFBB-6E36-4A6F-9055-5E323705E668}"/>
              </a:ext>
            </a:extLst>
          </p:cNvPr>
          <p:cNvSpPr txBox="1">
            <a:spLocks/>
          </p:cNvSpPr>
          <p:nvPr/>
        </p:nvSpPr>
        <p:spPr>
          <a:xfrm>
            <a:off x="251353" y="94119"/>
            <a:ext cx="8641293" cy="802206"/>
          </a:xfrm>
          <a:prstGeom prst="rect">
            <a:avLst/>
          </a:prstGeom>
        </p:spPr>
        <p:txBody>
          <a:bodyPr vert="horz" lIns="91325" tIns="45663" rIns="91325" bIns="45663" rtlCol="0" anchor="ctr">
            <a:no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defTabSz="913281" fontAlgn="auto">
              <a:spcAft>
                <a:spcPts val="0"/>
              </a:spcAft>
            </a:pPr>
            <a:r>
              <a:rPr lang="en-GB" sz="1600" dirty="0">
                <a:solidFill>
                  <a:schemeClr val="accent1"/>
                </a:solidFill>
                <a:latin typeface="+mn-lt"/>
                <a:cs typeface="Arial"/>
              </a:rPr>
              <a:t>Switching Programme CR Position – CRs not impacting Xoserve (Cost Implication)</a:t>
            </a:r>
          </a:p>
        </p:txBody>
      </p:sp>
    </p:spTree>
    <p:extLst>
      <p:ext uri="{BB962C8B-B14F-4D97-AF65-F5344CB8AC3E}">
        <p14:creationId xmlns:p14="http://schemas.microsoft.com/office/powerpoint/2010/main" val="762531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45078792"/>
              </p:ext>
            </p:extLst>
          </p:nvPr>
        </p:nvGraphicFramePr>
        <p:xfrm>
          <a:off x="157427" y="144420"/>
          <a:ext cx="9036000" cy="4235968"/>
        </p:xfrm>
        <a:graphic>
          <a:graphicData uri="http://schemas.openxmlformats.org/drawingml/2006/table">
            <a:tbl>
              <a:tblPr firstRow="1" bandRow="1">
                <a:tableStyleId>{5C22544A-7EE6-4342-B048-85BDC9FD1C3A}</a:tableStyleId>
              </a:tblPr>
              <a:tblGrid>
                <a:gridCol w="1692000">
                  <a:extLst>
                    <a:ext uri="{9D8B030D-6E8A-4147-A177-3AD203B41FA5}">
                      <a16:colId xmlns:a16="http://schemas.microsoft.com/office/drawing/2014/main" val="20000"/>
                    </a:ext>
                  </a:extLst>
                </a:gridCol>
                <a:gridCol w="612000">
                  <a:extLst>
                    <a:ext uri="{9D8B030D-6E8A-4147-A177-3AD203B41FA5}">
                      <a16:colId xmlns:a16="http://schemas.microsoft.com/office/drawing/2014/main" val="341303587"/>
                    </a:ext>
                  </a:extLst>
                </a:gridCol>
                <a:gridCol w="612000">
                  <a:extLst>
                    <a:ext uri="{9D8B030D-6E8A-4147-A177-3AD203B41FA5}">
                      <a16:colId xmlns:a16="http://schemas.microsoft.com/office/drawing/2014/main" val="3112880537"/>
                    </a:ext>
                  </a:extLst>
                </a:gridCol>
                <a:gridCol w="3060000">
                  <a:extLst>
                    <a:ext uri="{9D8B030D-6E8A-4147-A177-3AD203B41FA5}">
                      <a16:colId xmlns:a16="http://schemas.microsoft.com/office/drawing/2014/main" val="1619365689"/>
                    </a:ext>
                  </a:extLst>
                </a:gridCol>
                <a:gridCol w="3060000">
                  <a:extLst>
                    <a:ext uri="{9D8B030D-6E8A-4147-A177-3AD203B41FA5}">
                      <a16:colId xmlns:a16="http://schemas.microsoft.com/office/drawing/2014/main" val="1355656450"/>
                    </a:ext>
                  </a:extLst>
                </a:gridCol>
              </a:tblGrid>
              <a:tr h="36143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b="1" kern="120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rowSpan="4"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remains at a Green </a:t>
                      </a:r>
                      <a:r>
                        <a:rPr lang="en-US" sz="900" b="0" kern="1200" baseline="0" dirty="0">
                          <a:solidFill>
                            <a:schemeClr val="tx1"/>
                          </a:solidFill>
                          <a:latin typeface="+mn-lt"/>
                          <a:ea typeface="+mn-ea"/>
                          <a:cs typeface="Arial"/>
                        </a:rPr>
                        <a:t>status and all Programme activities remain on track with all key internal and eternal milestones being met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198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19807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577796">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14970">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056448">
                <a:tc gridSpan="4">
                  <a:txBody>
                    <a:bodyPr/>
                    <a:lstStyle/>
                    <a:p>
                      <a:pPr marL="0" marR="0" lvl="0" indent="0" algn="l">
                        <a:lnSpc>
                          <a:spcPct val="100000"/>
                        </a:lnSpc>
                        <a:spcBef>
                          <a:spcPts val="0"/>
                        </a:spcBef>
                        <a:spcAft>
                          <a:spcPts val="0"/>
                        </a:spcAft>
                        <a:buFont typeface="Arial" panose="020B0604020202020204" pitchFamily="34" charset="0"/>
                        <a:buNone/>
                      </a:pPr>
                      <a:r>
                        <a:rPr lang="en-GB" sz="1000" b="0" kern="1200" baseline="0" dirty="0">
                          <a:solidFill>
                            <a:schemeClr val="tx1"/>
                          </a:solidFill>
                          <a:latin typeface="+mn-lt"/>
                          <a:ea typeface="+mn-ea"/>
                          <a:cs typeface="Arial"/>
                        </a:rPr>
                        <a:t>Key Programme Updates:</a:t>
                      </a:r>
                    </a:p>
                    <a:p>
                      <a:pPr marL="0" marR="0" lvl="0" indent="0" algn="l">
                        <a:lnSpc>
                          <a:spcPct val="100000"/>
                        </a:lnSpc>
                        <a:spcBef>
                          <a:spcPts val="0"/>
                        </a:spcBef>
                        <a:spcAft>
                          <a:spcPts val="0"/>
                        </a:spcAft>
                        <a:buFont typeface="Arial" panose="020B0604020202020204" pitchFamily="34" charset="0"/>
                        <a:buNone/>
                      </a:pPr>
                      <a:endParaRPr lang="en-US" sz="1000" b="0" dirty="0">
                        <a:solidFill>
                          <a:schemeClr val="tx1"/>
                        </a:solidFill>
                      </a:endParaRPr>
                    </a:p>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900" b="1" kern="1200" dirty="0">
                          <a:solidFill>
                            <a:schemeClr val="tx1"/>
                          </a:solidFill>
                          <a:effectLst/>
                          <a:latin typeface="+mn-lt"/>
                          <a:ea typeface="+mn-ea"/>
                          <a:cs typeface="+mn-cs"/>
                        </a:rPr>
                        <a:t>Transition</a:t>
                      </a:r>
                      <a:r>
                        <a:rPr lang="en-GB" sz="900" b="0" kern="1200" dirty="0">
                          <a:solidFill>
                            <a:schemeClr val="tx1"/>
                          </a:solidFill>
                          <a:effectLst/>
                          <a:latin typeface="+mn-lt"/>
                          <a:ea typeface="+mn-ea"/>
                          <a:cs typeface="+mn-cs"/>
                        </a:rPr>
                        <a:t>:</a:t>
                      </a:r>
                      <a:r>
                        <a:rPr lang="en-US" sz="900" b="0" i="0" u="none" strike="noStrike" kern="1200" baseline="0" dirty="0">
                          <a:solidFill>
                            <a:schemeClr val="tx1"/>
                          </a:solidFill>
                          <a:latin typeface="+mn-lt"/>
                          <a:ea typeface="+mn-ea"/>
                          <a:cs typeface="+mn-cs"/>
                        </a:rPr>
                        <a:t> </a:t>
                      </a:r>
                      <a:r>
                        <a:rPr lang="en-US" sz="800" b="0" i="0" u="none" strike="noStrike" kern="1200" baseline="0" dirty="0">
                          <a:solidFill>
                            <a:schemeClr val="tx1"/>
                          </a:solidFill>
                          <a:latin typeface="+mn-lt"/>
                          <a:ea typeface="+mn-ea"/>
                          <a:cs typeface="+mn-cs"/>
                        </a:rPr>
                        <a:t> </a:t>
                      </a:r>
                      <a:r>
                        <a:rPr lang="en-US" sz="900" b="0" i="0" u="none" strike="noStrike" kern="1200" baseline="0" dirty="0">
                          <a:solidFill>
                            <a:schemeClr val="tx1"/>
                          </a:solidFill>
                          <a:latin typeface="+mn-lt"/>
                          <a:ea typeface="+mn-ea"/>
                          <a:cs typeface="+mn-cs"/>
                        </a:rPr>
                        <a:t>Programme and Internal test plans have been baselined in preparation for transition testing commencing on the 8</a:t>
                      </a:r>
                      <a:r>
                        <a:rPr lang="en-US" sz="900" b="0" i="0" u="none" strike="noStrike" kern="1200" baseline="30000" dirty="0">
                          <a:solidFill>
                            <a:schemeClr val="tx1"/>
                          </a:solidFill>
                          <a:latin typeface="+mn-lt"/>
                          <a:ea typeface="+mn-ea"/>
                          <a:cs typeface="+mn-cs"/>
                        </a:rPr>
                        <a:t>th</a:t>
                      </a:r>
                      <a:r>
                        <a:rPr lang="en-US" sz="900" b="0" i="0" u="none" strike="noStrike" kern="1200" baseline="0" dirty="0">
                          <a:solidFill>
                            <a:schemeClr val="tx1"/>
                          </a:solidFill>
                          <a:latin typeface="+mn-lt"/>
                          <a:ea typeface="+mn-ea"/>
                          <a:cs typeface="+mn-cs"/>
                        </a:rPr>
                        <a:t> November. Smoke testing is underway with the CSSP. Contingency planning to mitigate the impacts of a non Monday Go Live will continue until a confirmed Go Live date is announced. </a:t>
                      </a:r>
                    </a:p>
                    <a:p>
                      <a:pPr marL="0" marR="0" lvl="0" indent="0" algn="l" rtl="0" eaLnBrk="1" fontAlgn="auto" latinLnBrk="0" hangingPunct="1">
                        <a:lnSpc>
                          <a:spcPct val="100000"/>
                        </a:lnSpc>
                        <a:spcBef>
                          <a:spcPts val="0"/>
                        </a:spcBef>
                        <a:spcAft>
                          <a:spcPts val="0"/>
                        </a:spcAft>
                        <a:buFont typeface="Arial" panose="020B0604020202020204" pitchFamily="34" charset="0"/>
                        <a:buNone/>
                      </a:pPr>
                      <a:endParaRPr lang="en-US" sz="900" b="0" i="0" kern="1200" dirty="0">
                        <a:solidFill>
                          <a:schemeClr val="dk1"/>
                        </a:solidFill>
                        <a:effectLst/>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kern="1200" baseline="0" dirty="0">
                          <a:solidFill>
                            <a:schemeClr val="tx1"/>
                          </a:solidFill>
                          <a:effectLst/>
                          <a:latin typeface="+mn-lt"/>
                          <a:ea typeface="+mn-ea"/>
                          <a:cs typeface="+mn-cs"/>
                        </a:rPr>
                        <a:t>Internal &amp; External Testing: </a:t>
                      </a:r>
                      <a:r>
                        <a:rPr lang="en-US" sz="900" b="0" kern="1200" baseline="0" dirty="0">
                          <a:solidFill>
                            <a:schemeClr val="tx1"/>
                          </a:solidFill>
                          <a:latin typeface="+mn-lt"/>
                          <a:ea typeface="+mn-ea"/>
                          <a:cs typeface="Arial"/>
                        </a:rPr>
                        <a:t>All testing activities are on track. UEPT and E2E continues. We have seen one P3 raised against Xoserve this month, which has since been resolved.</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kern="1200" baseline="0" dirty="0">
                        <a:solidFill>
                          <a:schemeClr val="tx1"/>
                        </a:solidFill>
                        <a:latin typeface="+mn-lt"/>
                        <a:ea typeface="+mn-ea"/>
                        <a:cs typeface="Arial"/>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t>Business Change: </a:t>
                      </a:r>
                      <a:r>
                        <a:rPr lang="en-GB" sz="900" b="0" dirty="0"/>
                        <a:t>Internal activities continue to plan including Target Operating Model set up. Workshops continue with Customer training team to support business readiness and communication activities. </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dirty="0"/>
                    </a:p>
                    <a:p>
                      <a:pPr marL="0" lvl="0" indent="0">
                        <a:buFont typeface="Arial" panose="020B0604020202020204" pitchFamily="34" charset="0"/>
                        <a:buNone/>
                      </a:pPr>
                      <a:r>
                        <a:rPr lang="en-GB" sz="900" b="1" dirty="0"/>
                        <a:t>Data Migration: </a:t>
                      </a:r>
                      <a:r>
                        <a:rPr lang="en-GB" sz="900" b="0" dirty="0"/>
                        <a:t>REL Cycle 5 planning is on track for delivery of REL data to CSSP</a:t>
                      </a:r>
                    </a:p>
                    <a:p>
                      <a:pPr marL="0" lvl="0" indent="0">
                        <a:buFont typeface="Arial" panose="020B0604020202020204" pitchFamily="34" charset="0"/>
                        <a:buNone/>
                      </a:pPr>
                      <a:endParaRPr lang="en-GB" sz="900" b="0" kern="1200" dirty="0">
                        <a:solidFill>
                          <a:schemeClr val="tx1"/>
                        </a:solidFill>
                        <a:latin typeface="+mn-lt"/>
                        <a:ea typeface="+mn-ea"/>
                        <a:cs typeface="+mn-cs"/>
                      </a:endParaRPr>
                    </a:p>
                    <a:p>
                      <a:pPr marL="0" lvl="0" indent="0">
                        <a:buFont typeface="Arial" panose="020B0604020202020204" pitchFamily="34" charset="0"/>
                        <a:buNone/>
                      </a:pPr>
                      <a:r>
                        <a:rPr lang="en-GB" sz="900" b="1" kern="1200" dirty="0">
                          <a:solidFill>
                            <a:schemeClr val="tx1"/>
                          </a:solidFill>
                          <a:latin typeface="+mn-lt"/>
                          <a:ea typeface="+mn-ea"/>
                          <a:cs typeface="+mn-cs"/>
                        </a:rPr>
                        <a:t>SOLR: </a:t>
                      </a:r>
                      <a:r>
                        <a:rPr lang="en-GB" sz="900" b="0" kern="1200" dirty="0">
                          <a:solidFill>
                            <a:schemeClr val="tx1"/>
                          </a:solidFill>
                          <a:latin typeface="+mn-lt"/>
                          <a:ea typeface="+mn-ea"/>
                          <a:cs typeface="+mn-cs"/>
                        </a:rPr>
                        <a:t>Modification has been raised and presented at the Ofgem CAT meeting Friday 29</a:t>
                      </a:r>
                      <a:r>
                        <a:rPr lang="en-GB" sz="900" b="0" kern="1200" baseline="30000" dirty="0">
                          <a:solidFill>
                            <a:schemeClr val="tx1"/>
                          </a:solidFill>
                          <a:latin typeface="+mn-lt"/>
                          <a:ea typeface="+mn-ea"/>
                          <a:cs typeface="+mn-cs"/>
                        </a:rPr>
                        <a:t>th</a:t>
                      </a:r>
                      <a:r>
                        <a:rPr lang="en-GB" sz="900" b="0" kern="1200" dirty="0">
                          <a:solidFill>
                            <a:schemeClr val="tx1"/>
                          </a:solidFill>
                          <a:latin typeface="+mn-lt"/>
                          <a:ea typeface="+mn-ea"/>
                          <a:cs typeface="+mn-cs"/>
                        </a:rPr>
                        <a:t> October</a:t>
                      </a:r>
                      <a:endParaRPr lang="en-GB" sz="900" b="1" kern="1200" dirty="0">
                        <a:solidFill>
                          <a:schemeClr val="tx1"/>
                        </a:solidFill>
                        <a:latin typeface="+mn-lt"/>
                        <a:ea typeface="+mn-ea"/>
                        <a:cs typeface="+mn-cs"/>
                      </a:endParaRPr>
                    </a:p>
                    <a:p>
                      <a:pPr marL="0" lvl="0" indent="0">
                        <a:buFont typeface="Arial" panose="020B0604020202020204" pitchFamily="34" charset="0"/>
                        <a:buNone/>
                      </a:pPr>
                      <a:endParaRPr lang="en-GB" sz="1050" b="1" dirty="0"/>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171450" marR="0" lvl="0" indent="-171450" algn="l">
                        <a:lnSpc>
                          <a:spcPct val="100000"/>
                        </a:lnSpc>
                        <a:spcBef>
                          <a:spcPts val="0"/>
                        </a:spcBef>
                        <a:spcAft>
                          <a:spcPts val="0"/>
                        </a:spcAft>
                        <a:buFont typeface="Arial" panose="020B0604020202020204" pitchFamily="34" charset="0"/>
                        <a:buChar char="•"/>
                      </a:pPr>
                      <a:r>
                        <a:rPr lang="en-GB" sz="1000" b="1" kern="1200" dirty="0">
                          <a:solidFill>
                            <a:schemeClr val="tx1"/>
                          </a:solidFill>
                          <a:effectLst/>
                          <a:latin typeface="+mn-lt"/>
                          <a:ea typeface="+mn-ea"/>
                          <a:cs typeface="+mn-cs"/>
                        </a:rPr>
                        <a:t>Environments: </a:t>
                      </a:r>
                      <a:r>
                        <a:rPr lang="en-GB" sz="1000" b="0" kern="1200" dirty="0">
                          <a:solidFill>
                            <a:schemeClr val="tx1"/>
                          </a:solidFill>
                          <a:effectLst/>
                          <a:latin typeface="+mn-lt"/>
                          <a:ea typeface="+mn-ea"/>
                          <a:cs typeface="+mn-cs"/>
                        </a:rPr>
                        <a:t>Continue to support and review environment requirements across Programme landscape.  Review environment usage and requirements in conjunction with Cloud Programme</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kern="1200" dirty="0">
                          <a:solidFill>
                            <a:schemeClr val="tx1"/>
                          </a:solidFill>
                          <a:effectLst/>
                          <a:latin typeface="+mn-lt"/>
                          <a:ea typeface="+mn-ea"/>
                          <a:cs typeface="+mn-cs"/>
                        </a:rPr>
                        <a:t>DES</a:t>
                      </a:r>
                      <a:r>
                        <a:rPr lang="en-GB" sz="1000" b="0" kern="1200" dirty="0">
                          <a:solidFill>
                            <a:schemeClr val="tx1"/>
                          </a:solidFill>
                          <a:effectLst/>
                          <a:latin typeface="+mn-lt"/>
                          <a:ea typeface="+mn-ea"/>
                          <a:cs typeface="+mn-cs"/>
                        </a:rPr>
                        <a:t>:</a:t>
                      </a:r>
                      <a:r>
                        <a:rPr lang="en-GB" sz="1000" kern="1200" dirty="0">
                          <a:solidFill>
                            <a:schemeClr val="tx1"/>
                          </a:solidFill>
                          <a:effectLst/>
                          <a:latin typeface="+mn-lt"/>
                          <a:ea typeface="+mn-ea"/>
                          <a:cs typeface="+mn-cs"/>
                        </a:rPr>
                        <a:t> Complete outstanding test scripts and continue to support UEPT and E2E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baseline="0" dirty="0">
                          <a:solidFill>
                            <a:schemeClr val="tx1"/>
                          </a:solidFill>
                          <a:effectLst/>
                          <a:latin typeface="+mn-lt"/>
                          <a:ea typeface="+mn-ea"/>
                          <a:cs typeface="+mn-cs"/>
                        </a:rPr>
                        <a:t>UK Link APIs: </a:t>
                      </a:r>
                      <a:r>
                        <a:rPr lang="en-GB" sz="1000" b="0" kern="1200" dirty="0">
                          <a:solidFill>
                            <a:schemeClr val="tx1"/>
                          </a:solidFill>
                          <a:effectLst/>
                          <a:latin typeface="+mn-lt"/>
                          <a:ea typeface="+mn-ea"/>
                          <a:cs typeface="+mn-cs"/>
                        </a:rPr>
                        <a:t>Complete outstanding testing</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i="0" u="none" strike="noStrike" kern="1200" dirty="0">
                          <a:solidFill>
                            <a:schemeClr val="tx1"/>
                          </a:solidFill>
                          <a:effectLst/>
                          <a:latin typeface="+mn-lt"/>
                          <a:ea typeface="+mn-ea"/>
                          <a:cs typeface="+mn-cs"/>
                        </a:rPr>
                        <a:t>Transition</a:t>
                      </a:r>
                      <a:r>
                        <a:rPr lang="en-GB" sz="1000" b="0" i="0" u="none" strike="noStrike" kern="1200" dirty="0">
                          <a:solidFill>
                            <a:schemeClr val="tx1"/>
                          </a:solidFill>
                          <a:effectLst/>
                          <a:latin typeface="+mn-lt"/>
                          <a:ea typeface="+mn-ea"/>
                          <a:cs typeface="+mn-cs"/>
                        </a:rPr>
                        <a:t>: Internal planning activities and rehearsal planning continues in conjunction with Cloud Programme</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1" i="0" u="none" strike="noStrike" kern="1200" dirty="0">
                          <a:solidFill>
                            <a:schemeClr val="tx1"/>
                          </a:solidFill>
                          <a:effectLst/>
                          <a:latin typeface="+mn-lt"/>
                          <a:ea typeface="+mn-ea"/>
                          <a:cs typeface="+mn-cs"/>
                        </a:rPr>
                        <a:t>Testing: </a:t>
                      </a:r>
                      <a:r>
                        <a:rPr lang="en-GB" sz="1000" b="0" i="0" u="none" strike="noStrike" kern="1200" dirty="0">
                          <a:solidFill>
                            <a:schemeClr val="tx1"/>
                          </a:solidFill>
                          <a:effectLst/>
                          <a:latin typeface="+mn-lt"/>
                          <a:ea typeface="+mn-ea"/>
                          <a:cs typeface="+mn-cs"/>
                        </a:rPr>
                        <a:t>Continue UEPT &amp; E2E testing.  Review programme CR’s and continue defect fixes to Programme release plan</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800" b="0" kern="1200" baseline="0" dirty="0">
                        <a:solidFill>
                          <a:schemeClr val="accent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kern="1200" baseline="0" dirty="0">
                        <a:solidFill>
                          <a:schemeClr val="tx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504000"/>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32660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4282141812"/>
              </p:ext>
            </p:extLst>
          </p:nvPr>
        </p:nvGraphicFramePr>
        <p:xfrm>
          <a:off x="0" y="446380"/>
          <a:ext cx="9125999" cy="4535519"/>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910223">
                  <a:extLst>
                    <a:ext uri="{9D8B030D-6E8A-4147-A177-3AD203B41FA5}">
                      <a16:colId xmlns:a16="http://schemas.microsoft.com/office/drawing/2014/main" val="20001"/>
                    </a:ext>
                  </a:extLst>
                </a:gridCol>
                <a:gridCol w="7006576">
                  <a:extLst>
                    <a:ext uri="{9D8B030D-6E8A-4147-A177-3AD203B41FA5}">
                      <a16:colId xmlns:a16="http://schemas.microsoft.com/office/drawing/2014/main" val="20002"/>
                    </a:ext>
                  </a:extLst>
                </a:gridCol>
              </a:tblGrid>
              <a:tr h="734720">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WORK</a:t>
                      </a:r>
                    </a:p>
                    <a:p>
                      <a:pPr algn="ctr"/>
                      <a:r>
                        <a:rPr lang="en-GB" sz="80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dirty="0">
                          <a:solidFill>
                            <a:schemeClr val="tx1"/>
                          </a:solidFill>
                          <a:latin typeface="+mn-lt"/>
                          <a:ea typeface="+mn-ea"/>
                          <a:cs typeface="+mn-cs"/>
                        </a:rPr>
                        <a:t>DES &amp; Secondary API</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r>
                        <a:rPr lang="en-GB" sz="800" b="0" i="0" u="none" strike="noStrike" kern="1200" noProof="0" dirty="0"/>
                        <a:t>UEPT/E2E support continues. Defects raised via external testing phases have been fixed and release within the Programme releases.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743038979"/>
                  </a:ext>
                </a:extLst>
              </a:tr>
              <a:tr h="67322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1000" b="1" kern="1200" baseline="0" noProof="0" dirty="0">
                          <a:solidFill>
                            <a:schemeClr val="tx1"/>
                          </a:solidFill>
                          <a:latin typeface="+mn-lt"/>
                          <a:ea typeface="+mn-ea"/>
                          <a:cs typeface="+mn-cs"/>
                        </a:rPr>
                        <a:t>Testing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en-US" sz="800" b="0" i="0" u="none" strike="noStrike" kern="1200" noProof="0" dirty="0">
                          <a:solidFill>
                            <a:schemeClr val="dk1"/>
                          </a:solidFill>
                          <a:effectLst/>
                          <a:latin typeface="+mn-lt"/>
                          <a:ea typeface="+mn-ea"/>
                          <a:cs typeface="+mn-cs"/>
                        </a:rPr>
                        <a:t>UEPT and E2E continues well. At the point of writing this, no significant defects have been seen. Programme CR’s continue to be assessed </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468078"/>
                  </a:ext>
                </a:extLst>
              </a:tr>
              <a:tr h="596648">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Service Management</a:t>
                      </a:r>
                      <a:endParaRPr kumimoji="0" lang="en-GB" sz="1000" b="1" i="0" u="none" strike="noStrike" kern="1200" cap="none" spc="0" normalizeH="0" baseline="0" noProof="0">
                        <a:ln>
                          <a:noFill/>
                        </a:ln>
                        <a:solidFill>
                          <a:schemeClr val="tx1"/>
                        </a:solidFill>
                        <a:effectLst/>
                        <a:uLnTx/>
                        <a:uFillTx/>
                        <a:latin typeface="+mn-lt"/>
                        <a:ea typeface="+mn-ea"/>
                        <a:cs typeface="Arial" panose="020B060402020202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lvl="0" indent="0">
                        <a:buFont typeface="Arial" panose="020B0604020202020204" pitchFamily="34" charset="0"/>
                        <a:buNone/>
                      </a:pPr>
                      <a:r>
                        <a:rPr lang="en-GB" sz="800" b="0" dirty="0"/>
                        <a:t>CR-D072 has now been approved. Operational readiness activities are ongoing</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99251782"/>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US" altLang="en-US" sz="1000" b="1" kern="1200" baseline="0">
                          <a:solidFill>
                            <a:schemeClr val="tx1"/>
                          </a:solidFill>
                          <a:latin typeface="+mn-lt"/>
                          <a:ea typeface="+mn-ea"/>
                          <a:cs typeface="Arial"/>
                        </a:rPr>
                        <a:t>Batch</a:t>
                      </a:r>
                      <a:endParaRPr kumimoji="0" lang="en-GB" sz="1000" b="1" i="0" u="none" strike="noStrike" kern="1200" cap="none" spc="0" normalizeH="0" baseline="0" noProof="0">
                        <a:ln>
                          <a:noFill/>
                        </a:ln>
                        <a:solidFill>
                          <a:prstClr val="black"/>
                        </a:solidFill>
                        <a:effectLst/>
                        <a:uLnTx/>
                        <a:uFillTx/>
                        <a:latin typeface="+mn-lt"/>
                        <a:ea typeface="+mn-ea"/>
                        <a:cs typeface="Aria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800" i="0" baseline="0" dirty="0">
                          <a:solidFill>
                            <a:schemeClr val="tx1"/>
                          </a:solidFill>
                          <a:latin typeface="+mn-lt"/>
                          <a:cs typeface="Arial"/>
                        </a:rPr>
                        <a:t>Testing support underway for UEPT/E2E activities. </a:t>
                      </a:r>
                      <a:r>
                        <a:rPr lang="en-US" altLang="en-US" sz="800" b="0" i="0" u="none" strike="noStrike" kern="1200" dirty="0">
                          <a:solidFill>
                            <a:srgbClr val="1E1246"/>
                          </a:solidFill>
                          <a:effectLst/>
                          <a:latin typeface="+mn-lt"/>
                          <a:ea typeface="+mn-ea"/>
                          <a:cs typeface="+mn-cs"/>
                        </a:rPr>
                        <a:t>A Change Pack has been shared with the Industry and will be presented at Change Management Committee meeting for approval ahead of updating the Gemini Business Requirements Document. </a:t>
                      </a:r>
                      <a:endParaRPr lang="en-US" altLang="en-US" sz="800" i="0" baseline="0" dirty="0">
                        <a:solidFill>
                          <a:schemeClr val="tx1"/>
                        </a:solidFill>
                        <a:latin typeface="+mn-lt"/>
                        <a:cs typeface="Arial"/>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2345169"/>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1000" b="1">
                          <a:solidFill>
                            <a:schemeClr val="tx1"/>
                          </a:solidFill>
                          <a:latin typeface="+mn-lt"/>
                        </a:rPr>
                        <a:t>Gemini</a:t>
                      </a:r>
                      <a:endParaRPr lang="en-US" sz="1000" b="1">
                        <a:solidFill>
                          <a:schemeClr val="tx1"/>
                        </a:solidFill>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rtl="0" eaLnBrk="0" fontAlgn="auto" latinLnBrk="0" hangingPunct="0">
                        <a:lnSpc>
                          <a:spcPct val="100000"/>
                        </a:lnSpc>
                        <a:spcBef>
                          <a:spcPts val="85"/>
                        </a:spcBef>
                        <a:spcAft>
                          <a:spcPts val="85"/>
                        </a:spcAft>
                        <a:buFont typeface="Arial" panose="020B0604020202020204" pitchFamily="34" charset="0"/>
                        <a:buNone/>
                      </a:pPr>
                      <a:r>
                        <a:rPr lang="en-US" altLang="en-US" sz="800" i="0" baseline="0" dirty="0">
                          <a:solidFill>
                            <a:schemeClr val="tx1"/>
                          </a:solidFill>
                          <a:latin typeface="+mn-lt"/>
                          <a:cs typeface="Arial"/>
                        </a:rPr>
                        <a:t>Conversations are ongoing with customers in relation to concerns for Gemini timings as a result of Switching Programme requirements as defined in DB4.  Gemini team have raised concerns as to date the Gemini ACT file has not been testing in the Programme E2E phase.  We will be reaching out to the SI to encourage this process to be tested</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060194420"/>
                  </a:ext>
                </a:extLst>
              </a:tr>
              <a:tr h="308562">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1" kern="1200" baseline="0" noProof="0">
                          <a:solidFill>
                            <a:schemeClr val="tx1"/>
                          </a:solidFill>
                          <a:latin typeface="+mn-lt"/>
                          <a:ea typeface="+mn-ea"/>
                          <a:cs typeface="+mn-cs"/>
                        </a:rPr>
                        <a:t>Reporting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685784"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800" b="0" i="0" u="none" strike="noStrike" kern="1200" cap="none" spc="0" normalizeH="0" baseline="0" dirty="0">
                          <a:ln>
                            <a:noFill/>
                          </a:ln>
                          <a:solidFill>
                            <a:schemeClr val="tx1"/>
                          </a:solidFill>
                          <a:effectLst/>
                          <a:uLnTx/>
                          <a:uFillTx/>
                          <a:latin typeface="+mn-lt"/>
                          <a:ea typeface="+mn-ea"/>
                          <a:cs typeface="Arial" panose="020B0604020202020204" pitchFamily="34" charset="0"/>
                        </a:rPr>
                        <a:t>An internal CR has been raised and being progressed to incorporate the impact of one newly identified report that will need changes.  Any new reporting requirements are assessed by the consequential reporting team</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60238991"/>
                  </a:ext>
                </a:extLst>
              </a:tr>
              <a:tr h="729939">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105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r>
                        <a:rPr lang="en-US" altLang="en-US" sz="1000" b="1" kern="1200" baseline="0">
                          <a:solidFill>
                            <a:schemeClr val="tx1"/>
                          </a:solidFill>
                          <a:latin typeface="+mn-lt"/>
                          <a:ea typeface="+mn-ea"/>
                          <a:cs typeface="+mn-cs"/>
                        </a:rPr>
                        <a:t>UK Link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355"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800" b="0" i="0" u="none" strike="noStrike" kern="1200" noProof="0" dirty="0">
                          <a:solidFill>
                            <a:srgbClr val="1E1246"/>
                          </a:solidFill>
                          <a:effectLst/>
                          <a:latin typeface="+mn-lt"/>
                          <a:ea typeface="+mn-ea"/>
                          <a:cs typeface="+mn-cs"/>
                        </a:rPr>
                        <a:t>There are a number of change requests that have been approved by the Control Board and are now in the Build phase.  </a:t>
                      </a:r>
                      <a:r>
                        <a:rPr lang="en-US" sz="800" b="0" i="0" u="none" strike="noStrike" kern="1200" noProof="0" dirty="0">
                          <a:solidFill>
                            <a:srgbClr val="1E1246"/>
                          </a:solidFill>
                          <a:effectLst/>
                          <a:latin typeface="+mn-lt"/>
                          <a:ea typeface="+mn-ea"/>
                          <a:cs typeface="+mn-cs"/>
                        </a:rPr>
                        <a:t>Technical Exception workshops have started with business SMEs  following the completion of the business exceptions review</a:t>
                      </a:r>
                      <a:endParaRPr lang="en-GB" sz="800" b="0" i="0" u="none" strike="noStrike" kern="1200" noProof="0" dirty="0">
                        <a:solidFill>
                          <a:srgbClr val="1E1246"/>
                        </a:solidFill>
                        <a:effectLst/>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2454093302"/>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3651932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FB592-139D-4CB0-9645-9CA8D04940FF}"/>
              </a:ext>
            </a:extLst>
          </p:cNvPr>
          <p:cNvGraphicFramePr>
            <a:graphicFrameLocks noGrp="1"/>
          </p:cNvGraphicFramePr>
          <p:nvPr>
            <p:extLst>
              <p:ext uri="{D42A27DB-BD31-4B8C-83A1-F6EECF244321}">
                <p14:modId xmlns:p14="http://schemas.microsoft.com/office/powerpoint/2010/main" val="144725587"/>
              </p:ext>
            </p:extLst>
          </p:nvPr>
        </p:nvGraphicFramePr>
        <p:xfrm>
          <a:off x="0" y="744083"/>
          <a:ext cx="9125999" cy="3004202"/>
        </p:xfrm>
        <a:graphic>
          <a:graphicData uri="http://schemas.openxmlformats.org/drawingml/2006/table">
            <a:tbl>
              <a:tblPr firstRow="1" bandRow="1">
                <a:tableStyleId>{5C22544A-7EE6-4342-B048-85BDC9FD1C3A}</a:tableStyleId>
              </a:tblPr>
              <a:tblGrid>
                <a:gridCol w="634345">
                  <a:extLst>
                    <a:ext uri="{9D8B030D-6E8A-4147-A177-3AD203B41FA5}">
                      <a16:colId xmlns:a16="http://schemas.microsoft.com/office/drawing/2014/main" val="20000"/>
                    </a:ext>
                  </a:extLst>
                </a:gridCol>
                <a:gridCol w="574855">
                  <a:extLst>
                    <a:ext uri="{9D8B030D-6E8A-4147-A177-3AD203B41FA5}">
                      <a16:colId xmlns:a16="http://schemas.microsoft.com/office/drawing/2014/main" val="2467489139"/>
                    </a:ext>
                  </a:extLst>
                </a:gridCol>
                <a:gridCol w="1149371">
                  <a:extLst>
                    <a:ext uri="{9D8B030D-6E8A-4147-A177-3AD203B41FA5}">
                      <a16:colId xmlns:a16="http://schemas.microsoft.com/office/drawing/2014/main" val="20001"/>
                    </a:ext>
                  </a:extLst>
                </a:gridCol>
                <a:gridCol w="6767428">
                  <a:extLst>
                    <a:ext uri="{9D8B030D-6E8A-4147-A177-3AD203B41FA5}">
                      <a16:colId xmlns:a16="http://schemas.microsoft.com/office/drawing/2014/main" val="20002"/>
                    </a:ext>
                  </a:extLst>
                </a:gridCol>
              </a:tblGrid>
              <a:tr h="594664">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WORK</a:t>
                      </a:r>
                    </a:p>
                    <a:p>
                      <a:pPr algn="ctr"/>
                      <a:r>
                        <a:rPr lang="en-GB" sz="800" dirty="0"/>
                        <a:t>STREAM</a:t>
                      </a:r>
                    </a:p>
                  </a:txBody>
                  <a:tcPr anchor="ctr">
                    <a:lnL w="12700" cmpd="sng">
                      <a:noFill/>
                    </a:lnL>
                    <a:lnR w="12700" cmpd="sng">
                      <a:noFill/>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a:t>SUMMARY</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04316">
                <a:tc>
                  <a:txBody>
                    <a:bodyPr/>
                    <a:lstStyle/>
                    <a:p>
                      <a:endParaRPr lang="en-GB" sz="80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REC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tc>
                  <a:txBody>
                    <a:bodyPr/>
                    <a:lstStyle/>
                    <a:p>
                      <a:pPr marL="0" marR="0" lvl="0" indent="0" algn="l" defTabSz="914296"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u="none" strike="noStrike" kern="1200" baseline="0" noProof="0" dirty="0">
                          <a:solidFill>
                            <a:schemeClr val="tx1"/>
                          </a:solidFill>
                          <a:latin typeface="+mn-lt"/>
                          <a:ea typeface="+mn-ea"/>
                          <a:cs typeface="+mn-cs"/>
                        </a:rPr>
                        <a:t>REC version 3 consultation is complete.</a:t>
                      </a:r>
                      <a:endParaRPr lang="en-US" sz="900" b="0" i="0" u="none" strike="noStrike"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8EAF1"/>
                    </a:solidFill>
                  </a:tcPr>
                </a:tc>
                <a:extLst>
                  <a:ext uri="{0D108BD9-81ED-4DB2-BD59-A6C34878D82A}">
                    <a16:rowId xmlns:a16="http://schemas.microsoft.com/office/drawing/2014/main" val="3716675911"/>
                  </a:ext>
                </a:extLst>
              </a:tr>
              <a:tr h="57626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50" b="1" kern="1200" baseline="0" noProof="0" dirty="0">
                          <a:solidFill>
                            <a:schemeClr val="tx1"/>
                          </a:solidFill>
                          <a:latin typeface="+mn-lt"/>
                          <a:ea typeface="+mn-ea"/>
                          <a:cs typeface="+mn-cs"/>
                        </a:rPr>
                        <a:t>Data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1" kern="1200" baseline="0" noProof="0" dirty="0">
                        <a:solidFill>
                          <a:schemeClr val="tx1"/>
                        </a:solidFill>
                        <a:latin typeface="+mn-lt"/>
                        <a:ea typeface="+mn-ea"/>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u="none" strike="noStrike" kern="1200" dirty="0">
                          <a:solidFill>
                            <a:srgbClr val="1E1246"/>
                          </a:solidFill>
                          <a:effectLst/>
                          <a:latin typeface="+mn-lt"/>
                          <a:ea typeface="+mn-ea"/>
                          <a:cs typeface="+mn-cs"/>
                        </a:rPr>
                        <a:t>Following a MDD data cleansing cycle we are working closely with customers. Preparation are underway for REL cycle 4b data to be extracted from UK Link. Planning for Analysis reports cycle 6 and REL Cycle 5 has commenced</a:t>
                      </a:r>
                    </a:p>
                    <a:p>
                      <a:pPr marL="0" lvl="0" indent="0">
                        <a:buFont typeface="Arial" panose="020B0604020202020204" pitchFamily="34" charset="0"/>
                        <a:buNone/>
                      </a:pPr>
                      <a:endParaRPr lang="en-GB" sz="900" b="0" kern="1200" dirty="0">
                        <a:solidFill>
                          <a:schemeClr val="dk1"/>
                        </a:solidFill>
                        <a:latin typeface="+mn-lt"/>
                        <a:ea typeface="+mn-ea"/>
                        <a:cs typeface="+mn-cs"/>
                      </a:endParaRP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67209085"/>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a:solidFill>
                            <a:schemeClr val="tx1"/>
                          </a:solidFill>
                          <a:latin typeface="+mn-lt"/>
                          <a:ea typeface="+mn-ea"/>
                          <a:cs typeface="+mn-cs"/>
                        </a:rPr>
                        <a:t>Environments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900" b="0" i="0" u="none" strike="noStrike" kern="1200" dirty="0">
                          <a:solidFill>
                            <a:schemeClr val="tx1"/>
                          </a:solidFill>
                          <a:effectLst/>
                          <a:latin typeface="Arial" panose="020B0604020202020204" pitchFamily="34" charset="0"/>
                          <a:ea typeface="+mn-ea"/>
                          <a:cs typeface="Arial" panose="020B0604020202020204" pitchFamily="34" charset="0"/>
                        </a:rPr>
                        <a:t>All activities continuing to track to plan for all upcoming activities. Environment readiness for Transition is in progress.  Environment requirements will continue to be assessed in line with the Cloud Programme for combined activities.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3140292"/>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MAP C</a:t>
                      </a:r>
                    </a:p>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a:solidFill>
                            <a:schemeClr val="tx1"/>
                          </a:solidFill>
                          <a:latin typeface="+mn-lt"/>
                          <a:ea typeface="+mn-ea"/>
                          <a:cs typeface="+mn-cs"/>
                        </a:rPr>
                        <a:t>(XRN-4780C)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effectLst/>
                          <a:latin typeface="+mn-lt"/>
                          <a:ea typeface="+mn-ea"/>
                          <a:cs typeface="+mn-cs"/>
                        </a:rPr>
                        <a:t>Detailed delivery updates are being provided as part of November 21</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17164328"/>
                  </a:ext>
                </a:extLst>
              </a:tr>
              <a:tr h="509653">
                <a:tc>
                  <a:txBody>
                    <a:bodyPr/>
                    <a:lstStyle/>
                    <a:p>
                      <a:endParaRPr lang="en-GB" sz="800" dirty="0">
                        <a:latin typeface="+mn-lt"/>
                      </a:endParaRPr>
                    </a:p>
                  </a:txBody>
                  <a:tcPr>
                    <a:lnL w="635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endParaRPr lang="en-GB" sz="800" dirty="0">
                        <a:latin typeface="+mn-l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A412"/>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US" sz="1050" b="1" kern="1200" baseline="0" dirty="0" err="1">
                          <a:solidFill>
                            <a:schemeClr val="tx1"/>
                          </a:solidFill>
                          <a:latin typeface="+mn-lt"/>
                          <a:ea typeface="+mn-ea"/>
                          <a:cs typeface="+mn-cs"/>
                        </a:rPr>
                        <a:t>SoLR</a:t>
                      </a:r>
                      <a:r>
                        <a:rPr lang="en-US" sz="1050" b="1" kern="1200" baseline="0" dirty="0">
                          <a:solidFill>
                            <a:schemeClr val="tx1"/>
                          </a:solidFill>
                          <a:latin typeface="+mn-lt"/>
                          <a:ea typeface="+mn-ea"/>
                          <a:cs typeface="+mn-cs"/>
                        </a:rPr>
                        <a:t> (XRN-5144)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US" sz="900" b="0" i="0" u="none" strike="noStrike" kern="1200" dirty="0">
                          <a:solidFill>
                            <a:schemeClr val="tx1"/>
                          </a:solidFill>
                          <a:effectLst/>
                          <a:latin typeface="Arial" panose="020B0604020202020204" pitchFamily="34" charset="0"/>
                          <a:ea typeface="+mn-ea"/>
                          <a:cs typeface="Arial" panose="020B0604020202020204" pitchFamily="34" charset="0"/>
                        </a:rPr>
                        <a:t>Engagement continues with Ofgem. </a:t>
                      </a:r>
                      <a:r>
                        <a:rPr lang="en-US" sz="900" b="0" i="0" u="none" strike="noStrike" kern="1200" dirty="0" err="1">
                          <a:solidFill>
                            <a:schemeClr val="tx1"/>
                          </a:solidFill>
                          <a:effectLst/>
                          <a:latin typeface="Arial" panose="020B0604020202020204" pitchFamily="34" charset="0"/>
                          <a:ea typeface="+mn-ea"/>
                          <a:cs typeface="Arial" panose="020B0604020202020204" pitchFamily="34" charset="0"/>
                        </a:rPr>
                        <a:t>SoLR</a:t>
                      </a:r>
                      <a:r>
                        <a:rPr lang="en-US" sz="900" b="0" i="0" u="none" strike="noStrike" kern="1200" dirty="0">
                          <a:solidFill>
                            <a:schemeClr val="tx1"/>
                          </a:solidFill>
                          <a:effectLst/>
                          <a:latin typeface="Arial" panose="020B0604020202020204" pitchFamily="34" charset="0"/>
                          <a:ea typeface="+mn-ea"/>
                          <a:cs typeface="Arial" panose="020B0604020202020204" pitchFamily="34" charset="0"/>
                        </a:rPr>
                        <a:t> representation has been provided by the Industry following consultation requests via the Ofgem design forum and </a:t>
                      </a:r>
                      <a:r>
                        <a:rPr lang="en-US" sz="900" b="0" i="0" u="none" strike="noStrike" kern="1200" dirty="0" err="1">
                          <a:solidFill>
                            <a:schemeClr val="tx1"/>
                          </a:solidFill>
                          <a:effectLst/>
                          <a:latin typeface="Arial" panose="020B0604020202020204" pitchFamily="34" charset="0"/>
                          <a:ea typeface="+mn-ea"/>
                          <a:cs typeface="Arial" panose="020B0604020202020204" pitchFamily="34" charset="0"/>
                        </a:rPr>
                        <a:t>ChMC</a:t>
                      </a:r>
                      <a:r>
                        <a:rPr lang="en-US" sz="900" b="0" i="0" u="none" strike="noStrike" kern="1200" dirty="0">
                          <a:solidFill>
                            <a:schemeClr val="tx1"/>
                          </a:solidFill>
                          <a:effectLst/>
                          <a:latin typeface="Arial" panose="020B0604020202020204" pitchFamily="34" charset="0"/>
                          <a:ea typeface="+mn-ea"/>
                          <a:cs typeface="Arial" panose="020B0604020202020204" pitchFamily="34" charset="0"/>
                        </a:rPr>
                        <a:t>.  All feedback is being reviewed with feedback being provided to both forums.</a:t>
                      </a:r>
                    </a:p>
                  </a:txBody>
                  <a:tcPr>
                    <a:lnL w="12700" cap="flat" cmpd="sng" algn="ctr">
                      <a:solidFill>
                        <a:schemeClr val="bg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03904655"/>
                  </a:ext>
                </a:extLst>
              </a:tr>
            </a:tbl>
          </a:graphicData>
        </a:graphic>
      </p:graphicFrame>
      <p:sp>
        <p:nvSpPr>
          <p:cNvPr id="2" name="Title 1"/>
          <p:cNvSpPr>
            <a:spLocks noGrp="1"/>
          </p:cNvSpPr>
          <p:nvPr>
            <p:ph type="title"/>
          </p:nvPr>
        </p:nvSpPr>
        <p:spPr>
          <a:xfrm>
            <a:off x="457200" y="0"/>
            <a:ext cx="8229600" cy="559203"/>
          </a:xfrm>
        </p:spPr>
        <p:txBody>
          <a:bodyPr>
            <a:normAutofit/>
          </a:bodyPr>
          <a:lstStyle/>
          <a:p>
            <a:r>
              <a:rPr lang="en-GB" sz="2400" dirty="0"/>
              <a:t>Green Workstream Updates</a:t>
            </a:r>
          </a:p>
        </p:txBody>
      </p:sp>
    </p:spTree>
    <p:extLst>
      <p:ext uri="{BB962C8B-B14F-4D97-AF65-F5344CB8AC3E}">
        <p14:creationId xmlns:p14="http://schemas.microsoft.com/office/powerpoint/2010/main" val="133021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(1/2)</a:t>
            </a:r>
          </a:p>
        </p:txBody>
      </p:sp>
      <p:graphicFrame>
        <p:nvGraphicFramePr>
          <p:cNvPr id="4" name="Table 3">
            <a:extLst>
              <a:ext uri="{FF2B5EF4-FFF2-40B4-BE49-F238E27FC236}">
                <a16:creationId xmlns:a16="http://schemas.microsoft.com/office/drawing/2014/main" id="{E995F62F-2964-4B8F-B8B8-E7B85A14F4E7}"/>
              </a:ext>
            </a:extLst>
          </p:cNvPr>
          <p:cNvGraphicFramePr>
            <a:graphicFrameLocks noGrp="1"/>
          </p:cNvGraphicFramePr>
          <p:nvPr>
            <p:extLst>
              <p:ext uri="{D42A27DB-BD31-4B8C-83A1-F6EECF244321}">
                <p14:modId xmlns:p14="http://schemas.microsoft.com/office/powerpoint/2010/main" val="1311116640"/>
              </p:ext>
            </p:extLst>
          </p:nvPr>
        </p:nvGraphicFramePr>
        <p:xfrm>
          <a:off x="16808" y="714044"/>
          <a:ext cx="9127191" cy="1982882"/>
        </p:xfrm>
        <a:graphic>
          <a:graphicData uri="http://schemas.openxmlformats.org/drawingml/2006/table">
            <a:tbl>
              <a:tblPr firstRow="1" bandRow="1">
                <a:tableStyleId>{5C22544A-7EE6-4342-B048-85BDC9FD1C3A}</a:tableStyleId>
              </a:tblPr>
              <a:tblGrid>
                <a:gridCol w="485809">
                  <a:extLst>
                    <a:ext uri="{9D8B030D-6E8A-4147-A177-3AD203B41FA5}">
                      <a16:colId xmlns:a16="http://schemas.microsoft.com/office/drawing/2014/main" val="4143460512"/>
                    </a:ext>
                  </a:extLst>
                </a:gridCol>
                <a:gridCol w="254337">
                  <a:extLst>
                    <a:ext uri="{9D8B030D-6E8A-4147-A177-3AD203B41FA5}">
                      <a16:colId xmlns:a16="http://schemas.microsoft.com/office/drawing/2014/main" val="3886787746"/>
                    </a:ext>
                  </a:extLst>
                </a:gridCol>
                <a:gridCol w="641540">
                  <a:extLst>
                    <a:ext uri="{9D8B030D-6E8A-4147-A177-3AD203B41FA5}">
                      <a16:colId xmlns:a16="http://schemas.microsoft.com/office/drawing/2014/main" val="1615208885"/>
                    </a:ext>
                  </a:extLst>
                </a:gridCol>
                <a:gridCol w="2989089">
                  <a:extLst>
                    <a:ext uri="{9D8B030D-6E8A-4147-A177-3AD203B41FA5}">
                      <a16:colId xmlns:a16="http://schemas.microsoft.com/office/drawing/2014/main" val="2939424069"/>
                    </a:ext>
                  </a:extLst>
                </a:gridCol>
                <a:gridCol w="2082373">
                  <a:extLst>
                    <a:ext uri="{9D8B030D-6E8A-4147-A177-3AD203B41FA5}">
                      <a16:colId xmlns:a16="http://schemas.microsoft.com/office/drawing/2014/main" val="2575209674"/>
                    </a:ext>
                  </a:extLst>
                </a:gridCol>
                <a:gridCol w="1958726">
                  <a:extLst>
                    <a:ext uri="{9D8B030D-6E8A-4147-A177-3AD203B41FA5}">
                      <a16:colId xmlns:a16="http://schemas.microsoft.com/office/drawing/2014/main" val="4262794956"/>
                    </a:ext>
                  </a:extLst>
                </a:gridCol>
                <a:gridCol w="715317">
                  <a:extLst>
                    <a:ext uri="{9D8B030D-6E8A-4147-A177-3AD203B41FA5}">
                      <a16:colId xmlns:a16="http://schemas.microsoft.com/office/drawing/2014/main" val="1738064881"/>
                    </a:ext>
                  </a:extLst>
                </a:gridCol>
              </a:tblGrid>
              <a:tr h="338652">
                <a:tc>
                  <a:txBody>
                    <a:bodyPr/>
                    <a:lstStyle/>
                    <a:p>
                      <a:pPr algn="ctr"/>
                      <a:r>
                        <a:rPr lang="en-GB" sz="700" dirty="0">
                          <a:solidFill>
                            <a:schemeClr val="accent5"/>
                          </a:solidFill>
                        </a:rPr>
                        <a:t>RTC</a:t>
                      </a:r>
                    </a:p>
                  </a:txBody>
                  <a:tcPr marL="36000" marR="36000" marT="36000" marB="36000"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RAG</a:t>
                      </a:r>
                    </a:p>
                  </a:txBody>
                  <a:tcPr marL="36000" marR="36000" marT="36000" marB="36000"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a:solidFill>
                            <a:schemeClr val="accent5"/>
                          </a:solidFill>
                        </a:rPr>
                        <a:t>Workstream</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a:solidFill>
                            <a:schemeClr val="accent5"/>
                          </a:solidFill>
                        </a:rPr>
                        <a:t>Description</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Mitigation Strategy</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Latest Update</a:t>
                      </a:r>
                    </a:p>
                  </a:txBody>
                  <a:tcPr marL="36000" marR="36000" marT="36000" marB="36000"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accent5"/>
                          </a:solidFill>
                        </a:rPr>
                        <a:t>Resolution</a:t>
                      </a:r>
                    </a:p>
                    <a:p>
                      <a:pPr algn="ctr"/>
                      <a:r>
                        <a:rPr lang="en-GB" sz="700" dirty="0">
                          <a:solidFill>
                            <a:schemeClr val="accent5"/>
                          </a:solidFill>
                        </a:rPr>
                        <a:t>Date</a:t>
                      </a:r>
                    </a:p>
                  </a:txBody>
                  <a:tcPr marL="36000" marR="36000" marT="36000" marB="36000"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25805408"/>
                  </a:ext>
                </a:extLst>
              </a:tr>
              <a:tr h="705358">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65426</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0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rPr>
                        <a:t>Transition &amp;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Go Live assumption day of Monday may get changed because various variables (factors) are being looked at by OFGEM leading to rework on Transition plan and related activities.</a:t>
                      </a:r>
                    </a:p>
                  </a:txBody>
                  <a:tcPr marL="0" marR="0" marT="0" marB="0" anchor="ctr">
                    <a:solidFill>
                      <a:srgbClr val="E8EAF1"/>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650" b="0" i="0" u="none" strike="noStrike" kern="1200" dirty="0">
                          <a:solidFill>
                            <a:schemeClr val="tx1"/>
                          </a:solidFill>
                          <a:effectLst/>
                          <a:latin typeface="+mj-lt"/>
                          <a:ea typeface="+mn-ea"/>
                          <a:cs typeface="+mn-cs"/>
                        </a:rPr>
                        <a:t>The Go-live principles have been approved at Delivery Group. Xoserve's concerns have been logged with Ofgem</a:t>
                      </a:r>
                    </a:p>
                  </a:txBody>
                  <a:tcPr marL="0" marR="0" marT="0" marB="0" anchor="ctr">
                    <a:solidFill>
                      <a:srgbClr val="E8EAF1"/>
                    </a:solidFill>
                  </a:tcPr>
                </a:tc>
                <a:tc>
                  <a:txBody>
                    <a:bodyPr/>
                    <a:lstStyle/>
                    <a:p>
                      <a:r>
                        <a:rPr lang="en-US" sz="650" b="0" i="0" u="none" strike="noStrike" kern="1200" dirty="0">
                          <a:solidFill>
                            <a:schemeClr val="tx1"/>
                          </a:solidFill>
                          <a:effectLst/>
                          <a:latin typeface="+mj-lt"/>
                          <a:ea typeface="+mn-ea"/>
                          <a:cs typeface="+mn-cs"/>
                        </a:rPr>
                        <a:t>Impact of non-Monday Go-live on Xoserve's Transition testing has been fed back to Ofgem. Internal contingency planning is underway</a:t>
                      </a: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30/12//21</a:t>
                      </a:r>
                    </a:p>
                  </a:txBody>
                  <a:tcPr marL="0" marR="0" marT="0" marB="0" anchor="ctr">
                    <a:solidFill>
                      <a:srgbClr val="E8EAF1"/>
                    </a:solidFill>
                  </a:tcPr>
                </a:tc>
                <a:extLst>
                  <a:ext uri="{0D108BD9-81ED-4DB2-BD59-A6C34878D82A}">
                    <a16:rowId xmlns:a16="http://schemas.microsoft.com/office/drawing/2014/main" val="2665495711"/>
                  </a:ext>
                </a:extLst>
              </a:tr>
              <a:tr h="938872">
                <a:tc>
                  <a:txBody>
                    <a:bodyPr/>
                    <a:lstStyle/>
                    <a:p>
                      <a:pPr algn="ctr" fontAlgn="ctr"/>
                      <a:r>
                        <a:rPr lang="en-GB" sz="650" b="1" i="0" u="none" strike="noStrike" dirty="0">
                          <a:solidFill>
                            <a:schemeClr val="tx1"/>
                          </a:solidFill>
                          <a:effectLst/>
                          <a:latin typeface="+mj-lt"/>
                        </a:rPr>
                        <a:t>65156</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50" b="0" i="0" u="none" strike="noStrike" dirty="0">
                          <a:solidFill>
                            <a:schemeClr val="tx1"/>
                          </a:solidFill>
                          <a:effectLst/>
                          <a:latin typeface="+mj-lt"/>
                          <a:ea typeface="+mn-ea"/>
                          <a:cs typeface="+mn-cs"/>
                        </a:rPr>
                        <a:t>Transition &amp;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risk that the change freeze scope could impact Transition because the scope of </a:t>
                      </a:r>
                      <a:r>
                        <a:rPr lang="en-US" sz="650" b="0" i="0" u="none" strike="noStrike" dirty="0" err="1">
                          <a:solidFill>
                            <a:schemeClr val="tx1"/>
                          </a:solidFill>
                          <a:effectLst/>
                          <a:latin typeface="+mj-lt"/>
                        </a:rPr>
                        <a:t>Programme</a:t>
                      </a:r>
                      <a:r>
                        <a:rPr lang="en-US" sz="650" b="0" i="0" u="none" strike="noStrike" dirty="0">
                          <a:solidFill>
                            <a:schemeClr val="tx1"/>
                          </a:solidFill>
                          <a:effectLst/>
                          <a:latin typeface="+mj-lt"/>
                        </a:rPr>
                        <a:t> Change Freeze from 03/01/22 is not clearly defined leading to impacts during actual Transition</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Work with the SI to collectively define the scope of Change Freeze</a:t>
                      </a:r>
                    </a:p>
                  </a:txBody>
                  <a:tcPr marL="0" marR="0" marT="0" marB="0" anchor="ctr">
                    <a:solidFill>
                      <a:srgbClr val="E8EAF1"/>
                    </a:solidFill>
                  </a:tcPr>
                </a:tc>
                <a:tc>
                  <a:txBody>
                    <a:bodyPr/>
                    <a:lstStyle/>
                    <a:p>
                      <a:r>
                        <a:rPr lang="en-US" sz="650" dirty="0">
                          <a:solidFill>
                            <a:schemeClr val="tx1"/>
                          </a:solidFill>
                          <a:latin typeface="+mj-lt"/>
                        </a:rPr>
                        <a:t>Internal discussions are ongoing within Ofgem to define the scope of this Change Freeze</a:t>
                      </a:r>
                      <a:endParaRPr lang="en-GB" sz="650" dirty="0">
                        <a:solidFill>
                          <a:schemeClr val="tx1"/>
                        </a:solidFill>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30/12/21</a:t>
                      </a:r>
                    </a:p>
                  </a:txBody>
                  <a:tcPr marL="0" marR="0" marT="0" marB="0" anchor="ctr">
                    <a:solidFill>
                      <a:srgbClr val="E8EAF1"/>
                    </a:solidFill>
                  </a:tcPr>
                </a:tc>
                <a:extLst>
                  <a:ext uri="{0D108BD9-81ED-4DB2-BD59-A6C34878D82A}">
                    <a16:rowId xmlns:a16="http://schemas.microsoft.com/office/drawing/2014/main" val="2054940489"/>
                  </a:ext>
                </a:extLst>
              </a:tr>
            </a:tbl>
          </a:graphicData>
        </a:graphic>
      </p:graphicFrame>
      <p:graphicFrame>
        <p:nvGraphicFramePr>
          <p:cNvPr id="3" name="Table 2">
            <a:extLst>
              <a:ext uri="{FF2B5EF4-FFF2-40B4-BE49-F238E27FC236}">
                <a16:creationId xmlns:a16="http://schemas.microsoft.com/office/drawing/2014/main" id="{D5B527E8-4FB9-4B6B-AD3A-23B388C7596E}"/>
              </a:ext>
            </a:extLst>
          </p:cNvPr>
          <p:cNvGraphicFramePr>
            <a:graphicFrameLocks noGrp="1"/>
          </p:cNvGraphicFramePr>
          <p:nvPr>
            <p:extLst>
              <p:ext uri="{D42A27DB-BD31-4B8C-83A1-F6EECF244321}">
                <p14:modId xmlns:p14="http://schemas.microsoft.com/office/powerpoint/2010/main" val="1377636543"/>
              </p:ext>
            </p:extLst>
          </p:nvPr>
        </p:nvGraphicFramePr>
        <p:xfrm>
          <a:off x="16809" y="2696926"/>
          <a:ext cx="9127191" cy="1211964"/>
        </p:xfrm>
        <a:graphic>
          <a:graphicData uri="http://schemas.openxmlformats.org/drawingml/2006/table">
            <a:tbl>
              <a:tblPr firstRow="1" bandRow="1">
                <a:tableStyleId>{5C22544A-7EE6-4342-B048-85BDC9FD1C3A}</a:tableStyleId>
              </a:tblPr>
              <a:tblGrid>
                <a:gridCol w="477461">
                  <a:extLst>
                    <a:ext uri="{9D8B030D-6E8A-4147-A177-3AD203B41FA5}">
                      <a16:colId xmlns:a16="http://schemas.microsoft.com/office/drawing/2014/main" val="2829503204"/>
                    </a:ext>
                  </a:extLst>
                </a:gridCol>
                <a:gridCol w="259492">
                  <a:extLst>
                    <a:ext uri="{9D8B030D-6E8A-4147-A177-3AD203B41FA5}">
                      <a16:colId xmlns:a16="http://schemas.microsoft.com/office/drawing/2014/main" val="2154220820"/>
                    </a:ext>
                  </a:extLst>
                </a:gridCol>
                <a:gridCol w="644733">
                  <a:extLst>
                    <a:ext uri="{9D8B030D-6E8A-4147-A177-3AD203B41FA5}">
                      <a16:colId xmlns:a16="http://schemas.microsoft.com/office/drawing/2014/main" val="1457576149"/>
                    </a:ext>
                  </a:extLst>
                </a:gridCol>
                <a:gridCol w="2989089">
                  <a:extLst>
                    <a:ext uri="{9D8B030D-6E8A-4147-A177-3AD203B41FA5}">
                      <a16:colId xmlns:a16="http://schemas.microsoft.com/office/drawing/2014/main" val="1029585687"/>
                    </a:ext>
                  </a:extLst>
                </a:gridCol>
                <a:gridCol w="2082373">
                  <a:extLst>
                    <a:ext uri="{9D8B030D-6E8A-4147-A177-3AD203B41FA5}">
                      <a16:colId xmlns:a16="http://schemas.microsoft.com/office/drawing/2014/main" val="3933464255"/>
                    </a:ext>
                  </a:extLst>
                </a:gridCol>
                <a:gridCol w="1958726">
                  <a:extLst>
                    <a:ext uri="{9D8B030D-6E8A-4147-A177-3AD203B41FA5}">
                      <a16:colId xmlns:a16="http://schemas.microsoft.com/office/drawing/2014/main" val="1665782537"/>
                    </a:ext>
                  </a:extLst>
                </a:gridCol>
                <a:gridCol w="715317">
                  <a:extLst>
                    <a:ext uri="{9D8B030D-6E8A-4147-A177-3AD203B41FA5}">
                      <a16:colId xmlns:a16="http://schemas.microsoft.com/office/drawing/2014/main" val="805381888"/>
                    </a:ext>
                  </a:extLst>
                </a:gridCol>
              </a:tblGrid>
              <a:tr h="629221">
                <a:tc>
                  <a:txBody>
                    <a:bodyPr/>
                    <a:lstStyle/>
                    <a:p>
                      <a:pPr marL="0" algn="ctr" defTabSz="914378" rtl="0" eaLnBrk="1" fontAlgn="ctr" latinLnBrk="0" hangingPunct="1"/>
                      <a:r>
                        <a:rPr lang="en-GB" sz="650" b="1" i="0" u="none" strike="noStrike" kern="1200" dirty="0">
                          <a:solidFill>
                            <a:schemeClr val="tx1"/>
                          </a:solidFill>
                          <a:effectLst/>
                          <a:latin typeface="+mj-lt"/>
                          <a:ea typeface="+mn-ea"/>
                          <a:cs typeface="+mn-cs"/>
                        </a:rPr>
                        <a:t>64171</a:t>
                      </a:r>
                    </a:p>
                  </a:txBody>
                  <a:tcPr marL="6350" marR="6350" marT="635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50" dirty="0">
                        <a:solidFill>
                          <a:schemeClr val="tx1"/>
                        </a:solidFill>
                        <a:latin typeface="+mj-lt"/>
                      </a:endParaRPr>
                    </a:p>
                  </a:txBody>
                  <a:tcPr marL="36000" marR="36000" marT="36000" marB="36000" anchor="ctr">
                    <a:solidFill>
                      <a:srgbClr val="FFC000"/>
                    </a:solidFill>
                  </a:tcPr>
                </a:tc>
                <a:tc>
                  <a:txBody>
                    <a:bodyPr/>
                    <a:lstStyle/>
                    <a:p>
                      <a:pPr marL="0" marR="0" lvl="0" indent="0" algn="ctr" defTabSz="914378" rtl="0" eaLnBrk="1" fontAlgn="b" latinLnBrk="0" hangingPunct="1">
                        <a:lnSpc>
                          <a:spcPct val="100000"/>
                        </a:lnSpc>
                        <a:spcBef>
                          <a:spcPts val="0"/>
                        </a:spcBef>
                        <a:spcAft>
                          <a:spcPts val="0"/>
                        </a:spcAft>
                        <a:buClrTx/>
                        <a:buSzTx/>
                        <a:buFontTx/>
                        <a:buNone/>
                        <a:tabLst/>
                        <a:defRPr/>
                      </a:pPr>
                      <a:r>
                        <a:rPr lang="en-GB" sz="650" b="0" i="0" u="none" strike="noStrike" kern="1200" dirty="0">
                          <a:solidFill>
                            <a:schemeClr val="tx1"/>
                          </a:solidFill>
                          <a:effectLst/>
                          <a:latin typeface="+mj-lt"/>
                          <a:ea typeface="+mn-ea"/>
                          <a:cs typeface="+mn-cs"/>
                        </a:rPr>
                        <a:t>Transition and Cutover</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rPr>
                        <a:t>There is a risk that the </a:t>
                      </a:r>
                      <a:r>
                        <a:rPr lang="en-US" sz="650" b="0" i="0" u="none" strike="noStrike" dirty="0" err="1">
                          <a:solidFill>
                            <a:schemeClr val="tx1"/>
                          </a:solidFill>
                          <a:effectLst/>
                          <a:latin typeface="+mj-lt"/>
                        </a:rPr>
                        <a:t>SoLR</a:t>
                      </a:r>
                      <a:r>
                        <a:rPr lang="en-US" sz="650" b="0" i="0" u="none" strike="noStrike" dirty="0">
                          <a:solidFill>
                            <a:schemeClr val="tx1"/>
                          </a:solidFill>
                          <a:effectLst/>
                          <a:latin typeface="+mj-lt"/>
                        </a:rPr>
                        <a:t> process might kick off during the transition period because of a supplier going out of business at that time leading to Landmark needing to cater to additional volumes and also the potential for additional requirements for PUIs to undertake to ensure Transition timelines are maintained</a:t>
                      </a:r>
                    </a:p>
                  </a:txBody>
                  <a:tcPr marL="0" marR="0" marT="0" marB="0" anchor="ctr">
                    <a:solidFill>
                      <a:srgbClr val="E8EAF1"/>
                    </a:solidFill>
                  </a:tcPr>
                </a:tc>
                <a:tc>
                  <a:txBody>
                    <a:bodyPr/>
                    <a:lstStyle/>
                    <a:p>
                      <a:pPr algn="l" fontAlgn="ctr"/>
                      <a:r>
                        <a:rPr lang="en-US" sz="650" b="0" i="0" u="none" strike="noStrike" dirty="0">
                          <a:solidFill>
                            <a:schemeClr val="tx1"/>
                          </a:solidFill>
                          <a:effectLst/>
                          <a:latin typeface="+mj-lt"/>
                        </a:rPr>
                        <a:t>Raise the risk with Ofgem and SI to understand what non-functional considerations have been applied to enable Landmark to manage the increased volumes</a:t>
                      </a:r>
                    </a:p>
                    <a:p>
                      <a:pPr algn="l" fontAlgn="ctr"/>
                      <a:r>
                        <a:rPr lang="en-US" sz="650" b="0" i="0" u="none" strike="noStrike" dirty="0">
                          <a:solidFill>
                            <a:schemeClr val="tx1"/>
                          </a:solidFill>
                          <a:effectLst/>
                          <a:latin typeface="+mj-lt"/>
                        </a:rPr>
                        <a:t>Raise with the SI to include a transition test scenario if relevant to mitigate this possibility</a:t>
                      </a:r>
                    </a:p>
                  </a:txBody>
                  <a:tcPr marL="0" marR="0" marT="0" marB="0" anchor="ctr">
                    <a:solidFill>
                      <a:srgbClr val="E8EAF1"/>
                    </a:solidFill>
                  </a:tcPr>
                </a:tc>
                <a:tc>
                  <a:txBody>
                    <a:bodyPr/>
                    <a:lstStyle/>
                    <a:p>
                      <a:r>
                        <a:rPr lang="en-US" sz="650" b="0" i="0" u="none" strike="noStrike" kern="1200" dirty="0">
                          <a:solidFill>
                            <a:schemeClr val="tx1"/>
                          </a:solidFill>
                          <a:effectLst/>
                          <a:latin typeface="+mj-lt"/>
                          <a:ea typeface="+mn-ea"/>
                          <a:cs typeface="+mn-cs"/>
                        </a:rPr>
                        <a:t>There is a potential that </a:t>
                      </a:r>
                      <a:r>
                        <a:rPr lang="en-US" sz="650" b="0" i="0" u="none" strike="noStrike" kern="1200" dirty="0" err="1">
                          <a:solidFill>
                            <a:schemeClr val="tx1"/>
                          </a:solidFill>
                          <a:effectLst/>
                          <a:latin typeface="+mj-lt"/>
                          <a:ea typeface="+mn-ea"/>
                          <a:cs typeface="+mn-cs"/>
                        </a:rPr>
                        <a:t>SoLR</a:t>
                      </a:r>
                      <a:r>
                        <a:rPr lang="en-US" sz="650" b="0" i="0" u="none" strike="noStrike" kern="1200" dirty="0">
                          <a:solidFill>
                            <a:schemeClr val="tx1"/>
                          </a:solidFill>
                          <a:effectLst/>
                          <a:latin typeface="+mj-lt"/>
                          <a:ea typeface="+mn-ea"/>
                          <a:cs typeface="+mn-cs"/>
                        </a:rPr>
                        <a:t> related implications during Transition may be considered for Transition Testing. Currently expected to be discussed in September. Dates have been aligned accordingly</a:t>
                      </a:r>
                      <a:endParaRPr lang="en-GB" sz="650" b="0" i="0" u="none" strike="noStrike" kern="1200" dirty="0">
                        <a:solidFill>
                          <a:schemeClr val="tx1"/>
                        </a:solidFill>
                        <a:effectLst/>
                        <a:latin typeface="+mj-lt"/>
                        <a:ea typeface="+mn-ea"/>
                        <a:cs typeface="+mn-cs"/>
                      </a:endParaRPr>
                    </a:p>
                  </a:txBody>
                  <a:tcPr marL="36000" marR="36000" marT="36000" marB="36000" anchor="ctr">
                    <a:solidFill>
                      <a:srgbClr val="E8EAF1"/>
                    </a:solidFill>
                  </a:tcPr>
                </a:tc>
                <a:tc>
                  <a:txBody>
                    <a:bodyPr/>
                    <a:lstStyle/>
                    <a:p>
                      <a:pPr algn="ctr" fontAlgn="ctr"/>
                      <a:r>
                        <a:rPr lang="en-GB" sz="650" b="0" i="0" u="none" strike="noStrike" kern="1200" dirty="0">
                          <a:solidFill>
                            <a:schemeClr val="tx1"/>
                          </a:solidFill>
                          <a:effectLst/>
                          <a:latin typeface="+mj-lt"/>
                          <a:ea typeface="+mn-ea"/>
                          <a:cs typeface="+mn-cs"/>
                        </a:rPr>
                        <a:t>30/12/21</a:t>
                      </a:r>
                    </a:p>
                  </a:txBody>
                  <a:tcPr marL="0" marR="0" marT="0" marB="0" anchor="ctr">
                    <a:solidFill>
                      <a:srgbClr val="E8EAF1"/>
                    </a:solidFill>
                  </a:tcPr>
                </a:tc>
                <a:extLst>
                  <a:ext uri="{0D108BD9-81ED-4DB2-BD59-A6C34878D82A}">
                    <a16:rowId xmlns:a16="http://schemas.microsoft.com/office/drawing/2014/main" val="2468297499"/>
                  </a:ext>
                </a:extLst>
              </a:tr>
              <a:tr h="582743">
                <a:tc>
                  <a:txBody>
                    <a:bodyPr/>
                    <a:lstStyle/>
                    <a:p>
                      <a:pPr algn="ctr" fontAlgn="ctr"/>
                      <a:r>
                        <a:rPr lang="en-GB" sz="650" b="1" i="0" u="none" strike="noStrike" dirty="0">
                          <a:solidFill>
                            <a:schemeClr val="tx1"/>
                          </a:solidFill>
                          <a:effectLst/>
                          <a:latin typeface="+mj-lt"/>
                        </a:rPr>
                        <a:t>64513</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50" b="0" i="0" u="none" strike="noStrike" kern="1200" dirty="0">
                        <a:solidFill>
                          <a:schemeClr val="tx1"/>
                        </a:solidFill>
                        <a:effectLst/>
                        <a:latin typeface="+mj-lt"/>
                        <a:ea typeface="+mn-ea"/>
                        <a:cs typeface="+mn-cs"/>
                      </a:endParaRPr>
                    </a:p>
                  </a:txBody>
                  <a:tcPr marL="6350" marR="6350" marT="6350" marB="0" anchor="ctr">
                    <a:solidFill>
                      <a:srgbClr val="FFC000"/>
                    </a:solidFill>
                  </a:tcPr>
                </a:tc>
                <a:tc>
                  <a:txBody>
                    <a:bodyPr/>
                    <a:lstStyle/>
                    <a:p>
                      <a:pPr algn="ctr" fontAlgn="b"/>
                      <a:r>
                        <a:rPr lang="en-GB" sz="650" b="0" i="0" u="none" strike="noStrike" kern="1200" dirty="0">
                          <a:solidFill>
                            <a:schemeClr val="tx1"/>
                          </a:solidFill>
                          <a:effectLst/>
                          <a:latin typeface="+mj-lt"/>
                          <a:ea typeface="+mn-ea"/>
                          <a:cs typeface="+mn-cs"/>
                        </a:rPr>
                        <a:t>Data</a:t>
                      </a:r>
                    </a:p>
                  </a:txBody>
                  <a:tcPr marL="6350" marR="6350" marT="6350" marB="0" anchor="ctr">
                    <a:solidFill>
                      <a:srgbClr val="E8EAF1"/>
                    </a:solidFill>
                  </a:tcPr>
                </a:tc>
                <a:tc>
                  <a:txBody>
                    <a:bodyPr/>
                    <a:lstStyle/>
                    <a:p>
                      <a:pPr algn="l" fontAlgn="ctr"/>
                      <a:r>
                        <a:rPr lang="en-US" sz="650" b="0" i="0" u="none" strike="noStrike" dirty="0">
                          <a:solidFill>
                            <a:schemeClr val="tx1"/>
                          </a:solidFill>
                          <a:effectLst/>
                          <a:latin typeface="+mj-lt"/>
                          <a:ea typeface="+mn-ea"/>
                          <a:cs typeface="+mn-cs"/>
                        </a:rPr>
                        <a:t>There is a risk that data cleansing requirements may not be met because </a:t>
                      </a:r>
                      <a:r>
                        <a:rPr lang="en-US" sz="650" b="0" i="0" u="none" strike="noStrike" dirty="0" err="1">
                          <a:solidFill>
                            <a:schemeClr val="tx1"/>
                          </a:solidFill>
                          <a:effectLst/>
                          <a:latin typeface="+mj-lt"/>
                          <a:ea typeface="+mn-ea"/>
                          <a:cs typeface="+mn-cs"/>
                        </a:rPr>
                        <a:t>Xoserve</a:t>
                      </a:r>
                      <a:r>
                        <a:rPr lang="en-US" sz="650" b="0" i="0" u="none" strike="noStrike" dirty="0">
                          <a:solidFill>
                            <a:schemeClr val="tx1"/>
                          </a:solidFill>
                          <a:effectLst/>
                          <a:latin typeface="+mj-lt"/>
                          <a:ea typeface="+mn-ea"/>
                          <a:cs typeface="+mn-cs"/>
                        </a:rPr>
                        <a:t> are not responsible for the data in UK Link, and can't compel shippers / GTs / </a:t>
                      </a:r>
                      <a:r>
                        <a:rPr lang="en-US" sz="650" b="0" i="0" u="none" strike="noStrike" dirty="0" err="1">
                          <a:solidFill>
                            <a:schemeClr val="tx1"/>
                          </a:solidFill>
                          <a:effectLst/>
                          <a:latin typeface="+mj-lt"/>
                          <a:ea typeface="+mn-ea"/>
                          <a:cs typeface="+mn-cs"/>
                        </a:rPr>
                        <a:t>iGTs</a:t>
                      </a:r>
                      <a:r>
                        <a:rPr lang="en-US" sz="650" b="0" i="0" u="none" strike="noStrike" dirty="0">
                          <a:solidFill>
                            <a:schemeClr val="tx1"/>
                          </a:solidFill>
                          <a:effectLst/>
                          <a:latin typeface="+mj-lt"/>
                          <a:ea typeface="+mn-ea"/>
                          <a:cs typeface="+mn-cs"/>
                        </a:rPr>
                        <a:t> to correct their data leading to incorrect data at the point of go live.</a:t>
                      </a:r>
                      <a:endParaRPr lang="en-US" sz="650" b="0" i="0" u="none" strike="noStrike" dirty="0">
                        <a:solidFill>
                          <a:schemeClr val="tx1"/>
                        </a:solidFill>
                        <a:effectLst/>
                        <a:latin typeface="+mj-lt"/>
                      </a:endParaRPr>
                    </a:p>
                  </a:txBody>
                  <a:tcPr marL="0" marR="0" marT="0" marB="0" anchor="ctr">
                    <a:solidFill>
                      <a:srgbClr val="E8EAF1"/>
                    </a:solidFill>
                  </a:tcPr>
                </a:tc>
                <a:tc>
                  <a:txBody>
                    <a:bodyPr/>
                    <a:lstStyle/>
                    <a:p>
                      <a:pPr algn="l" fontAlgn="ctr"/>
                      <a:r>
                        <a:rPr lang="en-US" sz="650" b="0" i="0" u="none" strike="noStrike" kern="1200" dirty="0">
                          <a:solidFill>
                            <a:schemeClr val="tx1"/>
                          </a:solidFill>
                          <a:effectLst/>
                          <a:latin typeface="+mj-lt"/>
                          <a:ea typeface="+mn-ea"/>
                          <a:cs typeface="+mn-cs"/>
                        </a:rPr>
                        <a:t>Communicate requirements through DSG and track progress</a:t>
                      </a:r>
                    </a:p>
                  </a:txBody>
                  <a:tcPr marL="0" marR="0" marT="0" marB="0" anchor="ctr">
                    <a:solidFill>
                      <a:srgbClr val="E8EAF1"/>
                    </a:solidFill>
                  </a:tcPr>
                </a:tc>
                <a:tc>
                  <a:txBody>
                    <a:bodyPr/>
                    <a:lstStyle/>
                    <a:p>
                      <a:pPr algn="l" rtl="0" fontAlgn="ctr"/>
                      <a:r>
                        <a:rPr lang="en-US" sz="650" b="0" i="0" u="none" strike="noStrike" dirty="0">
                          <a:solidFill>
                            <a:schemeClr val="tx1"/>
                          </a:solidFill>
                          <a:effectLst/>
                          <a:latin typeface="+mj-lt"/>
                          <a:ea typeface="+mn-ea"/>
                          <a:cs typeface="+mn-cs"/>
                        </a:rPr>
                        <a:t> MDD data cleansing is with Customer Advocates to process. Additionally, further work is ongoing on REL reports</a:t>
                      </a:r>
                      <a:endParaRPr lang="en-GB" sz="650" b="0" i="0" u="none" strike="noStrike" dirty="0">
                        <a:solidFill>
                          <a:schemeClr val="tx1"/>
                        </a:solidFill>
                        <a:effectLst/>
                        <a:latin typeface="+mj-lt"/>
                      </a:endParaRPr>
                    </a:p>
                  </a:txBody>
                  <a:tcPr marL="36000" marR="36000" marT="36000" marB="36000" anchor="ctr">
                    <a:solidFill>
                      <a:srgbClr val="E8EAF1"/>
                    </a:solidFill>
                  </a:tcPr>
                </a:tc>
                <a:tc>
                  <a:txBody>
                    <a:bodyPr/>
                    <a:lstStyle/>
                    <a:p>
                      <a:pPr algn="ctr" fontAlgn="ctr"/>
                      <a:r>
                        <a:rPr lang="en-GB" sz="650" b="0" i="0" u="none" strike="noStrike" dirty="0">
                          <a:solidFill>
                            <a:schemeClr val="tx1"/>
                          </a:solidFill>
                          <a:effectLst/>
                          <a:latin typeface="+mj-lt"/>
                        </a:rPr>
                        <a:t>30/12/22</a:t>
                      </a:r>
                    </a:p>
                  </a:txBody>
                  <a:tcPr marL="0" marR="0" marT="0" marB="0" anchor="ctr">
                    <a:solidFill>
                      <a:srgbClr val="E8EAF1"/>
                    </a:solidFill>
                  </a:tcPr>
                </a:tc>
                <a:extLst>
                  <a:ext uri="{0D108BD9-81ED-4DB2-BD59-A6C34878D82A}">
                    <a16:rowId xmlns:a16="http://schemas.microsoft.com/office/drawing/2014/main" val="312046787"/>
                  </a:ext>
                </a:extLst>
              </a:tr>
            </a:tbl>
          </a:graphicData>
        </a:graphic>
      </p:graphicFrame>
    </p:spTree>
    <p:extLst>
      <p:ext uri="{BB962C8B-B14F-4D97-AF65-F5344CB8AC3E}">
        <p14:creationId xmlns:p14="http://schemas.microsoft.com/office/powerpoint/2010/main" val="273151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EDBD9CC-8BE1-427A-97EA-91B018535AB2}"/>
              </a:ext>
            </a:extLst>
          </p:cNvPr>
          <p:cNvSpPr txBox="1">
            <a:spLocks/>
          </p:cNvSpPr>
          <p:nvPr/>
        </p:nvSpPr>
        <p:spPr>
          <a:xfrm>
            <a:off x="457200" y="774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4" name="Picture 3">
            <a:extLst>
              <a:ext uri="{FF2B5EF4-FFF2-40B4-BE49-F238E27FC236}">
                <a16:creationId xmlns:a16="http://schemas.microsoft.com/office/drawing/2014/main" id="{EA9EB250-EE39-44D4-9C68-EC8A8F1E2846}"/>
              </a:ext>
            </a:extLst>
          </p:cNvPr>
          <p:cNvPicPr>
            <a:picLocks/>
          </p:cNvPicPr>
          <p:nvPr/>
        </p:nvPicPr>
        <p:blipFill>
          <a:blip r:embed="rId3"/>
          <a:stretch>
            <a:fillRect/>
          </a:stretch>
        </p:blipFill>
        <p:spPr>
          <a:xfrm>
            <a:off x="243852" y="496301"/>
            <a:ext cx="8656296" cy="4653549"/>
          </a:xfrm>
          <a:prstGeom prst="rect">
            <a:avLst/>
          </a:prstGeom>
          <a:solidFill>
            <a:scrgbClr r="0" g="0" b="0"/>
          </a:solidFill>
        </p:spPr>
      </p:pic>
    </p:spTree>
    <p:extLst>
      <p:ext uri="{BB962C8B-B14F-4D97-AF65-F5344CB8AC3E}">
        <p14:creationId xmlns:p14="http://schemas.microsoft.com/office/powerpoint/2010/main" val="1464886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569649" y="-81503"/>
            <a:ext cx="7876975" cy="638401"/>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impacting </a:t>
            </a:r>
            <a:r>
              <a:rPr lang="en-GB" sz="1998" dirty="0" err="1">
                <a:solidFill>
                  <a:schemeClr val="accent1"/>
                </a:solidFill>
                <a:latin typeface="+mn-lt"/>
                <a:cs typeface="Arial"/>
              </a:rPr>
              <a:t>Xoserve</a:t>
            </a:r>
            <a:endParaRPr lang="en-GB" sz="1998" dirty="0">
              <a:solidFill>
                <a:schemeClr val="accent1"/>
              </a:solidFill>
              <a:latin typeface="+mn-lt"/>
              <a:cs typeface="Arial"/>
            </a:endParaRP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1994982555"/>
              </p:ext>
            </p:extLst>
          </p:nvPr>
        </p:nvGraphicFramePr>
        <p:xfrm>
          <a:off x="114506" y="396589"/>
          <a:ext cx="8960142" cy="4759386"/>
        </p:xfrm>
        <a:graphic>
          <a:graphicData uri="http://schemas.openxmlformats.org/drawingml/2006/table">
            <a:tbl>
              <a:tblPr firstRow="1" bandRow="1">
                <a:tableStyleId>{5C22544A-7EE6-4342-B048-85BDC9FD1C3A}</a:tableStyleId>
              </a:tblPr>
              <a:tblGrid>
                <a:gridCol w="4500486">
                  <a:extLst>
                    <a:ext uri="{9D8B030D-6E8A-4147-A177-3AD203B41FA5}">
                      <a16:colId xmlns:a16="http://schemas.microsoft.com/office/drawing/2014/main" val="997061046"/>
                    </a:ext>
                  </a:extLst>
                </a:gridCol>
                <a:gridCol w="838481">
                  <a:extLst>
                    <a:ext uri="{9D8B030D-6E8A-4147-A177-3AD203B41FA5}">
                      <a16:colId xmlns:a16="http://schemas.microsoft.com/office/drawing/2014/main" val="2723771934"/>
                    </a:ext>
                  </a:extLst>
                </a:gridCol>
                <a:gridCol w="831252">
                  <a:extLst>
                    <a:ext uri="{9D8B030D-6E8A-4147-A177-3AD203B41FA5}">
                      <a16:colId xmlns:a16="http://schemas.microsoft.com/office/drawing/2014/main" val="3830117845"/>
                    </a:ext>
                  </a:extLst>
                </a:gridCol>
                <a:gridCol w="744513">
                  <a:extLst>
                    <a:ext uri="{9D8B030D-6E8A-4147-A177-3AD203B41FA5}">
                      <a16:colId xmlns:a16="http://schemas.microsoft.com/office/drawing/2014/main" val="194189712"/>
                    </a:ext>
                  </a:extLst>
                </a:gridCol>
                <a:gridCol w="2045410">
                  <a:extLst>
                    <a:ext uri="{9D8B030D-6E8A-4147-A177-3AD203B41FA5}">
                      <a16:colId xmlns:a16="http://schemas.microsoft.com/office/drawing/2014/main" val="3065248341"/>
                    </a:ext>
                  </a:extLst>
                </a:gridCol>
              </a:tblGrid>
              <a:tr h="217854">
                <a:tc>
                  <a:txBody>
                    <a:bodyPr/>
                    <a:lstStyle/>
                    <a:p>
                      <a:pPr algn="l"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lnB w="38100" cmpd="sng">
                      <a:noFill/>
                    </a:lnB>
                  </a:tcPr>
                </a:tc>
                <a:tc>
                  <a:txBody>
                    <a:bodyPr/>
                    <a:lstStyle/>
                    <a:p>
                      <a:pPr algn="l" rtl="0" fontAlgn="ctr"/>
                      <a:r>
                        <a:rPr lang="en-US" sz="700" b="1" i="0" u="none" strike="noStrike" dirty="0">
                          <a:solidFill>
                            <a:srgbClr val="FFFFFF"/>
                          </a:solidFill>
                          <a:effectLst/>
                          <a:latin typeface="+mj-lt"/>
                          <a:cs typeface="Arial" panose="020B0604020202020204" pitchFamily="34" charset="0"/>
                        </a:rPr>
                        <a:t>High Level Cost IA Cost</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lnB w="38100" cmpd="sng">
                      <a:noFill/>
                    </a:lnB>
                  </a:tcPr>
                </a:tc>
                <a:tc>
                  <a:txBody>
                    <a:bodyPr/>
                    <a:lstStyle/>
                    <a:p>
                      <a:pPr algn="l"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lnB w="38100" cmpd="sng">
                      <a:noFill/>
                    </a:lnB>
                  </a:tcPr>
                </a:tc>
                <a:extLst>
                  <a:ext uri="{0D108BD9-81ED-4DB2-BD59-A6C34878D82A}">
                    <a16:rowId xmlns:a16="http://schemas.microsoft.com/office/drawing/2014/main" val="4029148686"/>
                  </a:ext>
                </a:extLst>
              </a:tr>
              <a:tr h="136991">
                <a:tc>
                  <a:txBody>
                    <a:bodyPr/>
                    <a:lstStyle/>
                    <a:p>
                      <a:pPr algn="l" fontAlgn="t"/>
                      <a:r>
                        <a:rPr lang="en-GB" sz="900" b="0" i="0" u="none" strike="noStrike" dirty="0">
                          <a:solidFill>
                            <a:srgbClr val="000000"/>
                          </a:solidFill>
                          <a:effectLst/>
                          <a:latin typeface="+mj-lt"/>
                        </a:rPr>
                        <a:t>Programme Plan Re-Baseline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dirty="0">
                          <a:solidFill>
                            <a:srgbClr val="000000"/>
                          </a:solidFill>
                          <a:effectLst/>
                          <a:latin typeface="+mj-lt"/>
                        </a:rPr>
                        <a:t>CR-D002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dirty="0">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07/11/2019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38100" cmpd="sng">
                      <a:noFill/>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1528655"/>
                  </a:ext>
                </a:extLst>
              </a:tr>
              <a:tr h="136991">
                <a:tc>
                  <a:txBody>
                    <a:bodyPr/>
                    <a:lstStyle/>
                    <a:p>
                      <a:pPr algn="l" fontAlgn="t"/>
                      <a:r>
                        <a:rPr lang="en-US" sz="900" b="0" i="0" u="none" strike="noStrike" dirty="0">
                          <a:solidFill>
                            <a:srgbClr val="000000"/>
                          </a:solidFill>
                          <a:effectLst/>
                          <a:latin typeface="+mj-lt"/>
                        </a:rPr>
                        <a:t>Updates to the CSS Physical Interface Design (</a:t>
                      </a:r>
                      <a:r>
                        <a:rPr lang="en-US" sz="900" b="0" i="0" u="none" strike="noStrike" dirty="0" err="1">
                          <a:solidFill>
                            <a:srgbClr val="000000"/>
                          </a:solidFill>
                          <a:effectLst/>
                          <a:latin typeface="+mj-lt"/>
                        </a:rPr>
                        <a:t>PhID</a:t>
                      </a:r>
                      <a:r>
                        <a:rPr lang="en-US" sz="900" b="0" i="0" u="none" strike="noStrike" dirty="0">
                          <a:solidFill>
                            <a:srgbClr val="000000"/>
                          </a:solidFill>
                          <a:effectLst/>
                          <a:latin typeface="+mj-lt"/>
                        </a:rPr>
                        <a:t>).</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CR-D008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£17,250.00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22/01/2020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7258831"/>
                  </a:ext>
                </a:extLst>
              </a:tr>
              <a:tr h="136991">
                <a:tc>
                  <a:txBody>
                    <a:bodyPr/>
                    <a:lstStyle/>
                    <a:p>
                      <a:pPr algn="l" fontAlgn="t"/>
                      <a:r>
                        <a:rPr lang="en-GB" sz="900" b="0" i="0" u="none" strike="noStrike" dirty="0">
                          <a:solidFill>
                            <a:srgbClr val="000000"/>
                          </a:solidFill>
                          <a:effectLst/>
                          <a:latin typeface="+mj-lt"/>
                        </a:rPr>
                        <a:t>CSS_Exception_Handling_Strategy_v0.2</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09646371"/>
                  </a:ext>
                </a:extLst>
              </a:tr>
              <a:tr h="136991">
                <a:tc>
                  <a:txBody>
                    <a:bodyPr/>
                    <a:lstStyle/>
                    <a:p>
                      <a:pPr algn="l" fontAlgn="t"/>
                      <a:r>
                        <a:rPr lang="en-US" sz="900" b="0" i="0" u="none" strike="noStrike" dirty="0" err="1">
                          <a:solidFill>
                            <a:srgbClr val="000000"/>
                          </a:solidFill>
                          <a:effectLst/>
                          <a:latin typeface="+mj-lt"/>
                        </a:rPr>
                        <a:t>Provide_CSS_RegistrationID_to_PUI_and_LPs</a:t>
                      </a:r>
                      <a:endParaRPr lang="en-US" sz="900" b="0" i="0" u="none" strike="noStrike" dirty="0">
                        <a:solidFill>
                          <a:srgbClr val="000000"/>
                        </a:solidFill>
                        <a:effectLst/>
                        <a:latin typeface="+mj-lt"/>
                      </a:endParaRP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£12,643.00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07/08/2020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7945083"/>
                  </a:ext>
                </a:extLst>
              </a:tr>
              <a:tr h="136991">
                <a:tc>
                  <a:txBody>
                    <a:bodyPr/>
                    <a:lstStyle/>
                    <a:p>
                      <a:pPr algn="l" fontAlgn="t"/>
                      <a:r>
                        <a:rPr lang="en-US" sz="900" b="0" i="0" u="none" strike="noStrike" dirty="0" err="1">
                          <a:solidFill>
                            <a:srgbClr val="000000"/>
                          </a:solidFill>
                          <a:effectLst/>
                          <a:latin typeface="+mj-lt"/>
                        </a:rPr>
                        <a:t>Licence</a:t>
                      </a:r>
                      <a:r>
                        <a:rPr lang="en-US" sz="900" b="0" i="0" u="none" strike="noStrike" dirty="0">
                          <a:solidFill>
                            <a:srgbClr val="000000"/>
                          </a:solidFill>
                          <a:effectLst/>
                          <a:latin typeface="+mj-lt"/>
                        </a:rPr>
                        <a:t> Exempt Network Customer Identifier – ABACUS Data Model update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CR-E51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29/10/2019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Complete</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668744"/>
                  </a:ext>
                </a:extLst>
              </a:tr>
              <a:tr h="136991">
                <a:tc>
                  <a:txBody>
                    <a:bodyPr/>
                    <a:lstStyle/>
                    <a:p>
                      <a:pPr algn="l" fontAlgn="t"/>
                      <a:r>
                        <a:rPr lang="en-US" sz="900" b="0" i="0" u="none" strike="noStrike" dirty="0">
                          <a:solidFill>
                            <a:srgbClr val="000000"/>
                          </a:solidFill>
                          <a:effectLst/>
                          <a:latin typeface="+mj-lt"/>
                        </a:rPr>
                        <a:t>Amendments to the DMS artefact suite</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£6,500.00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7033543"/>
                  </a:ext>
                </a:extLst>
              </a:tr>
              <a:tr h="136991">
                <a:tc>
                  <a:txBody>
                    <a:bodyPr/>
                    <a:lstStyle/>
                    <a:p>
                      <a:pPr algn="l" fontAlgn="t"/>
                      <a:r>
                        <a:rPr lang="en-US" sz="900" b="0" i="0" u="none" strike="noStrike" dirty="0">
                          <a:solidFill>
                            <a:srgbClr val="000000"/>
                          </a:solidFill>
                          <a:effectLst/>
                          <a:latin typeface="+mj-lt"/>
                        </a:rPr>
                        <a:t>Migration of Terminated Gas RMPS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CR-D022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2077588"/>
                  </a:ext>
                </a:extLst>
              </a:tr>
              <a:tr h="273982">
                <a:tc>
                  <a:txBody>
                    <a:bodyPr/>
                    <a:lstStyle/>
                    <a:p>
                      <a:pPr algn="l" fontAlgn="t"/>
                      <a:r>
                        <a:rPr lang="en-US" sz="900" b="0" i="0" u="none" strike="noStrike" dirty="0">
                          <a:solidFill>
                            <a:srgbClr val="000000"/>
                          </a:solidFill>
                          <a:effectLst/>
                          <a:latin typeface="+mj-lt"/>
                        </a:rPr>
                        <a:t>Amendments to the NC-0079 for REL (Retail Energy Location) Data Migration and Reconciliation</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CR-D024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06/07/2020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dirty="0">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3703546"/>
                  </a:ext>
                </a:extLst>
              </a:tr>
              <a:tr h="136991">
                <a:tc>
                  <a:txBody>
                    <a:bodyPr/>
                    <a:lstStyle/>
                    <a:p>
                      <a:pPr algn="l" fontAlgn="b"/>
                      <a:r>
                        <a:rPr lang="en-GB" sz="900" b="0" i="0" u="none" strike="noStrike" dirty="0">
                          <a:solidFill>
                            <a:srgbClr val="000000"/>
                          </a:solidFill>
                          <a:effectLst/>
                          <a:latin typeface="+mj-lt"/>
                        </a:rPr>
                        <a:t>DMS - PHID Alignment Parties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06/07/2020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5974469"/>
                  </a:ext>
                </a:extLst>
              </a:tr>
              <a:tr h="136991">
                <a:tc>
                  <a:txBody>
                    <a:bodyPr/>
                    <a:lstStyle/>
                    <a:p>
                      <a:pPr algn="l" fontAlgn="b"/>
                      <a:r>
                        <a:rPr lang="en-US" sz="900" b="0" i="0" u="none" strike="noStrike">
                          <a:solidFill>
                            <a:srgbClr val="000000"/>
                          </a:solidFill>
                          <a:effectLst/>
                          <a:latin typeface="+mj-lt"/>
                        </a:rPr>
                        <a:t>Request For a New or Upgraded DMT Environment</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£256,009.00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07/08/2020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53742555"/>
                  </a:ext>
                </a:extLst>
              </a:tr>
              <a:tr h="136991">
                <a:tc>
                  <a:txBody>
                    <a:bodyPr/>
                    <a:lstStyle/>
                    <a:p>
                      <a:pPr algn="l" fontAlgn="b"/>
                      <a:r>
                        <a:rPr lang="en-US" sz="900" b="0" i="0" u="none" strike="noStrike">
                          <a:solidFill>
                            <a:srgbClr val="000000"/>
                          </a:solidFill>
                          <a:effectLst/>
                          <a:latin typeface="+mj-lt"/>
                        </a:rPr>
                        <a:t>Enable TLS connection pooling for all directly connected parties to CSS]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3898194"/>
                  </a:ext>
                </a:extLst>
              </a:tr>
              <a:tr h="136991">
                <a:tc>
                  <a:txBody>
                    <a:bodyPr/>
                    <a:lstStyle/>
                    <a:p>
                      <a:pPr algn="l" fontAlgn="b"/>
                      <a:r>
                        <a:rPr lang="en-GB" sz="900" b="0" i="0" u="none" strike="noStrike">
                          <a:solidFill>
                            <a:srgbClr val="000000"/>
                          </a:solidFill>
                          <a:effectLst/>
                          <a:latin typeface="+mj-lt"/>
                        </a:rPr>
                        <a:t>Message Header Format for PKI Certificate Identification]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CR-D029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13/07/2020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1377997"/>
                  </a:ext>
                </a:extLst>
              </a:tr>
              <a:tr h="136991">
                <a:tc>
                  <a:txBody>
                    <a:bodyPr/>
                    <a:lstStyle/>
                    <a:p>
                      <a:pPr algn="l" fontAlgn="b"/>
                      <a:r>
                        <a:rPr lang="en-US" sz="900" b="0" i="0" u="none" strike="noStrike">
                          <a:solidFill>
                            <a:srgbClr val="000000"/>
                          </a:solidFill>
                          <a:effectLst/>
                          <a:latin typeface="+mj-lt"/>
                        </a:rPr>
                        <a:t>SIT Functional Test Re Plan  Enabling Parallel Testing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£56,000.00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20/07/2020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708138"/>
                  </a:ext>
                </a:extLst>
              </a:tr>
              <a:tr h="136991">
                <a:tc>
                  <a:txBody>
                    <a:bodyPr/>
                    <a:lstStyle/>
                    <a:p>
                      <a:pPr algn="l" fontAlgn="b"/>
                      <a:r>
                        <a:rPr lang="fr-FR" sz="900" b="0" i="0" u="none" strike="noStrike">
                          <a:solidFill>
                            <a:srgbClr val="000000"/>
                          </a:solidFill>
                          <a:effectLst/>
                          <a:latin typeface="+mj-lt"/>
                        </a:rPr>
                        <a:t>DM_Validation Catalogue_Shipper_Effective_Date_Change_</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19725783"/>
                  </a:ext>
                </a:extLst>
              </a:tr>
              <a:tr h="136991">
                <a:tc>
                  <a:txBody>
                    <a:bodyPr/>
                    <a:lstStyle/>
                    <a:p>
                      <a:pPr algn="l" fontAlgn="b"/>
                      <a:r>
                        <a:rPr lang="en-GB" sz="900" b="0" i="0" u="none" strike="noStrike">
                          <a:solidFill>
                            <a:srgbClr val="000000"/>
                          </a:solidFill>
                          <a:effectLst/>
                          <a:latin typeface="+mj-lt"/>
                        </a:rPr>
                        <a:t>Compression During Data Migration</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09/09/2020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325048"/>
                  </a:ext>
                </a:extLst>
              </a:tr>
              <a:tr h="136991">
                <a:tc>
                  <a:txBody>
                    <a:bodyPr/>
                    <a:lstStyle/>
                    <a:p>
                      <a:pPr algn="l" fontAlgn="b"/>
                      <a:r>
                        <a:rPr lang="en-US" sz="900" b="0" i="0" u="none" strike="noStrike">
                          <a:solidFill>
                            <a:srgbClr val="000000"/>
                          </a:solidFill>
                          <a:effectLst/>
                          <a:latin typeface="+mj-lt"/>
                        </a:rPr>
                        <a:t>Uplift to the CSS Interface Specifications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£70,000.00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07/10/2020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0169379"/>
                  </a:ext>
                </a:extLst>
              </a:tr>
              <a:tr h="136991">
                <a:tc>
                  <a:txBody>
                    <a:bodyPr/>
                    <a:lstStyle/>
                    <a:p>
                      <a:pPr algn="l" fontAlgn="b"/>
                      <a:r>
                        <a:rPr lang="en-US" sz="900" b="0" i="0" u="none" strike="noStrike">
                          <a:solidFill>
                            <a:srgbClr val="000000"/>
                          </a:solidFill>
                          <a:effectLst/>
                          <a:latin typeface="+mj-lt"/>
                        </a:rPr>
                        <a:t>Uplift to Business Data Validation Rules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CR-D039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£20,000.00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9581709"/>
                  </a:ext>
                </a:extLst>
              </a:tr>
              <a:tr h="136991">
                <a:tc>
                  <a:txBody>
                    <a:bodyPr/>
                    <a:lstStyle/>
                    <a:p>
                      <a:pPr algn="l" fontAlgn="b"/>
                      <a:r>
                        <a:rPr lang="en-GB" sz="900" b="0" i="0" u="none" strike="noStrike">
                          <a:solidFill>
                            <a:srgbClr val="000000"/>
                          </a:solidFill>
                          <a:effectLst/>
                          <a:latin typeface="+mj-lt"/>
                        </a:rPr>
                        <a:t>Programme Plan Re-Baseline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CR-D042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£14,913,000.00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28/09/2020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6307551"/>
                  </a:ext>
                </a:extLst>
              </a:tr>
              <a:tr h="136991">
                <a:tc>
                  <a:txBody>
                    <a:bodyPr/>
                    <a:lstStyle/>
                    <a:p>
                      <a:pPr algn="l" fontAlgn="b"/>
                      <a:r>
                        <a:rPr lang="en-US" sz="900" b="0" i="0" u="none" strike="noStrike">
                          <a:solidFill>
                            <a:srgbClr val="000000"/>
                          </a:solidFill>
                          <a:effectLst/>
                          <a:latin typeface="+mj-lt"/>
                        </a:rPr>
                        <a:t>Changes to Support Energy Company Data</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CR-D059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£37,500.00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4782153"/>
                  </a:ext>
                </a:extLst>
              </a:tr>
              <a:tr h="136991">
                <a:tc>
                  <a:txBody>
                    <a:bodyPr/>
                    <a:lstStyle/>
                    <a:p>
                      <a:pPr algn="l" fontAlgn="b"/>
                      <a:r>
                        <a:rPr lang="en-GB" sz="900" b="0" i="0" u="none" strike="noStrike">
                          <a:solidFill>
                            <a:srgbClr val="000000"/>
                          </a:solidFill>
                          <a:effectLst/>
                          <a:latin typeface="+mj-lt"/>
                        </a:rPr>
                        <a:t>Operational Choreography Detection 0.5</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£308,205.00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0541801"/>
                  </a:ext>
                </a:extLst>
              </a:tr>
              <a:tr h="149422">
                <a:tc>
                  <a:txBody>
                    <a:bodyPr/>
                    <a:lstStyle/>
                    <a:p>
                      <a:pPr algn="l" fontAlgn="b"/>
                      <a:r>
                        <a:rPr lang="en-GB" sz="900" b="0" i="0" u="none" strike="noStrike">
                          <a:solidFill>
                            <a:srgbClr val="000000"/>
                          </a:solidFill>
                          <a:effectLst/>
                          <a:latin typeface="+mj-lt"/>
                        </a:rPr>
                        <a:t>Operational Choreography Rectification 0.3</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1576077"/>
                  </a:ext>
                </a:extLst>
              </a:tr>
              <a:tr h="273982">
                <a:tc>
                  <a:txBody>
                    <a:bodyPr/>
                    <a:lstStyle/>
                    <a:p>
                      <a:pPr algn="l" fontAlgn="b"/>
                      <a:r>
                        <a:rPr lang="en-US" sz="900" b="0" i="0" u="none" strike="noStrike">
                          <a:solidFill>
                            <a:srgbClr val="000000"/>
                          </a:solidFill>
                          <a:effectLst/>
                          <a:latin typeface="+mj-lt"/>
                        </a:rPr>
                        <a:t>Amendment of Data Migration Solution to Protect Programme Timescales - Removal of Transition Stage 1 Delta files</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CR-D062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£83,490.00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25/02/2021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9267783"/>
                  </a:ext>
                </a:extLst>
              </a:tr>
              <a:tr h="136991">
                <a:tc>
                  <a:txBody>
                    <a:bodyPr/>
                    <a:lstStyle/>
                    <a:p>
                      <a:pPr algn="l" fontAlgn="b"/>
                      <a:r>
                        <a:rPr lang="en-US" sz="900" b="0" i="0" u="none" strike="noStrike">
                          <a:solidFill>
                            <a:srgbClr val="000000"/>
                          </a:solidFill>
                          <a:effectLst/>
                          <a:latin typeface="+mj-lt"/>
                        </a:rPr>
                        <a:t>Change to Management of In-Flight Switches Approach</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CR-D071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Approved - Internal CR Created</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9916139"/>
                  </a:ext>
                </a:extLst>
              </a:tr>
              <a:tr h="136991">
                <a:tc>
                  <a:txBody>
                    <a:bodyPr/>
                    <a:lstStyle/>
                    <a:p>
                      <a:pPr algn="l" fontAlgn="t"/>
                      <a:r>
                        <a:rPr lang="en-US" sz="900" b="0" i="0" u="none" strike="noStrike">
                          <a:solidFill>
                            <a:srgbClr val="000000"/>
                          </a:solidFill>
                          <a:effectLst/>
                          <a:latin typeface="+mj-lt"/>
                        </a:rPr>
                        <a:t>Increase Cadence of Data cuts</a:t>
                      </a:r>
                    </a:p>
                  </a:txBody>
                  <a:tcPr marL="0" marR="0" marT="0" marB="0">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CR-D080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t"/>
                      <a:r>
                        <a:rPr lang="en-GB" sz="900" b="0" i="0" u="none" strike="noStrike">
                          <a:solidFill>
                            <a:srgbClr val="000000"/>
                          </a:solidFill>
                          <a:effectLst/>
                          <a:latin typeface="+mj-lt"/>
                        </a:rPr>
                        <a:t>£24,600.00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10/05/2021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t"/>
                      <a:r>
                        <a:rPr lang="en-GB" sz="900" b="0" i="0" u="none" strike="noStrike">
                          <a:solidFill>
                            <a:srgbClr val="000000"/>
                          </a:solidFill>
                          <a:effectLst/>
                          <a:latin typeface="+mj-lt"/>
                        </a:rPr>
                        <a:t>Approved - Internal CR Created</a:t>
                      </a:r>
                    </a:p>
                  </a:txBody>
                  <a:tcPr marL="0" marR="0" marT="0" marB="0">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0893854"/>
                  </a:ext>
                </a:extLst>
              </a:tr>
              <a:tr h="268466">
                <a:tc>
                  <a:txBody>
                    <a:bodyPr/>
                    <a:lstStyle/>
                    <a:p>
                      <a:pPr algn="l" fontAlgn="b"/>
                      <a:r>
                        <a:rPr lang="en-US" sz="900" b="0" i="0" u="none" strike="noStrike">
                          <a:solidFill>
                            <a:srgbClr val="000000"/>
                          </a:solidFill>
                          <a:effectLst/>
                          <a:latin typeface="+mj-lt"/>
                        </a:rPr>
                        <a:t>Amendment to Assumptions as a result of analysis undertaken during CP1 v0.4]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CR-D083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Approved - Complete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4170076"/>
                  </a:ext>
                </a:extLst>
              </a:tr>
              <a:tr h="136991">
                <a:tc>
                  <a:txBody>
                    <a:bodyPr/>
                    <a:lstStyle/>
                    <a:p>
                      <a:pPr algn="l" fontAlgn="b"/>
                      <a:r>
                        <a:rPr lang="en-US" sz="900" b="0" i="0" u="none" strike="noStrike">
                          <a:solidFill>
                            <a:srgbClr val="000000"/>
                          </a:solidFill>
                          <a:effectLst/>
                          <a:latin typeface="+mj-lt"/>
                        </a:rPr>
                        <a:t>TT Remediation &amp; Paper-Based Testing Workshop</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CR-D095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£34,000.00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23/08/2021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Pending PIA</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5997686"/>
                  </a:ext>
                </a:extLst>
              </a:tr>
              <a:tr h="145741">
                <a:tc>
                  <a:txBody>
                    <a:bodyPr/>
                    <a:lstStyle/>
                    <a:p>
                      <a:pPr algn="l" fontAlgn="b"/>
                      <a:r>
                        <a:rPr lang="en-US" sz="900" b="0" i="0" u="none" strike="noStrike" dirty="0">
                          <a:solidFill>
                            <a:srgbClr val="000000"/>
                          </a:solidFill>
                          <a:effectLst/>
                          <a:latin typeface="+mj-lt"/>
                        </a:rPr>
                        <a:t>Continuation of support for UEPT </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CR-D098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£308,000.00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03/08/2021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Awaiting Decision</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45768496"/>
                  </a:ext>
                </a:extLst>
              </a:tr>
              <a:tr h="273982">
                <a:tc>
                  <a:txBody>
                    <a:bodyPr/>
                    <a:lstStyle/>
                    <a:p>
                      <a:pPr algn="l" fontAlgn="b"/>
                      <a:r>
                        <a:rPr lang="en-US" sz="900" b="0" i="0" u="none" strike="noStrike">
                          <a:solidFill>
                            <a:srgbClr val="000000"/>
                          </a:solidFill>
                          <a:effectLst/>
                          <a:latin typeface="+mj-lt"/>
                        </a:rPr>
                        <a:t>Documentation only updates to NCT-0134 DMT Live Rehearsal Test Plan and NCD-0012 Data Migration Solution Design Catalogue</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CR-D103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Pending PIA</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1458322"/>
                  </a:ext>
                </a:extLst>
              </a:tr>
              <a:tr h="136991">
                <a:tc>
                  <a:txBody>
                    <a:bodyPr/>
                    <a:lstStyle/>
                    <a:p>
                      <a:pPr algn="l" fontAlgn="b"/>
                      <a:r>
                        <a:rPr lang="en-GB" sz="900" b="0" i="0" u="none" strike="noStrike" dirty="0">
                          <a:solidFill>
                            <a:srgbClr val="000000"/>
                          </a:solidFill>
                          <a:effectLst/>
                          <a:latin typeface="+mj-lt"/>
                        </a:rPr>
                        <a:t>Elaborations for Service Management Requirements DB4</a:t>
                      </a:r>
                    </a:p>
                  </a:txBody>
                  <a:tcPr marL="0" marR="0" marT="0" marB="0" anchor="b">
                    <a:lnL w="12700" cmpd="sng">
                      <a:noFill/>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solidFill>
                            <a:srgbClr val="000000"/>
                          </a:solidFill>
                          <a:effectLst/>
                          <a:latin typeface="+mj-lt"/>
                        </a:rPr>
                        <a:t>CR-D104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r>
                        <a:rPr lang="en-GB" sz="900" b="0" i="0" u="none" strike="noStrike" dirty="0">
                          <a:solidFill>
                            <a:srgbClr val="000000"/>
                          </a:solidFill>
                          <a:effectLst/>
                          <a:latin typeface="+mj-lt"/>
                        </a:rPr>
                        <a:t>£0.00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17/08/2021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0000"/>
                          </a:solidFill>
                          <a:effectLst/>
                          <a:latin typeface="+mj-lt"/>
                        </a:rPr>
                        <a:t>Pending SI Response</a:t>
                      </a:r>
                    </a:p>
                  </a:txBody>
                  <a:tcPr marL="0" marR="0" marT="0" marB="0" anchor="b">
                    <a:lnL w="6350" cap="flat" cmpd="sng" algn="ctr">
                      <a:solidFill>
                        <a:schemeClr val="accent6">
                          <a:lumMod val="75000"/>
                        </a:schemeClr>
                      </a:solidFill>
                      <a:prstDash val="solid"/>
                      <a:round/>
                      <a:headEnd type="none" w="med" len="med"/>
                      <a:tailEnd type="none" w="med" len="med"/>
                    </a:lnL>
                    <a:lnR w="12700" cmpd="sng">
                      <a:noFill/>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6498678"/>
                  </a:ext>
                </a:extLst>
              </a:tr>
            </a:tbl>
          </a:graphicData>
        </a:graphic>
      </p:graphicFrame>
    </p:spTree>
    <p:extLst>
      <p:ext uri="{BB962C8B-B14F-4D97-AF65-F5344CB8AC3E}">
        <p14:creationId xmlns:p14="http://schemas.microsoft.com/office/powerpoint/2010/main" val="566117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Xoserve ((Cost Implication)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1590519824"/>
              </p:ext>
            </p:extLst>
          </p:nvPr>
        </p:nvGraphicFramePr>
        <p:xfrm>
          <a:off x="5638" y="304897"/>
          <a:ext cx="9132724" cy="4841540"/>
        </p:xfrm>
        <a:graphic>
          <a:graphicData uri="http://schemas.openxmlformats.org/drawingml/2006/table">
            <a:tbl>
              <a:tblPr firstRow="1" bandRow="1">
                <a:tableStyleId>{5C22544A-7EE6-4342-B048-85BDC9FD1C3A}</a:tableStyleId>
              </a:tblPr>
              <a:tblGrid>
                <a:gridCol w="5734501">
                  <a:extLst>
                    <a:ext uri="{9D8B030D-6E8A-4147-A177-3AD203B41FA5}">
                      <a16:colId xmlns:a16="http://schemas.microsoft.com/office/drawing/2014/main" val="997061046"/>
                    </a:ext>
                  </a:extLst>
                </a:gridCol>
                <a:gridCol w="630088">
                  <a:extLst>
                    <a:ext uri="{9D8B030D-6E8A-4147-A177-3AD203B41FA5}">
                      <a16:colId xmlns:a16="http://schemas.microsoft.com/office/drawing/2014/main" val="2723771934"/>
                    </a:ext>
                  </a:extLst>
                </a:gridCol>
                <a:gridCol w="877874">
                  <a:extLst>
                    <a:ext uri="{9D8B030D-6E8A-4147-A177-3AD203B41FA5}">
                      <a16:colId xmlns:a16="http://schemas.microsoft.com/office/drawing/2014/main" val="194189712"/>
                    </a:ext>
                  </a:extLst>
                </a:gridCol>
                <a:gridCol w="1890261">
                  <a:extLst>
                    <a:ext uri="{9D8B030D-6E8A-4147-A177-3AD203B41FA5}">
                      <a16:colId xmlns:a16="http://schemas.microsoft.com/office/drawing/2014/main" val="3065248341"/>
                    </a:ext>
                  </a:extLst>
                </a:gridCol>
              </a:tblGrid>
              <a:tr h="17810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36991">
                <a:tc>
                  <a:txBody>
                    <a:bodyPr/>
                    <a:lstStyle/>
                    <a:p>
                      <a:pPr marL="0" algn="l" fontAlgn="t"/>
                      <a:r>
                        <a:rPr lang="it-IT" sz="900" b="0" i="0" u="none" strike="noStrike" dirty="0">
                          <a:solidFill>
                            <a:srgbClr val="000000"/>
                          </a:solidFill>
                          <a:effectLst/>
                          <a:latin typeface="+mj-lt"/>
                          <a:ea typeface="+mn-ea"/>
                          <a:cs typeface="+mn-cs"/>
                        </a:rPr>
                        <a:t>Non_Mandatory_MPAS_Metered_Indicator_v0.4</a:t>
                      </a:r>
                    </a:p>
                  </a:txBody>
                  <a:tcPr marL="0" marR="0" marT="0" marB="0">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CR-D001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27/01/2020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36991">
                <a:tc>
                  <a:txBody>
                    <a:bodyPr/>
                    <a:lstStyle/>
                    <a:p>
                      <a:pPr marL="0" algn="l" fontAlgn="t"/>
                      <a:r>
                        <a:rPr lang="en-GB" sz="900" b="0" i="0" u="none" strike="noStrike" dirty="0">
                          <a:solidFill>
                            <a:srgbClr val="000000"/>
                          </a:solidFill>
                          <a:effectLst/>
                          <a:latin typeface="+mj-lt"/>
                          <a:ea typeface="+mn-ea"/>
                          <a:cs typeface="+mn-cs"/>
                        </a:rPr>
                        <a:t>REC Manager Procurement Timelines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36991">
                <a:tc>
                  <a:txBody>
                    <a:bodyPr/>
                    <a:lstStyle/>
                    <a:p>
                      <a:pPr marL="0" algn="l" fontAlgn="t"/>
                      <a:r>
                        <a:rPr lang="en-GB" sz="900" b="0" i="0" u="none" strike="noStrike" dirty="0">
                          <a:solidFill>
                            <a:srgbClr val="000000"/>
                          </a:solidFill>
                          <a:effectLst/>
                          <a:latin typeface="+mj-lt"/>
                          <a:ea typeface="+mn-ea"/>
                          <a:cs typeface="+mn-cs"/>
                        </a:rPr>
                        <a:t>MPAS Related MPAN Disconnection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36991">
                <a:tc>
                  <a:txBody>
                    <a:bodyPr/>
                    <a:lstStyle/>
                    <a:p>
                      <a:pPr marL="0" algn="l" fontAlgn="t"/>
                      <a:r>
                        <a:rPr lang="en-US" sz="900" b="0" i="0" u="none" strike="noStrike" dirty="0">
                          <a:solidFill>
                            <a:srgbClr val="000000"/>
                          </a:solidFill>
                          <a:effectLst/>
                          <a:latin typeface="+mj-lt"/>
                          <a:ea typeface="+mn-ea"/>
                          <a:cs typeface="+mn-cs"/>
                        </a:rPr>
                        <a:t>Introduction of Validation Message to Logical Mode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36991">
                <a:tc>
                  <a:txBody>
                    <a:bodyPr/>
                    <a:lstStyle/>
                    <a:p>
                      <a:pPr marL="0" algn="l" fontAlgn="t"/>
                      <a:r>
                        <a:rPr lang="en-US" sz="900" b="0" i="0" u="none" strike="noStrike">
                          <a:solidFill>
                            <a:srgbClr val="000000"/>
                          </a:solidFill>
                          <a:effectLst/>
                          <a:latin typeface="+mj-lt"/>
                          <a:ea typeface="+mn-ea"/>
                          <a:cs typeface="+mn-cs"/>
                        </a:rPr>
                        <a:t>Modification of Related MPAN Cleanse Checkpoint Milestones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27/11/2019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36991">
                <a:tc>
                  <a:txBody>
                    <a:bodyPr/>
                    <a:lstStyle/>
                    <a:p>
                      <a:pPr marL="0" algn="l" fontAlgn="t"/>
                      <a:r>
                        <a:rPr lang="en-GB" sz="900" b="0" i="0" u="none" strike="noStrike" dirty="0">
                          <a:solidFill>
                            <a:srgbClr val="000000"/>
                          </a:solidFill>
                          <a:effectLst/>
                          <a:latin typeface="+mj-lt"/>
                          <a:ea typeface="+mn-ea"/>
                          <a:cs typeface="+mn-cs"/>
                        </a:rPr>
                        <a:t>ABACUS Corrections and Re-alignments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04/12/2019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36991">
                <a:tc>
                  <a:txBody>
                    <a:bodyPr/>
                    <a:lstStyle/>
                    <a:p>
                      <a:pPr marL="0" algn="l" fontAlgn="t"/>
                      <a:r>
                        <a:rPr lang="en-GB" sz="900" b="0" i="0" u="none" strike="noStrike">
                          <a:solidFill>
                            <a:srgbClr val="000000"/>
                          </a:solidFill>
                          <a:effectLst/>
                          <a:latin typeface="+mj-lt"/>
                          <a:ea typeface="+mn-ea"/>
                          <a:cs typeface="+mn-cs"/>
                        </a:rPr>
                        <a:t>ECOES REL API Webmethod</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CR-D009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36991">
                <a:tc>
                  <a:txBody>
                    <a:bodyPr/>
                    <a:lstStyle/>
                    <a:p>
                      <a:pPr marL="0" algn="l" fontAlgn="t"/>
                      <a:r>
                        <a:rPr lang="en-GB" sz="900" b="0" i="0" u="none" strike="noStrike">
                          <a:solidFill>
                            <a:srgbClr val="000000"/>
                          </a:solidFill>
                          <a:effectLst/>
                          <a:latin typeface="+mj-lt"/>
                          <a:ea typeface="+mn-ea"/>
                          <a:cs typeface="+mn-cs"/>
                        </a:rPr>
                        <a:t>CSSIA Uplift to Implement IG Recommendations</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36991">
                <a:tc>
                  <a:txBody>
                    <a:bodyPr/>
                    <a:lstStyle/>
                    <a:p>
                      <a:pPr marL="0" algn="l" fontAlgn="t"/>
                      <a:r>
                        <a:rPr lang="en-US" sz="900" b="0" i="0" u="none" strike="noStrike">
                          <a:solidFill>
                            <a:srgbClr val="000000"/>
                          </a:solidFill>
                          <a:effectLst/>
                          <a:latin typeface="+mj-lt"/>
                          <a:ea typeface="+mn-ea"/>
                          <a:cs typeface="+mn-cs"/>
                        </a:rPr>
                        <a:t>Update 3 E2Es to align to CSSIA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10/06/2020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marL="0" algn="l" fontAlgn="t"/>
                      <a:r>
                        <a:rPr lang="en-US" sz="900" b="0" i="0" u="none" strike="noStrike" dirty="0">
                          <a:solidFill>
                            <a:srgbClr val="000000"/>
                          </a:solidFill>
                          <a:effectLst/>
                          <a:latin typeface="+mj-lt"/>
                          <a:ea typeface="+mn-ea"/>
                          <a:cs typeface="+mn-cs"/>
                        </a:rPr>
                        <a:t>CSS_Physical_Interface_Design_Updates_mpxn_v0.2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CR-D012</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30/01/2020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36991">
                <a:tc>
                  <a:txBody>
                    <a:bodyPr/>
                    <a:lstStyle/>
                    <a:p>
                      <a:pPr marL="0" algn="l" fontAlgn="t"/>
                      <a:r>
                        <a:rPr lang="en-US" sz="900" b="0" i="0" u="none" strike="noStrike">
                          <a:solidFill>
                            <a:srgbClr val="000000"/>
                          </a:solidFill>
                          <a:effectLst/>
                          <a:latin typeface="+mj-lt"/>
                          <a:ea typeface="+mn-ea"/>
                          <a:cs typeface="+mn-cs"/>
                        </a:rPr>
                        <a:t>Messaging_Requirements_Revisions_REC_Code_Manager_and_CSS_v0.1 Clean</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28/01/2020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36991">
                <a:tc>
                  <a:txBody>
                    <a:bodyPr/>
                    <a:lstStyle/>
                    <a:p>
                      <a:pPr marL="0" algn="l" fontAlgn="t"/>
                      <a:r>
                        <a:rPr lang="en-US" sz="900" b="0" i="0" u="none" strike="noStrike" dirty="0">
                          <a:solidFill>
                            <a:srgbClr val="000000"/>
                          </a:solidFill>
                          <a:effectLst/>
                          <a:latin typeface="+mj-lt"/>
                          <a:ea typeface="+mn-ea"/>
                          <a:cs typeface="+mn-cs"/>
                        </a:rPr>
                        <a:t>Amendment_of_Xoserve_Consequential_Change_Milestone_Delivery_Dates_v0.2[DRAFT]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CR-D015</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26/02/2020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36991">
                <a:tc>
                  <a:txBody>
                    <a:bodyPr/>
                    <a:lstStyle/>
                    <a:p>
                      <a:pPr marL="0" algn="l" fontAlgn="t"/>
                      <a:r>
                        <a:rPr lang="en-US" sz="900" b="0" i="0" u="none" strike="noStrike" dirty="0">
                          <a:solidFill>
                            <a:srgbClr val="000000"/>
                          </a:solidFill>
                          <a:effectLst/>
                          <a:latin typeface="+mj-lt"/>
                          <a:ea typeface="+mn-ea"/>
                          <a:cs typeface="+mn-cs"/>
                        </a:rPr>
                        <a:t>CSS_Handling_of_MPAS_Business_Dates_v0.2[DRAFT]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CR-D017</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20/07/2020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136991">
                <a:tc>
                  <a:txBody>
                    <a:bodyPr/>
                    <a:lstStyle/>
                    <a:p>
                      <a:pPr marL="0" algn="l" fontAlgn="t"/>
                      <a:r>
                        <a:rPr lang="en-GB" sz="900" b="0" i="0" u="none" strike="noStrike" dirty="0">
                          <a:solidFill>
                            <a:srgbClr val="000000"/>
                          </a:solidFill>
                          <a:effectLst/>
                          <a:latin typeface="+mj-lt"/>
                          <a:ea typeface="+mn-ea"/>
                          <a:cs typeface="+mn-cs"/>
                        </a:rPr>
                        <a:t>Confirmation_Responses_to_Outbound_Synchronisations_v0.2[DRAFT]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CR-D018</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02/03/2020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36991">
                <a:tc>
                  <a:txBody>
                    <a:bodyPr/>
                    <a:lstStyle/>
                    <a:p>
                      <a:pPr marL="0" algn="l" fontAlgn="t"/>
                      <a:r>
                        <a:rPr lang="en-US" sz="900" b="0" i="0" u="none" strike="noStrike">
                          <a:solidFill>
                            <a:srgbClr val="000000"/>
                          </a:solidFill>
                          <a:effectLst/>
                          <a:latin typeface="+mj-lt"/>
                          <a:ea typeface="+mn-ea"/>
                          <a:cs typeface="+mn-cs"/>
                        </a:rPr>
                        <a:t>Regulatory Workstream – Programme Milestones Refresh </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dirty="0">
                          <a:solidFill>
                            <a:srgbClr val="000000"/>
                          </a:solidFill>
                          <a:effectLst/>
                          <a:latin typeface="+mj-lt"/>
                          <a:ea typeface="+mn-ea"/>
                          <a:cs typeface="+mn-cs"/>
                        </a:rPr>
                        <a:t>CR-D020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16/03/2020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36991">
                <a:tc>
                  <a:txBody>
                    <a:bodyPr/>
                    <a:lstStyle/>
                    <a:p>
                      <a:pPr marL="0" algn="l" fontAlgn="t"/>
                      <a:r>
                        <a:rPr lang="en-GB" sz="900" b="0" i="0" u="none" strike="noStrike">
                          <a:solidFill>
                            <a:srgbClr val="000000"/>
                          </a:solidFill>
                          <a:effectLst/>
                          <a:latin typeface="+mj-lt"/>
                          <a:ea typeface="+mn-ea"/>
                          <a:cs typeface="+mn-cs"/>
                        </a:rPr>
                        <a:t>Remove MPAS Interface</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29/04/2020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36991">
                <a:tc>
                  <a:txBody>
                    <a:bodyPr/>
                    <a:lstStyle/>
                    <a:p>
                      <a:pPr marL="0" algn="l" fontAlgn="t"/>
                      <a:r>
                        <a:rPr lang="en-US" sz="900" b="0" i="0" u="none" strike="noStrike">
                          <a:solidFill>
                            <a:srgbClr val="000000"/>
                          </a:solidFill>
                          <a:effectLst/>
                          <a:latin typeface="+mj-lt"/>
                          <a:ea typeface="+mn-ea"/>
                          <a:cs typeface="+mn-cs"/>
                        </a:rPr>
                        <a:t>DSP_Specific_ SIT_ Functional_Exit_Criteria</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CR-D023</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29/05/2020</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36991">
                <a:tc>
                  <a:txBody>
                    <a:bodyPr/>
                    <a:lstStyle/>
                    <a:p>
                      <a:pPr marL="0" algn="l" fontAlgn="t"/>
                      <a:r>
                        <a:rPr lang="en-GB" sz="900" b="0" i="0" u="none" strike="noStrike">
                          <a:solidFill>
                            <a:srgbClr val="000000"/>
                          </a:solidFill>
                          <a:effectLst/>
                          <a:latin typeface="+mj-lt"/>
                          <a:ea typeface="+mn-ea"/>
                          <a:cs typeface="+mn-cs"/>
                        </a:rPr>
                        <a:t>Changes to support enhanced Solar arrangements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CR-D025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36991">
                <a:tc>
                  <a:txBody>
                    <a:bodyPr/>
                    <a:lstStyle/>
                    <a:p>
                      <a:pPr marL="0" algn="l" fontAlgn="t"/>
                      <a:r>
                        <a:rPr lang="en-US" sz="900" b="0" i="0" u="none" strike="noStrike" dirty="0">
                          <a:solidFill>
                            <a:srgbClr val="000000"/>
                          </a:solidFill>
                          <a:effectLst/>
                          <a:latin typeface="+mj-lt"/>
                          <a:ea typeface="+mn-ea"/>
                          <a:cs typeface="+mn-cs"/>
                        </a:rPr>
                        <a:t>CSS Role-based access control (RBAC)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24/07/2020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t"/>
                      <a:r>
                        <a:rPr lang="en-US" sz="900" b="0" i="0" u="none" strike="noStrike" dirty="0">
                          <a:solidFill>
                            <a:srgbClr val="000000"/>
                          </a:solidFill>
                          <a:effectLst/>
                          <a:latin typeface="+mj-lt"/>
                          <a:ea typeface="+mn-ea"/>
                          <a:cs typeface="+mn-cs"/>
                        </a:rPr>
                        <a:t>A Quality Analysis Activity of the Data being used for the DMT Non-Functional Test Phase​​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36991">
                <a:tc>
                  <a:txBody>
                    <a:bodyPr/>
                    <a:lstStyle/>
                    <a:p>
                      <a:pPr marL="0" algn="l" fontAlgn="t"/>
                      <a:r>
                        <a:rPr lang="en-US" sz="900" b="0" i="0" u="none" strike="noStrike">
                          <a:solidFill>
                            <a:srgbClr val="000000"/>
                          </a:solidFill>
                          <a:effectLst/>
                          <a:latin typeface="+mj-lt"/>
                          <a:ea typeface="+mn-ea"/>
                          <a:cs typeface="+mn-cs"/>
                        </a:rPr>
                        <a:t>CSS Change from UTC to Local Time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22/09/2020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t"/>
                      <a:r>
                        <a:rPr lang="fr-FR" sz="900" b="0" i="0" u="none" strike="noStrike" dirty="0" err="1">
                          <a:solidFill>
                            <a:srgbClr val="000000"/>
                          </a:solidFill>
                          <a:effectLst/>
                          <a:latin typeface="+mj-lt"/>
                          <a:ea typeface="+mn-ea"/>
                          <a:cs typeface="+mn-cs"/>
                        </a:rPr>
                        <a:t>Xoserve</a:t>
                      </a:r>
                      <a:r>
                        <a:rPr lang="fr-FR" sz="900" b="0" i="0" u="none" strike="noStrike" dirty="0">
                          <a:solidFill>
                            <a:srgbClr val="000000"/>
                          </a:solidFill>
                          <a:effectLst/>
                          <a:latin typeface="+mj-lt"/>
                          <a:ea typeface="+mn-ea"/>
                          <a:cs typeface="+mn-cs"/>
                        </a:rPr>
                        <a:t> CR for DES AI Removal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24/09/2020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136991">
                <a:tc>
                  <a:txBody>
                    <a:bodyPr/>
                    <a:lstStyle/>
                    <a:p>
                      <a:pPr marL="0" algn="l" fontAlgn="t"/>
                      <a:r>
                        <a:rPr lang="en-US" sz="900" b="0" i="0" u="none" strike="noStrike">
                          <a:solidFill>
                            <a:srgbClr val="000000"/>
                          </a:solidFill>
                          <a:effectLst/>
                          <a:latin typeface="+mj-lt"/>
                          <a:ea typeface="+mn-ea"/>
                          <a:cs typeface="+mn-cs"/>
                        </a:rPr>
                        <a:t>Provide_CSS_RegistrationID_to_LPs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CR-D037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06/10/2020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36991">
                <a:tc>
                  <a:txBody>
                    <a:bodyPr/>
                    <a:lstStyle/>
                    <a:p>
                      <a:pPr marL="0" algn="l" fontAlgn="t"/>
                      <a:r>
                        <a:rPr lang="en-GB" sz="900" b="0" i="0" u="none" strike="noStrike" dirty="0">
                          <a:solidFill>
                            <a:srgbClr val="000000"/>
                          </a:solidFill>
                          <a:effectLst/>
                          <a:latin typeface="+mj-lt"/>
                          <a:ea typeface="+mn-ea"/>
                          <a:cs typeface="+mn-cs"/>
                        </a:rPr>
                        <a:t>UEPT Tranche Regulatory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N/A</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36991">
                <a:tc>
                  <a:txBody>
                    <a:bodyPr/>
                    <a:lstStyle/>
                    <a:p>
                      <a:pPr marL="0" algn="l" fontAlgn="t"/>
                      <a:r>
                        <a:rPr lang="en-US" sz="900" b="0" i="0" u="none" strike="noStrike">
                          <a:solidFill>
                            <a:srgbClr val="000000"/>
                          </a:solidFill>
                          <a:effectLst/>
                          <a:latin typeface="+mj-lt"/>
                          <a:ea typeface="+mn-ea"/>
                          <a:cs typeface="+mn-cs"/>
                        </a:rPr>
                        <a:t>NCT-0073 Functional Script Master Changes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t"/>
                      <a:r>
                        <a:rPr lang="en-GB" sz="900" b="0" i="0" u="none" strike="noStrike">
                          <a:solidFill>
                            <a:srgbClr val="000000"/>
                          </a:solidFill>
                          <a:effectLst/>
                          <a:latin typeface="+mj-lt"/>
                          <a:ea typeface="+mn-ea"/>
                          <a:cs typeface="+mn-cs"/>
                        </a:rPr>
                        <a:t>CR-D041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a:solidFill>
                            <a:srgbClr val="000000"/>
                          </a:solidFill>
                          <a:effectLst/>
                          <a:latin typeface="+mj-lt"/>
                          <a:ea typeface="+mn-ea"/>
                          <a:cs typeface="+mn-cs"/>
                        </a:rPr>
                        <a:t>25/09/2020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36991">
                <a:tc>
                  <a:txBody>
                    <a:bodyPr/>
                    <a:lstStyle/>
                    <a:p>
                      <a:pPr marL="0" algn="l" fontAlgn="b"/>
                      <a:r>
                        <a:rPr lang="en-US" sz="900" b="0" i="0" u="none" strike="noStrike" dirty="0">
                          <a:solidFill>
                            <a:srgbClr val="000000"/>
                          </a:solidFill>
                          <a:effectLst/>
                          <a:latin typeface="+mj-lt"/>
                          <a:ea typeface="+mn-ea"/>
                          <a:cs typeface="+mn-cs"/>
                        </a:rPr>
                        <a:t> Update to the End to End Testing Plan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CR-D043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05/10/2020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36991">
                <a:tc>
                  <a:txBody>
                    <a:bodyPr/>
                    <a:lstStyle/>
                    <a:p>
                      <a:pPr algn="l" fontAlgn="b"/>
                      <a:r>
                        <a:rPr lang="en-US" sz="900" b="0" i="0" u="none" strike="noStrike" dirty="0">
                          <a:solidFill>
                            <a:srgbClr val="000000"/>
                          </a:solidFill>
                          <a:effectLst/>
                          <a:latin typeface="+mj-lt"/>
                          <a:ea typeface="+mn-ea"/>
                          <a:cs typeface="+mn-cs"/>
                        </a:rPr>
                        <a:t>Request For a New DMT Environment for DMT Live Rehearsal</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23/10/2020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r h="136991">
                <a:tc>
                  <a:txBody>
                    <a:bodyPr/>
                    <a:lstStyle/>
                    <a:p>
                      <a:pPr algn="l" fontAlgn="b"/>
                      <a:r>
                        <a:rPr lang="en-US" sz="900" b="0" i="0" u="none" strike="noStrike" dirty="0">
                          <a:solidFill>
                            <a:srgbClr val="000000"/>
                          </a:solidFill>
                          <a:effectLst/>
                          <a:latin typeface="+mj-lt"/>
                          <a:ea typeface="+mn-ea"/>
                          <a:cs typeface="+mn-cs"/>
                        </a:rPr>
                        <a:t>NC-0079 Adding Post Load Integrity Check Document</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07446940"/>
                  </a:ext>
                </a:extLst>
              </a:tr>
              <a:tr h="136991">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CR-0046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96158325"/>
                  </a:ext>
                </a:extLst>
              </a:tr>
              <a:tr h="136991">
                <a:tc>
                  <a:txBody>
                    <a:bodyPr/>
                    <a:lstStyle/>
                    <a:p>
                      <a:pPr algn="l" fontAlgn="b"/>
                      <a:r>
                        <a:rPr lang="en-US" sz="900" b="0" i="0" u="none" strike="noStrike">
                          <a:solidFill>
                            <a:srgbClr val="000000"/>
                          </a:solidFill>
                          <a:effectLst/>
                          <a:latin typeface="+mj-lt"/>
                          <a:ea typeface="+mn-ea"/>
                          <a:cs typeface="+mn-cs"/>
                        </a:rPr>
                        <a:t>Correctional Changes to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48710997"/>
                  </a:ext>
                </a:extLst>
              </a:tr>
              <a:tr h="136991">
                <a:tc>
                  <a:txBody>
                    <a:bodyPr/>
                    <a:lstStyle/>
                    <a:p>
                      <a:pPr algn="l" fontAlgn="b"/>
                      <a:r>
                        <a:rPr lang="en-US" sz="900" b="0" i="0" u="none" strike="noStrike" dirty="0">
                          <a:solidFill>
                            <a:srgbClr val="000000"/>
                          </a:solidFill>
                          <a:effectLst/>
                          <a:latin typeface="+mj-lt"/>
                          <a:ea typeface="+mn-ea"/>
                          <a:cs typeface="+mn-cs"/>
                        </a:rPr>
                        <a:t>Changes to Data Milestones in MAD Log v2.0 &amp; POAP v2.0</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959222981"/>
                  </a:ext>
                </a:extLst>
              </a:tr>
              <a:tr h="136991">
                <a:tc>
                  <a:txBody>
                    <a:bodyPr/>
                    <a:lstStyle/>
                    <a:p>
                      <a:pPr algn="l" fontAlgn="b"/>
                      <a:r>
                        <a:rPr lang="en-US" sz="900" b="0" i="0" u="none" strike="noStrike">
                          <a:solidFill>
                            <a:srgbClr val="000000"/>
                          </a:solidFill>
                          <a:effectLst/>
                          <a:latin typeface="+mj-lt"/>
                          <a:ea typeface="+mn-ea"/>
                          <a:cs typeface="+mn-cs"/>
                        </a:rPr>
                        <a:t>Consequential Changes to Testing Milestones in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CR-D049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0372966"/>
                  </a:ext>
                </a:extLst>
              </a:tr>
              <a:tr h="136991">
                <a:tc>
                  <a:txBody>
                    <a:bodyPr/>
                    <a:lstStyle/>
                    <a:p>
                      <a:pPr algn="l" fontAlgn="b"/>
                      <a:r>
                        <a:rPr lang="en-US" sz="900" b="0" i="0" u="none" strike="noStrike">
                          <a:solidFill>
                            <a:srgbClr val="000000"/>
                          </a:solidFill>
                          <a:effectLst/>
                          <a:latin typeface="+mj-lt"/>
                          <a:ea typeface="+mn-ea"/>
                          <a:cs typeface="+mn-cs"/>
                        </a:rPr>
                        <a:t>CSS Environments for Faster Switching Enduring Service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37569194"/>
                  </a:ext>
                </a:extLst>
              </a:tr>
              <a:tr h="136991">
                <a:tc>
                  <a:txBody>
                    <a:bodyPr/>
                    <a:lstStyle/>
                    <a:p>
                      <a:pPr algn="l" fontAlgn="b"/>
                      <a:r>
                        <a:rPr lang="en-US" sz="900" b="0" i="0" u="none" strike="noStrike" dirty="0">
                          <a:solidFill>
                            <a:srgbClr val="000000"/>
                          </a:solidFill>
                          <a:effectLst/>
                          <a:latin typeface="+mj-lt"/>
                          <a:ea typeface="+mn-ea"/>
                          <a:cs typeface="+mn-cs"/>
                        </a:rPr>
                        <a:t>Changes to Data Validation Rules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30/11/2020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932388377"/>
                  </a:ext>
                </a:extLst>
              </a:tr>
            </a:tbl>
          </a:graphicData>
        </a:graphic>
      </p:graphicFrame>
    </p:spTree>
    <p:extLst>
      <p:ext uri="{BB962C8B-B14F-4D97-AF65-F5344CB8AC3E}">
        <p14:creationId xmlns:p14="http://schemas.microsoft.com/office/powerpoint/2010/main" val="3659283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600" dirty="0">
                <a:solidFill>
                  <a:schemeClr val="accent1"/>
                </a:solidFill>
                <a:latin typeface="+mn-lt"/>
                <a:cs typeface="Arial"/>
              </a:rPr>
              <a:t>Switching Programme CR Position – CRs not impacting Xoserve (Cost Implication)</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2029028268"/>
              </p:ext>
            </p:extLst>
          </p:nvPr>
        </p:nvGraphicFramePr>
        <p:xfrm>
          <a:off x="5638" y="421011"/>
          <a:ext cx="9132724" cy="4422773"/>
        </p:xfrm>
        <a:graphic>
          <a:graphicData uri="http://schemas.openxmlformats.org/drawingml/2006/table">
            <a:tbl>
              <a:tblPr firstRow="1" bandRow="1">
                <a:tableStyleId>{5C22544A-7EE6-4342-B048-85BDC9FD1C3A}</a:tableStyleId>
              </a:tblPr>
              <a:tblGrid>
                <a:gridCol w="5982288">
                  <a:extLst>
                    <a:ext uri="{9D8B030D-6E8A-4147-A177-3AD203B41FA5}">
                      <a16:colId xmlns:a16="http://schemas.microsoft.com/office/drawing/2014/main" val="997061046"/>
                    </a:ext>
                  </a:extLst>
                </a:gridCol>
                <a:gridCol w="608848">
                  <a:extLst>
                    <a:ext uri="{9D8B030D-6E8A-4147-A177-3AD203B41FA5}">
                      <a16:colId xmlns:a16="http://schemas.microsoft.com/office/drawing/2014/main" val="2723771934"/>
                    </a:ext>
                  </a:extLst>
                </a:gridCol>
                <a:gridCol w="630088">
                  <a:extLst>
                    <a:ext uri="{9D8B030D-6E8A-4147-A177-3AD203B41FA5}">
                      <a16:colId xmlns:a16="http://schemas.microsoft.com/office/drawing/2014/main" val="194189712"/>
                    </a:ext>
                  </a:extLst>
                </a:gridCol>
                <a:gridCol w="1911500">
                  <a:extLst>
                    <a:ext uri="{9D8B030D-6E8A-4147-A177-3AD203B41FA5}">
                      <a16:colId xmlns:a16="http://schemas.microsoft.com/office/drawing/2014/main" val="3065248341"/>
                    </a:ext>
                  </a:extLst>
                </a:gridCol>
              </a:tblGrid>
              <a:tr h="111306">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tc>
                <a:extLst>
                  <a:ext uri="{0D108BD9-81ED-4DB2-BD59-A6C34878D82A}">
                    <a16:rowId xmlns:a16="http://schemas.microsoft.com/office/drawing/2014/main" val="4029148686"/>
                  </a:ext>
                </a:extLst>
              </a:tr>
              <a:tr h="152328">
                <a:tc>
                  <a:txBody>
                    <a:bodyPr/>
                    <a:lstStyle/>
                    <a:p>
                      <a:pPr algn="l" fontAlgn="b"/>
                      <a:r>
                        <a:rPr lang="en-US" sz="900" b="0" i="0" u="none" strike="noStrike" dirty="0">
                          <a:solidFill>
                            <a:srgbClr val="000000"/>
                          </a:solidFill>
                          <a:effectLst/>
                          <a:latin typeface="+mj-lt"/>
                          <a:ea typeface="+mn-ea"/>
                          <a:cs typeface="+mn-cs"/>
                        </a:rPr>
                        <a:t>Additional and Further Correctional Changes to MAD Log v2.0</a:t>
                      </a:r>
                    </a:p>
                  </a:txBody>
                  <a:tcPr marL="0" marR="0" marT="0" marB="0" anchor="b">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CR-D052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dirty="0">
                          <a:solidFill>
                            <a:srgbClr val="000000"/>
                          </a:solidFill>
                          <a:effectLst/>
                          <a:latin typeface="+mj-lt"/>
                          <a:ea typeface="+mn-ea"/>
                          <a:cs typeface="+mn-cs"/>
                        </a:rPr>
                        <a:t>05/12/2020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711819855"/>
                  </a:ext>
                </a:extLst>
              </a:tr>
              <a:tr h="152328">
                <a:tc>
                  <a:txBody>
                    <a:bodyPr/>
                    <a:lstStyle/>
                    <a:p>
                      <a:pPr algn="l" fontAlgn="b"/>
                      <a:r>
                        <a:rPr lang="en-US" sz="900" b="0" i="0" u="none" strike="noStrike" dirty="0">
                          <a:solidFill>
                            <a:srgbClr val="000000"/>
                          </a:solidFill>
                          <a:effectLst/>
                          <a:latin typeface="+mj-lt"/>
                          <a:ea typeface="+mn-ea"/>
                          <a:cs typeface="+mn-cs"/>
                        </a:rPr>
                        <a:t> Additional Onward Dependencies for MAD Log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274087473"/>
                  </a:ext>
                </a:extLst>
              </a:tr>
              <a:tr h="152328">
                <a:tc>
                  <a:txBody>
                    <a:bodyPr/>
                    <a:lstStyle/>
                    <a:p>
                      <a:pPr algn="l" fontAlgn="b"/>
                      <a:r>
                        <a:rPr lang="en-US" sz="900" b="0" i="0" u="none" strike="noStrike">
                          <a:solidFill>
                            <a:srgbClr val="000000"/>
                          </a:solidFill>
                          <a:effectLst/>
                          <a:latin typeface="+mj-lt"/>
                          <a:ea typeface="+mn-ea"/>
                          <a:cs typeface="+mn-cs"/>
                        </a:rPr>
                        <a:t>Changing from GetOrganised to Landmark SFTP for SI receiving files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8032825"/>
                  </a:ext>
                </a:extLst>
              </a:tr>
              <a:tr h="152328">
                <a:tc>
                  <a:txBody>
                    <a:bodyPr/>
                    <a:lstStyle/>
                    <a:p>
                      <a:pPr algn="l" fontAlgn="b"/>
                      <a:r>
                        <a:rPr lang="en-US" sz="900" b="0" i="0" u="none" strike="noStrike">
                          <a:solidFill>
                            <a:srgbClr val="000000"/>
                          </a:solidFill>
                          <a:effectLst/>
                          <a:latin typeface="+mj-lt"/>
                          <a:ea typeface="+mn-ea"/>
                          <a:cs typeface="+mn-cs"/>
                        </a:rPr>
                        <a:t>Amendments to the Data Cleansing Catalogue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18/12/2020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25213109"/>
                  </a:ext>
                </a:extLst>
              </a:tr>
              <a:tr h="152328">
                <a:tc>
                  <a:txBody>
                    <a:bodyPr/>
                    <a:lstStyle/>
                    <a:p>
                      <a:pPr algn="l" fontAlgn="b"/>
                      <a:r>
                        <a:rPr lang="en-GB" sz="900" b="0" i="0" u="none" strike="noStrike">
                          <a:solidFill>
                            <a:srgbClr val="000000"/>
                          </a:solidFill>
                          <a:effectLst/>
                          <a:latin typeface="+mj-lt"/>
                          <a:ea typeface="+mn-ea"/>
                          <a:cs typeface="+mn-cs"/>
                        </a:rPr>
                        <a:t>MAD Log Changes for UIT Environment Verification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40102098"/>
                  </a:ext>
                </a:extLst>
              </a:tr>
              <a:tr h="152328">
                <a:tc>
                  <a:txBody>
                    <a:bodyPr/>
                    <a:lstStyle/>
                    <a:p>
                      <a:pPr algn="l" fontAlgn="b"/>
                      <a:r>
                        <a:rPr lang="en-GB" sz="900" b="0" i="0" u="none" strike="noStrike">
                          <a:solidFill>
                            <a:srgbClr val="000000"/>
                          </a:solidFill>
                          <a:effectLst/>
                          <a:latin typeface="+mj-lt"/>
                          <a:ea typeface="+mn-ea"/>
                          <a:cs typeface="+mn-cs"/>
                        </a:rPr>
                        <a:t>Discontinuance of Xoserve Consequential Change Market Trials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CR-D058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25/01/2021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632140284"/>
                  </a:ext>
                </a:extLst>
              </a:tr>
              <a:tr h="152328">
                <a:tc>
                  <a:txBody>
                    <a:bodyPr/>
                    <a:lstStyle/>
                    <a:p>
                      <a:pPr algn="l" fontAlgn="b"/>
                      <a:r>
                        <a:rPr lang="en-GB" sz="900" b="0" i="0" u="none" strike="noStrike">
                          <a:solidFill>
                            <a:srgbClr val="000000"/>
                          </a:solidFill>
                          <a:effectLst/>
                          <a:latin typeface="+mj-lt"/>
                          <a:ea typeface="+mn-ea"/>
                          <a:cs typeface="+mn-cs"/>
                        </a:rPr>
                        <a:t>Uplift to SMS CoCo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CR-D063</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258110140"/>
                  </a:ext>
                </a:extLst>
              </a:tr>
              <a:tr h="152328">
                <a:tc>
                  <a:txBody>
                    <a:bodyPr/>
                    <a:lstStyle/>
                    <a:p>
                      <a:pPr algn="l" fontAlgn="b"/>
                      <a:r>
                        <a:rPr lang="en-US" sz="900" b="0" i="0" u="none" strike="noStrike">
                          <a:solidFill>
                            <a:srgbClr val="000000"/>
                          </a:solidFill>
                          <a:effectLst/>
                          <a:latin typeface="+mj-lt"/>
                          <a:ea typeface="+mn-ea"/>
                          <a:cs typeface="+mn-cs"/>
                        </a:rPr>
                        <a:t>Changes to SIT Functional Test Scenarios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545035956"/>
                  </a:ext>
                </a:extLst>
              </a:tr>
              <a:tr h="152328">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CR-D065</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29/01/2021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15348462"/>
                  </a:ext>
                </a:extLst>
              </a:tr>
              <a:tr h="136991">
                <a:tc>
                  <a:txBody>
                    <a:bodyPr/>
                    <a:lstStyle/>
                    <a:p>
                      <a:pPr algn="l" fontAlgn="b"/>
                      <a:r>
                        <a:rPr lang="en-GB" sz="900" b="0" i="0" u="none" strike="noStrike">
                          <a:solidFill>
                            <a:srgbClr val="000000"/>
                          </a:solidFill>
                          <a:effectLst/>
                          <a:latin typeface="+mj-lt"/>
                          <a:ea typeface="+mn-ea"/>
                          <a:cs typeface="+mn-cs"/>
                        </a:rPr>
                        <a:t>In-Flight Reg ID Dissemination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73975057"/>
                  </a:ext>
                </a:extLst>
              </a:tr>
              <a:tr h="152328">
                <a:tc>
                  <a:txBody>
                    <a:bodyPr/>
                    <a:lstStyle/>
                    <a:p>
                      <a:pPr algn="l" fontAlgn="b"/>
                      <a:r>
                        <a:rPr lang="en-US" sz="900" b="0" i="0" u="none" strike="noStrike">
                          <a:solidFill>
                            <a:srgbClr val="000000"/>
                          </a:solidFill>
                          <a:effectLst/>
                          <a:latin typeface="+mj-lt"/>
                          <a:ea typeface="+mn-ea"/>
                          <a:cs typeface="+mn-cs"/>
                        </a:rPr>
                        <a:t>Uplift to the CSS Business Data Validation Rules Doc</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177690090"/>
                  </a:ext>
                </a:extLst>
              </a:tr>
              <a:tr h="152328">
                <a:tc>
                  <a:txBody>
                    <a:bodyPr/>
                    <a:lstStyle/>
                    <a:p>
                      <a:pPr algn="l" fontAlgn="b"/>
                      <a:r>
                        <a:rPr lang="en-US" sz="900" b="0" i="0" u="none" strike="noStrike">
                          <a:solidFill>
                            <a:srgbClr val="000000"/>
                          </a:solidFill>
                          <a:effectLst/>
                          <a:latin typeface="+mj-lt"/>
                          <a:ea typeface="+mn-ea"/>
                          <a:cs typeface="+mn-cs"/>
                        </a:rPr>
                        <a:t>Uplift to the CSS Interface Specification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46893484"/>
                  </a:ext>
                </a:extLst>
              </a:tr>
              <a:tr h="152328">
                <a:tc>
                  <a:txBody>
                    <a:bodyPr/>
                    <a:lstStyle/>
                    <a:p>
                      <a:pPr algn="l" fontAlgn="b"/>
                      <a:r>
                        <a:rPr lang="en-US" sz="900" b="0" i="0" u="none" strike="noStrike">
                          <a:solidFill>
                            <a:srgbClr val="000000"/>
                          </a:solidFill>
                          <a:effectLst/>
                          <a:latin typeface="+mj-lt"/>
                          <a:ea typeface="+mn-ea"/>
                          <a:cs typeface="+mn-cs"/>
                        </a:rPr>
                        <a:t>REL Dissemination to iDNO and DNO</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CR-D069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66126654"/>
                  </a:ext>
                </a:extLst>
              </a:tr>
              <a:tr h="273982">
                <a:tc>
                  <a:txBody>
                    <a:bodyPr/>
                    <a:lstStyle/>
                    <a:p>
                      <a:pPr algn="l" fontAlgn="b"/>
                      <a:r>
                        <a:rPr lang="en-US" sz="900" b="0" i="0" u="none" strike="noStrike" dirty="0">
                          <a:solidFill>
                            <a:srgbClr val="000000"/>
                          </a:solidFill>
                          <a:effectLst/>
                          <a:latin typeface="+mj-lt"/>
                          <a:ea typeface="+mn-ea"/>
                          <a:cs typeface="+mn-cs"/>
                        </a:rPr>
                        <a:t>Removal of UEPT Stage 1 Data Allocation and Verification for Tranche 3 and 4 Participants and delivery acceleration of Stage 2 Data Allocation</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05/03/2021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509274947"/>
                  </a:ext>
                </a:extLst>
              </a:tr>
              <a:tr h="152328">
                <a:tc>
                  <a:txBody>
                    <a:bodyPr/>
                    <a:lstStyle/>
                    <a:p>
                      <a:pPr algn="l" fontAlgn="b"/>
                      <a:r>
                        <a:rPr lang="en-US" sz="900" b="0" i="0" u="none" strike="noStrike">
                          <a:solidFill>
                            <a:srgbClr val="000000"/>
                          </a:solidFill>
                          <a:effectLst/>
                          <a:latin typeface="+mj-lt"/>
                          <a:ea typeface="+mn-ea"/>
                          <a:cs typeface="+mn-cs"/>
                        </a:rPr>
                        <a:t>Re-align Switching Programme Response SLAs with Xoserve response SLAs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07/05/2021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67834030"/>
                  </a:ext>
                </a:extLst>
              </a:tr>
              <a:tr h="152328">
                <a:tc>
                  <a:txBody>
                    <a:bodyPr/>
                    <a:lstStyle/>
                    <a:p>
                      <a:pPr algn="l" fontAlgn="b"/>
                      <a:r>
                        <a:rPr lang="en-US" sz="900" b="0" i="0" u="none" strike="noStrike">
                          <a:solidFill>
                            <a:srgbClr val="000000"/>
                          </a:solidFill>
                          <a:effectLst/>
                          <a:latin typeface="+mj-lt"/>
                          <a:ea typeface="+mn-ea"/>
                          <a:cs typeface="+mn-cs"/>
                        </a:rPr>
                        <a:t>Changes to MAD Log v2.2 to rectify incorrect milestone descriptions</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a:solidFill>
                            <a:srgbClr val="000000"/>
                          </a:solidFill>
                          <a:effectLst/>
                          <a:latin typeface="+mj-lt"/>
                          <a:ea typeface="+mn-ea"/>
                          <a:cs typeface="+mn-cs"/>
                        </a:rPr>
                        <a:t>CR-D074</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29/03/2021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10396467"/>
                  </a:ext>
                </a:extLst>
              </a:tr>
              <a:tr h="152328">
                <a:tc>
                  <a:txBody>
                    <a:bodyPr/>
                    <a:lstStyle/>
                    <a:p>
                      <a:pPr algn="l" fontAlgn="t"/>
                      <a:r>
                        <a:rPr lang="en-GB" sz="900" b="0" i="0" u="none" strike="noStrike" dirty="0">
                          <a:solidFill>
                            <a:srgbClr val="000000"/>
                          </a:solidFill>
                          <a:effectLst/>
                          <a:latin typeface="+mj-lt"/>
                          <a:ea typeface="+mn-ea"/>
                          <a:cs typeface="+mn-cs"/>
                        </a:rPr>
                        <a:t>Update Service Management Baseline Requirement</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t"/>
                      <a:r>
                        <a:rPr lang="en-GB" sz="900" b="0" i="0" u="none" strike="noStrike">
                          <a:solidFill>
                            <a:srgbClr val="000000"/>
                          </a:solidFill>
                          <a:effectLst/>
                          <a:latin typeface="+mj-lt"/>
                          <a:ea typeface="+mn-ea"/>
                          <a:cs typeface="+mn-cs"/>
                        </a:rPr>
                        <a:t>CR-D076</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t"/>
                      <a:r>
                        <a:rPr lang="en-GB" sz="900" b="0" i="0" u="none" strike="noStrike">
                          <a:solidFill>
                            <a:srgbClr val="000000"/>
                          </a:solidFill>
                          <a:effectLst/>
                          <a:latin typeface="+mj-lt"/>
                          <a:ea typeface="+mn-ea"/>
                          <a:cs typeface="+mn-cs"/>
                        </a:rPr>
                        <a:t>20/04/2021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45421300"/>
                  </a:ext>
                </a:extLst>
              </a:tr>
              <a:tr h="152328">
                <a:tc>
                  <a:txBody>
                    <a:bodyPr/>
                    <a:lstStyle/>
                    <a:p>
                      <a:pPr algn="l" fontAlgn="b"/>
                      <a:r>
                        <a:rPr lang="en-US" sz="900" b="0" i="0" u="none" strike="noStrike">
                          <a:solidFill>
                            <a:srgbClr val="000000"/>
                          </a:solidFill>
                          <a:effectLst/>
                          <a:latin typeface="+mj-lt"/>
                          <a:ea typeface="+mn-ea"/>
                          <a:cs typeface="+mn-cs"/>
                        </a:rPr>
                        <a:t>Amend the Transition Testing Milestones TR210 &amp; TR220 for PUI Production Data Cuts v0.4</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l" fontAlgn="b"/>
                      <a:r>
                        <a:rPr lang="en-GB" sz="900" b="0" i="0" u="none" strike="noStrike" dirty="0">
                          <a:solidFill>
                            <a:srgbClr val="000000"/>
                          </a:solidFill>
                          <a:effectLst/>
                          <a:latin typeface="+mj-lt"/>
                          <a:ea typeface="+mn-ea"/>
                          <a:cs typeface="+mn-cs"/>
                        </a:rPr>
                        <a:t>CR-D078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r"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230068183"/>
                  </a:ext>
                </a:extLst>
              </a:tr>
              <a:tr h="152328">
                <a:tc>
                  <a:txBody>
                    <a:bodyPr/>
                    <a:lstStyle/>
                    <a:p>
                      <a:pPr marL="0" algn="l" fontAlgn="b"/>
                      <a:r>
                        <a:rPr lang="en-US" sz="900" b="0" i="0" u="none" strike="noStrike" dirty="0">
                          <a:solidFill>
                            <a:srgbClr val="000000"/>
                          </a:solidFill>
                          <a:effectLst/>
                          <a:latin typeface="+mj-lt"/>
                          <a:ea typeface="+mn-ea"/>
                          <a:cs typeface="+mn-cs"/>
                        </a:rPr>
                        <a:t>Removal of SMS005 from UEPT Test Scenarios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43314440"/>
                  </a:ext>
                </a:extLst>
              </a:tr>
              <a:tr h="136991">
                <a:tc>
                  <a:txBody>
                    <a:bodyPr/>
                    <a:lstStyle/>
                    <a:p>
                      <a:pPr marL="0" algn="l" fontAlgn="b"/>
                      <a:r>
                        <a:rPr lang="en-US" sz="900" b="0" i="0" u="none" strike="noStrike" dirty="0">
                          <a:solidFill>
                            <a:srgbClr val="000000"/>
                          </a:solidFill>
                          <a:effectLst/>
                          <a:latin typeface="+mj-lt"/>
                          <a:ea typeface="+mn-ea"/>
                          <a:cs typeface="+mn-cs"/>
                        </a:rPr>
                        <a:t> Engagement for Early E2E Testing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CR-D082</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14/05/2021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157581971"/>
                  </a:ext>
                </a:extLst>
              </a:tr>
              <a:tr h="152328">
                <a:tc>
                  <a:txBody>
                    <a:bodyPr/>
                    <a:lstStyle/>
                    <a:p>
                      <a:pPr marL="0" algn="l" fontAlgn="b"/>
                      <a:r>
                        <a:rPr lang="en-US" sz="900" b="0" i="0" u="none" strike="noStrike" dirty="0">
                          <a:solidFill>
                            <a:srgbClr val="000000"/>
                          </a:solidFill>
                          <a:effectLst/>
                          <a:latin typeface="+mj-lt"/>
                          <a:ea typeface="+mn-ea"/>
                          <a:cs typeface="+mn-cs"/>
                        </a:rPr>
                        <a:t>Change to Transition Stage 3 File-Based Migration Sequencing v0.2</a:t>
                      </a:r>
                    </a:p>
                  </a:txBody>
                  <a:tcPr marL="0" marR="0" marT="0" marB="0">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CR-D084</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26/05/2021</a:t>
                      </a:r>
                    </a:p>
                  </a:txBody>
                  <a:tcPr marL="0" marR="0" marT="0" marB="0">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256559762"/>
                  </a:ext>
                </a:extLst>
              </a:tr>
              <a:tr h="136991">
                <a:tc>
                  <a:txBody>
                    <a:bodyPr/>
                    <a:lstStyle/>
                    <a:p>
                      <a:pPr marL="0" algn="l" fontAlgn="b"/>
                      <a:r>
                        <a:rPr lang="en-US" sz="900" b="0" i="0" u="none" strike="noStrike" dirty="0">
                          <a:solidFill>
                            <a:srgbClr val="000000"/>
                          </a:solidFill>
                          <a:effectLst/>
                          <a:latin typeface="+mj-lt"/>
                          <a:ea typeface="+mn-ea"/>
                          <a:cs typeface="+mn-cs"/>
                        </a:rPr>
                        <a:t>Request for an additional Data Reconciliation Activity at the end of DMT Live Rehearsal Cycle 2 v0.2</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CR-D086</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0309836"/>
                  </a:ext>
                </a:extLst>
              </a:tr>
              <a:tr h="273982">
                <a:tc>
                  <a:txBody>
                    <a:bodyPr/>
                    <a:lstStyle/>
                    <a:p>
                      <a:pPr marL="0" algn="l" fontAlgn="b"/>
                      <a:r>
                        <a:rPr lang="en-US" sz="900" b="0" i="0" u="none" strike="noStrike" dirty="0">
                          <a:solidFill>
                            <a:srgbClr val="000000"/>
                          </a:solidFill>
                          <a:effectLst/>
                          <a:latin typeface="+mj-lt"/>
                          <a:ea typeface="+mn-ea"/>
                          <a:cs typeface="+mn-cs"/>
                        </a:rPr>
                        <a:t>Update to UIT E2E Plan and Artefacts to incorporate the additional scope identified on the outcome of REL Gap Analysis v0.7</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CR-D087</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17/06/2021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885427181"/>
                  </a:ext>
                </a:extLst>
              </a:tr>
              <a:tr h="152328">
                <a:tc>
                  <a:txBody>
                    <a:bodyPr/>
                    <a:lstStyle/>
                    <a:p>
                      <a:pPr marL="0" algn="l" fontAlgn="b"/>
                      <a:r>
                        <a:rPr lang="en-US" sz="900" b="0" i="0" u="none" strike="noStrike">
                          <a:solidFill>
                            <a:srgbClr val="000000"/>
                          </a:solidFill>
                          <a:effectLst/>
                          <a:latin typeface="+mj-lt"/>
                          <a:ea typeface="+mn-ea"/>
                          <a:cs typeface="+mn-cs"/>
                        </a:rPr>
                        <a:t>Elevation of L2-TR070 (Transition Stage 1 Start) to a L1 milestone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CR-D088</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6263028"/>
                  </a:ext>
                </a:extLst>
              </a:tr>
              <a:tr h="152328">
                <a:tc>
                  <a:txBody>
                    <a:bodyPr/>
                    <a:lstStyle/>
                    <a:p>
                      <a:pPr marL="0" algn="l" fontAlgn="b"/>
                      <a:r>
                        <a:rPr lang="en-US" sz="900" b="0" i="0" u="none" strike="noStrike">
                          <a:solidFill>
                            <a:srgbClr val="000000"/>
                          </a:solidFill>
                          <a:effectLst/>
                          <a:latin typeface="+mj-lt"/>
                          <a:ea typeface="+mn-ea"/>
                          <a:cs typeface="+mn-cs"/>
                        </a:rPr>
                        <a:t>NC-0107 Master Handover Pack Purpose Change</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CR-D089</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04/06/2021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653268397"/>
                  </a:ext>
                </a:extLst>
              </a:tr>
              <a:tr h="152328">
                <a:tc>
                  <a:txBody>
                    <a:bodyPr/>
                    <a:lstStyle/>
                    <a:p>
                      <a:pPr marL="0" algn="l" fontAlgn="b"/>
                      <a:r>
                        <a:rPr lang="en-GB" sz="900" b="0" i="0" u="none" strike="noStrike">
                          <a:solidFill>
                            <a:srgbClr val="000000"/>
                          </a:solidFill>
                          <a:effectLst/>
                          <a:latin typeface="+mj-lt"/>
                          <a:ea typeface="+mn-ea"/>
                          <a:cs typeface="+mn-cs"/>
                        </a:rPr>
                        <a:t>REC Code Manager Market Intelligence Reporting</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CR-D090</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11/06/2021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468158442"/>
                  </a:ext>
                </a:extLst>
              </a:tr>
              <a:tr h="152328">
                <a:tc>
                  <a:txBody>
                    <a:bodyPr/>
                    <a:lstStyle/>
                    <a:p>
                      <a:pPr marL="0" algn="l" fontAlgn="b"/>
                      <a:r>
                        <a:rPr lang="en-US" sz="900" b="0" i="0" u="none" strike="noStrike" dirty="0">
                          <a:solidFill>
                            <a:srgbClr val="000000"/>
                          </a:solidFill>
                          <a:effectLst/>
                          <a:latin typeface="+mj-lt"/>
                          <a:ea typeface="+mn-ea"/>
                          <a:cs typeface="+mn-cs"/>
                        </a:rPr>
                        <a:t>Removal of Transition Test Artefacts </a:t>
                      </a:r>
                    </a:p>
                  </a:txBody>
                  <a:tcPr marL="0" marR="0" marT="0" marB="0" anchor="b">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CR-D091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a:solidFill>
                            <a:srgbClr val="000000"/>
                          </a:solidFill>
                          <a:effectLst/>
                          <a:latin typeface="+mj-lt"/>
                          <a:ea typeface="+mn-ea"/>
                          <a:cs typeface="+mn-cs"/>
                        </a:rPr>
                        <a:t>24/06/2021</a:t>
                      </a:r>
                    </a:p>
                  </a:txBody>
                  <a:tcPr marL="0" marR="0" marT="0" marB="0" anchor="b">
                    <a:lnL w="6350" cap="flat" cmpd="sng" algn="ctr">
                      <a:solidFill>
                        <a:schemeClr val="accent6">
                          <a:lumMod val="75000"/>
                        </a:schemeClr>
                      </a:solidFill>
                      <a:prstDash val="solid"/>
                      <a:round/>
                      <a:headEnd type="none" w="med" len="med"/>
                      <a:tailEnd type="none" w="med" len="med"/>
                    </a:lnL>
                    <a:lnR w="6350" cap="flat" cmpd="sng" algn="ctr">
                      <a:solidFill>
                        <a:schemeClr val="accent6">
                          <a:lumMod val="75000"/>
                        </a:schemeClr>
                      </a:solidFill>
                      <a:prstDash val="solid"/>
                      <a:round/>
                      <a:headEnd type="none" w="med" len="med"/>
                      <a:tailEnd type="none" w="med" len="med"/>
                    </a:lnR>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tc>
                  <a:txBody>
                    <a:bodyPr/>
                    <a:lstStyle/>
                    <a:p>
                      <a:pPr marL="0" algn="l" fontAlgn="b"/>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accent6">
                          <a:lumMod val="75000"/>
                        </a:schemeClr>
                      </a:solidFill>
                      <a:prstDash val="solid"/>
                      <a:round/>
                      <a:headEnd type="none" w="med" len="med"/>
                      <a:tailEnd type="none" w="med" len="med"/>
                    </a:lnL>
                    <a:lnT w="6350" cap="flat" cmpd="sng" algn="ctr">
                      <a:solidFill>
                        <a:schemeClr val="accent6">
                          <a:lumMod val="75000"/>
                        </a:schemeClr>
                      </a:solidFill>
                      <a:prstDash val="solid"/>
                      <a:round/>
                      <a:headEnd type="none" w="med" len="med"/>
                      <a:tailEnd type="none" w="med" len="med"/>
                    </a:lnT>
                    <a:lnB w="635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833753599"/>
                  </a:ext>
                </a:extLst>
              </a:tr>
            </a:tbl>
          </a:graphicData>
        </a:graphic>
      </p:graphicFrame>
    </p:spTree>
    <p:extLst>
      <p:ext uri="{BB962C8B-B14F-4D97-AF65-F5344CB8AC3E}">
        <p14:creationId xmlns:p14="http://schemas.microsoft.com/office/powerpoint/2010/main" val="414742031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0957D8-0874-4E93-8F5E-14ACEDB0AC25}"/>
</file>

<file path=customXml/itemProps2.xml><?xml version="1.0" encoding="utf-8"?>
<ds:datastoreItem xmlns:ds="http://schemas.openxmlformats.org/officeDocument/2006/customXml" ds:itemID="{F8545E1A-EA83-463B-B744-ADE3D05E8049}">
  <ds:schemaRefs>
    <ds:schemaRef ds:uri="http://purl.org/dc/elements/1.1/"/>
    <ds:schemaRef ds:uri="http://purl.org/dc/dcmitype/"/>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afe9fadc-cf94-4dd1-a692-a3c9fbf85351"/>
    <ds:schemaRef ds:uri="b5d8c402-b464-4f85-b954-cddb3da0df20"/>
    <ds:schemaRef ds:uri="http://purl.org/dc/terms/"/>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7282</TotalTime>
  <Words>2677</Words>
  <Application>Microsoft Office PowerPoint</Application>
  <PresentationFormat>On-screen Show (16:9)</PresentationFormat>
  <Paragraphs>576</Paragraphs>
  <Slides>10</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10</vt:i4>
      </vt:variant>
    </vt:vector>
  </HeadingPairs>
  <TitlesOfParts>
    <vt:vector size="18" baseType="lpstr">
      <vt:lpstr>ＭＳ Ｐゴシック</vt:lpstr>
      <vt:lpstr>Arial</vt:lpstr>
      <vt:lpstr>Calibri</vt:lpstr>
      <vt:lpstr>Wingdings</vt:lpstr>
      <vt:lpstr>xoserve templates</vt:lpstr>
      <vt:lpstr>Office Theme</vt:lpstr>
      <vt:lpstr>1_xoserve templates</vt:lpstr>
      <vt:lpstr>Xoserve PowerPoint Template Clean</vt:lpstr>
      <vt:lpstr>CSSC Programme Dashboard</vt:lpstr>
      <vt:lpstr>PowerPoint Presentation</vt:lpstr>
      <vt:lpstr>Green Workstream Updates</vt:lpstr>
      <vt:lpstr>Green Workstream Updates</vt:lpstr>
      <vt:lpstr>Key Programme Risks (1/2)</vt:lpstr>
      <vt:lpstr>PowerPoint Presentation</vt:lpstr>
      <vt:lpstr>Switching Programme CR Position – CRs impacting Xoserve</vt:lpstr>
      <vt:lpstr>Switching Programme CR Position – CRs not impacting Xoserve ((Cost Implication) </vt:lpstr>
      <vt:lpstr>Switching Programme CR Position – CRs not impacting Xoserve (Cost Implication)</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Emma J Lyndon</cp:lastModifiedBy>
  <cp:revision>45</cp:revision>
  <cp:lastPrinted>2019-12-17T14:02:10Z</cp:lastPrinted>
  <dcterms:created xsi:type="dcterms:W3CDTF">2011-09-20T14:58:41Z</dcterms:created>
  <dcterms:modified xsi:type="dcterms:W3CDTF">2021-10-29T10:07:43Z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0x01010050FB9CDCC5328344A3162B2D7C8A4CE2</vt:lpwstr>
  </property>
</Properties>
</file>