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4"/>
  </p:notesMasterIdLst>
  <p:sldIdLst>
    <p:sldId id="1540" r:id="rId5"/>
    <p:sldId id="1541" r:id="rId6"/>
    <p:sldId id="1542" r:id="rId7"/>
    <p:sldId id="1555" r:id="rId8"/>
    <p:sldId id="1558" r:id="rId9"/>
    <p:sldId id="1550" r:id="rId10"/>
    <p:sldId id="1557" r:id="rId11"/>
    <p:sldId id="1553" r:id="rId12"/>
    <p:sldId id="1544"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Foster" initials="LF" lastIdx="13" clrIdx="0">
    <p:extLst>
      <p:ext uri="{19B8F6BF-5375-455C-9EA6-DF929625EA0E}">
        <p15:presenceInfo xmlns:p15="http://schemas.microsoft.com/office/powerpoint/2012/main" userId="S::lee.foster@xoserve.com::2bbeef80-92f1-4e52-a2eb-cc1d1ff0cf1c" providerId="AD"/>
      </p:ext>
    </p:extLst>
  </p:cmAuthor>
  <p:cmAuthor id="2" name="Joanne Williams" initials="JW" lastIdx="8" clrIdx="1">
    <p:extLst>
      <p:ext uri="{19B8F6BF-5375-455C-9EA6-DF929625EA0E}">
        <p15:presenceInfo xmlns:p15="http://schemas.microsoft.com/office/powerpoint/2012/main" userId="S::joanne.williams@xoserve.com::d39fd7a2-e977-4005-a1b8-665cd7ce1fb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E5AA8"/>
    <a:srgbClr val="000000"/>
    <a:srgbClr val="00421E"/>
    <a:srgbClr val="007A37"/>
    <a:srgbClr val="4E8ACA"/>
    <a:srgbClr val="40D1F5"/>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7"/>
  </p:normalViewPr>
  <p:slideViewPr>
    <p:cSldViewPr snapToGrid="0">
      <p:cViewPr varScale="1">
        <p:scale>
          <a:sx n="60" d="100"/>
          <a:sy n="60" d="100"/>
        </p:scale>
        <p:origin x="816" y="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5AEFEE-17CD-C24F-8C6F-888795D953C5}" type="datetimeFigureOut">
              <a:rPr lang="en-US" smtClean="0"/>
              <a:t>12/6/2021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498E1BD-1915-A743-A965-936A4FC1AC56}" type="slidenum">
              <a:rPr lang="en-US" smtClean="0"/>
              <a:t>‹#›</a:t>
            </a:fld>
            <a:endParaRPr lang="en-US"/>
          </a:p>
        </p:txBody>
      </p:sp>
    </p:spTree>
    <p:extLst>
      <p:ext uri="{BB962C8B-B14F-4D97-AF65-F5344CB8AC3E}">
        <p14:creationId xmlns:p14="http://schemas.microsoft.com/office/powerpoint/2010/main" val="2983756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498E1BD-1915-A743-A965-936A4FC1AC56}" type="slidenum">
              <a:rPr lang="en-US" smtClean="0"/>
              <a:t>2</a:t>
            </a:fld>
            <a:endParaRPr lang="en-US"/>
          </a:p>
        </p:txBody>
      </p:sp>
    </p:spTree>
    <p:extLst>
      <p:ext uri="{BB962C8B-B14F-4D97-AF65-F5344CB8AC3E}">
        <p14:creationId xmlns:p14="http://schemas.microsoft.com/office/powerpoint/2010/main" val="4701200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437757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Title - copy heavy 4">
    <p:spTree>
      <p:nvGrpSpPr>
        <p:cNvPr id="1" name=""/>
        <p:cNvGrpSpPr/>
        <p:nvPr/>
      </p:nvGrpSpPr>
      <p:grpSpPr>
        <a:xfrm>
          <a:off x="0" y="0"/>
          <a:ext cx="0" cy="0"/>
          <a:chOff x="0" y="0"/>
          <a:chExt cx="0" cy="0"/>
        </a:xfrm>
      </p:grpSpPr>
      <p:sp>
        <p:nvSpPr>
          <p:cNvPr id="15" name="Text Placeholder 24">
            <a:extLst>
              <a:ext uri="{FF2B5EF4-FFF2-40B4-BE49-F238E27FC236}">
                <a16:creationId xmlns:a16="http://schemas.microsoft.com/office/drawing/2014/main" id="{BFE89D31-1694-4358-8650-1FB611FAD68C}"/>
              </a:ext>
            </a:extLst>
          </p:cNvPr>
          <p:cNvSpPr>
            <a:spLocks noGrp="1"/>
          </p:cNvSpPr>
          <p:nvPr>
            <p:ph type="body" sz="quarter" idx="17" hasCustomPrompt="1"/>
          </p:nvPr>
        </p:nvSpPr>
        <p:spPr>
          <a:xfrm>
            <a:off x="3194050" y="347325"/>
            <a:ext cx="6254751" cy="605294"/>
          </a:xfrm>
          <a:prstGeom prst="rect">
            <a:avLst/>
          </a:prstGeom>
        </p:spPr>
        <p:txBody>
          <a:bodyPr wrap="square">
            <a:spAutoFit/>
          </a:bodyPr>
          <a:lstStyle>
            <a:lvl1pPr algn="ctr">
              <a:defRPr kumimoji="0" lang="en-GB" sz="3463" b="0" i="0" u="none" strike="noStrike" kern="0" cap="none" spc="0" normalizeH="0" baseline="0" noProof="0" dirty="0" smtClean="0">
                <a:ln>
                  <a:noFill/>
                </a:ln>
                <a:solidFill>
                  <a:srgbClr val="FFBA1A"/>
                </a:solidFill>
                <a:effectLst/>
                <a:uLnTx/>
                <a:uFillTx/>
                <a:latin typeface="Poppins-Light"/>
                <a:ea typeface="+mj-ea"/>
                <a:cs typeface="Poppins-Light"/>
              </a:defRPr>
            </a:lvl1pPr>
          </a:lstStyle>
          <a:p>
            <a:pPr marL="16913" marR="6765" lvl="0" indent="0" algn="l" defTabSz="1217707" rtl="0" eaLnBrk="1" fontAlgn="auto" latinLnBrk="0" hangingPunct="1">
              <a:lnSpc>
                <a:spcPts val="3995"/>
              </a:lnSpc>
              <a:spcBef>
                <a:spcPts val="400"/>
              </a:spcBef>
              <a:spcAft>
                <a:spcPts val="0"/>
              </a:spcAft>
              <a:buClrTx/>
              <a:buSzTx/>
              <a:buFontTx/>
              <a:buNone/>
              <a:tabLst/>
              <a:defRPr/>
            </a:pPr>
            <a:r>
              <a:rPr kumimoji="0" lang="en-GB" sz="3463" b="0" i="0" u="none" strike="noStrike" kern="0" cap="none" spc="0" normalizeH="0" baseline="0" noProof="0">
                <a:ln>
                  <a:noFill/>
                </a:ln>
                <a:solidFill>
                  <a:srgbClr val="FFBA1A"/>
                </a:solidFill>
                <a:effectLst/>
                <a:uLnTx/>
                <a:uFillTx/>
                <a:latin typeface="Poppins-Light"/>
                <a:ea typeface="+mn-ea"/>
                <a:cs typeface="+mn-cs"/>
              </a:rPr>
              <a:t>Simple content heavy slide</a:t>
            </a:r>
            <a:endParaRPr lang="en-GB"/>
          </a:p>
        </p:txBody>
      </p:sp>
      <p:sp>
        <p:nvSpPr>
          <p:cNvPr id="3" name="Text Placeholder 2">
            <a:extLst>
              <a:ext uri="{FF2B5EF4-FFF2-40B4-BE49-F238E27FC236}">
                <a16:creationId xmlns:a16="http://schemas.microsoft.com/office/drawing/2014/main" id="{FB0072CB-C7B4-4E15-BFA3-70CB1D097051}"/>
              </a:ext>
            </a:extLst>
          </p:cNvPr>
          <p:cNvSpPr>
            <a:spLocks noGrp="1"/>
          </p:cNvSpPr>
          <p:nvPr>
            <p:ph type="body" sz="quarter" idx="18"/>
          </p:nvPr>
        </p:nvSpPr>
        <p:spPr>
          <a:xfrm>
            <a:off x="609600" y="1196556"/>
            <a:ext cx="11074400" cy="5175211"/>
          </a:xfrm>
          <a:prstGeom prst="rect">
            <a:avLst/>
          </a:prstGeom>
        </p:spPr>
        <p:txBody>
          <a:bodyPr/>
          <a:lstStyle>
            <a:lvl1pPr>
              <a:defRPr sz="1199">
                <a:solidFill>
                  <a:schemeClr val="accent1"/>
                </a:solidFill>
              </a:defRPr>
            </a:lvl1pPr>
            <a:lvl2pPr>
              <a:defRPr sz="1199">
                <a:solidFill>
                  <a:schemeClr val="accent1"/>
                </a:solidFill>
              </a:defRPr>
            </a:lvl2pPr>
            <a:lvl3pPr>
              <a:defRPr sz="1199">
                <a:solidFill>
                  <a:schemeClr val="accent1"/>
                </a:solidFill>
              </a:defRPr>
            </a:lvl3pPr>
            <a:lvl4pPr>
              <a:defRPr sz="1199">
                <a:solidFill>
                  <a:schemeClr val="accent1"/>
                </a:solidFill>
              </a:defRPr>
            </a:lvl4pPr>
            <a:lvl5pPr>
              <a:defRPr sz="1199">
                <a:solidFill>
                  <a:schemeClr val="accent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1785160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706925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1599749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09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7600" y="1200151"/>
            <a:ext cx="5384800" cy="3394075"/>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20928970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4130566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874221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354141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a:t>Click to edit Master title style</a:t>
            </a:r>
            <a:endParaRPr lang="en-GB"/>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33688528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a:t>Click to edit Master title style</a:t>
            </a:r>
            <a:endParaRPr lang="en-GB"/>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endParaRPr lang="en-GB"/>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a:t>Click to edit Master text styles</a:t>
            </a:r>
          </a:p>
        </p:txBody>
      </p:sp>
    </p:spTree>
    <p:extLst>
      <p:ext uri="{BB962C8B-B14F-4D97-AF65-F5344CB8AC3E}">
        <p14:creationId xmlns:p14="http://schemas.microsoft.com/office/powerpoint/2010/main" val="32203909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2">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164637"/>
            <a:ext cx="10972800" cy="850107"/>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609600" y="1412776"/>
            <a:ext cx="10972800" cy="489654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6368481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defTabSz="1219170" rtl="0" eaLnBrk="1" latinLnBrk="0" hangingPunct="1">
        <a:spcBef>
          <a:spcPct val="0"/>
        </a:spcBef>
        <a:buNone/>
        <a:defRPr sz="3733" b="1" kern="1200">
          <a:solidFill>
            <a:srgbClr val="3E5AA8"/>
          </a:solidFill>
          <a:latin typeface="Arial" panose="020B0604020202020204" pitchFamily="34" charset="0"/>
          <a:ea typeface="+mj-ea"/>
          <a:cs typeface="Arial" panose="020B0604020202020204" pitchFamily="34" charset="0"/>
        </a:defRPr>
      </a:lvl1pPr>
    </p:titleStyle>
    <p:body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F3E9A5C-F313-7347-A4CE-5A39AEB36954}"/>
              </a:ext>
            </a:extLst>
          </p:cNvPr>
          <p:cNvSpPr>
            <a:spLocks noGrp="1"/>
          </p:cNvSpPr>
          <p:nvPr>
            <p:ph type="ctrTitle"/>
          </p:nvPr>
        </p:nvSpPr>
        <p:spPr/>
        <p:txBody>
          <a:bodyPr/>
          <a:lstStyle/>
          <a:p>
            <a:r>
              <a:rPr lang="en-US"/>
              <a:t>CMS Rebuild </a:t>
            </a:r>
          </a:p>
        </p:txBody>
      </p:sp>
      <p:sp>
        <p:nvSpPr>
          <p:cNvPr id="5" name="Subtitle 4">
            <a:extLst>
              <a:ext uri="{FF2B5EF4-FFF2-40B4-BE49-F238E27FC236}">
                <a16:creationId xmlns:a16="http://schemas.microsoft.com/office/drawing/2014/main" id="{2AFC198D-9768-CF4C-8B47-AD7C3A484540}"/>
              </a:ext>
            </a:extLst>
          </p:cNvPr>
          <p:cNvSpPr>
            <a:spLocks noGrp="1"/>
          </p:cNvSpPr>
          <p:nvPr>
            <p:ph type="subTitle" idx="1"/>
          </p:nvPr>
        </p:nvSpPr>
        <p:spPr/>
        <p:txBody>
          <a:bodyPr/>
          <a:lstStyle/>
          <a:p>
            <a:r>
              <a:rPr lang="en-US"/>
              <a:t>Options Analysis</a:t>
            </a:r>
          </a:p>
        </p:txBody>
      </p:sp>
    </p:spTree>
    <p:extLst>
      <p:ext uri="{BB962C8B-B14F-4D97-AF65-F5344CB8AC3E}">
        <p14:creationId xmlns:p14="http://schemas.microsoft.com/office/powerpoint/2010/main" val="15386723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B368A-2A47-1B44-A874-E73439A21898}"/>
              </a:ext>
            </a:extLst>
          </p:cNvPr>
          <p:cNvSpPr>
            <a:spLocks noGrp="1"/>
          </p:cNvSpPr>
          <p:nvPr>
            <p:ph type="title"/>
          </p:nvPr>
        </p:nvSpPr>
        <p:spPr/>
        <p:txBody>
          <a:bodyPr/>
          <a:lstStyle/>
          <a:p>
            <a:r>
              <a:rPr lang="en-US"/>
              <a:t>Why Replace CMS?</a:t>
            </a:r>
          </a:p>
        </p:txBody>
      </p:sp>
      <p:sp>
        <p:nvSpPr>
          <p:cNvPr id="3" name="Content Placeholder 2">
            <a:extLst>
              <a:ext uri="{FF2B5EF4-FFF2-40B4-BE49-F238E27FC236}">
                <a16:creationId xmlns:a16="http://schemas.microsoft.com/office/drawing/2014/main" id="{0DBEFD41-CA94-D444-A087-5F617ED1C40F}"/>
              </a:ext>
            </a:extLst>
          </p:cNvPr>
          <p:cNvSpPr>
            <a:spLocks noGrp="1"/>
          </p:cNvSpPr>
          <p:nvPr>
            <p:ph idx="1"/>
          </p:nvPr>
        </p:nvSpPr>
        <p:spPr/>
        <p:txBody>
          <a:bodyPr vert="horz" lIns="91440" tIns="45720" rIns="91440" bIns="45720" rtlCol="0" anchor="t">
            <a:normAutofit fontScale="55000" lnSpcReduction="20000"/>
          </a:bodyPr>
          <a:lstStyle/>
          <a:p>
            <a:pPr marL="456565" indent="-456565" fontAlgn="base"/>
            <a:r>
              <a:rPr lang="en-GB" sz="3450">
                <a:latin typeface="Arial"/>
                <a:cs typeface="Arial"/>
              </a:rPr>
              <a:t>The Contact Management Service (CMS) is a workflow management system designed to manage all customer interactions that orchestrate key Industry processes. ​</a:t>
            </a:r>
            <a:endParaRPr lang="en-US" sz="3450">
              <a:latin typeface="Arial"/>
              <a:cs typeface="Arial"/>
            </a:endParaRPr>
          </a:p>
          <a:p>
            <a:pPr marL="456565" indent="-456565" fontAlgn="base"/>
            <a:endParaRPr lang="en-GB"/>
          </a:p>
          <a:p>
            <a:pPr marL="456565" indent="-456565" fontAlgn="base"/>
            <a:r>
              <a:rPr lang="en-GB"/>
              <a:t>CMS needs to be replaced for two main reasons:</a:t>
            </a:r>
          </a:p>
          <a:p>
            <a:pPr marL="1047736" lvl="1" indent="-514350" fontAlgn="base">
              <a:buFont typeface="+mj-lt"/>
              <a:buAutoNum type="arabicPeriod"/>
            </a:pPr>
            <a:r>
              <a:rPr lang="en-GB"/>
              <a:t>The platform is ‘end of life’ and out of vendor support, presenting significant risk to service stability and restoration.</a:t>
            </a:r>
          </a:p>
          <a:p>
            <a:pPr marL="1047736" lvl="1" indent="-514350" fontAlgn="base">
              <a:buFont typeface="+mj-lt"/>
              <a:buAutoNum type="arabicPeriod"/>
            </a:pPr>
            <a:r>
              <a:rPr lang="en-GB"/>
              <a:t>Customer experience is outdated and there are a series of pain points impacting usability and functionality.</a:t>
            </a:r>
          </a:p>
          <a:p>
            <a:pPr marL="456565" indent="-456565" fontAlgn="base"/>
            <a:endParaRPr lang="en-GB" sz="3450">
              <a:latin typeface="Arial"/>
              <a:cs typeface="Arial"/>
            </a:endParaRPr>
          </a:p>
          <a:p>
            <a:pPr marL="456565" indent="-456565" fontAlgn="base"/>
            <a:r>
              <a:rPr lang="en-GB" sz="3450">
                <a:latin typeface="Arial"/>
                <a:cs typeface="Arial"/>
              </a:rPr>
              <a:t>There has been extensive customer engagement during 2021 (over fifty workshops held with all customer constituents) to understand your requirements and ensure these address the current issues.</a:t>
            </a:r>
          </a:p>
          <a:p>
            <a:pPr marL="456565" indent="-456565" fontAlgn="base"/>
            <a:endParaRPr lang="en-GB"/>
          </a:p>
          <a:p>
            <a:pPr marL="456565" indent="-456565"/>
            <a:r>
              <a:rPr lang="en-GB" sz="3450">
                <a:latin typeface="Arial"/>
                <a:cs typeface="Arial"/>
              </a:rPr>
              <a:t>​The normal option of “Do Nothing” is not a viable option.  The platform is at end of life and the current functionality is no longer fit for purpose. Customers need the solution to be rebuilt to resolve their pain points.</a:t>
            </a:r>
          </a:p>
        </p:txBody>
      </p:sp>
    </p:spTree>
    <p:extLst>
      <p:ext uri="{BB962C8B-B14F-4D97-AF65-F5344CB8AC3E}">
        <p14:creationId xmlns:p14="http://schemas.microsoft.com/office/powerpoint/2010/main" val="36414656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56C43-41D7-E645-85F8-F8A71F660DC2}"/>
              </a:ext>
            </a:extLst>
          </p:cNvPr>
          <p:cNvSpPr>
            <a:spLocks noGrp="1"/>
          </p:cNvSpPr>
          <p:nvPr>
            <p:ph type="title"/>
          </p:nvPr>
        </p:nvSpPr>
        <p:spPr/>
        <p:txBody>
          <a:bodyPr/>
          <a:lstStyle/>
          <a:p>
            <a:r>
              <a:rPr lang="en-US"/>
              <a:t>Options to Replace</a:t>
            </a:r>
          </a:p>
        </p:txBody>
      </p:sp>
      <p:sp>
        <p:nvSpPr>
          <p:cNvPr id="3" name="Content Placeholder 2">
            <a:extLst>
              <a:ext uri="{FF2B5EF4-FFF2-40B4-BE49-F238E27FC236}">
                <a16:creationId xmlns:a16="http://schemas.microsoft.com/office/drawing/2014/main" id="{16CBF9D0-816D-7E4F-850E-42089AE2F80B}"/>
              </a:ext>
            </a:extLst>
          </p:cNvPr>
          <p:cNvSpPr>
            <a:spLocks noGrp="1"/>
          </p:cNvSpPr>
          <p:nvPr>
            <p:ph idx="1"/>
          </p:nvPr>
        </p:nvSpPr>
        <p:spPr>
          <a:xfrm>
            <a:off x="285466" y="1333164"/>
            <a:ext cx="11808725" cy="5522066"/>
          </a:xfrm>
        </p:spPr>
        <p:txBody>
          <a:bodyPr vert="horz" lIns="91440" tIns="45720" rIns="91440" bIns="45720" rtlCol="0" anchor="t">
            <a:normAutofit lnSpcReduction="10000"/>
          </a:bodyPr>
          <a:lstStyle/>
          <a:p>
            <a:pPr marL="0" indent="0">
              <a:buNone/>
            </a:pPr>
            <a:r>
              <a:rPr lang="en-US" sz="1600">
                <a:latin typeface="Arial"/>
                <a:cs typeface="Arial"/>
              </a:rPr>
              <a:t>We have worked with a service provider to </a:t>
            </a:r>
            <a:r>
              <a:rPr lang="en-US" sz="1600" err="1">
                <a:latin typeface="Arial"/>
                <a:cs typeface="Arial"/>
              </a:rPr>
              <a:t>analyse</a:t>
            </a:r>
            <a:r>
              <a:rPr lang="en-US" sz="1600">
                <a:latin typeface="Arial"/>
                <a:cs typeface="Arial"/>
              </a:rPr>
              <a:t> your requirements and identify a solution, and we have also established two funding options for you to consider. Under both funding options there will be similar solution architecture to deliver the requirements captured during Q4 2020 and throughout 2021.</a:t>
            </a:r>
          </a:p>
          <a:p>
            <a:pPr marL="0" indent="0">
              <a:buNone/>
            </a:pPr>
            <a:endParaRPr lang="en-US" sz="1600" b="1">
              <a:latin typeface="Arial"/>
              <a:cs typeface="Arial"/>
            </a:endParaRPr>
          </a:p>
          <a:p>
            <a:pPr marL="0" indent="0">
              <a:buNone/>
            </a:pPr>
            <a:r>
              <a:rPr lang="en-US" sz="1600" b="1">
                <a:latin typeface="Arial"/>
                <a:cs typeface="Arial"/>
              </a:rPr>
              <a:t>Option 1 – Platform (Software) as a Service</a:t>
            </a:r>
          </a:p>
          <a:p>
            <a:pPr marL="0" indent="0">
              <a:buNone/>
            </a:pPr>
            <a:endParaRPr lang="en-US" sz="1600">
              <a:latin typeface="Arial"/>
              <a:cs typeface="Arial"/>
            </a:endParaRPr>
          </a:p>
          <a:p>
            <a:pPr marL="456565" indent="-456565"/>
            <a:r>
              <a:rPr lang="en-GB" sz="1400">
                <a:latin typeface="Arial"/>
                <a:cs typeface="Arial"/>
              </a:rPr>
              <a:t>Xoserve will take a subscription with Correla who will provide the up-front investment in the development of a product that delivers the same scope of requirements as Option 2 and as identified in customer workshops. The subscription also provides for an identified capacity for modest enhancements under the annual subscription cost. </a:t>
            </a:r>
            <a:endParaRPr lang="en-GB" sz="1400"/>
          </a:p>
          <a:p>
            <a:pPr marL="456565" indent="-456565"/>
            <a:r>
              <a:rPr lang="en-GB" sz="1400">
                <a:latin typeface="Arial"/>
                <a:cs typeface="Arial"/>
              </a:rPr>
              <a:t>The new Process Workflow Platform (PWP) will be created for broader market use as Software as a Service (SaaS) with the IP being retained by Correla.</a:t>
            </a:r>
            <a:endParaRPr lang="en-GB" sz="1400"/>
          </a:p>
          <a:p>
            <a:pPr marL="456565" indent="-456565"/>
            <a:r>
              <a:rPr lang="en-GB" sz="1400">
                <a:latin typeface="Arial"/>
                <a:cs typeface="Arial"/>
              </a:rPr>
              <a:t>The delivery will follow an ‘agile’ methodology and the product will be developed and iterated upon through sprints with high customer input and feedback, including customer testing, allowing the solution to be adapted to provide the best outcome for customers.  </a:t>
            </a:r>
            <a:endParaRPr lang="en-GB" sz="1400"/>
          </a:p>
          <a:p>
            <a:pPr marL="0" indent="0">
              <a:buNone/>
            </a:pPr>
            <a:endParaRPr lang="en-GB" sz="1400">
              <a:latin typeface="Arial"/>
              <a:cs typeface="Arial"/>
            </a:endParaRPr>
          </a:p>
          <a:p>
            <a:pPr marL="456565" indent="-456565"/>
            <a:endParaRPr lang="en-GB" sz="1400"/>
          </a:p>
          <a:p>
            <a:pPr marL="989965" lvl="1" indent="-380365"/>
            <a:endParaRPr lang="en-US" sz="1200"/>
          </a:p>
          <a:p>
            <a:pPr marL="0" indent="0">
              <a:buNone/>
            </a:pPr>
            <a:r>
              <a:rPr lang="en-US" sz="1600" b="1">
                <a:latin typeface="Arial"/>
                <a:cs typeface="Arial"/>
              </a:rPr>
              <a:t>Option 2 – DSC Project</a:t>
            </a:r>
          </a:p>
          <a:p>
            <a:pPr marL="0" indent="0">
              <a:buNone/>
            </a:pPr>
            <a:endParaRPr lang="en-US" sz="1600">
              <a:latin typeface="Arial"/>
              <a:cs typeface="Arial"/>
            </a:endParaRPr>
          </a:p>
          <a:p>
            <a:pPr marL="456565" indent="-456565"/>
            <a:r>
              <a:rPr lang="en-GB" sz="1400">
                <a:latin typeface="Arial"/>
                <a:cs typeface="Arial"/>
              </a:rPr>
              <a:t>A standard DSC initiated Xoserve project will be undertaken to deliver the chosen solution architecture working alongside a delivery partner. This route will require DSC customers to fully fund the development and subsequent operate costs for the solution thereafter.</a:t>
            </a:r>
          </a:p>
          <a:p>
            <a:pPr marL="456565" indent="-456565"/>
            <a:r>
              <a:rPr lang="en-GB" sz="1400">
                <a:latin typeface="Arial"/>
                <a:cs typeface="Arial"/>
              </a:rPr>
              <a:t>This option will be baselined at the end of design with any required change going through a change management process. </a:t>
            </a:r>
            <a:endParaRPr lang="en-GB" sz="1400"/>
          </a:p>
          <a:p>
            <a:pPr marL="456565" indent="-456565"/>
            <a:r>
              <a:rPr lang="en-GB" sz="1400">
                <a:latin typeface="Arial"/>
                <a:cs typeface="Arial"/>
              </a:rPr>
              <a:t>The IP will be retained by Xoserve.</a:t>
            </a:r>
            <a:endParaRPr lang="en-GB" sz="1400"/>
          </a:p>
          <a:p>
            <a:pPr marL="456565" indent="-456565"/>
            <a:endParaRPr lang="en-US"/>
          </a:p>
        </p:txBody>
      </p:sp>
    </p:spTree>
    <p:extLst>
      <p:ext uri="{BB962C8B-B14F-4D97-AF65-F5344CB8AC3E}">
        <p14:creationId xmlns:p14="http://schemas.microsoft.com/office/powerpoint/2010/main" val="35090715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BA328D-8B8B-483E-B7F7-5A479921C22C}"/>
              </a:ext>
            </a:extLst>
          </p:cNvPr>
          <p:cNvSpPr>
            <a:spLocks noGrp="1"/>
          </p:cNvSpPr>
          <p:nvPr>
            <p:ph type="title"/>
          </p:nvPr>
        </p:nvSpPr>
        <p:spPr/>
        <p:txBody>
          <a:bodyPr/>
          <a:lstStyle/>
          <a:p>
            <a:r>
              <a:rPr lang="en-GB"/>
              <a:t>Why choose Option 1?</a:t>
            </a:r>
          </a:p>
        </p:txBody>
      </p:sp>
      <p:sp>
        <p:nvSpPr>
          <p:cNvPr id="4" name="Rectangle: Top Corners Rounded 3">
            <a:extLst>
              <a:ext uri="{FF2B5EF4-FFF2-40B4-BE49-F238E27FC236}">
                <a16:creationId xmlns:a16="http://schemas.microsoft.com/office/drawing/2014/main" id="{F17733F9-7DE6-46BD-930C-E7AA85290BDB}"/>
              </a:ext>
            </a:extLst>
          </p:cNvPr>
          <p:cNvSpPr/>
          <p:nvPr/>
        </p:nvSpPr>
        <p:spPr>
          <a:xfrm rot="16200000">
            <a:off x="750722" y="793422"/>
            <a:ext cx="538752" cy="1047136"/>
          </a:xfrm>
          <a:prstGeom prst="round2SameRect">
            <a:avLst>
              <a:gd name="adj1" fmla="val 23967"/>
              <a:gd name="adj2" fmla="val 0"/>
            </a:avLst>
          </a:prstGeom>
          <a:solidFill>
            <a:schemeClr val="tx2">
              <a:lumMod val="60000"/>
              <a:lumOff val="40000"/>
            </a:schemeClr>
          </a:solidFill>
          <a:ln w="19050"/>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 rtlCol="0" anchor="ctr"/>
          <a:lstStyle/>
          <a:p>
            <a:pPr algn="ctr"/>
            <a:r>
              <a:rPr lang="en-GB"/>
              <a:t>SaaS</a:t>
            </a:r>
          </a:p>
        </p:txBody>
      </p:sp>
      <p:sp>
        <p:nvSpPr>
          <p:cNvPr id="5" name="TextBox 4">
            <a:extLst>
              <a:ext uri="{FF2B5EF4-FFF2-40B4-BE49-F238E27FC236}">
                <a16:creationId xmlns:a16="http://schemas.microsoft.com/office/drawing/2014/main" id="{3DA60EEE-2A5A-475B-8F1E-A8DBAD341B8D}"/>
              </a:ext>
            </a:extLst>
          </p:cNvPr>
          <p:cNvSpPr txBox="1"/>
          <p:nvPr/>
        </p:nvSpPr>
        <p:spPr>
          <a:xfrm>
            <a:off x="1602658" y="1047613"/>
            <a:ext cx="10461522" cy="523220"/>
          </a:xfrm>
          <a:prstGeom prst="rect">
            <a:avLst/>
          </a:prstGeom>
          <a:noFill/>
        </p:spPr>
        <p:txBody>
          <a:bodyPr wrap="square" rtlCol="0">
            <a:spAutoFit/>
          </a:bodyPr>
          <a:lstStyle/>
          <a:p>
            <a:r>
              <a:rPr lang="en-US" sz="1400" i="1">
                <a:solidFill>
                  <a:srgbClr val="4E8ACA"/>
                </a:solidFill>
                <a:cs typeface="Arial"/>
              </a:rPr>
              <a:t>Software as a Service (SaaS), means the application is delivered as a service to the ‘customer’ without the complex &amp; costly software / infrastructure build and ongoing management activities that a new solution traditionally had to endure.</a:t>
            </a:r>
            <a:endParaRPr lang="en-GB" sz="1400" i="1">
              <a:solidFill>
                <a:srgbClr val="4E8ACA"/>
              </a:solidFill>
            </a:endParaRPr>
          </a:p>
        </p:txBody>
      </p:sp>
      <p:sp>
        <p:nvSpPr>
          <p:cNvPr id="6" name="Rectangle: Top Corners Rounded 5">
            <a:extLst>
              <a:ext uri="{FF2B5EF4-FFF2-40B4-BE49-F238E27FC236}">
                <a16:creationId xmlns:a16="http://schemas.microsoft.com/office/drawing/2014/main" id="{37EC5C09-4628-49B9-BFF6-4BFF388FAD3F}"/>
              </a:ext>
            </a:extLst>
          </p:cNvPr>
          <p:cNvSpPr/>
          <p:nvPr/>
        </p:nvSpPr>
        <p:spPr>
          <a:xfrm>
            <a:off x="3529298" y="3055182"/>
            <a:ext cx="2213705" cy="286429"/>
          </a:xfrm>
          <a:prstGeom prst="round2SameRect">
            <a:avLst>
              <a:gd name="adj1" fmla="val 31470"/>
              <a:gd name="adj2" fmla="val 0"/>
            </a:avLst>
          </a:prstGeom>
          <a:solidFill>
            <a:schemeClr val="bg1"/>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b"/>
          <a:lstStyle/>
          <a:p>
            <a:pPr algn="ctr"/>
            <a:r>
              <a:rPr lang="en-GB" sz="1600">
                <a:solidFill>
                  <a:srgbClr val="4E8ACA"/>
                </a:solidFill>
                <a:latin typeface="Arial" panose="020B0604020202020204" pitchFamily="34" charset="0"/>
                <a:cs typeface="Arial" panose="020B0604020202020204" pitchFamily="34" charset="0"/>
              </a:rPr>
              <a:t>Investment</a:t>
            </a:r>
          </a:p>
        </p:txBody>
      </p:sp>
      <p:sp>
        <p:nvSpPr>
          <p:cNvPr id="7" name="Rectangle: Top Corners Rounded 6">
            <a:extLst>
              <a:ext uri="{FF2B5EF4-FFF2-40B4-BE49-F238E27FC236}">
                <a16:creationId xmlns:a16="http://schemas.microsoft.com/office/drawing/2014/main" id="{205D5006-1D46-45EB-ADEA-6F231AECDD43}"/>
              </a:ext>
            </a:extLst>
          </p:cNvPr>
          <p:cNvSpPr/>
          <p:nvPr/>
        </p:nvSpPr>
        <p:spPr>
          <a:xfrm>
            <a:off x="6448996" y="3054473"/>
            <a:ext cx="2213705" cy="286429"/>
          </a:xfrm>
          <a:prstGeom prst="round2SameRect">
            <a:avLst>
              <a:gd name="adj1" fmla="val 31470"/>
              <a:gd name="adj2" fmla="val 0"/>
            </a:avLst>
          </a:prstGeom>
          <a:solidFill>
            <a:schemeClr val="bg1"/>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b"/>
          <a:lstStyle/>
          <a:p>
            <a:pPr algn="ctr"/>
            <a:r>
              <a:rPr lang="en-GB" sz="1600">
                <a:solidFill>
                  <a:srgbClr val="4E8ACA"/>
                </a:solidFill>
                <a:latin typeface="Arial" panose="020B0604020202020204" pitchFamily="34" charset="0"/>
                <a:cs typeface="Arial" panose="020B0604020202020204" pitchFamily="34" charset="0"/>
              </a:rPr>
              <a:t>Future MTB</a:t>
            </a:r>
          </a:p>
        </p:txBody>
      </p:sp>
      <p:sp>
        <p:nvSpPr>
          <p:cNvPr id="8" name="Rectangle: Top Corners Rounded 7">
            <a:extLst>
              <a:ext uri="{FF2B5EF4-FFF2-40B4-BE49-F238E27FC236}">
                <a16:creationId xmlns:a16="http://schemas.microsoft.com/office/drawing/2014/main" id="{F4251EAA-4D10-4E34-95AE-4851AAA90555}"/>
              </a:ext>
            </a:extLst>
          </p:cNvPr>
          <p:cNvSpPr/>
          <p:nvPr/>
        </p:nvSpPr>
        <p:spPr>
          <a:xfrm>
            <a:off x="9368695" y="3054472"/>
            <a:ext cx="2213705" cy="286429"/>
          </a:xfrm>
          <a:prstGeom prst="round2SameRect">
            <a:avLst>
              <a:gd name="adj1" fmla="val 31470"/>
              <a:gd name="adj2" fmla="val 0"/>
            </a:avLst>
          </a:prstGeom>
          <a:solidFill>
            <a:schemeClr val="bg1"/>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b"/>
          <a:lstStyle/>
          <a:p>
            <a:pPr algn="ctr"/>
            <a:r>
              <a:rPr lang="en-GB" sz="1600">
                <a:solidFill>
                  <a:srgbClr val="4E8ACA"/>
                </a:solidFill>
                <a:latin typeface="Arial" panose="020B0604020202020204" pitchFamily="34" charset="0"/>
                <a:cs typeface="Arial" panose="020B0604020202020204" pitchFamily="34" charset="0"/>
              </a:rPr>
              <a:t>Industry Change</a:t>
            </a:r>
          </a:p>
        </p:txBody>
      </p:sp>
      <p:sp>
        <p:nvSpPr>
          <p:cNvPr id="11" name="TextBox 10">
            <a:extLst>
              <a:ext uri="{FF2B5EF4-FFF2-40B4-BE49-F238E27FC236}">
                <a16:creationId xmlns:a16="http://schemas.microsoft.com/office/drawing/2014/main" id="{847515BC-D3B6-4A4A-9325-F39AE42D6B21}"/>
              </a:ext>
            </a:extLst>
          </p:cNvPr>
          <p:cNvSpPr txBox="1"/>
          <p:nvPr/>
        </p:nvSpPr>
        <p:spPr>
          <a:xfrm>
            <a:off x="496530" y="1667814"/>
            <a:ext cx="11488993" cy="1092607"/>
          </a:xfrm>
          <a:prstGeom prst="rect">
            <a:avLst/>
          </a:prstGeom>
          <a:noFill/>
        </p:spPr>
        <p:txBody>
          <a:bodyPr wrap="square" rtlCol="0">
            <a:spAutoFit/>
          </a:bodyPr>
          <a:lstStyle/>
          <a:p>
            <a:r>
              <a:rPr lang="en-US" sz="1300">
                <a:cs typeface="Arial"/>
              </a:rPr>
              <a:t>This approach has become a market trend with application vendors, offering mainstream applications, that can be configured (to an extent), via this model for a number of years now,  which we can all see the existence of the subscription offerings in things like Office 365,  Zoom, </a:t>
            </a:r>
            <a:r>
              <a:rPr lang="en-US" sz="1300" err="1">
                <a:cs typeface="Arial"/>
              </a:rPr>
              <a:t>DropBox</a:t>
            </a:r>
            <a:r>
              <a:rPr lang="en-US" sz="1300">
                <a:cs typeface="Arial"/>
              </a:rPr>
              <a:t>  </a:t>
            </a:r>
            <a:r>
              <a:rPr lang="en-US" sz="1300" err="1">
                <a:cs typeface="Arial"/>
              </a:rPr>
              <a:t>etc</a:t>
            </a:r>
            <a:r>
              <a:rPr lang="en-US" sz="1300">
                <a:cs typeface="Arial"/>
              </a:rPr>
              <a:t>… </a:t>
            </a:r>
            <a:br>
              <a:rPr lang="en-US" sz="1300">
                <a:cs typeface="Arial"/>
              </a:rPr>
            </a:br>
            <a:br>
              <a:rPr lang="en-US" sz="1300">
                <a:cs typeface="Arial"/>
              </a:rPr>
            </a:br>
            <a:r>
              <a:rPr lang="en-US" sz="1300">
                <a:cs typeface="Arial"/>
              </a:rPr>
              <a:t>Through Correla, the benefit of such an offering can be brought into our environment where a specific, industry aligned and purpose built offering can be developed, hence this SaaS option, provided through a subscription means: </a:t>
            </a:r>
          </a:p>
        </p:txBody>
      </p:sp>
      <p:sp>
        <p:nvSpPr>
          <p:cNvPr id="12" name="Rectangle: Top Corners Rounded 11">
            <a:extLst>
              <a:ext uri="{FF2B5EF4-FFF2-40B4-BE49-F238E27FC236}">
                <a16:creationId xmlns:a16="http://schemas.microsoft.com/office/drawing/2014/main" id="{1B13CD8D-5468-4ADC-9B5F-2C1AF01AFF7A}"/>
              </a:ext>
            </a:extLst>
          </p:cNvPr>
          <p:cNvSpPr/>
          <p:nvPr/>
        </p:nvSpPr>
        <p:spPr>
          <a:xfrm>
            <a:off x="609600" y="3054472"/>
            <a:ext cx="2213705" cy="286429"/>
          </a:xfrm>
          <a:prstGeom prst="round2SameRect">
            <a:avLst>
              <a:gd name="adj1" fmla="val 31470"/>
              <a:gd name="adj2" fmla="val 0"/>
            </a:avLst>
          </a:prstGeom>
          <a:solidFill>
            <a:schemeClr val="bg1"/>
          </a:solidFill>
          <a:ln w="19050"/>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b"/>
          <a:lstStyle/>
          <a:p>
            <a:pPr algn="ctr"/>
            <a:r>
              <a:rPr lang="en-GB" sz="1600">
                <a:solidFill>
                  <a:srgbClr val="4E8ACA"/>
                </a:solidFill>
                <a:latin typeface="Arial"/>
                <a:cs typeface="Arial"/>
              </a:rPr>
              <a:t>Requirements/build</a:t>
            </a:r>
            <a:endParaRPr lang="en-GB" sz="1600">
              <a:solidFill>
                <a:srgbClr val="4E8ACA"/>
              </a:solidFill>
              <a:latin typeface="Arial" panose="020B0604020202020204" pitchFamily="34" charset="0"/>
              <a:cs typeface="Arial" panose="020B0604020202020204" pitchFamily="34" charset="0"/>
            </a:endParaRPr>
          </a:p>
        </p:txBody>
      </p:sp>
      <p:sp>
        <p:nvSpPr>
          <p:cNvPr id="13" name="Content Placeholder 2">
            <a:extLst>
              <a:ext uri="{FF2B5EF4-FFF2-40B4-BE49-F238E27FC236}">
                <a16:creationId xmlns:a16="http://schemas.microsoft.com/office/drawing/2014/main" id="{DE599E80-4F39-40EB-9991-2B7A0C629023}"/>
              </a:ext>
            </a:extLst>
          </p:cNvPr>
          <p:cNvSpPr txBox="1">
            <a:spLocks/>
          </p:cNvSpPr>
          <p:nvPr/>
        </p:nvSpPr>
        <p:spPr>
          <a:xfrm>
            <a:off x="458446" y="3492077"/>
            <a:ext cx="2516012" cy="1840984"/>
          </a:xfrm>
          <a:prstGeom prst="rect">
            <a:avLst/>
          </a:prstGeom>
        </p:spPr>
        <p:txBody>
          <a:bodyPr vert="horz" lIns="91440" tIns="45720" rIns="91440" bIns="45720" rtlCol="0" anchor="t">
            <a:noAutofit/>
          </a:bodyPr>
          <a:lst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267970" indent="-267970">
              <a:buClr>
                <a:srgbClr val="00B050"/>
              </a:buClr>
              <a:buSzPct val="150000"/>
              <a:buFont typeface="Wingdings" panose="05000000000000000000" pitchFamily="2" charset="2"/>
              <a:buChar char="ü"/>
            </a:pPr>
            <a:r>
              <a:rPr lang="en-GB" sz="1050">
                <a:solidFill>
                  <a:schemeClr val="bg1">
                    <a:lumMod val="50000"/>
                  </a:schemeClr>
                </a:solidFill>
                <a:latin typeface="Arial"/>
                <a:cs typeface="Arial"/>
              </a:rPr>
              <a:t>Existing industry activities remain supported</a:t>
            </a:r>
            <a:endParaRPr lang="en-US">
              <a:solidFill>
                <a:schemeClr val="bg1">
                  <a:lumMod val="50000"/>
                </a:schemeClr>
              </a:solidFill>
              <a:latin typeface="Arial"/>
              <a:cs typeface="Arial"/>
            </a:endParaRPr>
          </a:p>
          <a:p>
            <a:pPr marL="267970" indent="-267970">
              <a:buClr>
                <a:srgbClr val="00B050"/>
              </a:buClr>
              <a:buSzPct val="150000"/>
              <a:buFont typeface="Wingdings" panose="05000000000000000000" pitchFamily="2" charset="2"/>
              <a:buChar char="ü"/>
            </a:pPr>
            <a:r>
              <a:rPr lang="en-GB" sz="1050">
                <a:solidFill>
                  <a:schemeClr val="bg1">
                    <a:lumMod val="50000"/>
                  </a:schemeClr>
                </a:solidFill>
                <a:latin typeface="Arial"/>
                <a:cs typeface="Arial"/>
              </a:rPr>
              <a:t>Ability to modify UX/UI during development</a:t>
            </a:r>
            <a:endParaRPr lang="en-GB" sz="1050">
              <a:solidFill>
                <a:schemeClr val="bg1">
                  <a:lumMod val="50000"/>
                </a:schemeClr>
              </a:solidFill>
            </a:endParaRPr>
          </a:p>
          <a:p>
            <a:pPr marL="267970" indent="-267970">
              <a:buClr>
                <a:srgbClr val="00B050"/>
              </a:buClr>
              <a:buSzPct val="150000"/>
              <a:buFont typeface="Wingdings" panose="05000000000000000000" pitchFamily="2" charset="2"/>
              <a:buChar char="ü"/>
            </a:pPr>
            <a:r>
              <a:rPr lang="en-GB" sz="1050">
                <a:solidFill>
                  <a:schemeClr val="bg1">
                    <a:lumMod val="50000"/>
                  </a:schemeClr>
                </a:solidFill>
                <a:latin typeface="Arial"/>
                <a:cs typeface="Arial"/>
              </a:rPr>
              <a:t>Earlier release of new functionality whilst minimising impact on customer systems/processes</a:t>
            </a:r>
            <a:endParaRPr lang="en-GB" sz="1050">
              <a:solidFill>
                <a:schemeClr val="bg1">
                  <a:lumMod val="50000"/>
                </a:schemeClr>
              </a:solidFill>
            </a:endParaRPr>
          </a:p>
          <a:p>
            <a:pPr marL="267970" indent="-267970">
              <a:buClr>
                <a:srgbClr val="00B050"/>
              </a:buClr>
              <a:buSzPct val="150000"/>
              <a:buFont typeface="Wingdings" panose="05000000000000000000" pitchFamily="2" charset="2"/>
              <a:buChar char="ü"/>
            </a:pPr>
            <a:endParaRPr lang="en-GB" sz="1050">
              <a:solidFill>
                <a:schemeClr val="bg1">
                  <a:lumMod val="50000"/>
                </a:schemeClr>
              </a:solidFill>
            </a:endParaRPr>
          </a:p>
          <a:p>
            <a:pPr marL="267970" indent="-267970">
              <a:buClr>
                <a:srgbClr val="00B050"/>
              </a:buClr>
              <a:buFont typeface="Wingdings" panose="05000000000000000000" pitchFamily="2" charset="2"/>
              <a:buChar char="ü"/>
            </a:pPr>
            <a:endParaRPr lang="en-GB" sz="1050">
              <a:solidFill>
                <a:schemeClr val="bg1">
                  <a:lumMod val="50000"/>
                </a:schemeClr>
              </a:solidFill>
            </a:endParaRPr>
          </a:p>
          <a:p>
            <a:pPr marL="0" indent="0">
              <a:buNone/>
            </a:pPr>
            <a:endParaRPr lang="en-GB" sz="1050">
              <a:solidFill>
                <a:schemeClr val="bg1">
                  <a:lumMod val="50000"/>
                </a:schemeClr>
              </a:solidFill>
            </a:endParaRPr>
          </a:p>
          <a:p>
            <a:pPr marL="456565" indent="-456565"/>
            <a:endParaRPr lang="en-GB" sz="1050">
              <a:solidFill>
                <a:schemeClr val="bg1">
                  <a:lumMod val="50000"/>
                </a:schemeClr>
              </a:solidFill>
            </a:endParaRPr>
          </a:p>
        </p:txBody>
      </p:sp>
      <p:sp>
        <p:nvSpPr>
          <p:cNvPr id="14" name="Content Placeholder 2">
            <a:extLst>
              <a:ext uri="{FF2B5EF4-FFF2-40B4-BE49-F238E27FC236}">
                <a16:creationId xmlns:a16="http://schemas.microsoft.com/office/drawing/2014/main" id="{C2B64474-E9D5-4CBB-81ED-0B8071A8961A}"/>
              </a:ext>
            </a:extLst>
          </p:cNvPr>
          <p:cNvSpPr txBox="1">
            <a:spLocks/>
          </p:cNvSpPr>
          <p:nvPr/>
        </p:nvSpPr>
        <p:spPr>
          <a:xfrm>
            <a:off x="3378143" y="3492077"/>
            <a:ext cx="2516012" cy="1639267"/>
          </a:xfrm>
          <a:prstGeom prst="rect">
            <a:avLst/>
          </a:prstGeom>
        </p:spPr>
        <p:txBody>
          <a:bodyPr vert="horz" lIns="91440" tIns="45720" rIns="91440" bIns="45720" rtlCol="0">
            <a:noAutofit/>
          </a:bodyPr>
          <a:lst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268288" indent="-268288">
              <a:buClr>
                <a:srgbClr val="00B050"/>
              </a:buClr>
              <a:buSzPct val="150000"/>
              <a:buFont typeface="Wingdings" panose="05000000000000000000" pitchFamily="2" charset="2"/>
              <a:buChar char="ü"/>
            </a:pPr>
            <a:r>
              <a:rPr lang="en-GB" sz="1050">
                <a:solidFill>
                  <a:schemeClr val="bg1">
                    <a:lumMod val="50000"/>
                  </a:schemeClr>
                </a:solidFill>
              </a:rPr>
              <a:t>No significant upfront investment costs for building the solution</a:t>
            </a:r>
          </a:p>
          <a:p>
            <a:pPr marL="268288" indent="-268288">
              <a:buClr>
                <a:srgbClr val="00B050"/>
              </a:buClr>
              <a:buSzPct val="150000"/>
              <a:buFont typeface="Wingdings" panose="05000000000000000000" pitchFamily="2" charset="2"/>
              <a:buChar char="ü"/>
            </a:pPr>
            <a:r>
              <a:rPr lang="en-GB" sz="1050">
                <a:solidFill>
                  <a:schemeClr val="bg1">
                    <a:lumMod val="50000"/>
                  </a:schemeClr>
                </a:solidFill>
              </a:rPr>
              <a:t>Risks of overspend are removed, as scope &amp; delivery commitments are agreed</a:t>
            </a:r>
          </a:p>
          <a:p>
            <a:pPr marL="268288" indent="-268288">
              <a:buClr>
                <a:srgbClr val="00B050"/>
              </a:buClr>
              <a:buSzPct val="150000"/>
              <a:buFont typeface="Wingdings" panose="05000000000000000000" pitchFamily="2" charset="2"/>
              <a:buChar char="ü"/>
            </a:pPr>
            <a:r>
              <a:rPr lang="en-GB" sz="1050">
                <a:solidFill>
                  <a:schemeClr val="bg1">
                    <a:lumMod val="50000"/>
                  </a:schemeClr>
                </a:solidFill>
              </a:rPr>
              <a:t>Approach drives efficiency as ‘Correla’ has invested interest to get it right first time and customer aligned standards</a:t>
            </a:r>
          </a:p>
          <a:p>
            <a:pPr marL="268288" indent="-268288">
              <a:buClr>
                <a:srgbClr val="00B050"/>
              </a:buClr>
              <a:buSzPct val="125000"/>
              <a:buFont typeface="Wingdings" panose="05000000000000000000" pitchFamily="2" charset="2"/>
              <a:buChar char="ü"/>
            </a:pPr>
            <a:endParaRPr lang="en-GB" sz="1050">
              <a:solidFill>
                <a:schemeClr val="bg1">
                  <a:lumMod val="50000"/>
                </a:schemeClr>
              </a:solidFill>
            </a:endParaRPr>
          </a:p>
          <a:p>
            <a:pPr marL="268288" indent="-268288">
              <a:buClr>
                <a:srgbClr val="00B050"/>
              </a:buClr>
              <a:buSzPct val="125000"/>
              <a:buFont typeface="Wingdings" panose="05000000000000000000" pitchFamily="2" charset="2"/>
              <a:buChar char="ü"/>
            </a:pPr>
            <a:endParaRPr lang="en-GB" sz="1050">
              <a:solidFill>
                <a:schemeClr val="bg1">
                  <a:lumMod val="50000"/>
                </a:schemeClr>
              </a:solidFill>
            </a:endParaRPr>
          </a:p>
          <a:p>
            <a:pPr marL="268288" indent="-268288">
              <a:buClr>
                <a:srgbClr val="00B050"/>
              </a:buClr>
              <a:buFont typeface="Wingdings" panose="05000000000000000000" pitchFamily="2" charset="2"/>
              <a:buChar char="ü"/>
            </a:pPr>
            <a:endParaRPr lang="en-GB" sz="1050">
              <a:solidFill>
                <a:schemeClr val="bg1">
                  <a:lumMod val="50000"/>
                </a:schemeClr>
              </a:solidFill>
            </a:endParaRPr>
          </a:p>
          <a:p>
            <a:pPr marL="0" indent="0">
              <a:buFont typeface="Arial" panose="020B0604020202020204" pitchFamily="34" charset="0"/>
              <a:buNone/>
            </a:pPr>
            <a:endParaRPr lang="en-GB" sz="1050">
              <a:solidFill>
                <a:schemeClr val="bg1">
                  <a:lumMod val="50000"/>
                </a:schemeClr>
              </a:solidFill>
            </a:endParaRPr>
          </a:p>
          <a:p>
            <a:endParaRPr lang="en-GB" sz="1050">
              <a:solidFill>
                <a:schemeClr val="bg1">
                  <a:lumMod val="50000"/>
                </a:schemeClr>
              </a:solidFill>
            </a:endParaRPr>
          </a:p>
        </p:txBody>
      </p:sp>
      <p:sp>
        <p:nvSpPr>
          <p:cNvPr id="15" name="Content Placeholder 2">
            <a:extLst>
              <a:ext uri="{FF2B5EF4-FFF2-40B4-BE49-F238E27FC236}">
                <a16:creationId xmlns:a16="http://schemas.microsoft.com/office/drawing/2014/main" id="{DC6D5DAA-4D1C-4C97-9581-0852FE4164CC}"/>
              </a:ext>
            </a:extLst>
          </p:cNvPr>
          <p:cNvSpPr txBox="1">
            <a:spLocks/>
          </p:cNvSpPr>
          <p:nvPr/>
        </p:nvSpPr>
        <p:spPr>
          <a:xfrm>
            <a:off x="6297840" y="3492077"/>
            <a:ext cx="2516012" cy="1756198"/>
          </a:xfrm>
          <a:prstGeom prst="rect">
            <a:avLst/>
          </a:prstGeom>
        </p:spPr>
        <p:txBody>
          <a:bodyPr vert="horz" lIns="91440" tIns="45720" rIns="91440" bIns="45720" rtlCol="0">
            <a:noAutofit/>
          </a:bodyPr>
          <a:lst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268288" indent="-268288">
              <a:buClr>
                <a:srgbClr val="00B050"/>
              </a:buClr>
              <a:buSzPct val="150000"/>
              <a:buFont typeface="Wingdings" panose="05000000000000000000" pitchFamily="2" charset="2"/>
              <a:buChar char="ü"/>
            </a:pPr>
            <a:r>
              <a:rPr lang="en-GB" sz="1050">
                <a:solidFill>
                  <a:schemeClr val="bg1">
                    <a:lumMod val="50000"/>
                  </a:schemeClr>
                </a:solidFill>
              </a:rPr>
              <a:t>Ongoing subscription cost are predictable (only subject to inflation)</a:t>
            </a:r>
          </a:p>
          <a:p>
            <a:pPr marL="268288" indent="-268288">
              <a:buClr>
                <a:srgbClr val="00B050"/>
              </a:buClr>
              <a:buSzPct val="150000"/>
              <a:buFont typeface="Wingdings" panose="05000000000000000000" pitchFamily="2" charset="2"/>
              <a:buChar char="ü"/>
            </a:pPr>
            <a:r>
              <a:rPr lang="en-GB" sz="1050">
                <a:solidFill>
                  <a:schemeClr val="bg1">
                    <a:lumMod val="50000"/>
                  </a:schemeClr>
                </a:solidFill>
              </a:rPr>
              <a:t>No peaks in cost for future technical upgrade / re-platforming, the costs are inclusive of the subscription</a:t>
            </a:r>
          </a:p>
          <a:p>
            <a:pPr marL="268288" indent="-268288">
              <a:buClr>
                <a:srgbClr val="00B050"/>
              </a:buClr>
              <a:buSzPct val="150000"/>
              <a:buFont typeface="Wingdings" panose="05000000000000000000" pitchFamily="2" charset="2"/>
              <a:buChar char="ü"/>
            </a:pPr>
            <a:r>
              <a:rPr lang="en-GB" sz="1050">
                <a:solidFill>
                  <a:schemeClr val="bg1">
                    <a:lumMod val="50000"/>
                  </a:schemeClr>
                </a:solidFill>
              </a:rPr>
              <a:t>Stability of service exists, as SaaS offered in stand alone fashion (not reliant on DSC+)</a:t>
            </a:r>
          </a:p>
          <a:p>
            <a:pPr marL="268288" indent="-268288">
              <a:buClr>
                <a:srgbClr val="00B050"/>
              </a:buClr>
              <a:buSzPct val="125000"/>
              <a:buFont typeface="Wingdings" panose="05000000000000000000" pitchFamily="2" charset="2"/>
              <a:buChar char="ü"/>
            </a:pPr>
            <a:endParaRPr lang="en-GB" sz="1050">
              <a:solidFill>
                <a:schemeClr val="bg1">
                  <a:lumMod val="50000"/>
                </a:schemeClr>
              </a:solidFill>
            </a:endParaRPr>
          </a:p>
          <a:p>
            <a:pPr marL="268288" indent="-268288">
              <a:buClr>
                <a:srgbClr val="00B050"/>
              </a:buClr>
              <a:buSzPct val="125000"/>
              <a:buFont typeface="Wingdings" panose="05000000000000000000" pitchFamily="2" charset="2"/>
              <a:buChar char="ü"/>
            </a:pPr>
            <a:endParaRPr lang="en-GB" sz="1050">
              <a:solidFill>
                <a:schemeClr val="bg1">
                  <a:lumMod val="50000"/>
                </a:schemeClr>
              </a:solidFill>
            </a:endParaRPr>
          </a:p>
          <a:p>
            <a:pPr marL="268288" indent="-268288">
              <a:buClr>
                <a:srgbClr val="00B050"/>
              </a:buClr>
              <a:buFont typeface="Wingdings" panose="05000000000000000000" pitchFamily="2" charset="2"/>
              <a:buChar char="ü"/>
            </a:pPr>
            <a:endParaRPr lang="en-GB" sz="1050">
              <a:solidFill>
                <a:schemeClr val="bg1">
                  <a:lumMod val="50000"/>
                </a:schemeClr>
              </a:solidFill>
            </a:endParaRPr>
          </a:p>
          <a:p>
            <a:pPr marL="0" indent="0">
              <a:buFont typeface="Arial" panose="020B0604020202020204" pitchFamily="34" charset="0"/>
              <a:buNone/>
            </a:pPr>
            <a:endParaRPr lang="en-GB" sz="1050">
              <a:solidFill>
                <a:schemeClr val="bg1">
                  <a:lumMod val="50000"/>
                </a:schemeClr>
              </a:solidFill>
            </a:endParaRPr>
          </a:p>
          <a:p>
            <a:endParaRPr lang="en-GB" sz="1050">
              <a:solidFill>
                <a:schemeClr val="bg1">
                  <a:lumMod val="50000"/>
                </a:schemeClr>
              </a:solidFill>
            </a:endParaRPr>
          </a:p>
        </p:txBody>
      </p:sp>
      <p:sp>
        <p:nvSpPr>
          <p:cNvPr id="16" name="Content Placeholder 2">
            <a:extLst>
              <a:ext uri="{FF2B5EF4-FFF2-40B4-BE49-F238E27FC236}">
                <a16:creationId xmlns:a16="http://schemas.microsoft.com/office/drawing/2014/main" id="{477A1855-78BB-47B3-BD7B-1745AF095C1A}"/>
              </a:ext>
            </a:extLst>
          </p:cNvPr>
          <p:cNvSpPr txBox="1">
            <a:spLocks/>
          </p:cNvSpPr>
          <p:nvPr/>
        </p:nvSpPr>
        <p:spPr>
          <a:xfrm>
            <a:off x="9217542" y="3492077"/>
            <a:ext cx="2516012" cy="1840984"/>
          </a:xfrm>
          <a:prstGeom prst="rect">
            <a:avLst/>
          </a:prstGeom>
        </p:spPr>
        <p:txBody>
          <a:bodyPr vert="horz" lIns="91440" tIns="45720" rIns="91440" bIns="45720" rtlCol="0">
            <a:noAutofit/>
          </a:bodyPr>
          <a:lst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268288" indent="-268288">
              <a:buClr>
                <a:srgbClr val="00B050"/>
              </a:buClr>
              <a:buSzPct val="150000"/>
              <a:buFont typeface="Wingdings" panose="05000000000000000000" pitchFamily="2" charset="2"/>
              <a:buChar char="ü"/>
            </a:pPr>
            <a:r>
              <a:rPr lang="en-GB" sz="1050">
                <a:solidFill>
                  <a:schemeClr val="bg1">
                    <a:lumMod val="50000"/>
                  </a:schemeClr>
                </a:solidFill>
              </a:rPr>
              <a:t>Choice of change investment options available (upfront or subscription adjustment) – always elected never forced </a:t>
            </a:r>
          </a:p>
          <a:p>
            <a:pPr marL="268288" indent="-268288">
              <a:buClr>
                <a:srgbClr val="00B050"/>
              </a:buClr>
              <a:buSzPct val="150000"/>
              <a:buFont typeface="Wingdings" panose="05000000000000000000" pitchFamily="2" charset="2"/>
              <a:buChar char="ü"/>
            </a:pPr>
            <a:r>
              <a:rPr lang="en-GB" sz="1050">
                <a:solidFill>
                  <a:schemeClr val="bg1">
                    <a:lumMod val="50000"/>
                  </a:schemeClr>
                </a:solidFill>
              </a:rPr>
              <a:t>Impact of large industry change costs, spreadable over time into the subscription </a:t>
            </a:r>
          </a:p>
          <a:p>
            <a:pPr marL="268288" indent="-268288">
              <a:buClr>
                <a:srgbClr val="00B050"/>
              </a:buClr>
              <a:buSzPct val="150000"/>
              <a:buFont typeface="Wingdings" panose="05000000000000000000" pitchFamily="2" charset="2"/>
              <a:buChar char="ü"/>
            </a:pPr>
            <a:r>
              <a:rPr lang="en-GB" sz="1050">
                <a:solidFill>
                  <a:schemeClr val="bg1">
                    <a:lumMod val="50000"/>
                  </a:schemeClr>
                </a:solidFill>
              </a:rPr>
              <a:t>An industry solution is in place that can be changed and evolved with the industry  </a:t>
            </a:r>
          </a:p>
          <a:p>
            <a:pPr marL="268288" indent="-268288">
              <a:buClr>
                <a:srgbClr val="00B050"/>
              </a:buClr>
              <a:buSzPct val="125000"/>
              <a:buFont typeface="Wingdings" panose="05000000000000000000" pitchFamily="2" charset="2"/>
              <a:buChar char="ü"/>
            </a:pPr>
            <a:endParaRPr lang="en-GB" sz="1050">
              <a:solidFill>
                <a:schemeClr val="bg1">
                  <a:lumMod val="50000"/>
                </a:schemeClr>
              </a:solidFill>
            </a:endParaRPr>
          </a:p>
          <a:p>
            <a:pPr marL="268288" indent="-268288">
              <a:buClr>
                <a:srgbClr val="00B050"/>
              </a:buClr>
              <a:buFont typeface="Wingdings" panose="05000000000000000000" pitchFamily="2" charset="2"/>
              <a:buChar char="ü"/>
            </a:pPr>
            <a:endParaRPr lang="en-GB" sz="1050">
              <a:solidFill>
                <a:schemeClr val="bg1">
                  <a:lumMod val="50000"/>
                </a:schemeClr>
              </a:solidFill>
            </a:endParaRPr>
          </a:p>
          <a:p>
            <a:pPr marL="0" indent="0">
              <a:buFont typeface="Arial" panose="020B0604020202020204" pitchFamily="34" charset="0"/>
              <a:buNone/>
            </a:pPr>
            <a:endParaRPr lang="en-GB" sz="1050">
              <a:solidFill>
                <a:schemeClr val="bg1">
                  <a:lumMod val="50000"/>
                </a:schemeClr>
              </a:solidFill>
            </a:endParaRPr>
          </a:p>
          <a:p>
            <a:endParaRPr lang="en-GB" sz="1050">
              <a:solidFill>
                <a:schemeClr val="bg1">
                  <a:lumMod val="50000"/>
                </a:schemeClr>
              </a:solidFill>
            </a:endParaRPr>
          </a:p>
        </p:txBody>
      </p:sp>
      <p:sp>
        <p:nvSpPr>
          <p:cNvPr id="18" name="TextBox 17">
            <a:extLst>
              <a:ext uri="{FF2B5EF4-FFF2-40B4-BE49-F238E27FC236}">
                <a16:creationId xmlns:a16="http://schemas.microsoft.com/office/drawing/2014/main" id="{3F27A5E1-86EE-4AFE-93C6-222BFB575182}"/>
              </a:ext>
            </a:extLst>
          </p:cNvPr>
          <p:cNvSpPr txBox="1"/>
          <p:nvPr/>
        </p:nvSpPr>
        <p:spPr>
          <a:xfrm rot="16200000">
            <a:off x="-642842" y="4541966"/>
            <a:ext cx="1798890" cy="276999"/>
          </a:xfrm>
          <a:prstGeom prst="rect">
            <a:avLst/>
          </a:prstGeom>
          <a:noFill/>
        </p:spPr>
        <p:txBody>
          <a:bodyPr wrap="none" rtlCol="0">
            <a:spAutoFit/>
          </a:bodyPr>
          <a:lstStyle/>
          <a:p>
            <a:r>
              <a:rPr lang="en-GB" sz="1200" i="1">
                <a:solidFill>
                  <a:srgbClr val="4E8ACA"/>
                </a:solidFill>
              </a:rPr>
              <a:t>Key Customer Benefits </a:t>
            </a:r>
          </a:p>
        </p:txBody>
      </p:sp>
      <p:cxnSp>
        <p:nvCxnSpPr>
          <p:cNvPr id="20" name="Straight Arrow Connector 19">
            <a:extLst>
              <a:ext uri="{FF2B5EF4-FFF2-40B4-BE49-F238E27FC236}">
                <a16:creationId xmlns:a16="http://schemas.microsoft.com/office/drawing/2014/main" id="{C562D474-5E29-4C92-9400-988FEB35DC5A}"/>
              </a:ext>
            </a:extLst>
          </p:cNvPr>
          <p:cNvCxnSpPr>
            <a:cxnSpLocks/>
            <a:stCxn id="18" idx="3"/>
          </p:cNvCxnSpPr>
          <p:nvPr/>
        </p:nvCxnSpPr>
        <p:spPr>
          <a:xfrm flipV="1">
            <a:off x="256603" y="3347561"/>
            <a:ext cx="0" cy="433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ECE35C17-B29B-4E76-A1BC-FCA2CCA8AD29}"/>
              </a:ext>
            </a:extLst>
          </p:cNvPr>
          <p:cNvCxnSpPr>
            <a:cxnSpLocks/>
          </p:cNvCxnSpPr>
          <p:nvPr/>
        </p:nvCxnSpPr>
        <p:spPr>
          <a:xfrm>
            <a:off x="256603" y="5652611"/>
            <a:ext cx="0" cy="43346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5" name="Rectangle: Rounded Corners 24">
            <a:extLst>
              <a:ext uri="{FF2B5EF4-FFF2-40B4-BE49-F238E27FC236}">
                <a16:creationId xmlns:a16="http://schemas.microsoft.com/office/drawing/2014/main" id="{2A601B89-6710-494C-974A-4157FD4275CF}"/>
              </a:ext>
            </a:extLst>
          </p:cNvPr>
          <p:cNvSpPr/>
          <p:nvPr/>
        </p:nvSpPr>
        <p:spPr>
          <a:xfrm>
            <a:off x="822596" y="5694181"/>
            <a:ext cx="314324" cy="314324"/>
          </a:xfrm>
          <a:prstGeom prst="roundRect">
            <a:avLst/>
          </a:prstGeom>
          <a:solidFill>
            <a:schemeClr val="bg1"/>
          </a:solidFill>
          <a:ln w="19050">
            <a:solidFill>
              <a:srgbClr val="00421E"/>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2000">
                <a:solidFill>
                  <a:srgbClr val="00B050"/>
                </a:solidFill>
              </a:rPr>
              <a:t>1</a:t>
            </a:r>
          </a:p>
        </p:txBody>
      </p:sp>
      <p:sp>
        <p:nvSpPr>
          <p:cNvPr id="26" name="Rectangle: Rounded Corners 25">
            <a:extLst>
              <a:ext uri="{FF2B5EF4-FFF2-40B4-BE49-F238E27FC236}">
                <a16:creationId xmlns:a16="http://schemas.microsoft.com/office/drawing/2014/main" id="{D4BAA254-D5AA-469C-B2F2-EB8FBB5FAC3C}"/>
              </a:ext>
            </a:extLst>
          </p:cNvPr>
          <p:cNvSpPr/>
          <p:nvPr/>
        </p:nvSpPr>
        <p:spPr>
          <a:xfrm>
            <a:off x="4623268" y="5694181"/>
            <a:ext cx="314324" cy="314324"/>
          </a:xfrm>
          <a:prstGeom prst="roundRect">
            <a:avLst/>
          </a:prstGeom>
          <a:solidFill>
            <a:schemeClr val="bg1"/>
          </a:solidFill>
          <a:ln w="19050">
            <a:solidFill>
              <a:srgbClr val="00421E"/>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2000">
                <a:solidFill>
                  <a:srgbClr val="00B050"/>
                </a:solidFill>
              </a:rPr>
              <a:t>2</a:t>
            </a:r>
          </a:p>
        </p:txBody>
      </p:sp>
      <p:sp>
        <p:nvSpPr>
          <p:cNvPr id="27" name="Rectangle: Rounded Corners 26">
            <a:extLst>
              <a:ext uri="{FF2B5EF4-FFF2-40B4-BE49-F238E27FC236}">
                <a16:creationId xmlns:a16="http://schemas.microsoft.com/office/drawing/2014/main" id="{78D83047-F21B-4034-9AED-BCA9BF0AD2D4}"/>
              </a:ext>
            </a:extLst>
          </p:cNvPr>
          <p:cNvSpPr/>
          <p:nvPr/>
        </p:nvSpPr>
        <p:spPr>
          <a:xfrm>
            <a:off x="8423940" y="5687634"/>
            <a:ext cx="314324" cy="314324"/>
          </a:xfrm>
          <a:prstGeom prst="roundRect">
            <a:avLst/>
          </a:prstGeom>
          <a:solidFill>
            <a:schemeClr val="bg1"/>
          </a:solidFill>
          <a:ln w="19050">
            <a:solidFill>
              <a:srgbClr val="00421E"/>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2000">
                <a:solidFill>
                  <a:srgbClr val="00B050"/>
                </a:solidFill>
              </a:rPr>
              <a:t>3</a:t>
            </a:r>
          </a:p>
        </p:txBody>
      </p:sp>
      <p:sp>
        <p:nvSpPr>
          <p:cNvPr id="28" name="TextBox 27">
            <a:extLst>
              <a:ext uri="{FF2B5EF4-FFF2-40B4-BE49-F238E27FC236}">
                <a16:creationId xmlns:a16="http://schemas.microsoft.com/office/drawing/2014/main" id="{7C9FC4E8-88B3-44AD-B6E4-D077C91BF399}"/>
              </a:ext>
            </a:extLst>
          </p:cNvPr>
          <p:cNvSpPr txBox="1"/>
          <p:nvPr/>
        </p:nvSpPr>
        <p:spPr>
          <a:xfrm>
            <a:off x="1199073" y="5694181"/>
            <a:ext cx="2597056" cy="307777"/>
          </a:xfrm>
          <a:prstGeom prst="rect">
            <a:avLst/>
          </a:prstGeom>
          <a:noFill/>
        </p:spPr>
        <p:txBody>
          <a:bodyPr wrap="square" rtlCol="0">
            <a:spAutoFit/>
          </a:bodyPr>
          <a:lstStyle/>
          <a:p>
            <a:r>
              <a:rPr lang="en-GB" sz="1400">
                <a:solidFill>
                  <a:srgbClr val="00B050"/>
                </a:solidFill>
              </a:rPr>
              <a:t>Removes Investment Peaks</a:t>
            </a:r>
          </a:p>
        </p:txBody>
      </p:sp>
      <p:sp>
        <p:nvSpPr>
          <p:cNvPr id="29" name="TextBox 28">
            <a:extLst>
              <a:ext uri="{FF2B5EF4-FFF2-40B4-BE49-F238E27FC236}">
                <a16:creationId xmlns:a16="http://schemas.microsoft.com/office/drawing/2014/main" id="{D9D5C61A-08B5-4009-B78C-BD2138C2172A}"/>
              </a:ext>
            </a:extLst>
          </p:cNvPr>
          <p:cNvSpPr txBox="1"/>
          <p:nvPr/>
        </p:nvSpPr>
        <p:spPr>
          <a:xfrm>
            <a:off x="5018123" y="5694181"/>
            <a:ext cx="2597056" cy="307777"/>
          </a:xfrm>
          <a:prstGeom prst="rect">
            <a:avLst/>
          </a:prstGeom>
          <a:noFill/>
        </p:spPr>
        <p:txBody>
          <a:bodyPr wrap="square" rtlCol="0">
            <a:spAutoFit/>
          </a:bodyPr>
          <a:lstStyle/>
          <a:p>
            <a:r>
              <a:rPr lang="en-GB" sz="1400">
                <a:solidFill>
                  <a:srgbClr val="00B050"/>
                </a:solidFill>
              </a:rPr>
              <a:t>Removes Service Risk</a:t>
            </a:r>
          </a:p>
        </p:txBody>
      </p:sp>
      <p:sp>
        <p:nvSpPr>
          <p:cNvPr id="30" name="TextBox 29">
            <a:extLst>
              <a:ext uri="{FF2B5EF4-FFF2-40B4-BE49-F238E27FC236}">
                <a16:creationId xmlns:a16="http://schemas.microsoft.com/office/drawing/2014/main" id="{0E8BF719-AFFB-4FC4-BEEE-223D4C5D2D20}"/>
              </a:ext>
            </a:extLst>
          </p:cNvPr>
          <p:cNvSpPr txBox="1"/>
          <p:nvPr/>
        </p:nvSpPr>
        <p:spPr>
          <a:xfrm>
            <a:off x="8816980" y="5682394"/>
            <a:ext cx="2765420" cy="307777"/>
          </a:xfrm>
          <a:prstGeom prst="rect">
            <a:avLst/>
          </a:prstGeom>
          <a:noFill/>
        </p:spPr>
        <p:txBody>
          <a:bodyPr wrap="square" rtlCol="0">
            <a:spAutoFit/>
          </a:bodyPr>
          <a:lstStyle/>
          <a:p>
            <a:r>
              <a:rPr lang="en-GB" sz="1400">
                <a:solidFill>
                  <a:srgbClr val="00B050"/>
                </a:solidFill>
              </a:rPr>
              <a:t>Guarantees longevity of solution</a:t>
            </a:r>
          </a:p>
        </p:txBody>
      </p:sp>
    </p:spTree>
    <p:extLst>
      <p:ext uri="{BB962C8B-B14F-4D97-AF65-F5344CB8AC3E}">
        <p14:creationId xmlns:p14="http://schemas.microsoft.com/office/powerpoint/2010/main" val="1389065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625FA7-9E18-5743-9012-49E79E809B4B}"/>
              </a:ext>
            </a:extLst>
          </p:cNvPr>
          <p:cNvSpPr>
            <a:spLocks noGrp="1"/>
          </p:cNvSpPr>
          <p:nvPr>
            <p:ph type="title"/>
          </p:nvPr>
        </p:nvSpPr>
        <p:spPr/>
        <p:txBody>
          <a:bodyPr/>
          <a:lstStyle/>
          <a:p>
            <a:r>
              <a:rPr lang="en-US"/>
              <a:t>Options Analysis</a:t>
            </a:r>
          </a:p>
        </p:txBody>
      </p:sp>
      <p:graphicFrame>
        <p:nvGraphicFramePr>
          <p:cNvPr id="4" name="Table 3">
            <a:extLst>
              <a:ext uri="{FF2B5EF4-FFF2-40B4-BE49-F238E27FC236}">
                <a16:creationId xmlns:a16="http://schemas.microsoft.com/office/drawing/2014/main" id="{27646EA8-A0A4-E44D-82C5-CE5C88C622D6}"/>
              </a:ext>
            </a:extLst>
          </p:cNvPr>
          <p:cNvGraphicFramePr>
            <a:graphicFrameLocks noGrp="1"/>
          </p:cNvGraphicFramePr>
          <p:nvPr/>
        </p:nvGraphicFramePr>
        <p:xfrm>
          <a:off x="367045" y="928903"/>
          <a:ext cx="11457910" cy="5596353"/>
        </p:xfrm>
        <a:graphic>
          <a:graphicData uri="http://schemas.openxmlformats.org/drawingml/2006/table">
            <a:tbl>
              <a:tblPr firstRow="1" firstCol="1" bandRow="1">
                <a:tableStyleId>{5C22544A-7EE6-4342-B048-85BDC9FD1C3A}</a:tableStyleId>
              </a:tblPr>
              <a:tblGrid>
                <a:gridCol w="1397745">
                  <a:extLst>
                    <a:ext uri="{9D8B030D-6E8A-4147-A177-3AD203B41FA5}">
                      <a16:colId xmlns:a16="http://schemas.microsoft.com/office/drawing/2014/main" val="2778669572"/>
                    </a:ext>
                  </a:extLst>
                </a:gridCol>
                <a:gridCol w="387860">
                  <a:extLst>
                    <a:ext uri="{9D8B030D-6E8A-4147-A177-3AD203B41FA5}">
                      <a16:colId xmlns:a16="http://schemas.microsoft.com/office/drawing/2014/main" val="1165884774"/>
                    </a:ext>
                  </a:extLst>
                </a:gridCol>
                <a:gridCol w="4355532">
                  <a:extLst>
                    <a:ext uri="{9D8B030D-6E8A-4147-A177-3AD203B41FA5}">
                      <a16:colId xmlns:a16="http://schemas.microsoft.com/office/drawing/2014/main" val="3986070989"/>
                    </a:ext>
                  </a:extLst>
                </a:gridCol>
                <a:gridCol w="397443">
                  <a:extLst>
                    <a:ext uri="{9D8B030D-6E8A-4147-A177-3AD203B41FA5}">
                      <a16:colId xmlns:a16="http://schemas.microsoft.com/office/drawing/2014/main" val="2765484125"/>
                    </a:ext>
                  </a:extLst>
                </a:gridCol>
                <a:gridCol w="4919330">
                  <a:extLst>
                    <a:ext uri="{9D8B030D-6E8A-4147-A177-3AD203B41FA5}">
                      <a16:colId xmlns:a16="http://schemas.microsoft.com/office/drawing/2014/main" val="3205884087"/>
                    </a:ext>
                  </a:extLst>
                </a:gridCol>
              </a:tblGrid>
              <a:tr h="433056">
                <a:tc>
                  <a:txBody>
                    <a:bodyPr/>
                    <a:lstStyle/>
                    <a:p>
                      <a:pPr>
                        <a:lnSpc>
                          <a:spcPct val="107000"/>
                        </a:lnSpc>
                        <a:spcAft>
                          <a:spcPts val="800"/>
                        </a:spcAft>
                      </a:pPr>
                      <a:r>
                        <a:rPr lang="en-GB" sz="1600">
                          <a:effectLst/>
                          <a:latin typeface="+mn-lt"/>
                        </a:rPr>
                        <a:t>Activity</a:t>
                      </a:r>
                      <a:endParaRPr lang="en-GB" sz="1600">
                        <a:effectLst/>
                        <a:latin typeface="+mn-lt"/>
                        <a:ea typeface="Calibri" panose="020F0502020204030204" pitchFamily="34" charset="0"/>
                        <a:cs typeface="Arial" panose="020B0604020202020204" pitchFamily="34" charset="0"/>
                      </a:endParaRPr>
                    </a:p>
                  </a:txBody>
                  <a:tcPr marL="68580" marR="68580" marT="0" marB="0"/>
                </a:tc>
                <a:tc gridSpan="2">
                  <a:txBody>
                    <a:bodyPr/>
                    <a:lstStyle/>
                    <a:p>
                      <a:pPr>
                        <a:lnSpc>
                          <a:spcPct val="107000"/>
                        </a:lnSpc>
                        <a:spcAft>
                          <a:spcPts val="800"/>
                        </a:spcAft>
                      </a:pPr>
                      <a:r>
                        <a:rPr lang="en-GB" sz="1600">
                          <a:effectLst/>
                        </a:rPr>
                        <a:t>Option 1 - Software as a Service</a:t>
                      </a:r>
                      <a:endParaRPr lang="en-GB" sz="1600">
                        <a:effectLst/>
                        <a:latin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800"/>
                        </a:spcAft>
                      </a:pPr>
                      <a:r>
                        <a:rPr lang="en-GB" sz="1600">
                          <a:effectLst/>
                        </a:rPr>
                        <a:t>Option 1 - Software as a Service</a:t>
                      </a:r>
                      <a:endParaRPr lang="en-GB"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tc gridSpan="2">
                  <a:txBody>
                    <a:bodyPr/>
                    <a:lstStyle/>
                    <a:p>
                      <a:pPr>
                        <a:lnSpc>
                          <a:spcPct val="107000"/>
                        </a:lnSpc>
                        <a:spcAft>
                          <a:spcPts val="800"/>
                        </a:spcAft>
                      </a:pPr>
                      <a:r>
                        <a:rPr lang="en-GB" sz="1600">
                          <a:effectLst/>
                        </a:rPr>
                        <a:t>Option 2 – Traditional DSC</a:t>
                      </a:r>
                    </a:p>
                    <a:p>
                      <a:pPr>
                        <a:lnSpc>
                          <a:spcPct val="107000"/>
                        </a:lnSpc>
                        <a:spcAft>
                          <a:spcPts val="800"/>
                        </a:spcAft>
                      </a:pPr>
                      <a:r>
                        <a:rPr lang="en-GB" sz="800">
                          <a:effectLst/>
                        </a:rPr>
                        <a:t> </a:t>
                      </a:r>
                      <a:endParaRPr lang="en-GB" sz="1100">
                        <a:effectLst/>
                        <a:latin typeface="Calibri" panose="020F0502020204030204" pitchFamily="34" charset="0"/>
                        <a:cs typeface="Arial" panose="020B0604020202020204" pitchFamily="34" charset="0"/>
                      </a:endParaRPr>
                    </a:p>
                  </a:txBody>
                  <a:tcPr marL="68580" marR="68580" marT="0" marB="0"/>
                </a:tc>
                <a:tc hMerge="1">
                  <a:txBody>
                    <a:bodyPr/>
                    <a:lstStyle/>
                    <a:p>
                      <a:pPr>
                        <a:lnSpc>
                          <a:spcPct val="107000"/>
                        </a:lnSpc>
                        <a:spcAft>
                          <a:spcPts val="800"/>
                        </a:spcAft>
                      </a:pPr>
                      <a:r>
                        <a:rPr lang="en-GB" sz="1600">
                          <a:effectLst/>
                        </a:rPr>
                        <a:t>Option 2 – Traditional DSC</a:t>
                      </a:r>
                    </a:p>
                    <a:p>
                      <a:pPr>
                        <a:lnSpc>
                          <a:spcPct val="107000"/>
                        </a:lnSpc>
                        <a:spcAft>
                          <a:spcPts val="800"/>
                        </a:spcAft>
                      </a:pPr>
                      <a:r>
                        <a:rPr lang="en-GB" sz="800">
                          <a:effectLst/>
                        </a:rPr>
                        <a:t> </a:t>
                      </a:r>
                      <a:endParaRPr lang="en-GB" sz="11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tc>
                <a:extLst>
                  <a:ext uri="{0D108BD9-81ED-4DB2-BD59-A6C34878D82A}">
                    <a16:rowId xmlns:a16="http://schemas.microsoft.com/office/drawing/2014/main" val="1948056580"/>
                  </a:ext>
                </a:extLst>
              </a:tr>
              <a:tr h="883061">
                <a:tc>
                  <a:txBody>
                    <a:bodyPr/>
                    <a:lstStyle/>
                    <a:p>
                      <a:pPr>
                        <a:lnSpc>
                          <a:spcPct val="107000"/>
                        </a:lnSpc>
                        <a:spcAft>
                          <a:spcPts val="800"/>
                        </a:spcAft>
                      </a:pPr>
                      <a:r>
                        <a:rPr lang="en-GB" sz="1100">
                          <a:effectLst/>
                          <a:latin typeface="+mn-lt"/>
                        </a:rPr>
                        <a:t>Flexibility to adapt design during development cycle</a:t>
                      </a:r>
                      <a:endParaRPr lang="en-GB" sz="1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7000"/>
                        </a:lnSpc>
                        <a:spcAft>
                          <a:spcPts val="800"/>
                        </a:spcAft>
                      </a:pPr>
                      <a:r>
                        <a:rPr lang="en-GB" sz="1200" kern="1200">
                          <a:solidFill>
                            <a:schemeClr val="dk1"/>
                          </a:solidFill>
                          <a:effectLst/>
                          <a:latin typeface="+mn-lt"/>
                          <a:ea typeface="+mn-ea"/>
                          <a:cs typeface="+mn-cs"/>
                        </a:rPr>
                        <a:t>Small enhancements/improved UI throughout build phase</a:t>
                      </a: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algn="l" defTabSz="1219170" rtl="0" eaLnBrk="1" latinLnBrk="0" hangingPunct="1">
                        <a:lnSpc>
                          <a:spcPct val="107000"/>
                        </a:lnSpc>
                        <a:spcAft>
                          <a:spcPts val="800"/>
                        </a:spcAft>
                      </a:pPr>
                      <a:r>
                        <a:rPr lang="en-GB" sz="1200" kern="1200">
                          <a:solidFill>
                            <a:schemeClr val="dk1"/>
                          </a:solidFill>
                          <a:effectLst/>
                          <a:latin typeface="+mn-lt"/>
                          <a:ea typeface="+mn-ea"/>
                          <a:cs typeface="+mn-cs"/>
                        </a:rPr>
                        <a:t>Requirements baselined at detailed design</a:t>
                      </a:r>
                    </a:p>
                  </a:txBody>
                  <a:tcPr marL="68580" marR="68580" marT="0" marB="0" anchor="ctr"/>
                </a:tc>
                <a:extLst>
                  <a:ext uri="{0D108BD9-81ED-4DB2-BD59-A6C34878D82A}">
                    <a16:rowId xmlns:a16="http://schemas.microsoft.com/office/drawing/2014/main" val="3550622623"/>
                  </a:ext>
                </a:extLst>
              </a:tr>
              <a:tr h="1062274">
                <a:tc>
                  <a:txBody>
                    <a:bodyPr/>
                    <a:lstStyle/>
                    <a:p>
                      <a:pPr>
                        <a:lnSpc>
                          <a:spcPct val="107000"/>
                        </a:lnSpc>
                        <a:spcAft>
                          <a:spcPts val="800"/>
                        </a:spcAft>
                      </a:pPr>
                      <a:r>
                        <a:rPr lang="en-GB" sz="1100">
                          <a:effectLst/>
                          <a:latin typeface="+mn-lt"/>
                        </a:rPr>
                        <a:t>Scope changes/new requirements during development lifecycle</a:t>
                      </a:r>
                      <a:endParaRPr lang="en-GB" sz="1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7000"/>
                        </a:lnSpc>
                        <a:spcAft>
                          <a:spcPts val="800"/>
                        </a:spcAft>
                      </a:pPr>
                      <a:r>
                        <a:rPr lang="en-GB" sz="1200" kern="1200">
                          <a:solidFill>
                            <a:schemeClr val="dk1"/>
                          </a:solidFill>
                          <a:effectLst/>
                          <a:latin typeface="+mn-lt"/>
                          <a:ea typeface="+mn-ea"/>
                          <a:cs typeface="+mn-cs"/>
                        </a:rPr>
                        <a:t>Can be swapped in exchange for other functionality in the backlog equal in size, funded directly, or funded through adjusted subscription</a:t>
                      </a: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algn="l" defTabSz="1219170" rtl="0" eaLnBrk="1" latinLnBrk="0" hangingPunct="1">
                        <a:lnSpc>
                          <a:spcPct val="107000"/>
                        </a:lnSpc>
                        <a:spcAft>
                          <a:spcPts val="800"/>
                        </a:spcAft>
                      </a:pPr>
                      <a:r>
                        <a:rPr lang="en-GB" sz="1200" kern="1200">
                          <a:solidFill>
                            <a:schemeClr val="dk1"/>
                          </a:solidFill>
                          <a:effectLst/>
                          <a:latin typeface="+mn-lt"/>
                          <a:ea typeface="+mn-ea"/>
                          <a:cs typeface="+mn-cs"/>
                        </a:rPr>
                        <a:t>Funded by customers through Change Requests</a:t>
                      </a:r>
                    </a:p>
                  </a:txBody>
                  <a:tcPr marL="68580" marR="68580" marT="0" marB="0" anchor="ctr"/>
                </a:tc>
                <a:extLst>
                  <a:ext uri="{0D108BD9-81ED-4DB2-BD59-A6C34878D82A}">
                    <a16:rowId xmlns:a16="http://schemas.microsoft.com/office/drawing/2014/main" val="1573407836"/>
                  </a:ext>
                </a:extLst>
              </a:tr>
              <a:tr h="873736">
                <a:tc>
                  <a:txBody>
                    <a:bodyPr/>
                    <a:lstStyle/>
                    <a:p>
                      <a:pPr>
                        <a:lnSpc>
                          <a:spcPct val="107000"/>
                        </a:lnSpc>
                        <a:spcAft>
                          <a:spcPts val="800"/>
                        </a:spcAft>
                      </a:pPr>
                      <a:r>
                        <a:rPr lang="en-GB" sz="1100">
                          <a:effectLst/>
                          <a:latin typeface="+mn-lt"/>
                        </a:rPr>
                        <a:t>Technology maintenance</a:t>
                      </a:r>
                      <a:endParaRPr lang="en-GB" sz="1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7000"/>
                        </a:lnSpc>
                        <a:spcAft>
                          <a:spcPts val="800"/>
                        </a:spcAft>
                      </a:pPr>
                      <a:r>
                        <a:rPr lang="en-GB" sz="1200" kern="1200">
                          <a:solidFill>
                            <a:schemeClr val="dk1"/>
                          </a:solidFill>
                          <a:effectLst/>
                          <a:latin typeface="+mn-lt"/>
                          <a:ea typeface="+mn-ea"/>
                          <a:cs typeface="+mn-cs"/>
                        </a:rPr>
                        <a:t>Subscription costs include cost of operation and technical upgrades e.g. for out of support components</a:t>
                      </a: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algn="l" defTabSz="1219170" rtl="0" eaLnBrk="1" latinLnBrk="0" hangingPunct="1">
                        <a:lnSpc>
                          <a:spcPct val="107000"/>
                        </a:lnSpc>
                        <a:spcAft>
                          <a:spcPts val="800"/>
                        </a:spcAft>
                      </a:pPr>
                      <a:r>
                        <a:rPr lang="en-GB" sz="1200" kern="1200">
                          <a:solidFill>
                            <a:schemeClr val="dk1"/>
                          </a:solidFill>
                          <a:effectLst/>
                          <a:latin typeface="+mn-lt"/>
                          <a:ea typeface="+mn-ea"/>
                          <a:cs typeface="+mn-cs"/>
                        </a:rPr>
                        <a:t>Run costs include only the cost of operation and excludes technical upgrades e.g. for out of support components</a:t>
                      </a:r>
                    </a:p>
                    <a:p>
                      <a:pPr marL="0" algn="l" defTabSz="1219170" rtl="0" eaLnBrk="1" latinLnBrk="0" hangingPunct="1">
                        <a:lnSpc>
                          <a:spcPct val="107000"/>
                        </a:lnSpc>
                        <a:spcAft>
                          <a:spcPts val="800"/>
                        </a:spcAft>
                      </a:pPr>
                      <a:r>
                        <a:rPr lang="en-GB" sz="1200" kern="1200">
                          <a:solidFill>
                            <a:schemeClr val="dk1"/>
                          </a:solidFill>
                          <a:effectLst/>
                          <a:latin typeface="+mn-lt"/>
                          <a:ea typeface="+mn-ea"/>
                          <a:cs typeface="+mn-cs"/>
                        </a:rPr>
                        <a:t> </a:t>
                      </a:r>
                    </a:p>
                  </a:txBody>
                  <a:tcPr marL="68580" marR="68580" marT="0" marB="0" anchor="ctr"/>
                </a:tc>
                <a:extLst>
                  <a:ext uri="{0D108BD9-81ED-4DB2-BD59-A6C34878D82A}">
                    <a16:rowId xmlns:a16="http://schemas.microsoft.com/office/drawing/2014/main" val="442620894"/>
                  </a:ext>
                </a:extLst>
              </a:tr>
              <a:tr h="524635">
                <a:tc>
                  <a:txBody>
                    <a:bodyPr/>
                    <a:lstStyle/>
                    <a:p>
                      <a:pPr>
                        <a:lnSpc>
                          <a:spcPct val="107000"/>
                        </a:lnSpc>
                        <a:spcAft>
                          <a:spcPts val="800"/>
                        </a:spcAft>
                      </a:pPr>
                      <a:r>
                        <a:rPr lang="en-GB" sz="1100">
                          <a:effectLst/>
                          <a:latin typeface="+mn-lt"/>
                        </a:rPr>
                        <a:t>Minor Changes &amp; Enhancements post go live</a:t>
                      </a:r>
                      <a:endParaRPr lang="en-GB" sz="1100">
                        <a:effectLst/>
                        <a:latin typeface="+mn-lt"/>
                        <a:ea typeface="Calibri" panose="020F0502020204030204" pitchFamily="34" charset="0"/>
                        <a:cs typeface="Arial" panose="020B0604020202020204" pitchFamily="34" charset="0"/>
                      </a:endParaRP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7000"/>
                        </a:lnSpc>
                        <a:spcAft>
                          <a:spcPts val="800"/>
                        </a:spcAft>
                      </a:pPr>
                      <a:r>
                        <a:rPr lang="en-GB" sz="1200" kern="1200">
                          <a:solidFill>
                            <a:schemeClr val="dk1"/>
                          </a:solidFill>
                          <a:effectLst/>
                          <a:latin typeface="+mn-lt"/>
                          <a:ea typeface="+mn-ea"/>
                          <a:cs typeface="+mn-cs"/>
                        </a:rPr>
                        <a:t>Minor enhancements, small level of change included in subscription price</a:t>
                      </a: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algn="l" defTabSz="1219170" rtl="0" eaLnBrk="1" latinLnBrk="0" hangingPunct="1">
                        <a:lnSpc>
                          <a:spcPct val="107000"/>
                        </a:lnSpc>
                        <a:spcAft>
                          <a:spcPts val="800"/>
                        </a:spcAft>
                      </a:pPr>
                      <a:r>
                        <a:rPr lang="en-GB" sz="1200" kern="1200">
                          <a:solidFill>
                            <a:schemeClr val="dk1"/>
                          </a:solidFill>
                          <a:effectLst/>
                          <a:latin typeface="+mn-lt"/>
                          <a:ea typeface="+mn-ea"/>
                          <a:cs typeface="+mn-cs"/>
                        </a:rPr>
                        <a:t>All change would require customer funding</a:t>
                      </a:r>
                    </a:p>
                  </a:txBody>
                  <a:tcPr marL="68580" marR="68580" marT="0" marB="0" anchor="ctr"/>
                </a:tc>
                <a:extLst>
                  <a:ext uri="{0D108BD9-81ED-4DB2-BD59-A6C34878D82A}">
                    <a16:rowId xmlns:a16="http://schemas.microsoft.com/office/drawing/2014/main" val="2172403367"/>
                  </a:ext>
                </a:extLst>
              </a:tr>
              <a:tr h="530319">
                <a:tc>
                  <a:txBody>
                    <a:bodyPr/>
                    <a:lstStyle/>
                    <a:p>
                      <a:pPr>
                        <a:lnSpc>
                          <a:spcPct val="107000"/>
                        </a:lnSpc>
                        <a:spcAft>
                          <a:spcPts val="800"/>
                        </a:spcAft>
                      </a:pPr>
                      <a:r>
                        <a:rPr lang="en-GB" sz="1100">
                          <a:effectLst/>
                          <a:latin typeface="+mn-lt"/>
                          <a:ea typeface="Calibri" panose="020F0502020204030204" pitchFamily="34" charset="0"/>
                          <a:cs typeface="Arial" panose="020B0604020202020204" pitchFamily="34" charset="0"/>
                        </a:rPr>
                        <a:t>Continued Service post DSC+</a:t>
                      </a: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7000"/>
                        </a:lnSpc>
                        <a:spcAft>
                          <a:spcPts val="800"/>
                        </a:spcAft>
                      </a:pPr>
                      <a:r>
                        <a:rPr lang="en-GB" sz="1200" kern="1200">
                          <a:solidFill>
                            <a:schemeClr val="dk1"/>
                          </a:solidFill>
                          <a:effectLst/>
                          <a:latin typeface="+mn-lt"/>
                          <a:ea typeface="+mn-ea"/>
                          <a:cs typeface="+mn-cs"/>
                        </a:rPr>
                        <a:t>Service continues under subscription contract with Xoserve</a:t>
                      </a: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algn="l" defTabSz="1219170" rtl="0" eaLnBrk="1" latinLnBrk="0" hangingPunct="1">
                        <a:lnSpc>
                          <a:spcPct val="107000"/>
                        </a:lnSpc>
                        <a:spcAft>
                          <a:spcPts val="800"/>
                        </a:spcAft>
                      </a:pPr>
                      <a:r>
                        <a:rPr lang="en-GB" sz="1200" kern="1200">
                          <a:solidFill>
                            <a:schemeClr val="dk1"/>
                          </a:solidFill>
                          <a:effectLst/>
                          <a:latin typeface="+mn-lt"/>
                          <a:ea typeface="+mn-ea"/>
                          <a:cs typeface="+mn-cs"/>
                        </a:rPr>
                        <a:t>Service continues as part of DSC</a:t>
                      </a:r>
                    </a:p>
                  </a:txBody>
                  <a:tcPr marL="68580" marR="68580" marT="0" marB="0" anchor="ctr"/>
                </a:tc>
                <a:extLst>
                  <a:ext uri="{0D108BD9-81ED-4DB2-BD59-A6C34878D82A}">
                    <a16:rowId xmlns:a16="http://schemas.microsoft.com/office/drawing/2014/main" val="179509079"/>
                  </a:ext>
                </a:extLst>
              </a:tr>
              <a:tr h="524635">
                <a:tc>
                  <a:txBody>
                    <a:bodyPr/>
                    <a:lstStyle/>
                    <a:p>
                      <a:pPr>
                        <a:lnSpc>
                          <a:spcPct val="107000"/>
                        </a:lnSpc>
                        <a:spcAft>
                          <a:spcPts val="800"/>
                        </a:spcAft>
                      </a:pPr>
                      <a:r>
                        <a:rPr lang="en-GB" sz="1100">
                          <a:effectLst/>
                          <a:latin typeface="+mn-lt"/>
                          <a:ea typeface="Calibri" panose="020F0502020204030204" pitchFamily="34" charset="0"/>
                          <a:cs typeface="Arial" panose="020B0604020202020204" pitchFamily="34" charset="0"/>
                        </a:rPr>
                        <a:t>Predictable charging</a:t>
                      </a: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7000"/>
                        </a:lnSpc>
                        <a:spcAft>
                          <a:spcPts val="800"/>
                        </a:spcAft>
                      </a:pPr>
                      <a:r>
                        <a:rPr lang="en-GB" sz="1200" kern="1200">
                          <a:solidFill>
                            <a:schemeClr val="dk1"/>
                          </a:solidFill>
                          <a:effectLst/>
                          <a:latin typeface="+mn-lt"/>
                          <a:ea typeface="+mn-ea"/>
                          <a:cs typeface="+mn-cs"/>
                        </a:rPr>
                        <a:t>Subscription costs will be only subject to inflation</a:t>
                      </a: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algn="l" defTabSz="1219170" rtl="0" eaLnBrk="1" latinLnBrk="0" hangingPunct="1">
                        <a:lnSpc>
                          <a:spcPct val="107000"/>
                        </a:lnSpc>
                        <a:spcAft>
                          <a:spcPts val="800"/>
                        </a:spcAft>
                      </a:pPr>
                      <a:r>
                        <a:rPr lang="en-GB" sz="1200" kern="1200">
                          <a:solidFill>
                            <a:schemeClr val="dk1"/>
                          </a:solidFill>
                          <a:effectLst/>
                          <a:latin typeface="+mn-lt"/>
                          <a:ea typeface="+mn-ea"/>
                          <a:cs typeface="+mn-cs"/>
                        </a:rPr>
                        <a:t>Run costs will be subject to review (based on cost to run service)</a:t>
                      </a:r>
                    </a:p>
                  </a:txBody>
                  <a:tcPr marL="68580" marR="68580" marT="0" marB="0" anchor="ctr"/>
                </a:tc>
                <a:extLst>
                  <a:ext uri="{0D108BD9-81ED-4DB2-BD59-A6C34878D82A}">
                    <a16:rowId xmlns:a16="http://schemas.microsoft.com/office/drawing/2014/main" val="3629658514"/>
                  </a:ext>
                </a:extLst>
              </a:tr>
              <a:tr h="709739">
                <a:tc>
                  <a:txBody>
                    <a:bodyPr/>
                    <a:lstStyle/>
                    <a:p>
                      <a:pPr>
                        <a:lnSpc>
                          <a:spcPct val="107000"/>
                        </a:lnSpc>
                        <a:spcAft>
                          <a:spcPts val="800"/>
                        </a:spcAft>
                      </a:pPr>
                      <a:r>
                        <a:rPr lang="en-GB" sz="1100">
                          <a:effectLst/>
                          <a:latin typeface="+mn-lt"/>
                          <a:ea typeface="Calibri" panose="020F0502020204030204" pitchFamily="34" charset="0"/>
                          <a:cs typeface="Arial" panose="020B0604020202020204" pitchFamily="34" charset="0"/>
                        </a:rPr>
                        <a:t>Clarity of Change funding known post go live</a:t>
                      </a: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nSpc>
                          <a:spcPct val="107000"/>
                        </a:lnSpc>
                        <a:spcAft>
                          <a:spcPts val="800"/>
                        </a:spcAft>
                      </a:pPr>
                      <a:r>
                        <a:rPr lang="en-GB" sz="1200" kern="1200">
                          <a:solidFill>
                            <a:schemeClr val="dk1"/>
                          </a:solidFill>
                          <a:effectLst/>
                          <a:latin typeface="+mn-lt"/>
                          <a:ea typeface="+mn-ea"/>
                          <a:cs typeface="+mn-cs"/>
                        </a:rPr>
                        <a:t>Change will be cost base plus 5% - option to fund up front or amend subscription charges. Existing process will be used for DSC customer changes</a:t>
                      </a:r>
                    </a:p>
                  </a:txBody>
                  <a:tcPr marL="68580" marR="68580" marT="0" marB="0" anchor="ctr"/>
                </a:tc>
                <a:tc>
                  <a:txBody>
                    <a:bodyPr/>
                    <a:lstStyle/>
                    <a:p>
                      <a:pPr>
                        <a:lnSpc>
                          <a:spcPct val="107000"/>
                        </a:lnSpc>
                        <a:spcAft>
                          <a:spcPts val="800"/>
                        </a:spcAft>
                      </a:pPr>
                      <a:endParaRPr lang="en-GB" sz="12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0" algn="l" defTabSz="1219170" rtl="0" eaLnBrk="1" latinLnBrk="0" hangingPunct="1">
                        <a:lnSpc>
                          <a:spcPct val="107000"/>
                        </a:lnSpc>
                        <a:spcAft>
                          <a:spcPts val="800"/>
                        </a:spcAft>
                      </a:pPr>
                      <a:r>
                        <a:rPr lang="en-GB" sz="1200" kern="1200">
                          <a:solidFill>
                            <a:schemeClr val="dk1"/>
                          </a:solidFill>
                          <a:effectLst/>
                          <a:latin typeface="+mn-lt"/>
                          <a:ea typeface="+mn-ea"/>
                          <a:cs typeface="+mn-cs"/>
                        </a:rPr>
                        <a:t>Change will be cost base plus 5%. Up front funding for investment and then ongoing run costs if applicable. Existing process will continue for DSC customer changes</a:t>
                      </a:r>
                    </a:p>
                  </a:txBody>
                  <a:tcPr marL="68580" marR="68580" marT="0" marB="0" anchor="ctr"/>
                </a:tc>
                <a:extLst>
                  <a:ext uri="{0D108BD9-81ED-4DB2-BD59-A6C34878D82A}">
                    <a16:rowId xmlns:a16="http://schemas.microsoft.com/office/drawing/2014/main" val="3581622649"/>
                  </a:ext>
                </a:extLst>
              </a:tr>
            </a:tbl>
          </a:graphicData>
        </a:graphic>
      </p:graphicFrame>
      <p:sp>
        <p:nvSpPr>
          <p:cNvPr id="24" name="Rectangle: Rounded Corners 23">
            <a:extLst>
              <a:ext uri="{FF2B5EF4-FFF2-40B4-BE49-F238E27FC236}">
                <a16:creationId xmlns:a16="http://schemas.microsoft.com/office/drawing/2014/main" id="{E8DCCF7F-29C1-4B83-B78A-8BE02A466D6D}"/>
              </a:ext>
            </a:extLst>
          </p:cNvPr>
          <p:cNvSpPr/>
          <p:nvPr/>
        </p:nvSpPr>
        <p:spPr>
          <a:xfrm>
            <a:off x="1844676" y="1779010"/>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indent="88900" algn="ctr"/>
            <a:r>
              <a:rPr lang="en-GB" sz="3200">
                <a:solidFill>
                  <a:srgbClr val="00B050"/>
                </a:solidFill>
                <a:latin typeface="Wingdings 2" panose="05020102010507070707" pitchFamily="18" charset="2"/>
              </a:rPr>
              <a:t>P</a:t>
            </a:r>
          </a:p>
        </p:txBody>
      </p:sp>
      <p:sp>
        <p:nvSpPr>
          <p:cNvPr id="25" name="Rectangle: Rounded Corners 24">
            <a:extLst>
              <a:ext uri="{FF2B5EF4-FFF2-40B4-BE49-F238E27FC236}">
                <a16:creationId xmlns:a16="http://schemas.microsoft.com/office/drawing/2014/main" id="{8281603A-EBCC-4323-BC45-982B0BF4F99B}"/>
              </a:ext>
            </a:extLst>
          </p:cNvPr>
          <p:cNvSpPr/>
          <p:nvPr/>
        </p:nvSpPr>
        <p:spPr>
          <a:xfrm>
            <a:off x="1844676" y="2665064"/>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indent="88900" algn="ctr"/>
            <a:r>
              <a:rPr lang="en-GB" sz="3200">
                <a:solidFill>
                  <a:srgbClr val="00B050"/>
                </a:solidFill>
                <a:latin typeface="Wingdings 2" panose="05020102010507070707" pitchFamily="18" charset="2"/>
              </a:rPr>
              <a:t>P</a:t>
            </a:r>
          </a:p>
        </p:txBody>
      </p:sp>
      <p:sp>
        <p:nvSpPr>
          <p:cNvPr id="26" name="Rectangle: Rounded Corners 25">
            <a:extLst>
              <a:ext uri="{FF2B5EF4-FFF2-40B4-BE49-F238E27FC236}">
                <a16:creationId xmlns:a16="http://schemas.microsoft.com/office/drawing/2014/main" id="{7FF9A8AD-E5C8-47C6-987E-FC4A73573364}"/>
              </a:ext>
            </a:extLst>
          </p:cNvPr>
          <p:cNvSpPr/>
          <p:nvPr/>
        </p:nvSpPr>
        <p:spPr>
          <a:xfrm>
            <a:off x="1844676" y="3603654"/>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indent="88900" algn="ctr"/>
            <a:r>
              <a:rPr lang="en-GB" sz="3200">
                <a:solidFill>
                  <a:srgbClr val="00B050"/>
                </a:solidFill>
                <a:latin typeface="Wingdings 2" panose="05020102010507070707" pitchFamily="18" charset="2"/>
              </a:rPr>
              <a:t>P</a:t>
            </a:r>
          </a:p>
        </p:txBody>
      </p:sp>
      <p:sp>
        <p:nvSpPr>
          <p:cNvPr id="27" name="Rectangle: Rounded Corners 26">
            <a:extLst>
              <a:ext uri="{FF2B5EF4-FFF2-40B4-BE49-F238E27FC236}">
                <a16:creationId xmlns:a16="http://schemas.microsoft.com/office/drawing/2014/main" id="{CD54FBC0-9A0E-4B67-A100-6623D9CEB061}"/>
              </a:ext>
            </a:extLst>
          </p:cNvPr>
          <p:cNvSpPr/>
          <p:nvPr/>
        </p:nvSpPr>
        <p:spPr>
          <a:xfrm>
            <a:off x="1844676" y="4397315"/>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indent="88900" algn="ctr"/>
            <a:r>
              <a:rPr lang="en-GB" sz="3200">
                <a:solidFill>
                  <a:srgbClr val="00B050"/>
                </a:solidFill>
                <a:latin typeface="Wingdings 2" panose="05020102010507070707" pitchFamily="18" charset="2"/>
              </a:rPr>
              <a:t>P</a:t>
            </a:r>
          </a:p>
        </p:txBody>
      </p:sp>
      <p:sp>
        <p:nvSpPr>
          <p:cNvPr id="28" name="Rectangle: Rounded Corners 27">
            <a:extLst>
              <a:ext uri="{FF2B5EF4-FFF2-40B4-BE49-F238E27FC236}">
                <a16:creationId xmlns:a16="http://schemas.microsoft.com/office/drawing/2014/main" id="{F0B5422D-3DFE-4729-BF6B-887C8DEA3070}"/>
              </a:ext>
            </a:extLst>
          </p:cNvPr>
          <p:cNvSpPr/>
          <p:nvPr/>
        </p:nvSpPr>
        <p:spPr>
          <a:xfrm>
            <a:off x="1844676" y="4910376"/>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indent="88900" algn="ctr"/>
            <a:r>
              <a:rPr lang="en-GB" sz="3200">
                <a:solidFill>
                  <a:srgbClr val="00B050"/>
                </a:solidFill>
                <a:latin typeface="Wingdings 2" panose="05020102010507070707" pitchFamily="18" charset="2"/>
              </a:rPr>
              <a:t>P</a:t>
            </a:r>
          </a:p>
        </p:txBody>
      </p:sp>
      <p:sp>
        <p:nvSpPr>
          <p:cNvPr id="29" name="Rectangle: Rounded Corners 28">
            <a:extLst>
              <a:ext uri="{FF2B5EF4-FFF2-40B4-BE49-F238E27FC236}">
                <a16:creationId xmlns:a16="http://schemas.microsoft.com/office/drawing/2014/main" id="{CB16056B-3137-4497-B0C0-A5342054860A}"/>
              </a:ext>
            </a:extLst>
          </p:cNvPr>
          <p:cNvSpPr/>
          <p:nvPr/>
        </p:nvSpPr>
        <p:spPr>
          <a:xfrm>
            <a:off x="1844676" y="5423437"/>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indent="88900" algn="ctr"/>
            <a:r>
              <a:rPr lang="en-GB" sz="3200">
                <a:solidFill>
                  <a:srgbClr val="00B050"/>
                </a:solidFill>
                <a:latin typeface="Wingdings 2" panose="05020102010507070707" pitchFamily="18" charset="2"/>
              </a:rPr>
              <a:t>P</a:t>
            </a:r>
          </a:p>
        </p:txBody>
      </p:sp>
      <p:sp>
        <p:nvSpPr>
          <p:cNvPr id="30" name="Rectangle: Rounded Corners 29">
            <a:extLst>
              <a:ext uri="{FF2B5EF4-FFF2-40B4-BE49-F238E27FC236}">
                <a16:creationId xmlns:a16="http://schemas.microsoft.com/office/drawing/2014/main" id="{F21DE3A2-CCCA-41B6-8672-C8E07F2861E8}"/>
              </a:ext>
            </a:extLst>
          </p:cNvPr>
          <p:cNvSpPr/>
          <p:nvPr/>
        </p:nvSpPr>
        <p:spPr>
          <a:xfrm>
            <a:off x="1844676" y="6063498"/>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indent="88900" algn="ctr"/>
            <a:r>
              <a:rPr lang="en-GB" sz="3200">
                <a:solidFill>
                  <a:srgbClr val="00B050"/>
                </a:solidFill>
                <a:latin typeface="Wingdings 2" panose="05020102010507070707" pitchFamily="18" charset="2"/>
              </a:rPr>
              <a:t>P</a:t>
            </a:r>
          </a:p>
        </p:txBody>
      </p:sp>
      <p:sp>
        <p:nvSpPr>
          <p:cNvPr id="31" name="Rectangle: Rounded Corners 30">
            <a:extLst>
              <a:ext uri="{FF2B5EF4-FFF2-40B4-BE49-F238E27FC236}">
                <a16:creationId xmlns:a16="http://schemas.microsoft.com/office/drawing/2014/main" id="{B5AFFB5B-745F-466A-88E0-69B86B2B79DD}"/>
              </a:ext>
            </a:extLst>
          </p:cNvPr>
          <p:cNvSpPr/>
          <p:nvPr/>
        </p:nvSpPr>
        <p:spPr>
          <a:xfrm>
            <a:off x="6579264" y="1779010"/>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2000">
                <a:solidFill>
                  <a:srgbClr val="C00000"/>
                </a:solidFill>
                <a:latin typeface="Segoe UI Semibold" panose="020B0702040204020203" pitchFamily="34" charset="0"/>
                <a:cs typeface="Segoe UI Semibold" panose="020B0702040204020203" pitchFamily="34" charset="0"/>
              </a:rPr>
              <a:t>X</a:t>
            </a:r>
          </a:p>
        </p:txBody>
      </p:sp>
      <p:sp>
        <p:nvSpPr>
          <p:cNvPr id="35" name="Rectangle: Rounded Corners 34">
            <a:extLst>
              <a:ext uri="{FF2B5EF4-FFF2-40B4-BE49-F238E27FC236}">
                <a16:creationId xmlns:a16="http://schemas.microsoft.com/office/drawing/2014/main" id="{56D70783-638E-4F68-A446-0132E5CFB8D0}"/>
              </a:ext>
            </a:extLst>
          </p:cNvPr>
          <p:cNvSpPr/>
          <p:nvPr/>
        </p:nvSpPr>
        <p:spPr>
          <a:xfrm>
            <a:off x="6579264" y="4910376"/>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indent="88900" algn="ctr"/>
            <a:r>
              <a:rPr lang="en-GB" sz="3200">
                <a:solidFill>
                  <a:srgbClr val="00B050"/>
                </a:solidFill>
                <a:latin typeface="Wingdings 2" panose="05020102010507070707" pitchFamily="18" charset="2"/>
              </a:rPr>
              <a:t>P</a:t>
            </a:r>
          </a:p>
        </p:txBody>
      </p:sp>
      <p:sp>
        <p:nvSpPr>
          <p:cNvPr id="37" name="Rectangle: Rounded Corners 36">
            <a:extLst>
              <a:ext uri="{FF2B5EF4-FFF2-40B4-BE49-F238E27FC236}">
                <a16:creationId xmlns:a16="http://schemas.microsoft.com/office/drawing/2014/main" id="{7D00F3DB-9A22-4921-B446-54E456FFC764}"/>
              </a:ext>
            </a:extLst>
          </p:cNvPr>
          <p:cNvSpPr/>
          <p:nvPr/>
        </p:nvSpPr>
        <p:spPr>
          <a:xfrm>
            <a:off x="6579264" y="6063498"/>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indent="88900" algn="ctr"/>
            <a:r>
              <a:rPr lang="en-GB" sz="3200">
                <a:solidFill>
                  <a:srgbClr val="00B050"/>
                </a:solidFill>
                <a:latin typeface="Wingdings 2" panose="05020102010507070707" pitchFamily="18" charset="2"/>
              </a:rPr>
              <a:t>P</a:t>
            </a:r>
          </a:p>
        </p:txBody>
      </p:sp>
      <p:sp>
        <p:nvSpPr>
          <p:cNvPr id="38" name="Rectangle: Rounded Corners 37">
            <a:extLst>
              <a:ext uri="{FF2B5EF4-FFF2-40B4-BE49-F238E27FC236}">
                <a16:creationId xmlns:a16="http://schemas.microsoft.com/office/drawing/2014/main" id="{77133980-2D0C-4D81-A0E7-B5C7D1DD90C8}"/>
              </a:ext>
            </a:extLst>
          </p:cNvPr>
          <p:cNvSpPr/>
          <p:nvPr/>
        </p:nvSpPr>
        <p:spPr>
          <a:xfrm>
            <a:off x="6579264" y="2665064"/>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2000">
                <a:solidFill>
                  <a:srgbClr val="C00000"/>
                </a:solidFill>
                <a:latin typeface="Segoe UI Semibold" panose="020B0702040204020203" pitchFamily="34" charset="0"/>
                <a:cs typeface="Segoe UI Semibold" panose="020B0702040204020203" pitchFamily="34" charset="0"/>
              </a:rPr>
              <a:t>X</a:t>
            </a:r>
          </a:p>
        </p:txBody>
      </p:sp>
      <p:sp>
        <p:nvSpPr>
          <p:cNvPr id="39" name="Rectangle: Rounded Corners 38">
            <a:extLst>
              <a:ext uri="{FF2B5EF4-FFF2-40B4-BE49-F238E27FC236}">
                <a16:creationId xmlns:a16="http://schemas.microsoft.com/office/drawing/2014/main" id="{08AD8193-6C5A-4E56-8FB6-D9916BC5FE4D}"/>
              </a:ext>
            </a:extLst>
          </p:cNvPr>
          <p:cNvSpPr/>
          <p:nvPr/>
        </p:nvSpPr>
        <p:spPr>
          <a:xfrm>
            <a:off x="6579264" y="3601572"/>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2000">
                <a:solidFill>
                  <a:srgbClr val="C00000"/>
                </a:solidFill>
                <a:latin typeface="Segoe UI Semibold" panose="020B0702040204020203" pitchFamily="34" charset="0"/>
                <a:cs typeface="Segoe UI Semibold" panose="020B0702040204020203" pitchFamily="34" charset="0"/>
              </a:rPr>
              <a:t>X</a:t>
            </a:r>
          </a:p>
        </p:txBody>
      </p:sp>
      <p:sp>
        <p:nvSpPr>
          <p:cNvPr id="40" name="Rectangle: Rounded Corners 39">
            <a:extLst>
              <a:ext uri="{FF2B5EF4-FFF2-40B4-BE49-F238E27FC236}">
                <a16:creationId xmlns:a16="http://schemas.microsoft.com/office/drawing/2014/main" id="{36DFB504-0CE2-41B5-8D60-38D624ED4BE8}"/>
              </a:ext>
            </a:extLst>
          </p:cNvPr>
          <p:cNvSpPr/>
          <p:nvPr/>
        </p:nvSpPr>
        <p:spPr>
          <a:xfrm>
            <a:off x="6579264" y="4397315"/>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2000">
                <a:solidFill>
                  <a:srgbClr val="C00000"/>
                </a:solidFill>
                <a:latin typeface="Segoe UI Semibold" panose="020B0702040204020203" pitchFamily="34" charset="0"/>
                <a:cs typeface="Segoe UI Semibold" panose="020B0702040204020203" pitchFamily="34" charset="0"/>
              </a:rPr>
              <a:t>X</a:t>
            </a:r>
          </a:p>
        </p:txBody>
      </p:sp>
      <p:sp>
        <p:nvSpPr>
          <p:cNvPr id="41" name="Rectangle: Rounded Corners 40">
            <a:extLst>
              <a:ext uri="{FF2B5EF4-FFF2-40B4-BE49-F238E27FC236}">
                <a16:creationId xmlns:a16="http://schemas.microsoft.com/office/drawing/2014/main" id="{81E3A650-C274-48FE-8687-DF8BAB4B3BD8}"/>
              </a:ext>
            </a:extLst>
          </p:cNvPr>
          <p:cNvSpPr/>
          <p:nvPr/>
        </p:nvSpPr>
        <p:spPr>
          <a:xfrm>
            <a:off x="6579264" y="5421634"/>
            <a:ext cx="222250" cy="222250"/>
          </a:xfrm>
          <a:prstGeom prst="roundRect">
            <a:avLst>
              <a:gd name="adj" fmla="val 7576"/>
            </a:avLst>
          </a:prstGeom>
          <a:noFill/>
          <a:ln w="127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r>
              <a:rPr lang="en-GB" sz="2000">
                <a:solidFill>
                  <a:srgbClr val="C00000"/>
                </a:solidFill>
                <a:latin typeface="Segoe UI Semibold" panose="020B0702040204020203" pitchFamily="34" charset="0"/>
                <a:cs typeface="Segoe UI Semibold" panose="020B0702040204020203" pitchFamily="34" charset="0"/>
              </a:rPr>
              <a:t>X</a:t>
            </a:r>
          </a:p>
        </p:txBody>
      </p:sp>
    </p:spTree>
    <p:extLst>
      <p:ext uri="{BB962C8B-B14F-4D97-AF65-F5344CB8AC3E}">
        <p14:creationId xmlns:p14="http://schemas.microsoft.com/office/powerpoint/2010/main" val="41456580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8215D7-02FF-4BD3-8D0F-3918A058F55B}"/>
              </a:ext>
            </a:extLst>
          </p:cNvPr>
          <p:cNvSpPr>
            <a:spLocks noGrp="1"/>
          </p:cNvSpPr>
          <p:nvPr>
            <p:ph type="title"/>
          </p:nvPr>
        </p:nvSpPr>
        <p:spPr/>
        <p:txBody>
          <a:bodyPr/>
          <a:lstStyle/>
          <a:p>
            <a:r>
              <a:rPr lang="en-US"/>
              <a:t>Financial comparison</a:t>
            </a:r>
          </a:p>
        </p:txBody>
      </p:sp>
      <p:pic>
        <p:nvPicPr>
          <p:cNvPr id="3" name="Picture 2">
            <a:extLst>
              <a:ext uri="{FF2B5EF4-FFF2-40B4-BE49-F238E27FC236}">
                <a16:creationId xmlns:a16="http://schemas.microsoft.com/office/drawing/2014/main" id="{93E471D7-6B21-4D9A-A4D7-9209003BC4D6}"/>
              </a:ext>
            </a:extLst>
          </p:cNvPr>
          <p:cNvPicPr>
            <a:picLocks noChangeAspect="1"/>
          </p:cNvPicPr>
          <p:nvPr/>
        </p:nvPicPr>
        <p:blipFill>
          <a:blip r:embed="rId2"/>
          <a:stretch>
            <a:fillRect/>
          </a:stretch>
        </p:blipFill>
        <p:spPr>
          <a:xfrm>
            <a:off x="168449" y="2573366"/>
            <a:ext cx="11855101" cy="1711267"/>
          </a:xfrm>
          <a:prstGeom prst="rect">
            <a:avLst/>
          </a:prstGeom>
        </p:spPr>
      </p:pic>
    </p:spTree>
    <p:extLst>
      <p:ext uri="{BB962C8B-B14F-4D97-AF65-F5344CB8AC3E}">
        <p14:creationId xmlns:p14="http://schemas.microsoft.com/office/powerpoint/2010/main" val="33382445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5FBFBB-3C6E-4BBB-87FA-6606D555E838}"/>
              </a:ext>
            </a:extLst>
          </p:cNvPr>
          <p:cNvSpPr>
            <a:spLocks noGrp="1"/>
          </p:cNvSpPr>
          <p:nvPr>
            <p:ph type="title"/>
          </p:nvPr>
        </p:nvSpPr>
        <p:spPr/>
        <p:txBody>
          <a:bodyPr/>
          <a:lstStyle/>
          <a:p>
            <a:r>
              <a:rPr lang="en-GB"/>
              <a:t>Potential Risks</a:t>
            </a:r>
          </a:p>
        </p:txBody>
      </p:sp>
      <p:sp>
        <p:nvSpPr>
          <p:cNvPr id="4" name="Content Placeholder 2">
            <a:extLst>
              <a:ext uri="{FF2B5EF4-FFF2-40B4-BE49-F238E27FC236}">
                <a16:creationId xmlns:a16="http://schemas.microsoft.com/office/drawing/2014/main" id="{2147F6DB-C049-5F4B-96C0-E4EE4D6F3D05}"/>
              </a:ext>
            </a:extLst>
          </p:cNvPr>
          <p:cNvSpPr txBox="1">
            <a:spLocks/>
          </p:cNvSpPr>
          <p:nvPr/>
        </p:nvSpPr>
        <p:spPr>
          <a:xfrm>
            <a:off x="609600" y="1152178"/>
            <a:ext cx="10972800" cy="4896544"/>
          </a:xfrm>
          <a:prstGeom prst="rect">
            <a:avLst/>
          </a:prstGeom>
        </p:spPr>
        <p:txBody>
          <a:bodyPr vert="horz" lIns="91440" tIns="45720" rIns="91440" bIns="45720" rtlCol="0" anchor="t">
            <a:normAutofit fontScale="47500" lnSpcReduction="20000"/>
          </a:bodyPr>
          <a:lstStyle>
            <a:lvl1pPr marL="457189" indent="-457189" algn="l" defTabSz="1219170" rtl="0" eaLnBrk="1" latinLnBrk="0" hangingPunct="1">
              <a:spcBef>
                <a:spcPct val="20000"/>
              </a:spcBef>
              <a:buFont typeface="Arial" panose="020B0604020202020204" pitchFamily="34" charset="0"/>
              <a:buChar char="•"/>
              <a:defRPr sz="3467" kern="1200">
                <a:solidFill>
                  <a:schemeClr val="tx1"/>
                </a:solidFill>
                <a:latin typeface="Arial" panose="020B0604020202020204" pitchFamily="34" charset="0"/>
                <a:ea typeface="+mn-ea"/>
                <a:cs typeface="Arial" panose="020B0604020202020204" pitchFamily="34" charset="0"/>
              </a:defRPr>
            </a:lvl1pPr>
            <a:lvl2pPr marL="990575" indent="-380990" algn="l" defTabSz="1219170" rtl="0" eaLnBrk="1" latinLnBrk="0" hangingPunct="1">
              <a:spcBef>
                <a:spcPct val="20000"/>
              </a:spcBef>
              <a:buFont typeface="Arial" panose="020B0604020202020204" pitchFamily="34" charset="0"/>
              <a:buChar char="–"/>
              <a:defRPr sz="3200" kern="1200">
                <a:solidFill>
                  <a:schemeClr val="tx1"/>
                </a:solidFill>
                <a:latin typeface="Arial" panose="020B0604020202020204" pitchFamily="34" charset="0"/>
                <a:ea typeface="+mn-ea"/>
                <a:cs typeface="Arial" panose="020B0604020202020204" pitchFamily="34" charset="0"/>
              </a:defRPr>
            </a:lvl2pPr>
            <a:lvl3pPr marL="1523962" indent="-304792" algn="l" defTabSz="1219170" rtl="0" eaLnBrk="1" latinLnBrk="0" hangingPunct="1">
              <a:spcBef>
                <a:spcPct val="20000"/>
              </a:spcBef>
              <a:buFont typeface="Arial" panose="020B0604020202020204" pitchFamily="34" charset="0"/>
              <a:buChar char="•"/>
              <a:defRPr sz="2933" kern="1200">
                <a:solidFill>
                  <a:schemeClr val="tx1"/>
                </a:solidFill>
                <a:latin typeface="Arial" panose="020B0604020202020204" pitchFamily="34" charset="0"/>
                <a:ea typeface="+mn-ea"/>
                <a:cs typeface="Arial" panose="020B0604020202020204" pitchFamily="34" charset="0"/>
              </a:defRPr>
            </a:lvl3pPr>
            <a:lvl4pPr marL="2133547"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4pPr>
            <a:lvl5pPr marL="2743131" indent="-304792" algn="l" defTabSz="1219170" rtl="0" eaLnBrk="1" latinLnBrk="0" hangingPunct="1">
              <a:spcBef>
                <a:spcPct val="20000"/>
              </a:spcBef>
              <a:buFont typeface="Arial" panose="020B0604020202020204" pitchFamily="34" charset="0"/>
              <a:buChar char="»"/>
              <a:defRPr sz="2667" kern="1200">
                <a:solidFill>
                  <a:schemeClr val="tx1"/>
                </a:solidFill>
                <a:latin typeface="Arial" panose="020B0604020202020204" pitchFamily="34" charset="0"/>
                <a:ea typeface="+mn-ea"/>
                <a:cs typeface="Arial" panose="020B0604020202020204" pitchFamily="34" charset="0"/>
              </a:defRPr>
            </a:lvl5pPr>
            <a:lvl6pPr marL="335271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anose="020B0604020202020204" pitchFamily="34" charset="0"/>
              <a:buChar char="•"/>
              <a:defRPr sz="2667" kern="1200">
                <a:solidFill>
                  <a:schemeClr val="tx1"/>
                </a:solidFill>
                <a:latin typeface="+mn-lt"/>
                <a:ea typeface="+mn-ea"/>
                <a:cs typeface="+mn-cs"/>
              </a:defRPr>
            </a:lvl9pPr>
          </a:lstStyle>
          <a:p>
            <a:pPr marL="0" indent="0">
              <a:buNone/>
            </a:pPr>
            <a:r>
              <a:rPr lang="en-US" sz="3500"/>
              <a:t>Xoserve must consider the below potential risks to your service and will establish the following key controls:</a:t>
            </a:r>
          </a:p>
          <a:p>
            <a:pPr marL="0" indent="0">
              <a:buNone/>
            </a:pPr>
            <a:endParaRPr lang="en-US" sz="1867"/>
          </a:p>
          <a:p>
            <a:pPr marL="0" indent="0">
              <a:buNone/>
            </a:pPr>
            <a:r>
              <a:rPr lang="en-GB" b="1"/>
              <a:t>How are DSC customers protected if Correla wants to terminate the service?</a:t>
            </a:r>
            <a:endParaRPr lang="en-GB"/>
          </a:p>
          <a:p>
            <a:r>
              <a:rPr lang="en-GB"/>
              <a:t>As long as the DSC+ contract is in place, Correla is obliged to deliver the DSC Services and this service</a:t>
            </a:r>
            <a:r>
              <a:rPr lang="en-GB" b="1"/>
              <a:t> </a:t>
            </a:r>
            <a:r>
              <a:rPr lang="en-GB"/>
              <a:t>falls under that arrangement.  </a:t>
            </a:r>
          </a:p>
          <a:p>
            <a:pPr marL="0" indent="0">
              <a:buNone/>
            </a:pPr>
            <a:endParaRPr lang="en-GB"/>
          </a:p>
          <a:p>
            <a:pPr marL="0" indent="0">
              <a:buNone/>
            </a:pPr>
            <a:r>
              <a:rPr lang="en-GB" b="1"/>
              <a:t>How are DSC customers protected if Correla goes insolvent?</a:t>
            </a:r>
            <a:endParaRPr lang="en-GB"/>
          </a:p>
          <a:p>
            <a:r>
              <a:rPr lang="en-GB"/>
              <a:t>During the term of the DSC+ contract, in our opinion, it is unlikely that Correla would go insolvent as the majority of </a:t>
            </a:r>
            <a:r>
              <a:rPr lang="en-GB" err="1"/>
              <a:t>Correla’s</a:t>
            </a:r>
            <a:r>
              <a:rPr lang="en-GB"/>
              <a:t> business is currently the delivery of services under the DSC+ contract. However, should this occur the provision of this service, along with the other services provided on Xoserve’s behalf would be transferred to a new service provider or brought back in-house.</a:t>
            </a:r>
          </a:p>
          <a:p>
            <a:endParaRPr lang="en-GB"/>
          </a:p>
          <a:p>
            <a:pPr marL="0" indent="0">
              <a:buNone/>
            </a:pPr>
            <a:r>
              <a:rPr lang="en-GB" b="1"/>
              <a:t>How are DSC customers protected should the DSC+ not be renewed with Correla?</a:t>
            </a:r>
            <a:endParaRPr lang="en-GB"/>
          </a:p>
          <a:p>
            <a:pPr marL="456565" indent="-456565"/>
            <a:r>
              <a:rPr lang="en-GB" sz="3450">
                <a:latin typeface="Arial"/>
                <a:cs typeface="Arial"/>
              </a:rPr>
              <a:t>If the DSC+ is not renewed with Correla the DSC+ contains provisions which enable the continued provision of Correla products post termination.  These provisions will be amended to ensure that customers are given at least 18 months’ notice of termination of CMS, to allow reasonable time for a replacement system to be sourced and built. Correla are obliged to provide service information to the new Supplier as set out in the Exit Management Schedule of the DSC+ contract.</a:t>
            </a:r>
          </a:p>
          <a:p>
            <a:pPr marL="0" indent="0">
              <a:buNone/>
            </a:pPr>
            <a:endParaRPr lang="en-US" sz="1867"/>
          </a:p>
          <a:p>
            <a:pPr marL="608965" lvl="1" indent="0">
              <a:buFont typeface="Arial" panose="020B0604020202020204" pitchFamily="34" charset="0"/>
              <a:buNone/>
            </a:pPr>
            <a:endParaRPr lang="en-US" sz="1600"/>
          </a:p>
        </p:txBody>
      </p:sp>
    </p:spTree>
    <p:extLst>
      <p:ext uri="{BB962C8B-B14F-4D97-AF65-F5344CB8AC3E}">
        <p14:creationId xmlns:p14="http://schemas.microsoft.com/office/powerpoint/2010/main" val="42308165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7E034850-AE79-7A4E-834D-9AB61F30F66D}"/>
              </a:ext>
            </a:extLst>
          </p:cNvPr>
          <p:cNvSpPr>
            <a:spLocks noGrp="1"/>
          </p:cNvSpPr>
          <p:nvPr>
            <p:ph type="ctrTitle"/>
          </p:nvPr>
        </p:nvSpPr>
        <p:spPr/>
        <p:txBody>
          <a:bodyPr/>
          <a:lstStyle/>
          <a:p>
            <a:r>
              <a:rPr lang="en-US"/>
              <a:t>Appendix</a:t>
            </a:r>
          </a:p>
        </p:txBody>
      </p:sp>
      <p:sp>
        <p:nvSpPr>
          <p:cNvPr id="5" name="Text Placeholder 4">
            <a:extLst>
              <a:ext uri="{FF2B5EF4-FFF2-40B4-BE49-F238E27FC236}">
                <a16:creationId xmlns:a16="http://schemas.microsoft.com/office/drawing/2014/main" id="{E1B609D3-650E-124F-90CB-64AAF014641F}"/>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226313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E4A573-3323-024B-A6E1-E9235002917A}"/>
              </a:ext>
            </a:extLst>
          </p:cNvPr>
          <p:cNvSpPr>
            <a:spLocks noGrp="1"/>
          </p:cNvSpPr>
          <p:nvPr>
            <p:ph type="title"/>
          </p:nvPr>
        </p:nvSpPr>
        <p:spPr/>
        <p:txBody>
          <a:bodyPr/>
          <a:lstStyle/>
          <a:p>
            <a:r>
              <a:rPr lang="en-US"/>
              <a:t>Options Finances</a:t>
            </a:r>
          </a:p>
        </p:txBody>
      </p:sp>
      <p:sp>
        <p:nvSpPr>
          <p:cNvPr id="3" name="Content Placeholder 2">
            <a:extLst>
              <a:ext uri="{FF2B5EF4-FFF2-40B4-BE49-F238E27FC236}">
                <a16:creationId xmlns:a16="http://schemas.microsoft.com/office/drawing/2014/main" id="{B8B4BCDF-953B-EB47-A181-5C2C64E46FF1}"/>
              </a:ext>
            </a:extLst>
          </p:cNvPr>
          <p:cNvSpPr>
            <a:spLocks noGrp="1"/>
          </p:cNvSpPr>
          <p:nvPr>
            <p:ph idx="1"/>
          </p:nvPr>
        </p:nvSpPr>
        <p:spPr/>
        <p:txBody>
          <a:bodyPr/>
          <a:lstStyle/>
          <a:p>
            <a:endParaRPr lang="en-US"/>
          </a:p>
        </p:txBody>
      </p:sp>
      <p:sp>
        <p:nvSpPr>
          <p:cNvPr id="4" name="Rectangle: Rounded Corners 4">
            <a:extLst>
              <a:ext uri="{FF2B5EF4-FFF2-40B4-BE49-F238E27FC236}">
                <a16:creationId xmlns:a16="http://schemas.microsoft.com/office/drawing/2014/main" id="{320FF6C1-5A12-F14B-B31F-A8E7B4EBA53E}"/>
              </a:ext>
            </a:extLst>
          </p:cNvPr>
          <p:cNvSpPr/>
          <p:nvPr/>
        </p:nvSpPr>
        <p:spPr>
          <a:xfrm>
            <a:off x="520013" y="914400"/>
            <a:ext cx="10972799" cy="5422824"/>
          </a:xfrm>
          <a:prstGeom prst="roundRect">
            <a:avLst/>
          </a:prstGeom>
          <a:solidFill>
            <a:schemeClr val="bg1"/>
          </a:solidFill>
          <a:ln>
            <a:solidFill>
              <a:srgbClr val="0877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endParaRPr lang="en-GB" sz="800">
              <a:solidFill>
                <a:schemeClr val="tx1"/>
              </a:solidFill>
            </a:endParaRPr>
          </a:p>
          <a:p>
            <a:pPr marL="171450" indent="-171450">
              <a:buFont typeface="Arial" panose="020B0604020202020204" pitchFamily="34" charset="0"/>
              <a:buChar char="•"/>
            </a:pPr>
            <a:r>
              <a:rPr lang="en-GB" sz="800">
                <a:solidFill>
                  <a:srgbClr val="000000"/>
                </a:solidFill>
              </a:rPr>
              <a:t>Note – BP22 Funding split for Option 2 is assumed to follow the same split as the CMS investment line in BP22.</a:t>
            </a:r>
          </a:p>
          <a:p>
            <a:pPr marL="171450" indent="-171450">
              <a:buFont typeface="Arial" panose="020B0604020202020204" pitchFamily="34" charset="0"/>
              <a:buChar char="•"/>
            </a:pPr>
            <a:r>
              <a:rPr lang="en-GB" sz="800">
                <a:solidFill>
                  <a:srgbClr val="000000"/>
                </a:solidFill>
              </a:rPr>
              <a:t>Note – the above costs do not imply that the preferred option will take longer to deliver, the  difference is that with agile the milestones are not set in stone and can be flexed to support the right outcome, so it will agreed with customers to deliver the right outcome at the right time, understanding that customers want to see benefit as soon as possible and Correla are incentivised to deliver benefit asap in order to commence subscription charges.</a:t>
            </a:r>
          </a:p>
          <a:p>
            <a:endParaRPr lang="en-GB" sz="900">
              <a:solidFill>
                <a:srgbClr val="087793"/>
              </a:solidFill>
            </a:endParaRPr>
          </a:p>
        </p:txBody>
      </p:sp>
      <p:graphicFrame>
        <p:nvGraphicFramePr>
          <p:cNvPr id="6" name="Table 5">
            <a:extLst>
              <a:ext uri="{FF2B5EF4-FFF2-40B4-BE49-F238E27FC236}">
                <a16:creationId xmlns:a16="http://schemas.microsoft.com/office/drawing/2014/main" id="{4E6DCF7A-4EB5-DD4B-81CB-34EACACC3311}"/>
              </a:ext>
            </a:extLst>
          </p:cNvPr>
          <p:cNvGraphicFramePr>
            <a:graphicFrameLocks noGrp="1"/>
          </p:cNvGraphicFramePr>
          <p:nvPr>
            <p:extLst>
              <p:ext uri="{D42A27DB-BD31-4B8C-83A1-F6EECF244321}">
                <p14:modId xmlns:p14="http://schemas.microsoft.com/office/powerpoint/2010/main" val="376036765"/>
              </p:ext>
            </p:extLst>
          </p:nvPr>
        </p:nvGraphicFramePr>
        <p:xfrm>
          <a:off x="1072092" y="3870291"/>
          <a:ext cx="9429046" cy="1279290"/>
        </p:xfrm>
        <a:graphic>
          <a:graphicData uri="http://schemas.openxmlformats.org/drawingml/2006/table">
            <a:tbl>
              <a:tblPr firstRow="1" firstCol="1" bandRow="1">
                <a:tableStyleId>{5C22544A-7EE6-4342-B048-85BDC9FD1C3A}</a:tableStyleId>
              </a:tblPr>
              <a:tblGrid>
                <a:gridCol w="2051003">
                  <a:extLst>
                    <a:ext uri="{9D8B030D-6E8A-4147-A177-3AD203B41FA5}">
                      <a16:colId xmlns:a16="http://schemas.microsoft.com/office/drawing/2014/main" val="3998261689"/>
                    </a:ext>
                  </a:extLst>
                </a:gridCol>
                <a:gridCol w="1636647">
                  <a:extLst>
                    <a:ext uri="{9D8B030D-6E8A-4147-A177-3AD203B41FA5}">
                      <a16:colId xmlns:a16="http://schemas.microsoft.com/office/drawing/2014/main" val="2458471506"/>
                    </a:ext>
                  </a:extLst>
                </a:gridCol>
                <a:gridCol w="1913476">
                  <a:extLst>
                    <a:ext uri="{9D8B030D-6E8A-4147-A177-3AD203B41FA5}">
                      <a16:colId xmlns:a16="http://schemas.microsoft.com/office/drawing/2014/main" val="3415701671"/>
                    </a:ext>
                  </a:extLst>
                </a:gridCol>
                <a:gridCol w="1914444">
                  <a:extLst>
                    <a:ext uri="{9D8B030D-6E8A-4147-A177-3AD203B41FA5}">
                      <a16:colId xmlns:a16="http://schemas.microsoft.com/office/drawing/2014/main" val="3404798404"/>
                    </a:ext>
                  </a:extLst>
                </a:gridCol>
                <a:gridCol w="1913476">
                  <a:extLst>
                    <a:ext uri="{9D8B030D-6E8A-4147-A177-3AD203B41FA5}">
                      <a16:colId xmlns:a16="http://schemas.microsoft.com/office/drawing/2014/main" val="1375496789"/>
                    </a:ext>
                  </a:extLst>
                </a:gridCol>
              </a:tblGrid>
              <a:tr h="664322">
                <a:tc>
                  <a:txBody>
                    <a:bodyPr/>
                    <a:lstStyle/>
                    <a:p>
                      <a:pPr marL="0" algn="ctr" defTabSz="914400" rtl="0" eaLnBrk="1" fontAlgn="b" latinLnBrk="0" hangingPunct="1">
                        <a:lnSpc>
                          <a:spcPct val="107000"/>
                        </a:lnSpc>
                        <a:spcAft>
                          <a:spcPts val="800"/>
                        </a:spcAft>
                      </a:pPr>
                      <a:r>
                        <a:rPr lang="en-US" sz="1000" b="1" u="none" strike="noStrike" kern="1200">
                          <a:solidFill>
                            <a:schemeClr val="bg1"/>
                          </a:solidFill>
                          <a:effectLst/>
                          <a:latin typeface="+mn-lt"/>
                          <a:ea typeface="+mn-ea"/>
                          <a:cs typeface="+mn-cs"/>
                        </a:rPr>
                        <a:t>INVESTMENT FUNDING SPLIT %</a:t>
                      </a:r>
                    </a:p>
                    <a:p>
                      <a:pPr marL="0" algn="ctr" defTabSz="914400" rtl="0" eaLnBrk="1" fontAlgn="b" latinLnBrk="0" hangingPunct="1">
                        <a:lnSpc>
                          <a:spcPct val="107000"/>
                        </a:lnSpc>
                        <a:spcAft>
                          <a:spcPts val="800"/>
                        </a:spcAft>
                      </a:pPr>
                      <a:endParaRPr lang="en-GB" sz="1000" b="1" u="none" strike="noStrike" kern="120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bg1"/>
                          </a:solidFill>
                          <a:effectLst/>
                          <a:latin typeface="+mn-lt"/>
                          <a:ea typeface="+mn-ea"/>
                          <a:cs typeface="+mn-cs"/>
                        </a:rPr>
                        <a:t>NTS</a:t>
                      </a:r>
                      <a:endParaRPr lang="en-GB" sz="1000" b="1" u="none" strike="noStrike" kern="120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bg1"/>
                          </a:solidFill>
                          <a:effectLst/>
                          <a:latin typeface="+mn-lt"/>
                          <a:ea typeface="+mn-ea"/>
                          <a:cs typeface="+mn-cs"/>
                        </a:rPr>
                        <a:t>GDNs</a:t>
                      </a:r>
                      <a:endParaRPr lang="en-GB" sz="1000" b="1" u="none" strike="noStrike" kern="120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err="1">
                          <a:solidFill>
                            <a:schemeClr val="bg1"/>
                          </a:solidFill>
                          <a:effectLst/>
                          <a:latin typeface="+mn-lt"/>
                          <a:ea typeface="+mn-ea"/>
                          <a:cs typeface="+mn-cs"/>
                        </a:rPr>
                        <a:t>iGTS</a:t>
                      </a:r>
                      <a:endParaRPr lang="en-GB" sz="1000" b="1" u="none" strike="noStrike" kern="120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bg1"/>
                          </a:solidFill>
                          <a:effectLst/>
                          <a:latin typeface="+mn-lt"/>
                          <a:ea typeface="+mn-ea"/>
                          <a:cs typeface="+mn-cs"/>
                        </a:rPr>
                        <a:t>Shippers</a:t>
                      </a:r>
                      <a:endParaRPr lang="en-GB" sz="1000" b="1" u="none" strike="noStrike" kern="1200">
                        <a:solidFill>
                          <a:schemeClr val="bg1"/>
                        </a:solidFill>
                        <a:effectLst/>
                        <a:latin typeface="+mn-lt"/>
                        <a:ea typeface="+mn-ea"/>
                        <a:cs typeface="+mn-cs"/>
                      </a:endParaRPr>
                    </a:p>
                  </a:txBody>
                  <a:tcPr marL="68580" marR="68580" marT="0" marB="0">
                    <a:solidFill>
                      <a:srgbClr val="087793"/>
                    </a:solidFill>
                  </a:tcPr>
                </a:tc>
                <a:extLst>
                  <a:ext uri="{0D108BD9-81ED-4DB2-BD59-A6C34878D82A}">
                    <a16:rowId xmlns:a16="http://schemas.microsoft.com/office/drawing/2014/main" val="3806194146"/>
                  </a:ext>
                </a:extLst>
              </a:tr>
              <a:tr h="214478">
                <a:tc>
                  <a:txBody>
                    <a:bodyPr/>
                    <a:lstStyle/>
                    <a:p>
                      <a:pPr marL="0" algn="ctr" defTabSz="914400" rtl="0" eaLnBrk="1" fontAlgn="b" latinLnBrk="0" hangingPunct="1">
                        <a:lnSpc>
                          <a:spcPct val="107000"/>
                        </a:lnSpc>
                        <a:spcAft>
                          <a:spcPts val="800"/>
                        </a:spcAft>
                      </a:pPr>
                      <a:r>
                        <a:rPr lang="en-US" sz="1000" b="1" u="none" strike="noStrike" kern="1200">
                          <a:solidFill>
                            <a:schemeClr val="bg1"/>
                          </a:solidFill>
                          <a:effectLst/>
                          <a:latin typeface="+mn-lt"/>
                          <a:ea typeface="+mn-ea"/>
                          <a:cs typeface="+mn-cs"/>
                        </a:rPr>
                        <a:t>BP21 (2021/22)</a:t>
                      </a:r>
                      <a:endParaRPr lang="en-GB" sz="1000" b="1" u="none" strike="noStrike" kern="120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N/A</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N/A</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N/A</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N/A</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extLst>
                  <a:ext uri="{0D108BD9-81ED-4DB2-BD59-A6C34878D82A}">
                    <a16:rowId xmlns:a16="http://schemas.microsoft.com/office/drawing/2014/main" val="2511300634"/>
                  </a:ext>
                </a:extLst>
              </a:tr>
              <a:tr h="200245">
                <a:tc>
                  <a:txBody>
                    <a:bodyPr/>
                    <a:lstStyle/>
                    <a:p>
                      <a:pPr marL="0" algn="ctr" defTabSz="914400" rtl="0" eaLnBrk="1" fontAlgn="b" latinLnBrk="0" hangingPunct="1">
                        <a:lnSpc>
                          <a:spcPct val="107000"/>
                        </a:lnSpc>
                        <a:spcAft>
                          <a:spcPts val="800"/>
                        </a:spcAft>
                      </a:pPr>
                      <a:r>
                        <a:rPr lang="en-US" sz="1000" b="1" u="none" strike="noStrike" kern="1200">
                          <a:solidFill>
                            <a:schemeClr val="bg1"/>
                          </a:solidFill>
                          <a:effectLst/>
                          <a:latin typeface="+mn-lt"/>
                          <a:ea typeface="+mn-ea"/>
                          <a:cs typeface="+mn-cs"/>
                        </a:rPr>
                        <a:t>BP22 Option 1 </a:t>
                      </a:r>
                      <a:endParaRPr lang="en-GB" sz="1000" b="1" u="none" strike="noStrike" kern="120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N/A</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N/A</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N/A</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N/A</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extLst>
                  <a:ext uri="{0D108BD9-81ED-4DB2-BD59-A6C34878D82A}">
                    <a16:rowId xmlns:a16="http://schemas.microsoft.com/office/drawing/2014/main" val="420543934"/>
                  </a:ext>
                </a:extLst>
              </a:tr>
              <a:tr h="200245">
                <a:tc>
                  <a:txBody>
                    <a:bodyPr/>
                    <a:lstStyle/>
                    <a:p>
                      <a:pPr marL="0" algn="ctr" defTabSz="914400" rtl="0" eaLnBrk="1" fontAlgn="b" latinLnBrk="0" hangingPunct="1">
                        <a:lnSpc>
                          <a:spcPct val="107000"/>
                        </a:lnSpc>
                        <a:spcAft>
                          <a:spcPts val="800"/>
                        </a:spcAft>
                      </a:pPr>
                      <a:r>
                        <a:rPr lang="en-US" sz="1000" b="1" u="none" strike="noStrike" kern="1200">
                          <a:solidFill>
                            <a:schemeClr val="bg1"/>
                          </a:solidFill>
                          <a:effectLst/>
                          <a:latin typeface="+mn-lt"/>
                          <a:ea typeface="+mn-ea"/>
                          <a:cs typeface="+mn-cs"/>
                        </a:rPr>
                        <a:t>BP22 Option 2 *</a:t>
                      </a:r>
                      <a:endParaRPr lang="en-GB" sz="1000" b="1" u="none" strike="noStrike" kern="1200">
                        <a:solidFill>
                          <a:schemeClr val="bg1"/>
                        </a:solidFill>
                        <a:effectLst/>
                        <a:latin typeface="+mn-lt"/>
                        <a:ea typeface="+mn-ea"/>
                        <a:cs typeface="+mn-cs"/>
                      </a:endParaRPr>
                    </a:p>
                  </a:txBody>
                  <a:tcPr marL="68580" marR="68580" marT="0" marB="0">
                    <a:solidFill>
                      <a:srgbClr val="087793"/>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0%</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45%</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5%</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tc>
                  <a:txBody>
                    <a:bodyPr/>
                    <a:lstStyle/>
                    <a:p>
                      <a:pPr marL="0" algn="ctr" defTabSz="914400" rtl="0" eaLnBrk="1" fontAlgn="b" latinLnBrk="0" hangingPunct="1">
                        <a:lnSpc>
                          <a:spcPct val="107000"/>
                        </a:lnSpc>
                        <a:spcAft>
                          <a:spcPts val="800"/>
                        </a:spcAft>
                      </a:pPr>
                      <a:r>
                        <a:rPr lang="en-US" sz="1000" b="1" u="none" strike="noStrike" kern="1200">
                          <a:solidFill>
                            <a:schemeClr val="tx1"/>
                          </a:solidFill>
                          <a:effectLst/>
                          <a:latin typeface="+mn-lt"/>
                          <a:ea typeface="+mn-ea"/>
                          <a:cs typeface="+mn-cs"/>
                        </a:rPr>
                        <a:t>50%</a:t>
                      </a:r>
                      <a:endParaRPr lang="en-GB" sz="1000" b="1" u="none" strike="noStrike" kern="1200">
                        <a:solidFill>
                          <a:schemeClr val="tx1"/>
                        </a:solidFill>
                        <a:effectLst/>
                        <a:latin typeface="+mn-lt"/>
                        <a:ea typeface="+mn-ea"/>
                        <a:cs typeface="+mn-cs"/>
                      </a:endParaRPr>
                    </a:p>
                  </a:txBody>
                  <a:tcPr marL="68580" marR="68580" marT="0" marB="0" anchor="ctr">
                    <a:solidFill>
                      <a:schemeClr val="bg1">
                        <a:lumMod val="85000"/>
                      </a:schemeClr>
                    </a:solidFill>
                  </a:tcPr>
                </a:tc>
                <a:extLst>
                  <a:ext uri="{0D108BD9-81ED-4DB2-BD59-A6C34878D82A}">
                    <a16:rowId xmlns:a16="http://schemas.microsoft.com/office/drawing/2014/main" val="3256911022"/>
                  </a:ext>
                </a:extLst>
              </a:tr>
            </a:tbl>
          </a:graphicData>
        </a:graphic>
      </p:graphicFrame>
      <p:graphicFrame>
        <p:nvGraphicFramePr>
          <p:cNvPr id="7" name="Table 6">
            <a:extLst>
              <a:ext uri="{FF2B5EF4-FFF2-40B4-BE49-F238E27FC236}">
                <a16:creationId xmlns:a16="http://schemas.microsoft.com/office/drawing/2014/main" id="{12C0A46E-8866-264F-8D3D-1F45988DF191}"/>
              </a:ext>
            </a:extLst>
          </p:cNvPr>
          <p:cNvGraphicFramePr>
            <a:graphicFrameLocks noGrp="1"/>
          </p:cNvGraphicFramePr>
          <p:nvPr>
            <p:extLst>
              <p:ext uri="{D42A27DB-BD31-4B8C-83A1-F6EECF244321}">
                <p14:modId xmlns:p14="http://schemas.microsoft.com/office/powerpoint/2010/main" val="3101705407"/>
              </p:ext>
            </p:extLst>
          </p:nvPr>
        </p:nvGraphicFramePr>
        <p:xfrm>
          <a:off x="767692" y="1264061"/>
          <a:ext cx="10477440" cy="1036617"/>
        </p:xfrm>
        <a:graphic>
          <a:graphicData uri="http://schemas.openxmlformats.org/drawingml/2006/table">
            <a:tbl>
              <a:tblPr>
                <a:tableStyleId>{5C22544A-7EE6-4342-B048-85BDC9FD1C3A}</a:tableStyleId>
              </a:tblPr>
              <a:tblGrid>
                <a:gridCol w="3986206">
                  <a:extLst>
                    <a:ext uri="{9D8B030D-6E8A-4147-A177-3AD203B41FA5}">
                      <a16:colId xmlns:a16="http://schemas.microsoft.com/office/drawing/2014/main" val="836848871"/>
                    </a:ext>
                  </a:extLst>
                </a:gridCol>
                <a:gridCol w="1146716">
                  <a:extLst>
                    <a:ext uri="{9D8B030D-6E8A-4147-A177-3AD203B41FA5}">
                      <a16:colId xmlns:a16="http://schemas.microsoft.com/office/drawing/2014/main" val="2278860786"/>
                    </a:ext>
                  </a:extLst>
                </a:gridCol>
                <a:gridCol w="890753">
                  <a:extLst>
                    <a:ext uri="{9D8B030D-6E8A-4147-A177-3AD203B41FA5}">
                      <a16:colId xmlns:a16="http://schemas.microsoft.com/office/drawing/2014/main" val="1885420972"/>
                    </a:ext>
                  </a:extLst>
                </a:gridCol>
                <a:gridCol w="890753">
                  <a:extLst>
                    <a:ext uri="{9D8B030D-6E8A-4147-A177-3AD203B41FA5}">
                      <a16:colId xmlns:a16="http://schemas.microsoft.com/office/drawing/2014/main" val="1620274393"/>
                    </a:ext>
                  </a:extLst>
                </a:gridCol>
                <a:gridCol w="890753">
                  <a:extLst>
                    <a:ext uri="{9D8B030D-6E8A-4147-A177-3AD203B41FA5}">
                      <a16:colId xmlns:a16="http://schemas.microsoft.com/office/drawing/2014/main" val="798190928"/>
                    </a:ext>
                  </a:extLst>
                </a:gridCol>
                <a:gridCol w="890753">
                  <a:extLst>
                    <a:ext uri="{9D8B030D-6E8A-4147-A177-3AD203B41FA5}">
                      <a16:colId xmlns:a16="http://schemas.microsoft.com/office/drawing/2014/main" val="3804318557"/>
                    </a:ext>
                  </a:extLst>
                </a:gridCol>
                <a:gridCol w="890753">
                  <a:extLst>
                    <a:ext uri="{9D8B030D-6E8A-4147-A177-3AD203B41FA5}">
                      <a16:colId xmlns:a16="http://schemas.microsoft.com/office/drawing/2014/main" val="1235248801"/>
                    </a:ext>
                  </a:extLst>
                </a:gridCol>
                <a:gridCol w="890753">
                  <a:extLst>
                    <a:ext uri="{9D8B030D-6E8A-4147-A177-3AD203B41FA5}">
                      <a16:colId xmlns:a16="http://schemas.microsoft.com/office/drawing/2014/main" val="2991772652"/>
                    </a:ext>
                  </a:extLst>
                </a:gridCol>
              </a:tblGrid>
              <a:tr h="429816">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Option 1 - Platform as a Service (£m 2021/22 Prices)</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Spend Category</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Year 1 </a:t>
                      </a:r>
                      <a:br>
                        <a:rPr lang="en-GB" sz="1100" b="1" u="none" strike="noStrike" kern="1200">
                          <a:solidFill>
                            <a:schemeClr val="bg1"/>
                          </a:solidFill>
                          <a:effectLst/>
                          <a:latin typeface="+mn-lt"/>
                          <a:ea typeface="+mn-ea"/>
                          <a:cs typeface="+mn-cs"/>
                        </a:rPr>
                      </a:br>
                      <a:r>
                        <a:rPr lang="en-GB" sz="1100" b="1" u="none" strike="noStrike" kern="1200">
                          <a:solidFill>
                            <a:schemeClr val="bg1"/>
                          </a:solidFill>
                          <a:effectLst/>
                          <a:latin typeface="+mn-lt"/>
                          <a:ea typeface="+mn-ea"/>
                          <a:cs typeface="+mn-cs"/>
                        </a:rPr>
                        <a:t>2022/23</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Year 2 </a:t>
                      </a:r>
                      <a:br>
                        <a:rPr lang="en-GB" sz="1100" b="1" u="none" strike="noStrike" kern="1200">
                          <a:solidFill>
                            <a:schemeClr val="bg1"/>
                          </a:solidFill>
                          <a:effectLst/>
                          <a:latin typeface="+mn-lt"/>
                          <a:ea typeface="+mn-ea"/>
                          <a:cs typeface="+mn-cs"/>
                        </a:rPr>
                      </a:br>
                      <a:r>
                        <a:rPr lang="en-GB" sz="1100" b="1" u="none" strike="noStrike" kern="1200">
                          <a:solidFill>
                            <a:schemeClr val="bg1"/>
                          </a:solidFill>
                          <a:effectLst/>
                          <a:latin typeface="+mn-lt"/>
                          <a:ea typeface="+mn-ea"/>
                          <a:cs typeface="+mn-cs"/>
                        </a:rPr>
                        <a:t>2023/24</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Year 3 </a:t>
                      </a:r>
                      <a:br>
                        <a:rPr lang="en-GB" sz="1100" b="1" u="none" strike="noStrike" kern="1200">
                          <a:solidFill>
                            <a:schemeClr val="bg1"/>
                          </a:solidFill>
                          <a:effectLst/>
                          <a:latin typeface="+mn-lt"/>
                          <a:ea typeface="+mn-ea"/>
                          <a:cs typeface="+mn-cs"/>
                        </a:rPr>
                      </a:br>
                      <a:r>
                        <a:rPr lang="en-GB" sz="1100" b="1" u="none" strike="noStrike" kern="1200">
                          <a:solidFill>
                            <a:schemeClr val="bg1"/>
                          </a:solidFill>
                          <a:effectLst/>
                          <a:latin typeface="+mn-lt"/>
                          <a:ea typeface="+mn-ea"/>
                          <a:cs typeface="+mn-cs"/>
                        </a:rPr>
                        <a:t>2024/25</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Year 4 </a:t>
                      </a:r>
                      <a:br>
                        <a:rPr lang="en-GB" sz="1100" b="1" u="none" strike="noStrike" kern="1200">
                          <a:solidFill>
                            <a:schemeClr val="bg1"/>
                          </a:solidFill>
                          <a:effectLst/>
                          <a:latin typeface="+mn-lt"/>
                          <a:ea typeface="+mn-ea"/>
                          <a:cs typeface="+mn-cs"/>
                        </a:rPr>
                      </a:br>
                      <a:r>
                        <a:rPr lang="en-GB" sz="1100" b="1" u="none" strike="noStrike" kern="1200">
                          <a:solidFill>
                            <a:schemeClr val="bg1"/>
                          </a:solidFill>
                          <a:effectLst/>
                          <a:latin typeface="+mn-lt"/>
                          <a:ea typeface="+mn-ea"/>
                          <a:cs typeface="+mn-cs"/>
                        </a:rPr>
                        <a:t>2025/26</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Year 5 </a:t>
                      </a:r>
                      <a:br>
                        <a:rPr lang="en-GB" sz="1100" b="1" u="none" strike="noStrike" kern="1200">
                          <a:solidFill>
                            <a:schemeClr val="bg1"/>
                          </a:solidFill>
                          <a:effectLst/>
                          <a:latin typeface="+mn-lt"/>
                          <a:ea typeface="+mn-ea"/>
                          <a:cs typeface="+mn-cs"/>
                        </a:rPr>
                      </a:br>
                      <a:r>
                        <a:rPr lang="en-GB" sz="1100" b="1" u="none" strike="noStrike" kern="1200">
                          <a:solidFill>
                            <a:schemeClr val="bg1"/>
                          </a:solidFill>
                          <a:effectLst/>
                          <a:latin typeface="+mn-lt"/>
                          <a:ea typeface="+mn-ea"/>
                          <a:cs typeface="+mn-cs"/>
                        </a:rPr>
                        <a:t>2026/27</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Total</a:t>
                      </a:r>
                    </a:p>
                  </a:txBody>
                  <a:tcPr marL="8058" marR="8058" marT="8058" marB="0" anchor="b">
                    <a:solidFill>
                      <a:srgbClr val="087793"/>
                    </a:solidFill>
                  </a:tcPr>
                </a:tc>
                <a:extLst>
                  <a:ext uri="{0D108BD9-81ED-4DB2-BD59-A6C34878D82A}">
                    <a16:rowId xmlns:a16="http://schemas.microsoft.com/office/drawing/2014/main" val="749672905"/>
                  </a:ext>
                </a:extLst>
              </a:tr>
              <a:tr h="202267">
                <a:tc>
                  <a:txBody>
                    <a:bodyPr/>
                    <a:lstStyle/>
                    <a:p>
                      <a:pPr algn="l" fontAlgn="b"/>
                      <a:r>
                        <a:rPr lang="en-GB" sz="1000" u="none" strike="noStrike">
                          <a:solidFill>
                            <a:schemeClr val="bg1"/>
                          </a:solidFill>
                          <a:effectLst/>
                        </a:rPr>
                        <a:t>Subscription</a:t>
                      </a:r>
                      <a:endParaRPr lang="en-GB" sz="1000" b="0" i="0" u="none" strike="noStrike">
                        <a:solidFill>
                          <a:schemeClr val="bg1"/>
                        </a:solidFill>
                        <a:effectLst/>
                        <a:latin typeface="Calibri" panose="020F0502020204030204" pitchFamily="34" charset="0"/>
                      </a:endParaRPr>
                    </a:p>
                  </a:txBody>
                  <a:tcPr marL="8058" marR="8058" marT="8058" marB="0" anchor="b">
                    <a:solidFill>
                      <a:srgbClr val="087793"/>
                    </a:solidFill>
                  </a:tcPr>
                </a:tc>
                <a:tc>
                  <a:txBody>
                    <a:bodyPr/>
                    <a:lstStyle/>
                    <a:p>
                      <a:pPr algn="ctr" fontAlgn="b"/>
                      <a:r>
                        <a:rPr lang="en-GB" sz="1000" u="none" strike="noStrike">
                          <a:effectLst/>
                        </a:rPr>
                        <a:t>MTB</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0.6</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6.6</a:t>
                      </a:r>
                      <a:endParaRPr lang="en-GB" sz="1000" b="0" i="0" u="none" strike="noStrike">
                        <a:solidFill>
                          <a:srgbClr val="000000"/>
                        </a:solidFill>
                        <a:effectLst/>
                        <a:latin typeface="Calibri" panose="020F0502020204030204" pitchFamily="34" charset="0"/>
                      </a:endParaRPr>
                    </a:p>
                  </a:txBody>
                  <a:tcPr marL="8058" marR="8058" marT="8058" marB="0" anchor="b"/>
                </a:tc>
                <a:extLst>
                  <a:ext uri="{0D108BD9-81ED-4DB2-BD59-A6C34878D82A}">
                    <a16:rowId xmlns:a16="http://schemas.microsoft.com/office/drawing/2014/main" val="1542628979"/>
                  </a:ext>
                </a:extLst>
              </a:tr>
              <a:tr h="202267">
                <a:tc>
                  <a:txBody>
                    <a:bodyPr/>
                    <a:lstStyle/>
                    <a:p>
                      <a:pPr algn="l" fontAlgn="b"/>
                      <a:r>
                        <a:rPr lang="en-GB" sz="1000" u="none" strike="noStrike">
                          <a:solidFill>
                            <a:schemeClr val="bg1"/>
                          </a:solidFill>
                          <a:effectLst/>
                        </a:rPr>
                        <a:t>Savings from decommissioning old CMS</a:t>
                      </a:r>
                      <a:endParaRPr lang="en-GB" sz="1000" b="0" i="0" u="none" strike="noStrike">
                        <a:solidFill>
                          <a:schemeClr val="bg1"/>
                        </a:solidFill>
                        <a:effectLst/>
                        <a:latin typeface="Calibri" panose="020F0502020204030204" pitchFamily="34" charset="0"/>
                      </a:endParaRPr>
                    </a:p>
                  </a:txBody>
                  <a:tcPr marL="8058" marR="8058" marT="8058" marB="0" anchor="b">
                    <a:solidFill>
                      <a:srgbClr val="087793"/>
                    </a:solidFill>
                  </a:tcPr>
                </a:tc>
                <a:tc>
                  <a:txBody>
                    <a:bodyPr/>
                    <a:lstStyle/>
                    <a:p>
                      <a:pPr algn="ctr" fontAlgn="b"/>
                      <a:r>
                        <a:rPr lang="en-GB" sz="1000" u="none" strike="noStrike">
                          <a:effectLst/>
                        </a:rPr>
                        <a:t>MTB</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l" fontAlgn="b"/>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0.4</a:t>
                      </a:r>
                      <a:endParaRPr lang="en-GB" sz="1000" b="0" i="0" u="none" strike="noStrike">
                        <a:solidFill>
                          <a:srgbClr val="FF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0.4</a:t>
                      </a:r>
                      <a:endParaRPr lang="en-GB" sz="1000" b="0" i="0" u="none" strike="noStrike">
                        <a:solidFill>
                          <a:srgbClr val="FF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0.4</a:t>
                      </a:r>
                      <a:endParaRPr lang="en-GB" sz="1000" b="0" i="0" u="none" strike="noStrike">
                        <a:solidFill>
                          <a:srgbClr val="FF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1.2</a:t>
                      </a:r>
                      <a:endParaRPr lang="en-GB" sz="1000" b="0" i="0" u="none" strike="noStrike">
                        <a:solidFill>
                          <a:srgbClr val="FF0000"/>
                        </a:solidFill>
                        <a:effectLst/>
                        <a:latin typeface="Calibri" panose="020F0502020204030204" pitchFamily="34" charset="0"/>
                      </a:endParaRPr>
                    </a:p>
                  </a:txBody>
                  <a:tcPr marL="8058" marR="8058" marT="8058" marB="0" anchor="b"/>
                </a:tc>
                <a:extLst>
                  <a:ext uri="{0D108BD9-81ED-4DB2-BD59-A6C34878D82A}">
                    <a16:rowId xmlns:a16="http://schemas.microsoft.com/office/drawing/2014/main" val="2475783804"/>
                  </a:ext>
                </a:extLst>
              </a:tr>
              <a:tr h="202267">
                <a:tc>
                  <a:txBody>
                    <a:bodyPr/>
                    <a:lstStyle/>
                    <a:p>
                      <a:pPr algn="l" fontAlgn="b"/>
                      <a:r>
                        <a:rPr lang="en-GB" sz="1000" u="none" strike="noStrike">
                          <a:solidFill>
                            <a:schemeClr val="bg1"/>
                          </a:solidFill>
                          <a:effectLst/>
                        </a:rPr>
                        <a:t>Total </a:t>
                      </a:r>
                      <a:endParaRPr lang="en-GB" sz="1000" b="1" i="0" u="none" strike="noStrike">
                        <a:solidFill>
                          <a:schemeClr val="bg1"/>
                        </a:solidFill>
                        <a:effectLst/>
                        <a:latin typeface="Calibri" panose="020F0502020204030204" pitchFamily="34" charset="0"/>
                      </a:endParaRPr>
                    </a:p>
                  </a:txBody>
                  <a:tcPr marL="8058" marR="8058" marT="8058" marB="0" anchor="b">
                    <a:solidFill>
                      <a:srgbClr val="087793"/>
                    </a:solidFill>
                  </a:tcPr>
                </a:tc>
                <a:tc>
                  <a:txBody>
                    <a:bodyPr/>
                    <a:lstStyle/>
                    <a:p>
                      <a:pPr algn="ctr" fontAlgn="b"/>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0.6</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1.5</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1.1</a:t>
                      </a:r>
                      <a:endParaRPr lang="en-GB" sz="1000" b="0" i="0" u="none" strike="noStrike">
                        <a:solidFill>
                          <a:srgbClr val="000000"/>
                        </a:solidFill>
                        <a:effectLst/>
                        <a:latin typeface="Calibri" panose="020F0502020204030204" pitchFamily="34" charset="0"/>
                      </a:endParaRPr>
                    </a:p>
                  </a:txBody>
                  <a:tcPr marL="8058" marR="8058" marT="8058" marB="0" anchor="b"/>
                </a:tc>
                <a:tc>
                  <a:txBody>
                    <a:bodyPr/>
                    <a:lstStyle/>
                    <a:p>
                      <a:pPr algn="r" fontAlgn="b"/>
                      <a:r>
                        <a:rPr lang="en-GB" sz="1000" u="none" strike="noStrike">
                          <a:effectLst/>
                        </a:rPr>
                        <a:t>5.4</a:t>
                      </a:r>
                      <a:endParaRPr lang="en-GB" sz="1000" b="0" i="0" u="none" strike="noStrike">
                        <a:solidFill>
                          <a:srgbClr val="000000"/>
                        </a:solidFill>
                        <a:effectLst/>
                        <a:latin typeface="Calibri" panose="020F0502020204030204" pitchFamily="34" charset="0"/>
                      </a:endParaRPr>
                    </a:p>
                  </a:txBody>
                  <a:tcPr marL="8058" marR="8058" marT="8058" marB="0" anchor="b"/>
                </a:tc>
                <a:extLst>
                  <a:ext uri="{0D108BD9-81ED-4DB2-BD59-A6C34878D82A}">
                    <a16:rowId xmlns:a16="http://schemas.microsoft.com/office/drawing/2014/main" val="3055180739"/>
                  </a:ext>
                </a:extLst>
              </a:tr>
            </a:tbl>
          </a:graphicData>
        </a:graphic>
      </p:graphicFrame>
      <p:graphicFrame>
        <p:nvGraphicFramePr>
          <p:cNvPr id="8" name="Table 7">
            <a:extLst>
              <a:ext uri="{FF2B5EF4-FFF2-40B4-BE49-F238E27FC236}">
                <a16:creationId xmlns:a16="http://schemas.microsoft.com/office/drawing/2014/main" id="{7A7950F9-FB65-8942-BB30-1DC5645D4C70}"/>
              </a:ext>
            </a:extLst>
          </p:cNvPr>
          <p:cNvGraphicFramePr>
            <a:graphicFrameLocks noGrp="1"/>
          </p:cNvGraphicFramePr>
          <p:nvPr>
            <p:extLst>
              <p:ext uri="{D42A27DB-BD31-4B8C-83A1-F6EECF244321}">
                <p14:modId xmlns:p14="http://schemas.microsoft.com/office/powerpoint/2010/main" val="281035649"/>
              </p:ext>
            </p:extLst>
          </p:nvPr>
        </p:nvGraphicFramePr>
        <p:xfrm>
          <a:off x="767697" y="2518683"/>
          <a:ext cx="10477435" cy="1223182"/>
        </p:xfrm>
        <a:graphic>
          <a:graphicData uri="http://schemas.openxmlformats.org/drawingml/2006/table">
            <a:tbl>
              <a:tblPr>
                <a:tableStyleId>{5C22544A-7EE6-4342-B048-85BDC9FD1C3A}</a:tableStyleId>
              </a:tblPr>
              <a:tblGrid>
                <a:gridCol w="3986207">
                  <a:extLst>
                    <a:ext uri="{9D8B030D-6E8A-4147-A177-3AD203B41FA5}">
                      <a16:colId xmlns:a16="http://schemas.microsoft.com/office/drawing/2014/main" val="1590124523"/>
                    </a:ext>
                  </a:extLst>
                </a:gridCol>
                <a:gridCol w="1146716">
                  <a:extLst>
                    <a:ext uri="{9D8B030D-6E8A-4147-A177-3AD203B41FA5}">
                      <a16:colId xmlns:a16="http://schemas.microsoft.com/office/drawing/2014/main" val="732994477"/>
                    </a:ext>
                  </a:extLst>
                </a:gridCol>
                <a:gridCol w="890752">
                  <a:extLst>
                    <a:ext uri="{9D8B030D-6E8A-4147-A177-3AD203B41FA5}">
                      <a16:colId xmlns:a16="http://schemas.microsoft.com/office/drawing/2014/main" val="19438285"/>
                    </a:ext>
                  </a:extLst>
                </a:gridCol>
                <a:gridCol w="890752">
                  <a:extLst>
                    <a:ext uri="{9D8B030D-6E8A-4147-A177-3AD203B41FA5}">
                      <a16:colId xmlns:a16="http://schemas.microsoft.com/office/drawing/2014/main" val="4021926058"/>
                    </a:ext>
                  </a:extLst>
                </a:gridCol>
                <a:gridCol w="890752">
                  <a:extLst>
                    <a:ext uri="{9D8B030D-6E8A-4147-A177-3AD203B41FA5}">
                      <a16:colId xmlns:a16="http://schemas.microsoft.com/office/drawing/2014/main" val="2365987607"/>
                    </a:ext>
                  </a:extLst>
                </a:gridCol>
                <a:gridCol w="890752">
                  <a:extLst>
                    <a:ext uri="{9D8B030D-6E8A-4147-A177-3AD203B41FA5}">
                      <a16:colId xmlns:a16="http://schemas.microsoft.com/office/drawing/2014/main" val="353295868"/>
                    </a:ext>
                  </a:extLst>
                </a:gridCol>
                <a:gridCol w="890752">
                  <a:extLst>
                    <a:ext uri="{9D8B030D-6E8A-4147-A177-3AD203B41FA5}">
                      <a16:colId xmlns:a16="http://schemas.microsoft.com/office/drawing/2014/main" val="1382544652"/>
                    </a:ext>
                  </a:extLst>
                </a:gridCol>
                <a:gridCol w="890752">
                  <a:extLst>
                    <a:ext uri="{9D8B030D-6E8A-4147-A177-3AD203B41FA5}">
                      <a16:colId xmlns:a16="http://schemas.microsoft.com/office/drawing/2014/main" val="2128508538"/>
                    </a:ext>
                  </a:extLst>
                </a:gridCol>
              </a:tblGrid>
              <a:tr h="429817">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Option 2- DSC Project Delivery(£m 2021/22 Prices)</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Spend Category</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Year 1 </a:t>
                      </a:r>
                      <a:br>
                        <a:rPr lang="en-GB" sz="1100" b="1" u="none" strike="noStrike" kern="1200">
                          <a:solidFill>
                            <a:schemeClr val="bg1"/>
                          </a:solidFill>
                          <a:effectLst/>
                          <a:latin typeface="+mn-lt"/>
                          <a:ea typeface="+mn-ea"/>
                          <a:cs typeface="+mn-cs"/>
                        </a:rPr>
                      </a:br>
                      <a:r>
                        <a:rPr lang="en-GB" sz="1100" b="1" u="none" strike="noStrike" kern="1200">
                          <a:solidFill>
                            <a:schemeClr val="bg1"/>
                          </a:solidFill>
                          <a:effectLst/>
                          <a:latin typeface="+mn-lt"/>
                          <a:ea typeface="+mn-ea"/>
                          <a:cs typeface="+mn-cs"/>
                        </a:rPr>
                        <a:t>2022/23</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Year 2 </a:t>
                      </a:r>
                      <a:br>
                        <a:rPr lang="en-GB" sz="1100" b="1" u="none" strike="noStrike" kern="1200">
                          <a:solidFill>
                            <a:schemeClr val="bg1"/>
                          </a:solidFill>
                          <a:effectLst/>
                          <a:latin typeface="+mn-lt"/>
                          <a:ea typeface="+mn-ea"/>
                          <a:cs typeface="+mn-cs"/>
                        </a:rPr>
                      </a:br>
                      <a:r>
                        <a:rPr lang="en-GB" sz="1100" b="1" u="none" strike="noStrike" kern="1200">
                          <a:solidFill>
                            <a:schemeClr val="bg1"/>
                          </a:solidFill>
                          <a:effectLst/>
                          <a:latin typeface="+mn-lt"/>
                          <a:ea typeface="+mn-ea"/>
                          <a:cs typeface="+mn-cs"/>
                        </a:rPr>
                        <a:t>2023/24</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Year 3 </a:t>
                      </a:r>
                      <a:br>
                        <a:rPr lang="en-GB" sz="1100" b="1" u="none" strike="noStrike" kern="1200">
                          <a:solidFill>
                            <a:schemeClr val="bg1"/>
                          </a:solidFill>
                          <a:effectLst/>
                          <a:latin typeface="+mn-lt"/>
                          <a:ea typeface="+mn-ea"/>
                          <a:cs typeface="+mn-cs"/>
                        </a:rPr>
                      </a:br>
                      <a:r>
                        <a:rPr lang="en-GB" sz="1100" b="1" u="none" strike="noStrike" kern="1200">
                          <a:solidFill>
                            <a:schemeClr val="bg1"/>
                          </a:solidFill>
                          <a:effectLst/>
                          <a:latin typeface="+mn-lt"/>
                          <a:ea typeface="+mn-ea"/>
                          <a:cs typeface="+mn-cs"/>
                        </a:rPr>
                        <a:t>2024/25</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Year 4 </a:t>
                      </a:r>
                      <a:br>
                        <a:rPr lang="en-GB" sz="1100" b="1" u="none" strike="noStrike" kern="1200">
                          <a:solidFill>
                            <a:schemeClr val="bg1"/>
                          </a:solidFill>
                          <a:effectLst/>
                          <a:latin typeface="+mn-lt"/>
                          <a:ea typeface="+mn-ea"/>
                          <a:cs typeface="+mn-cs"/>
                        </a:rPr>
                      </a:br>
                      <a:r>
                        <a:rPr lang="en-GB" sz="1100" b="1" u="none" strike="noStrike" kern="1200">
                          <a:solidFill>
                            <a:schemeClr val="bg1"/>
                          </a:solidFill>
                          <a:effectLst/>
                          <a:latin typeface="+mn-lt"/>
                          <a:ea typeface="+mn-ea"/>
                          <a:cs typeface="+mn-cs"/>
                        </a:rPr>
                        <a:t>2025/26</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Year 5 </a:t>
                      </a:r>
                      <a:br>
                        <a:rPr lang="en-GB" sz="1100" b="1" u="none" strike="noStrike" kern="1200">
                          <a:solidFill>
                            <a:schemeClr val="bg1"/>
                          </a:solidFill>
                          <a:effectLst/>
                          <a:latin typeface="+mn-lt"/>
                          <a:ea typeface="+mn-ea"/>
                          <a:cs typeface="+mn-cs"/>
                        </a:rPr>
                      </a:br>
                      <a:r>
                        <a:rPr lang="en-GB" sz="1100" b="1" u="none" strike="noStrike" kern="1200">
                          <a:solidFill>
                            <a:schemeClr val="bg1"/>
                          </a:solidFill>
                          <a:effectLst/>
                          <a:latin typeface="+mn-lt"/>
                          <a:ea typeface="+mn-ea"/>
                          <a:cs typeface="+mn-cs"/>
                        </a:rPr>
                        <a:t>2026/27</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Total</a:t>
                      </a:r>
                    </a:p>
                  </a:txBody>
                  <a:tcPr marL="8058" marR="8058" marT="8058" marB="0" anchor="b">
                    <a:solidFill>
                      <a:srgbClr val="087793"/>
                    </a:solidFill>
                  </a:tcPr>
                </a:tc>
                <a:extLst>
                  <a:ext uri="{0D108BD9-81ED-4DB2-BD59-A6C34878D82A}">
                    <a16:rowId xmlns:a16="http://schemas.microsoft.com/office/drawing/2014/main" val="2645253093"/>
                  </a:ext>
                </a:extLst>
              </a:tr>
              <a:tr h="202267">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Build &amp; Programme Costs</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Investment</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2.8</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1.3</a:t>
                      </a:r>
                    </a:p>
                  </a:txBody>
                  <a:tcPr marL="8058" marR="8058" marT="8058" marB="0" anchor="b"/>
                </a:tc>
                <a:tc>
                  <a:txBody>
                    <a:bodyPr/>
                    <a:lstStyle/>
                    <a:p>
                      <a:pPr marL="0" algn="ctr" defTabSz="914400" rtl="0" eaLnBrk="1" fontAlgn="b" latinLnBrk="0" hangingPunct="1">
                        <a:lnSpc>
                          <a:spcPct val="107000"/>
                        </a:lnSpc>
                        <a:spcAft>
                          <a:spcPts val="800"/>
                        </a:spcAft>
                      </a:pPr>
                      <a:endParaRPr lang="en-GB" sz="1000" b="0" u="none" strike="noStrike" kern="120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endParaRPr lang="en-GB" sz="1000" b="0" u="none" strike="noStrike" kern="120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endParaRPr lang="en-GB" sz="1000" b="0" u="none" strike="noStrike" kern="120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4.1</a:t>
                      </a:r>
                    </a:p>
                  </a:txBody>
                  <a:tcPr marL="8058" marR="8058" marT="8058" marB="0" anchor="b"/>
                </a:tc>
                <a:extLst>
                  <a:ext uri="{0D108BD9-81ED-4DB2-BD59-A6C34878D82A}">
                    <a16:rowId xmlns:a16="http://schemas.microsoft.com/office/drawing/2014/main" val="1740827319"/>
                  </a:ext>
                </a:extLst>
              </a:tr>
              <a:tr h="202267">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New CMS Run Costs</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MTB</a:t>
                      </a:r>
                    </a:p>
                  </a:txBody>
                  <a:tcPr marL="8058" marR="8058" marT="8058" marB="0" anchor="b"/>
                </a:tc>
                <a:tc>
                  <a:txBody>
                    <a:bodyPr/>
                    <a:lstStyle/>
                    <a:p>
                      <a:pPr marL="0" algn="ctr" defTabSz="914400" rtl="0" eaLnBrk="1" fontAlgn="b" latinLnBrk="0" hangingPunct="1">
                        <a:lnSpc>
                          <a:spcPct val="107000"/>
                        </a:lnSpc>
                        <a:spcAft>
                          <a:spcPts val="800"/>
                        </a:spcAft>
                      </a:pPr>
                      <a:endParaRPr lang="en-GB" sz="1000" b="0" u="none" strike="noStrike" kern="120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0.6</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1.2</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1.2</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1.2</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4.2</a:t>
                      </a:r>
                    </a:p>
                  </a:txBody>
                  <a:tcPr marL="8058" marR="8058" marT="8058" marB="0" anchor="b"/>
                </a:tc>
                <a:extLst>
                  <a:ext uri="{0D108BD9-81ED-4DB2-BD59-A6C34878D82A}">
                    <a16:rowId xmlns:a16="http://schemas.microsoft.com/office/drawing/2014/main" val="3128842061"/>
                  </a:ext>
                </a:extLst>
              </a:tr>
              <a:tr h="202267">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Savings from decommissioning old CMS</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MTB</a:t>
                      </a:r>
                    </a:p>
                  </a:txBody>
                  <a:tcPr marL="8058" marR="8058" marT="8058" marB="0" anchor="b"/>
                </a:tc>
                <a:tc>
                  <a:txBody>
                    <a:bodyPr/>
                    <a:lstStyle/>
                    <a:p>
                      <a:pPr marL="0" algn="ctr" defTabSz="914400" rtl="0" eaLnBrk="1" fontAlgn="b" latinLnBrk="0" hangingPunct="1">
                        <a:lnSpc>
                          <a:spcPct val="107000"/>
                        </a:lnSpc>
                        <a:spcAft>
                          <a:spcPts val="800"/>
                        </a:spcAft>
                      </a:pPr>
                      <a:endParaRPr lang="en-GB" sz="1000" b="0" u="none" strike="noStrike" kern="120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endParaRPr lang="en-GB" sz="1000" b="0" u="none" strike="noStrike" kern="120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0.4</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0.4</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0.4</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1.2</a:t>
                      </a:r>
                    </a:p>
                  </a:txBody>
                  <a:tcPr marL="8058" marR="8058" marT="8058" marB="0" anchor="b"/>
                </a:tc>
                <a:extLst>
                  <a:ext uri="{0D108BD9-81ED-4DB2-BD59-A6C34878D82A}">
                    <a16:rowId xmlns:a16="http://schemas.microsoft.com/office/drawing/2014/main" val="1576783576"/>
                  </a:ext>
                </a:extLst>
              </a:tr>
              <a:tr h="186564">
                <a:tc>
                  <a:txBody>
                    <a:bodyPr/>
                    <a:lstStyle/>
                    <a:p>
                      <a:pPr marL="0" algn="ctr" defTabSz="914400" rtl="0" eaLnBrk="1" fontAlgn="b" latinLnBrk="0" hangingPunct="1">
                        <a:lnSpc>
                          <a:spcPct val="107000"/>
                        </a:lnSpc>
                        <a:spcAft>
                          <a:spcPts val="800"/>
                        </a:spcAft>
                      </a:pPr>
                      <a:r>
                        <a:rPr lang="en-GB" sz="1100" b="1" u="none" strike="noStrike" kern="1200">
                          <a:solidFill>
                            <a:schemeClr val="bg1"/>
                          </a:solidFill>
                          <a:effectLst/>
                          <a:latin typeface="+mn-lt"/>
                          <a:ea typeface="+mn-ea"/>
                          <a:cs typeface="+mn-cs"/>
                        </a:rPr>
                        <a:t>Total </a:t>
                      </a:r>
                    </a:p>
                  </a:txBody>
                  <a:tcPr marL="8058" marR="8058" marT="8058" marB="0" anchor="b">
                    <a:solidFill>
                      <a:srgbClr val="087793"/>
                    </a:solidFill>
                  </a:tcPr>
                </a:tc>
                <a:tc>
                  <a:txBody>
                    <a:bodyPr/>
                    <a:lstStyle/>
                    <a:p>
                      <a:pPr marL="0" algn="ctr" defTabSz="914400" rtl="0" eaLnBrk="1" fontAlgn="b" latinLnBrk="0" hangingPunct="1">
                        <a:lnSpc>
                          <a:spcPct val="107000"/>
                        </a:lnSpc>
                        <a:spcAft>
                          <a:spcPts val="800"/>
                        </a:spcAft>
                      </a:pPr>
                      <a:endParaRPr lang="en-GB" sz="1000" b="0" u="none" strike="noStrike" kern="1200">
                        <a:solidFill>
                          <a:schemeClr val="tx1"/>
                        </a:solidFill>
                        <a:effectLst/>
                        <a:latin typeface="+mn-lt"/>
                        <a:ea typeface="+mn-ea"/>
                        <a:cs typeface="+mn-cs"/>
                      </a:endParaRP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2.8</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1.9</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0.8</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0.8</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0.8</a:t>
                      </a:r>
                    </a:p>
                  </a:txBody>
                  <a:tcPr marL="8058" marR="8058" marT="8058" marB="0" anchor="b"/>
                </a:tc>
                <a:tc>
                  <a:txBody>
                    <a:bodyPr/>
                    <a:lstStyle/>
                    <a:p>
                      <a:pPr marL="0" algn="ctr" defTabSz="914400" rtl="0" eaLnBrk="1" fontAlgn="b" latinLnBrk="0" hangingPunct="1">
                        <a:lnSpc>
                          <a:spcPct val="107000"/>
                        </a:lnSpc>
                        <a:spcAft>
                          <a:spcPts val="800"/>
                        </a:spcAft>
                      </a:pPr>
                      <a:r>
                        <a:rPr lang="en-GB" sz="1000" b="0" u="none" strike="noStrike" kern="1200">
                          <a:solidFill>
                            <a:schemeClr val="tx1"/>
                          </a:solidFill>
                          <a:effectLst/>
                          <a:latin typeface="+mn-lt"/>
                          <a:ea typeface="+mn-ea"/>
                          <a:cs typeface="+mn-cs"/>
                        </a:rPr>
                        <a:t>7.1</a:t>
                      </a:r>
                    </a:p>
                  </a:txBody>
                  <a:tcPr marL="8058" marR="8058" marT="8058" marB="0" anchor="b"/>
                </a:tc>
                <a:extLst>
                  <a:ext uri="{0D108BD9-81ED-4DB2-BD59-A6C34878D82A}">
                    <a16:rowId xmlns:a16="http://schemas.microsoft.com/office/drawing/2014/main" val="2716283470"/>
                  </a:ext>
                </a:extLst>
              </a:tr>
            </a:tbl>
          </a:graphicData>
        </a:graphic>
      </p:graphicFrame>
    </p:spTree>
    <p:extLst>
      <p:ext uri="{BB962C8B-B14F-4D97-AF65-F5344CB8AC3E}">
        <p14:creationId xmlns:p14="http://schemas.microsoft.com/office/powerpoint/2010/main" val="3366302934"/>
      </p:ext>
    </p:extLst>
  </p:cSld>
  <p:clrMapOvr>
    <a:masterClrMapping/>
  </p:clrMapOvr>
</p:sld>
</file>

<file path=ppt/theme/theme1.xml><?xml version="1.0" encoding="utf-8"?>
<a:theme xmlns:a="http://schemas.openxmlformats.org/drawingml/2006/main" name="1_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3ee84ff3-1fa2-4b0e-bbc1-9d3729ac2ba9">
      <UserInfo>
        <DisplayName>Sian Jones</DisplayName>
        <AccountId>93</AccountId>
        <AccountType/>
      </UserInfo>
      <UserInfo>
        <DisplayName>Lee Foster</DisplayName>
        <AccountId>162</AccountId>
        <AccountType/>
      </UserInfo>
      <UserInfo>
        <DisplayName>Joanne Williams</DisplayName>
        <AccountId>10</AccountId>
        <AccountType/>
      </UserInfo>
      <UserInfo>
        <DisplayName>Ian Leitch</DisplayName>
        <AccountId>118</AccountId>
        <AccountType/>
      </UserInfo>
      <UserInfo>
        <DisplayName>Steve Concannon</DisplayName>
        <AccountId>173</AccountId>
        <AccountType/>
      </UserInfo>
      <UserInfo>
        <DisplayName>Nicholas Bridge</DisplayName>
        <AccountId>90</AccountId>
        <AccountType/>
      </UserInfo>
      <UserInfo>
        <DisplayName>Jane Ryder</DisplayName>
        <AccountId>174</AccountId>
        <AccountType/>
      </UserInfo>
    </SharedWithUsers>
    <_Flow_SignoffStatus xmlns="efb0c983-77a3-4edc-9303-e1cb655c76c7" xsi:nil="true"/>
    <Sign_x002d_offBy xmlns="efb0c983-77a3-4edc-9303-e1cb655c76c7">
      <UserInfo>
        <DisplayName/>
        <AccountId xsi:nil="true"/>
        <AccountType/>
      </UserInfo>
    </Sign_x002d_offBy>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0FB9CDCC5328344A3162B2D7C8A4CE2" ma:contentTypeVersion="13" ma:contentTypeDescription="Create a new document." ma:contentTypeScope="" ma:versionID="9bb224142be6fbbc8b98e1f99454ecd1">
  <xsd:schema xmlns:xsd="http://www.w3.org/2001/XMLSchema" xmlns:xs="http://www.w3.org/2001/XMLSchema" xmlns:p="http://schemas.microsoft.com/office/2006/metadata/properties" xmlns:ns2="efb0c983-77a3-4edc-9303-e1cb655c76c7" xmlns:ns3="3ee84ff3-1fa2-4b0e-bbc1-9d3729ac2ba9" targetNamespace="http://schemas.microsoft.com/office/2006/metadata/properties" ma:root="true" ma:fieldsID="a8c54f627d5b449adedc3be3afe57feb" ns2:_="" ns3:_="">
    <xsd:import namespace="efb0c983-77a3-4edc-9303-e1cb655c76c7"/>
    <xsd:import namespace="3ee84ff3-1fa2-4b0e-bbc1-9d3729ac2ba9"/>
    <xsd:element name="properties">
      <xsd:complexType>
        <xsd:sequence>
          <xsd:element name="documentManagement">
            <xsd:complexType>
              <xsd:all>
                <xsd:element ref="ns2:_Flow_SignoffStatus" minOccurs="0"/>
                <xsd:element ref="ns2:Sign_x002d_offBy" minOccurs="0"/>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fb0c983-77a3-4edc-9303-e1cb655c76c7" elementFormDefault="qualified">
    <xsd:import namespace="http://schemas.microsoft.com/office/2006/documentManagement/types"/>
    <xsd:import namespace="http://schemas.microsoft.com/office/infopath/2007/PartnerControls"/>
    <xsd:element name="_Flow_SignoffStatus" ma:index="8" nillable="true" ma:displayName="Sign-off status" ma:internalName="Sign_x002d_off_x0020_status">
      <xsd:simpleType>
        <xsd:restriction base="dms:Text"/>
      </xsd:simpleType>
    </xsd:element>
    <xsd:element name="Sign_x002d_offBy" ma:index="9" nillable="true" ma:displayName="Sign-off By" ma:format="Dropdown" ma:list="UserInfo" ma:SharePointGroup="0" ma:internalName="Sign_x002d_offBy">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ee84ff3-1fa2-4b0e-bbc1-9d3729ac2ba9" elementFormDefault="qualified">
    <xsd:import namespace="http://schemas.microsoft.com/office/2006/documentManagement/types"/>
    <xsd:import namespace="http://schemas.microsoft.com/office/infopath/2007/PartnerControls"/>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7EACCD8-D99D-48F2-886F-A41F5A9A7EAB}">
  <ds:schemaRefs>
    <ds:schemaRef ds:uri="01f7a547-d57a-44ce-a211-81869c79743b"/>
    <ds:schemaRef ds:uri="http://www.w3.org/XML/1998/namespace"/>
    <ds:schemaRef ds:uri="http://schemas.microsoft.com/office/2006/documentManagement/types"/>
    <ds:schemaRef ds:uri="http://purl.org/dc/elements/1.1/"/>
    <ds:schemaRef ds:uri="http://purl.org/dc/dcmitype/"/>
    <ds:schemaRef ds:uri="3092569d-7549-4f1f-b838-122d264c6bd8"/>
    <ds:schemaRef ds:uri="http://schemas.microsoft.com/office/infopath/2007/PartnerControls"/>
    <ds:schemaRef ds:uri="http://schemas.openxmlformats.org/package/2006/metadata/core-properties"/>
    <ds:schemaRef ds:uri="http://schemas.microsoft.com/office/2006/metadata/properties"/>
    <ds:schemaRef ds:uri="http://purl.org/dc/terms/"/>
  </ds:schemaRefs>
</ds:datastoreItem>
</file>

<file path=customXml/itemProps2.xml><?xml version="1.0" encoding="utf-8"?>
<ds:datastoreItem xmlns:ds="http://schemas.openxmlformats.org/officeDocument/2006/customXml" ds:itemID="{58E98B91-E444-45D3-A2EE-A699F1BE1249}">
  <ds:schemaRefs>
    <ds:schemaRef ds:uri="http://schemas.microsoft.com/sharepoint/v3/contenttype/forms"/>
  </ds:schemaRefs>
</ds:datastoreItem>
</file>

<file path=customXml/itemProps3.xml><?xml version="1.0" encoding="utf-8"?>
<ds:datastoreItem xmlns:ds="http://schemas.openxmlformats.org/officeDocument/2006/customXml" ds:itemID="{2A19D8A8-9D81-477D-83A4-D6E0952EEF67}"/>
</file>

<file path=docProps/app.xml><?xml version="1.0" encoding="utf-8"?>
<Properties xmlns="http://schemas.openxmlformats.org/officeDocument/2006/extended-properties" xmlns:vt="http://schemas.openxmlformats.org/officeDocument/2006/docPropsVTypes">
  <TotalTime>0</TotalTime>
  <Words>1005</Words>
  <Application>Microsoft Office PowerPoint</Application>
  <PresentationFormat>Widescreen</PresentationFormat>
  <Paragraphs>236</Paragraphs>
  <Slides>9</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Poppins-Light</vt:lpstr>
      <vt:lpstr>Segoe UI Semibold</vt:lpstr>
      <vt:lpstr>Wingdings</vt:lpstr>
      <vt:lpstr>Wingdings 2</vt:lpstr>
      <vt:lpstr>1_Office Theme</vt:lpstr>
      <vt:lpstr>CMS Rebuild </vt:lpstr>
      <vt:lpstr>Why Replace CMS?</vt:lpstr>
      <vt:lpstr>Options to Replace</vt:lpstr>
      <vt:lpstr>Why choose Option 1?</vt:lpstr>
      <vt:lpstr>Options Analysis</vt:lpstr>
      <vt:lpstr>Financial comparison</vt:lpstr>
      <vt:lpstr>Potential Risks</vt:lpstr>
      <vt:lpstr>Appendix</vt:lpstr>
      <vt:lpstr>Options Finances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CMS Rebuild</dc:title>
  <dc:creator>Joanne Williams</dc:creator>
  <cp:lastModifiedBy>Angela Clarke</cp:lastModifiedBy>
  <cp:revision>3</cp:revision>
  <dcterms:created xsi:type="dcterms:W3CDTF">2021-11-18T11:23:48Z</dcterms:created>
  <dcterms:modified xsi:type="dcterms:W3CDTF">2021-12-06T19:48:12Z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0x01010050FB9CDCC5328344A3162B2D7C8A4CE2</vt:lpwstr>
  </property>
</Properties>
</file>