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39" r:id="rId6"/>
    <p:sldMasterId id="2147484155" r:id="rId7"/>
  </p:sldMasterIdLst>
  <p:notesMasterIdLst>
    <p:notesMasterId r:id="rId19"/>
  </p:notesMasterIdLst>
  <p:handoutMasterIdLst>
    <p:handoutMasterId r:id="rId20"/>
  </p:handoutMasterIdLst>
  <p:sldIdLst>
    <p:sldId id="352" r:id="rId8"/>
    <p:sldId id="829" r:id="rId9"/>
    <p:sldId id="787" r:id="rId10"/>
    <p:sldId id="826" r:id="rId11"/>
    <p:sldId id="794" r:id="rId12"/>
    <p:sldId id="3614" r:id="rId13"/>
    <p:sldId id="831" r:id="rId14"/>
    <p:sldId id="830" r:id="rId15"/>
    <p:sldId id="3611" r:id="rId16"/>
    <p:sldId id="3612" r:id="rId17"/>
    <p:sldId id="3615" r:id="rId18"/>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 id="3" name="Smitha Pichrikat" initials="SP" lastIdx="1" clrIdx="2">
    <p:extLst>
      <p:ext uri="{19B8F6BF-5375-455C-9EA6-DF929625EA0E}">
        <p15:presenceInfo xmlns:p15="http://schemas.microsoft.com/office/powerpoint/2012/main" userId="S-1-5-21-4145888014-839675345-3125187760-3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412"/>
    <a:srgbClr val="FFCC00"/>
    <a:srgbClr val="E8EAF1"/>
    <a:srgbClr val="F09F0E"/>
    <a:srgbClr val="CED1E1"/>
    <a:srgbClr val="CED1E2"/>
    <a:srgbClr val="3E5AA8"/>
    <a:srgbClr val="D2232A"/>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A5D67F-53F1-4DD2-8525-3B99ABAA248E}" v="6277" dt="2021-12-03T09:21:01.4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1" autoAdjust="0"/>
    <p:restoredTop sz="94796" autoAdjust="0"/>
  </p:normalViewPr>
  <p:slideViewPr>
    <p:cSldViewPr snapToGrid="0">
      <p:cViewPr varScale="1">
        <p:scale>
          <a:sx n="87" d="100"/>
          <a:sy n="87" d="100"/>
        </p:scale>
        <p:origin x="536" y="48"/>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61"/>
        <p:guide pos="2095"/>
        <p:guide orient="horz" pos="3325"/>
        <p:guide pos="207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J Lyndon" userId="fefd1f69-c297-4970-add2-0b667d1abc1f" providerId="ADAL" clId="{6AA5D67F-53F1-4DD2-8525-3B99ABAA248E}"/>
    <pc:docChg chg="undo redo custSel addSld delSld modSld sldOrd">
      <pc:chgData name="Emma J Lyndon" userId="fefd1f69-c297-4970-add2-0b667d1abc1f" providerId="ADAL" clId="{6AA5D67F-53F1-4DD2-8525-3B99ABAA248E}" dt="2021-12-03T09:21:01.456" v="6274" actId="14100"/>
      <pc:docMkLst>
        <pc:docMk/>
      </pc:docMkLst>
      <pc:sldChg chg="modSp">
        <pc:chgData name="Emma J Lyndon" userId="fefd1f69-c297-4970-add2-0b667d1abc1f" providerId="ADAL" clId="{6AA5D67F-53F1-4DD2-8525-3B99ABAA248E}" dt="2021-11-29T15:27:14.404" v="6265" actId="20577"/>
        <pc:sldMkLst>
          <pc:docMk/>
          <pc:sldMk cId="3324695576" sldId="352"/>
        </pc:sldMkLst>
        <pc:spChg chg="mod">
          <ac:chgData name="Emma J Lyndon" userId="fefd1f69-c297-4970-add2-0b667d1abc1f" providerId="ADAL" clId="{6AA5D67F-53F1-4DD2-8525-3B99ABAA248E}" dt="2021-11-29T15:27:14.404" v="6265" actId="20577"/>
          <ac:spMkLst>
            <pc:docMk/>
            <pc:sldMk cId="3324695576" sldId="352"/>
            <ac:spMk id="5" creationId="{00000000-0000-0000-0000-000000000000}"/>
          </ac:spMkLst>
        </pc:spChg>
      </pc:sldChg>
      <pc:sldChg chg="modSp">
        <pc:chgData name="Emma J Lyndon" userId="fefd1f69-c297-4970-add2-0b667d1abc1f" providerId="ADAL" clId="{6AA5D67F-53F1-4DD2-8525-3B99ABAA248E}" dt="2021-11-29T15:04:15.941" v="5501" actId="20577"/>
        <pc:sldMkLst>
          <pc:docMk/>
          <pc:sldMk cId="3651932821" sldId="787"/>
        </pc:sldMkLst>
        <pc:graphicFrameChg chg="mod modGraphic">
          <ac:chgData name="Emma J Lyndon" userId="fefd1f69-c297-4970-add2-0b667d1abc1f" providerId="ADAL" clId="{6AA5D67F-53F1-4DD2-8525-3B99ABAA248E}" dt="2021-11-29T15:04:15.941" v="5501" actId="20577"/>
          <ac:graphicFrameMkLst>
            <pc:docMk/>
            <pc:sldMk cId="3651932821" sldId="787"/>
            <ac:graphicFrameMk id="5" creationId="{219FB592-139D-4CB0-9645-9CA8D04940FF}"/>
          </ac:graphicFrameMkLst>
        </pc:graphicFrameChg>
      </pc:sldChg>
      <pc:sldChg chg="modSp">
        <pc:chgData name="Emma J Lyndon" userId="fefd1f69-c297-4970-add2-0b667d1abc1f" providerId="ADAL" clId="{6AA5D67F-53F1-4DD2-8525-3B99ABAA248E}" dt="2021-11-29T14:00:58.501" v="3383" actId="1035"/>
        <pc:sldMkLst>
          <pc:docMk/>
          <pc:sldMk cId="2731515020" sldId="794"/>
        </pc:sldMkLst>
        <pc:graphicFrameChg chg="mod">
          <ac:chgData name="Emma J Lyndon" userId="fefd1f69-c297-4970-add2-0b667d1abc1f" providerId="ADAL" clId="{6AA5D67F-53F1-4DD2-8525-3B99ABAA248E}" dt="2021-11-29T14:00:58.501" v="3383" actId="1035"/>
          <ac:graphicFrameMkLst>
            <pc:docMk/>
            <pc:sldMk cId="2731515020" sldId="794"/>
            <ac:graphicFrameMk id="3" creationId="{D5B527E8-4FB9-4B6B-AD3A-23B388C7596E}"/>
          </ac:graphicFrameMkLst>
        </pc:graphicFrameChg>
        <pc:graphicFrameChg chg="mod">
          <ac:chgData name="Emma J Lyndon" userId="fefd1f69-c297-4970-add2-0b667d1abc1f" providerId="ADAL" clId="{6AA5D67F-53F1-4DD2-8525-3B99ABAA248E}" dt="2021-11-29T14:00:36.995" v="3294"/>
          <ac:graphicFrameMkLst>
            <pc:docMk/>
            <pc:sldMk cId="2731515020" sldId="794"/>
            <ac:graphicFrameMk id="4" creationId="{E995F62F-2964-4B8F-B8B8-E7B85A14F4E7}"/>
          </ac:graphicFrameMkLst>
        </pc:graphicFrameChg>
      </pc:sldChg>
      <pc:sldChg chg="modSp">
        <pc:chgData name="Emma J Lyndon" userId="fefd1f69-c297-4970-add2-0b667d1abc1f" providerId="ADAL" clId="{6AA5D67F-53F1-4DD2-8525-3B99ABAA248E}" dt="2021-11-29T15:06:08.115" v="5873"/>
        <pc:sldMkLst>
          <pc:docMk/>
          <pc:sldMk cId="1330211914" sldId="826"/>
        </pc:sldMkLst>
        <pc:graphicFrameChg chg="mod modGraphic">
          <ac:chgData name="Emma J Lyndon" userId="fefd1f69-c297-4970-add2-0b667d1abc1f" providerId="ADAL" clId="{6AA5D67F-53F1-4DD2-8525-3B99ABAA248E}" dt="2021-11-29T15:06:08.115" v="5873"/>
          <ac:graphicFrameMkLst>
            <pc:docMk/>
            <pc:sldMk cId="1330211914" sldId="826"/>
            <ac:graphicFrameMk id="5" creationId="{219FB592-139D-4CB0-9645-9CA8D04940FF}"/>
          </ac:graphicFrameMkLst>
        </pc:graphicFrameChg>
      </pc:sldChg>
      <pc:sldChg chg="modSp">
        <pc:chgData name="Emma J Lyndon" userId="fefd1f69-c297-4970-add2-0b667d1abc1f" providerId="ADAL" clId="{6AA5D67F-53F1-4DD2-8525-3B99ABAA248E}" dt="2021-11-29T13:59:28.511" v="3293" actId="255"/>
        <pc:sldMkLst>
          <pc:docMk/>
          <pc:sldMk cId="326600112" sldId="829"/>
        </pc:sldMkLst>
        <pc:graphicFrameChg chg="modGraphic">
          <ac:chgData name="Emma J Lyndon" userId="fefd1f69-c297-4970-add2-0b667d1abc1f" providerId="ADAL" clId="{6AA5D67F-53F1-4DD2-8525-3B99ABAA248E}" dt="2021-11-29T13:59:28.511" v="3293" actId="255"/>
          <ac:graphicFrameMkLst>
            <pc:docMk/>
            <pc:sldMk cId="326600112" sldId="829"/>
            <ac:graphicFrameMk id="4" creationId="{00000000-0000-0000-0000-000000000000}"/>
          </ac:graphicFrameMkLst>
        </pc:graphicFrameChg>
      </pc:sldChg>
      <pc:sldChg chg="addSp delSp modSp">
        <pc:chgData name="Emma J Lyndon" userId="fefd1f69-c297-4970-add2-0b667d1abc1f" providerId="ADAL" clId="{6AA5D67F-53F1-4DD2-8525-3B99ABAA248E}" dt="2021-11-29T15:25:38.659" v="6249" actId="20577"/>
        <pc:sldMkLst>
          <pc:docMk/>
          <pc:sldMk cId="762531625" sldId="3612"/>
        </pc:sldMkLst>
        <pc:graphicFrameChg chg="add del mod">
          <ac:chgData name="Emma J Lyndon" userId="fefd1f69-c297-4970-add2-0b667d1abc1f" providerId="ADAL" clId="{6AA5D67F-53F1-4DD2-8525-3B99ABAA248E}" dt="2021-11-29T15:11:31.428" v="5938"/>
          <ac:graphicFrameMkLst>
            <pc:docMk/>
            <pc:sldMk cId="762531625" sldId="3612"/>
            <ac:graphicFrameMk id="2" creationId="{35C48119-A489-45AC-8476-D98F3A8E1527}"/>
          </ac:graphicFrameMkLst>
        </pc:graphicFrameChg>
        <pc:graphicFrameChg chg="add mod modGraphic">
          <ac:chgData name="Emma J Lyndon" userId="fefd1f69-c297-4970-add2-0b667d1abc1f" providerId="ADAL" clId="{6AA5D67F-53F1-4DD2-8525-3B99ABAA248E}" dt="2021-11-29T15:25:38.659" v="6249" actId="20577"/>
          <ac:graphicFrameMkLst>
            <pc:docMk/>
            <pc:sldMk cId="762531625" sldId="3612"/>
            <ac:graphicFrameMk id="3" creationId="{C3534F1A-6D62-4F85-8CB2-0DD08B5C3A24}"/>
          </ac:graphicFrameMkLst>
        </pc:graphicFrameChg>
        <pc:graphicFrameChg chg="mod modGraphic">
          <ac:chgData name="Emma J Lyndon" userId="fefd1f69-c297-4970-add2-0b667d1abc1f" providerId="ADAL" clId="{6AA5D67F-53F1-4DD2-8525-3B99ABAA248E}" dt="2021-11-29T15:16:54.987" v="6017" actId="13926"/>
          <ac:graphicFrameMkLst>
            <pc:docMk/>
            <pc:sldMk cId="762531625" sldId="3612"/>
            <ac:graphicFrameMk id="4" creationId="{7DA7ADCF-F3B8-4033-A306-6FD935F25AC3}"/>
          </ac:graphicFrameMkLst>
        </pc:graphicFrameChg>
      </pc:sldChg>
      <pc:sldChg chg="addSp modSp add mod ord">
        <pc:chgData name="Emma J Lyndon" userId="fefd1f69-c297-4970-add2-0b667d1abc1f" providerId="ADAL" clId="{6AA5D67F-53F1-4DD2-8525-3B99ABAA248E}" dt="2021-12-03T09:21:01.456" v="6274" actId="14100"/>
        <pc:sldMkLst>
          <pc:docMk/>
          <pc:sldMk cId="2458309903" sldId="3615"/>
        </pc:sldMkLst>
        <pc:graphicFrameChg chg="add mod">
          <ac:chgData name="Emma J Lyndon" userId="fefd1f69-c297-4970-add2-0b667d1abc1f" providerId="ADAL" clId="{6AA5D67F-53F1-4DD2-8525-3B99ABAA248E}" dt="2021-12-03T09:21:01.456" v="6274" actId="14100"/>
          <ac:graphicFrameMkLst>
            <pc:docMk/>
            <pc:sldMk cId="2458309903" sldId="3615"/>
            <ac:graphicFrameMk id="2" creationId="{20CD1FCB-0691-41BB-97EA-09F5C9FB7888}"/>
          </ac:graphicFrameMkLst>
        </pc:graphicFrame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file:///C:\Users\Emma.J.Lyndon\AppData\Local\Microsoft\Windows\INetCache\Content.Outlook\RCXW6Q4S\Funding%20Oct%20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8500411329180855E-2"/>
          <c:y val="3.7101151829705498E-2"/>
          <c:w val="0.89584010439250938"/>
          <c:h val="0.82607619767779539"/>
        </c:manualLayout>
      </c:layout>
      <c:lineChart>
        <c:grouping val="standard"/>
        <c:varyColors val="0"/>
        <c:ser>
          <c:idx val="1"/>
          <c:order val="0"/>
          <c:tx>
            <c:strRef>
              <c:f>'Out - Funding'!$D$32</c:f>
              <c:strCache>
                <c:ptCount val="1"/>
                <c:pt idx="0">
                  <c:v> Monthly FORECAST (Cumulative) </c:v>
                </c:pt>
              </c:strCache>
            </c:strRef>
          </c:tx>
          <c:spPr>
            <a:ln>
              <a:solidFill>
                <a:srgbClr val="7030A0"/>
              </a:solidFill>
            </a:ln>
          </c:spPr>
          <c:marker>
            <c:symbol val="none"/>
          </c:marker>
          <c:cat>
            <c:numRef>
              <c:f>'Out - Funding'!$A$33:$A$80</c:f>
              <c:numCache>
                <c:formatCode>mmm\-yy</c:formatCode>
                <c:ptCount val="48"/>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pt idx="24">
                  <c:v>44316</c:v>
                </c:pt>
                <c:pt idx="25">
                  <c:v>44347</c:v>
                </c:pt>
                <c:pt idx="26">
                  <c:v>44377</c:v>
                </c:pt>
                <c:pt idx="27">
                  <c:v>44408</c:v>
                </c:pt>
                <c:pt idx="28">
                  <c:v>44439</c:v>
                </c:pt>
                <c:pt idx="29">
                  <c:v>44469</c:v>
                </c:pt>
                <c:pt idx="30">
                  <c:v>44500</c:v>
                </c:pt>
                <c:pt idx="31">
                  <c:v>44530</c:v>
                </c:pt>
                <c:pt idx="32">
                  <c:v>44561</c:v>
                </c:pt>
                <c:pt idx="33">
                  <c:v>44592</c:v>
                </c:pt>
                <c:pt idx="34">
                  <c:v>44620</c:v>
                </c:pt>
                <c:pt idx="35">
                  <c:v>44651</c:v>
                </c:pt>
                <c:pt idx="36">
                  <c:v>44681</c:v>
                </c:pt>
                <c:pt idx="37">
                  <c:v>44712</c:v>
                </c:pt>
                <c:pt idx="38">
                  <c:v>44742</c:v>
                </c:pt>
                <c:pt idx="39">
                  <c:v>44773</c:v>
                </c:pt>
                <c:pt idx="40">
                  <c:v>44804</c:v>
                </c:pt>
                <c:pt idx="41">
                  <c:v>44834</c:v>
                </c:pt>
                <c:pt idx="42">
                  <c:v>44865</c:v>
                </c:pt>
                <c:pt idx="43">
                  <c:v>44895</c:v>
                </c:pt>
                <c:pt idx="44">
                  <c:v>44926</c:v>
                </c:pt>
                <c:pt idx="45">
                  <c:v>44957</c:v>
                </c:pt>
                <c:pt idx="46">
                  <c:v>44985</c:v>
                </c:pt>
                <c:pt idx="47">
                  <c:v>45016</c:v>
                </c:pt>
              </c:numCache>
            </c:numRef>
          </c:cat>
          <c:val>
            <c:numRef>
              <c:f>'Out - Funding'!$D$33:$D$80</c:f>
              <c:numCache>
                <c:formatCode>"£"#,##0</c:formatCode>
                <c:ptCount val="48"/>
                <c:pt idx="0">
                  <c:v>363976.72</c:v>
                </c:pt>
                <c:pt idx="1">
                  <c:v>683029.77649999992</c:v>
                </c:pt>
                <c:pt idx="2">
                  <c:v>1009036.4989999998</c:v>
                </c:pt>
                <c:pt idx="3">
                  <c:v>1468927.8936666665</c:v>
                </c:pt>
                <c:pt idx="4">
                  <c:v>1881004.6076666664</c:v>
                </c:pt>
                <c:pt idx="5">
                  <c:v>2628016.3189999997</c:v>
                </c:pt>
                <c:pt idx="6">
                  <c:v>3342083.1863333331</c:v>
                </c:pt>
                <c:pt idx="7">
                  <c:v>4458203.0079999994</c:v>
                </c:pt>
                <c:pt idx="8">
                  <c:v>5354404.1686666664</c:v>
                </c:pt>
                <c:pt idx="9">
                  <c:v>6043381.8373333327</c:v>
                </c:pt>
                <c:pt idx="10">
                  <c:v>7142886.0309666656</c:v>
                </c:pt>
                <c:pt idx="11">
                  <c:v>8975402.7506666668</c:v>
                </c:pt>
                <c:pt idx="12">
                  <c:v>10111305.124</c:v>
                </c:pt>
                <c:pt idx="13">
                  <c:v>11388987.072333332</c:v>
                </c:pt>
                <c:pt idx="14">
                  <c:v>13038342.615666665</c:v>
                </c:pt>
                <c:pt idx="15">
                  <c:v>14439812.028999999</c:v>
                </c:pt>
                <c:pt idx="16">
                  <c:v>15676651.817333333</c:v>
                </c:pt>
                <c:pt idx="17">
                  <c:v>16871244.883333333</c:v>
                </c:pt>
                <c:pt idx="18">
                  <c:v>18128098.529696971</c:v>
                </c:pt>
                <c:pt idx="19">
                  <c:v>18805264.193030305</c:v>
                </c:pt>
                <c:pt idx="20">
                  <c:v>19805071.686363637</c:v>
                </c:pt>
                <c:pt idx="21">
                  <c:v>20880560.800292209</c:v>
                </c:pt>
                <c:pt idx="22">
                  <c:v>21535840.035054114</c:v>
                </c:pt>
                <c:pt idx="23">
                  <c:v>22850036.205054116</c:v>
                </c:pt>
                <c:pt idx="24">
                  <c:v>23700781.401720781</c:v>
                </c:pt>
                <c:pt idx="25">
                  <c:v>25180991.42172078</c:v>
                </c:pt>
                <c:pt idx="26">
                  <c:v>26309236.508387446</c:v>
                </c:pt>
                <c:pt idx="27">
                  <c:v>27495769.875054114</c:v>
                </c:pt>
                <c:pt idx="28">
                  <c:v>28678804.595054112</c:v>
                </c:pt>
                <c:pt idx="29">
                  <c:v>29473286.993870974</c:v>
                </c:pt>
                <c:pt idx="30">
                  <c:v>30319994.148870975</c:v>
                </c:pt>
                <c:pt idx="31">
                  <c:v>31335482.195537642</c:v>
                </c:pt>
                <c:pt idx="32">
                  <c:v>32516287.972204309</c:v>
                </c:pt>
                <c:pt idx="33">
                  <c:v>34015461.748870976</c:v>
                </c:pt>
                <c:pt idx="34">
                  <c:v>35693733.475537643</c:v>
                </c:pt>
                <c:pt idx="35">
                  <c:v>36567708.422204308</c:v>
                </c:pt>
                <c:pt idx="36">
                  <c:v>37369404.445537642</c:v>
                </c:pt>
                <c:pt idx="37">
                  <c:v>38425314.468870975</c:v>
                </c:pt>
                <c:pt idx="38">
                  <c:v>39414876.492204309</c:v>
                </c:pt>
                <c:pt idx="39">
                  <c:v>40115458.755537644</c:v>
                </c:pt>
                <c:pt idx="40">
                  <c:v>41143809.928870976</c:v>
                </c:pt>
                <c:pt idx="41">
                  <c:v>41764258.502204306</c:v>
                </c:pt>
                <c:pt idx="42">
                  <c:v>42514493.075537637</c:v>
                </c:pt>
                <c:pt idx="43">
                  <c:v>43320787.648870967</c:v>
                </c:pt>
                <c:pt idx="44">
                  <c:v>43852914.758870967</c:v>
                </c:pt>
                <c:pt idx="45">
                  <c:v>44044732.758870967</c:v>
                </c:pt>
                <c:pt idx="46">
                  <c:v>44044732.758870967</c:v>
                </c:pt>
                <c:pt idx="47">
                  <c:v>44044732.758870967</c:v>
                </c:pt>
              </c:numCache>
            </c:numRef>
          </c:val>
          <c:smooth val="0"/>
          <c:extLst>
            <c:ext xmlns:c16="http://schemas.microsoft.com/office/drawing/2014/chart" uri="{C3380CC4-5D6E-409C-BE32-E72D297353CC}">
              <c16:uniqueId val="{00000000-D489-4307-B19E-AD23EBAD1D95}"/>
            </c:ext>
          </c:extLst>
        </c:ser>
        <c:ser>
          <c:idx val="2"/>
          <c:order val="1"/>
          <c:tx>
            <c:strRef>
              <c:f>'Out - Funding'!$E$32</c:f>
              <c:strCache>
                <c:ptCount val="1"/>
                <c:pt idx="0">
                  <c:v> Monthly BUDGET (Cumulative) </c:v>
                </c:pt>
              </c:strCache>
            </c:strRef>
          </c:tx>
          <c:spPr>
            <a:ln>
              <a:solidFill>
                <a:schemeClr val="accent1"/>
              </a:solidFill>
              <a:prstDash val="sysDot"/>
            </a:ln>
          </c:spPr>
          <c:marker>
            <c:symbol val="none"/>
          </c:marker>
          <c:cat>
            <c:numRef>
              <c:f>'Out - Funding'!$A$33:$A$80</c:f>
              <c:numCache>
                <c:formatCode>mmm\-yy</c:formatCode>
                <c:ptCount val="48"/>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pt idx="24">
                  <c:v>44316</c:v>
                </c:pt>
                <c:pt idx="25">
                  <c:v>44347</c:v>
                </c:pt>
                <c:pt idx="26">
                  <c:v>44377</c:v>
                </c:pt>
                <c:pt idx="27">
                  <c:v>44408</c:v>
                </c:pt>
                <c:pt idx="28">
                  <c:v>44439</c:v>
                </c:pt>
                <c:pt idx="29">
                  <c:v>44469</c:v>
                </c:pt>
                <c:pt idx="30">
                  <c:v>44500</c:v>
                </c:pt>
                <c:pt idx="31">
                  <c:v>44530</c:v>
                </c:pt>
                <c:pt idx="32">
                  <c:v>44561</c:v>
                </c:pt>
                <c:pt idx="33">
                  <c:v>44592</c:v>
                </c:pt>
                <c:pt idx="34">
                  <c:v>44620</c:v>
                </c:pt>
                <c:pt idx="35">
                  <c:v>44651</c:v>
                </c:pt>
                <c:pt idx="36">
                  <c:v>44681</c:v>
                </c:pt>
                <c:pt idx="37">
                  <c:v>44712</c:v>
                </c:pt>
                <c:pt idx="38">
                  <c:v>44742</c:v>
                </c:pt>
                <c:pt idx="39">
                  <c:v>44773</c:v>
                </c:pt>
                <c:pt idx="40">
                  <c:v>44804</c:v>
                </c:pt>
                <c:pt idx="41">
                  <c:v>44834</c:v>
                </c:pt>
                <c:pt idx="42">
                  <c:v>44865</c:v>
                </c:pt>
                <c:pt idx="43">
                  <c:v>44895</c:v>
                </c:pt>
                <c:pt idx="44">
                  <c:v>44926</c:v>
                </c:pt>
                <c:pt idx="45">
                  <c:v>44957</c:v>
                </c:pt>
                <c:pt idx="46">
                  <c:v>44985</c:v>
                </c:pt>
                <c:pt idx="47">
                  <c:v>45016</c:v>
                </c:pt>
              </c:numCache>
            </c:numRef>
          </c:cat>
          <c:val>
            <c:numRef>
              <c:f>'Out - Funding'!$E$33:$E$80</c:f>
              <c:numCache>
                <c:formatCode>"£"#,##0</c:formatCode>
                <c:ptCount val="48"/>
                <c:pt idx="0">
                  <c:v>489844.68000000011</c:v>
                </c:pt>
                <c:pt idx="1">
                  <c:v>1174749.2</c:v>
                </c:pt>
                <c:pt idx="2">
                  <c:v>1918322.3099999996</c:v>
                </c:pt>
                <c:pt idx="3">
                  <c:v>2859329.2599999988</c:v>
                </c:pt>
                <c:pt idx="4">
                  <c:v>3600336.2099999986</c:v>
                </c:pt>
                <c:pt idx="5">
                  <c:v>4373413.7099999981</c:v>
                </c:pt>
                <c:pt idx="6">
                  <c:v>5301107.7099999972</c:v>
                </c:pt>
                <c:pt idx="7">
                  <c:v>6054522.3599999975</c:v>
                </c:pt>
                <c:pt idx="8">
                  <c:v>6844783.4099999974</c:v>
                </c:pt>
                <c:pt idx="9">
                  <c:v>7587690.8599999975</c:v>
                </c:pt>
                <c:pt idx="10">
                  <c:v>8469886.8099999968</c:v>
                </c:pt>
                <c:pt idx="11">
                  <c:v>10016454.159999996</c:v>
                </c:pt>
                <c:pt idx="12">
                  <c:v>10772088.889999997</c:v>
                </c:pt>
                <c:pt idx="13">
                  <c:v>11466104.099999996</c:v>
                </c:pt>
                <c:pt idx="14">
                  <c:v>12171330.709999995</c:v>
                </c:pt>
                <c:pt idx="15">
                  <c:v>14216755.300000004</c:v>
                </c:pt>
                <c:pt idx="16">
                  <c:v>15951497.880000005</c:v>
                </c:pt>
                <c:pt idx="17">
                  <c:v>17098244.840000004</c:v>
                </c:pt>
                <c:pt idx="18">
                  <c:v>18223938.970000003</c:v>
                </c:pt>
                <c:pt idx="19">
                  <c:v>19242195.570000004</c:v>
                </c:pt>
                <c:pt idx="20">
                  <c:v>20253660.210000005</c:v>
                </c:pt>
                <c:pt idx="21">
                  <c:v>21199102.250000004</c:v>
                </c:pt>
                <c:pt idx="22">
                  <c:v>22074558.180000003</c:v>
                </c:pt>
                <c:pt idx="23">
                  <c:v>23123177.560000002</c:v>
                </c:pt>
                <c:pt idx="24">
                  <c:v>23700781.401720781</c:v>
                </c:pt>
                <c:pt idx="25">
                  <c:v>25180991.42172078</c:v>
                </c:pt>
                <c:pt idx="26">
                  <c:v>26309236.508387446</c:v>
                </c:pt>
                <c:pt idx="27">
                  <c:v>27495769.875054114</c:v>
                </c:pt>
                <c:pt idx="28">
                  <c:v>28678804.595054112</c:v>
                </c:pt>
                <c:pt idx="29">
                  <c:v>29473286.993870974</c:v>
                </c:pt>
                <c:pt idx="30">
                  <c:v>30319994.148870975</c:v>
                </c:pt>
                <c:pt idx="31">
                  <c:v>31335482.195537642</c:v>
                </c:pt>
                <c:pt idx="32">
                  <c:v>32516287.972204309</c:v>
                </c:pt>
                <c:pt idx="33">
                  <c:v>34015461.748870976</c:v>
                </c:pt>
                <c:pt idx="34">
                  <c:v>35693733.475537643</c:v>
                </c:pt>
                <c:pt idx="35">
                  <c:v>36567708.422204308</c:v>
                </c:pt>
                <c:pt idx="36">
                  <c:v>37369404.445537642</c:v>
                </c:pt>
                <c:pt idx="37">
                  <c:v>38425314.468870975</c:v>
                </c:pt>
                <c:pt idx="38">
                  <c:v>39414876.492204309</c:v>
                </c:pt>
                <c:pt idx="39">
                  <c:v>40115458.755537644</c:v>
                </c:pt>
                <c:pt idx="40">
                  <c:v>41143809.928870976</c:v>
                </c:pt>
                <c:pt idx="41">
                  <c:v>41764258.502204306</c:v>
                </c:pt>
                <c:pt idx="42">
                  <c:v>42514493.075537637</c:v>
                </c:pt>
                <c:pt idx="43">
                  <c:v>43320787.648870967</c:v>
                </c:pt>
                <c:pt idx="44">
                  <c:v>43852914.758870967</c:v>
                </c:pt>
                <c:pt idx="45">
                  <c:v>44044732.758870967</c:v>
                </c:pt>
                <c:pt idx="46">
                  <c:v>44044732.758870967</c:v>
                </c:pt>
                <c:pt idx="47">
                  <c:v>44044732.758870967</c:v>
                </c:pt>
              </c:numCache>
            </c:numRef>
          </c:val>
          <c:smooth val="0"/>
          <c:extLst>
            <c:ext xmlns:c16="http://schemas.microsoft.com/office/drawing/2014/chart" uri="{C3380CC4-5D6E-409C-BE32-E72D297353CC}">
              <c16:uniqueId val="{00000001-D489-4307-B19E-AD23EBAD1D95}"/>
            </c:ext>
          </c:extLst>
        </c:ser>
        <c:ser>
          <c:idx val="3"/>
          <c:order val="2"/>
          <c:tx>
            <c:strRef>
              <c:f>'Out - Funding'!$F$32</c:f>
              <c:strCache>
                <c:ptCount val="1"/>
                <c:pt idx="0">
                  <c:v> Monthly ACTUALS (Cumulative) </c:v>
                </c:pt>
              </c:strCache>
            </c:strRef>
          </c:tx>
          <c:spPr>
            <a:ln>
              <a:solidFill>
                <a:schemeClr val="accent1"/>
              </a:solidFill>
            </a:ln>
          </c:spPr>
          <c:marker>
            <c:symbol val="none"/>
          </c:marker>
          <c:cat>
            <c:numRef>
              <c:f>'Out - Funding'!$A$33:$A$80</c:f>
              <c:numCache>
                <c:formatCode>mmm\-yy</c:formatCode>
                <c:ptCount val="48"/>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pt idx="24">
                  <c:v>44316</c:v>
                </c:pt>
                <c:pt idx="25">
                  <c:v>44347</c:v>
                </c:pt>
                <c:pt idx="26">
                  <c:v>44377</c:v>
                </c:pt>
                <c:pt idx="27">
                  <c:v>44408</c:v>
                </c:pt>
                <c:pt idx="28">
                  <c:v>44439</c:v>
                </c:pt>
                <c:pt idx="29">
                  <c:v>44469</c:v>
                </c:pt>
                <c:pt idx="30">
                  <c:v>44500</c:v>
                </c:pt>
                <c:pt idx="31">
                  <c:v>44530</c:v>
                </c:pt>
                <c:pt idx="32">
                  <c:v>44561</c:v>
                </c:pt>
                <c:pt idx="33">
                  <c:v>44592</c:v>
                </c:pt>
                <c:pt idx="34">
                  <c:v>44620</c:v>
                </c:pt>
                <c:pt idx="35">
                  <c:v>44651</c:v>
                </c:pt>
                <c:pt idx="36">
                  <c:v>44681</c:v>
                </c:pt>
                <c:pt idx="37">
                  <c:v>44712</c:v>
                </c:pt>
                <c:pt idx="38">
                  <c:v>44742</c:v>
                </c:pt>
                <c:pt idx="39">
                  <c:v>44773</c:v>
                </c:pt>
                <c:pt idx="40">
                  <c:v>44804</c:v>
                </c:pt>
                <c:pt idx="41">
                  <c:v>44834</c:v>
                </c:pt>
                <c:pt idx="42">
                  <c:v>44865</c:v>
                </c:pt>
                <c:pt idx="43">
                  <c:v>44895</c:v>
                </c:pt>
                <c:pt idx="44">
                  <c:v>44926</c:v>
                </c:pt>
                <c:pt idx="45">
                  <c:v>44957</c:v>
                </c:pt>
                <c:pt idx="46">
                  <c:v>44985</c:v>
                </c:pt>
                <c:pt idx="47">
                  <c:v>45016</c:v>
                </c:pt>
              </c:numCache>
            </c:numRef>
          </c:cat>
          <c:val>
            <c:numRef>
              <c:f>'Out - Funding'!$F$33:$F$80</c:f>
              <c:numCache>
                <c:formatCode>"£"#,##0</c:formatCode>
                <c:ptCount val="48"/>
                <c:pt idx="0">
                  <c:v>228433.91999999998</c:v>
                </c:pt>
                <c:pt idx="1">
                  <c:v>548079.87999999989</c:v>
                </c:pt>
                <c:pt idx="2">
                  <c:v>1260281.7199999997</c:v>
                </c:pt>
                <c:pt idx="3">
                  <c:v>2160027.9299999997</c:v>
                </c:pt>
                <c:pt idx="4">
                  <c:v>2928145.5399999996</c:v>
                </c:pt>
                <c:pt idx="5">
                  <c:v>3938750.3</c:v>
                </c:pt>
                <c:pt idx="6">
                  <c:v>4855898.3849999998</c:v>
                </c:pt>
                <c:pt idx="7">
                  <c:v>5889989.0299999993</c:v>
                </c:pt>
                <c:pt idx="8">
                  <c:v>6410840.6999999993</c:v>
                </c:pt>
                <c:pt idx="9">
                  <c:v>6911519.1149999993</c:v>
                </c:pt>
                <c:pt idx="10">
                  <c:v>7785494.9449999994</c:v>
                </c:pt>
                <c:pt idx="11">
                  <c:v>8810593.4299999997</c:v>
                </c:pt>
                <c:pt idx="12">
                  <c:v>9969351.2400000002</c:v>
                </c:pt>
                <c:pt idx="13">
                  <c:v>11012414.495000001</c:v>
                </c:pt>
                <c:pt idx="14">
                  <c:v>13032728.295000002</c:v>
                </c:pt>
                <c:pt idx="15">
                  <c:v>14595347.525000002</c:v>
                </c:pt>
                <c:pt idx="16">
                  <c:v>16039780.755000003</c:v>
                </c:pt>
                <c:pt idx="17">
                  <c:v>16876714.628333338</c:v>
                </c:pt>
                <c:pt idx="18">
                  <c:v>18171730.138333339</c:v>
                </c:pt>
                <c:pt idx="19">
                  <c:v>18895026.338333338</c:v>
                </c:pt>
                <c:pt idx="20">
                  <c:v>20150164.608333338</c:v>
                </c:pt>
                <c:pt idx="21">
                  <c:v>21211022.338333338</c:v>
                </c:pt>
                <c:pt idx="22">
                  <c:v>21965343.908333339</c:v>
                </c:pt>
                <c:pt idx="23">
                  <c:v>23586832.818333339</c:v>
                </c:pt>
                <c:pt idx="24">
                  <c:v>24501593.20833334</c:v>
                </c:pt>
                <c:pt idx="25">
                  <c:v>25721442.968333341</c:v>
                </c:pt>
                <c:pt idx="26">
                  <c:v>26751681.898333341</c:v>
                </c:pt>
                <c:pt idx="27">
                  <c:v>27948867.93833334</c:v>
                </c:pt>
                <c:pt idx="28">
                  <c:v>29188022.968333341</c:v>
                </c:pt>
                <c:pt idx="29">
                  <c:v>30035423.45833334</c:v>
                </c:pt>
                <c:pt idx="30">
                  <c:v>30982878.698333338</c:v>
                </c:pt>
                <c:pt idx="31">
                  <c:v>31998366.745000005</c:v>
                </c:pt>
                <c:pt idx="32">
                  <c:v>33179172.521666672</c:v>
                </c:pt>
                <c:pt idx="33">
                  <c:v>34678346.298333339</c:v>
                </c:pt>
                <c:pt idx="34">
                  <c:v>36356618.025000006</c:v>
                </c:pt>
                <c:pt idx="35">
                  <c:v>37230592.971666671</c:v>
                </c:pt>
                <c:pt idx="36">
                  <c:v>38032288.995000005</c:v>
                </c:pt>
                <c:pt idx="37">
                  <c:v>39088199.018333338</c:v>
                </c:pt>
                <c:pt idx="38">
                  <c:v>40077761.041666672</c:v>
                </c:pt>
                <c:pt idx="39">
                  <c:v>40778343.305000007</c:v>
                </c:pt>
                <c:pt idx="40">
                  <c:v>41806694.478333339</c:v>
                </c:pt>
                <c:pt idx="41">
                  <c:v>42427143.05166667</c:v>
                </c:pt>
                <c:pt idx="42">
                  <c:v>43177377.625</c:v>
                </c:pt>
                <c:pt idx="43">
                  <c:v>43983672.19833333</c:v>
                </c:pt>
                <c:pt idx="44">
                  <c:v>44515799.30833333</c:v>
                </c:pt>
                <c:pt idx="45">
                  <c:v>44707617.30833333</c:v>
                </c:pt>
                <c:pt idx="46">
                  <c:v>44707617.30833333</c:v>
                </c:pt>
                <c:pt idx="47">
                  <c:v>44707617.30833333</c:v>
                </c:pt>
              </c:numCache>
            </c:numRef>
          </c:val>
          <c:smooth val="0"/>
          <c:extLst>
            <c:ext xmlns:c16="http://schemas.microsoft.com/office/drawing/2014/chart" uri="{C3380CC4-5D6E-409C-BE32-E72D297353CC}">
              <c16:uniqueId val="{00000002-D489-4307-B19E-AD23EBAD1D95}"/>
            </c:ext>
          </c:extLst>
        </c:ser>
        <c:ser>
          <c:idx val="0"/>
          <c:order val="3"/>
          <c:tx>
            <c:strRef>
              <c:f>'Out - Funding'!$G$32</c:f>
              <c:strCache>
                <c:ptCount val="1"/>
                <c:pt idx="0">
                  <c:v>Total Approved Budget</c:v>
                </c:pt>
              </c:strCache>
            </c:strRef>
          </c:tx>
          <c:spPr>
            <a:ln>
              <a:solidFill>
                <a:schemeClr val="accent3">
                  <a:lumMod val="50000"/>
                </a:schemeClr>
              </a:solidFill>
            </a:ln>
          </c:spPr>
          <c:marker>
            <c:symbol val="none"/>
          </c:marker>
          <c:cat>
            <c:numRef>
              <c:f>'Out - Funding'!$A$33:$A$80</c:f>
              <c:numCache>
                <c:formatCode>mmm\-yy</c:formatCode>
                <c:ptCount val="48"/>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pt idx="24">
                  <c:v>44316</c:v>
                </c:pt>
                <c:pt idx="25">
                  <c:v>44347</c:v>
                </c:pt>
                <c:pt idx="26">
                  <c:v>44377</c:v>
                </c:pt>
                <c:pt idx="27">
                  <c:v>44408</c:v>
                </c:pt>
                <c:pt idx="28">
                  <c:v>44439</c:v>
                </c:pt>
                <c:pt idx="29">
                  <c:v>44469</c:v>
                </c:pt>
                <c:pt idx="30">
                  <c:v>44500</c:v>
                </c:pt>
                <c:pt idx="31">
                  <c:v>44530</c:v>
                </c:pt>
                <c:pt idx="32">
                  <c:v>44561</c:v>
                </c:pt>
                <c:pt idx="33">
                  <c:v>44592</c:v>
                </c:pt>
                <c:pt idx="34">
                  <c:v>44620</c:v>
                </c:pt>
                <c:pt idx="35">
                  <c:v>44651</c:v>
                </c:pt>
                <c:pt idx="36">
                  <c:v>44681</c:v>
                </c:pt>
                <c:pt idx="37">
                  <c:v>44712</c:v>
                </c:pt>
                <c:pt idx="38">
                  <c:v>44742</c:v>
                </c:pt>
                <c:pt idx="39">
                  <c:v>44773</c:v>
                </c:pt>
                <c:pt idx="40">
                  <c:v>44804</c:v>
                </c:pt>
                <c:pt idx="41">
                  <c:v>44834</c:v>
                </c:pt>
                <c:pt idx="42">
                  <c:v>44865</c:v>
                </c:pt>
                <c:pt idx="43">
                  <c:v>44895</c:v>
                </c:pt>
                <c:pt idx="44">
                  <c:v>44926</c:v>
                </c:pt>
                <c:pt idx="45">
                  <c:v>44957</c:v>
                </c:pt>
                <c:pt idx="46">
                  <c:v>44985</c:v>
                </c:pt>
                <c:pt idx="47">
                  <c:v>45016</c:v>
                </c:pt>
              </c:numCache>
            </c:numRef>
          </c:cat>
          <c:val>
            <c:numRef>
              <c:f>'Out - Funding'!$G$33:$G$80</c:f>
              <c:numCache>
                <c:formatCode>"£"#,##0</c:formatCode>
                <c:ptCount val="48"/>
                <c:pt idx="0">
                  <c:v>34900000</c:v>
                </c:pt>
                <c:pt idx="1">
                  <c:v>34900000</c:v>
                </c:pt>
                <c:pt idx="2">
                  <c:v>34900000</c:v>
                </c:pt>
                <c:pt idx="3">
                  <c:v>34900000</c:v>
                </c:pt>
                <c:pt idx="4">
                  <c:v>34900000</c:v>
                </c:pt>
                <c:pt idx="5">
                  <c:v>34900000</c:v>
                </c:pt>
                <c:pt idx="6">
                  <c:v>34900000</c:v>
                </c:pt>
                <c:pt idx="7">
                  <c:v>34900000</c:v>
                </c:pt>
                <c:pt idx="8">
                  <c:v>34900000</c:v>
                </c:pt>
                <c:pt idx="9">
                  <c:v>34900000</c:v>
                </c:pt>
                <c:pt idx="10">
                  <c:v>34900000</c:v>
                </c:pt>
                <c:pt idx="11">
                  <c:v>34900000</c:v>
                </c:pt>
                <c:pt idx="12">
                  <c:v>34900000</c:v>
                </c:pt>
                <c:pt idx="13">
                  <c:v>34900000</c:v>
                </c:pt>
                <c:pt idx="14">
                  <c:v>34900000</c:v>
                </c:pt>
                <c:pt idx="15">
                  <c:v>34900000</c:v>
                </c:pt>
                <c:pt idx="16">
                  <c:v>34900000</c:v>
                </c:pt>
                <c:pt idx="17">
                  <c:v>34900000</c:v>
                </c:pt>
                <c:pt idx="18">
                  <c:v>34900000</c:v>
                </c:pt>
                <c:pt idx="19">
                  <c:v>34900000</c:v>
                </c:pt>
                <c:pt idx="20">
                  <c:v>34900000</c:v>
                </c:pt>
                <c:pt idx="21">
                  <c:v>34900000</c:v>
                </c:pt>
                <c:pt idx="22">
                  <c:v>34900000</c:v>
                </c:pt>
                <c:pt idx="23">
                  <c:v>34900000</c:v>
                </c:pt>
                <c:pt idx="24">
                  <c:v>34900000</c:v>
                </c:pt>
                <c:pt idx="25">
                  <c:v>34900000</c:v>
                </c:pt>
                <c:pt idx="26">
                  <c:v>34900000</c:v>
                </c:pt>
                <c:pt idx="27">
                  <c:v>34900000</c:v>
                </c:pt>
                <c:pt idx="28">
                  <c:v>34900000</c:v>
                </c:pt>
                <c:pt idx="29">
                  <c:v>34900000</c:v>
                </c:pt>
                <c:pt idx="30">
                  <c:v>34900000</c:v>
                </c:pt>
                <c:pt idx="31">
                  <c:v>34900000</c:v>
                </c:pt>
                <c:pt idx="32">
                  <c:v>34900000</c:v>
                </c:pt>
                <c:pt idx="33">
                  <c:v>34900000</c:v>
                </c:pt>
                <c:pt idx="34">
                  <c:v>34900000</c:v>
                </c:pt>
                <c:pt idx="35">
                  <c:v>34900000</c:v>
                </c:pt>
                <c:pt idx="36">
                  <c:v>45500000</c:v>
                </c:pt>
                <c:pt idx="37">
                  <c:v>45500000</c:v>
                </c:pt>
                <c:pt idx="38">
                  <c:v>45500000</c:v>
                </c:pt>
                <c:pt idx="39">
                  <c:v>45500000</c:v>
                </c:pt>
                <c:pt idx="40">
                  <c:v>45500000</c:v>
                </c:pt>
                <c:pt idx="41">
                  <c:v>45500000</c:v>
                </c:pt>
                <c:pt idx="42">
                  <c:v>45500000</c:v>
                </c:pt>
                <c:pt idx="43">
                  <c:v>45500000</c:v>
                </c:pt>
                <c:pt idx="44">
                  <c:v>45500000</c:v>
                </c:pt>
                <c:pt idx="45">
                  <c:v>45500000</c:v>
                </c:pt>
                <c:pt idx="46">
                  <c:v>45500000</c:v>
                </c:pt>
                <c:pt idx="47">
                  <c:v>45500000</c:v>
                </c:pt>
              </c:numCache>
            </c:numRef>
          </c:val>
          <c:smooth val="0"/>
          <c:extLst>
            <c:ext xmlns:c16="http://schemas.microsoft.com/office/drawing/2014/chart" uri="{C3380CC4-5D6E-409C-BE32-E72D297353CC}">
              <c16:uniqueId val="{00000003-D489-4307-B19E-AD23EBAD1D95}"/>
            </c:ext>
          </c:extLst>
        </c:ser>
        <c:dLbls>
          <c:showLegendKey val="0"/>
          <c:showVal val="0"/>
          <c:showCatName val="0"/>
          <c:showSerName val="0"/>
          <c:showPercent val="0"/>
          <c:showBubbleSize val="0"/>
        </c:dLbls>
        <c:smooth val="0"/>
        <c:axId val="272414592"/>
        <c:axId val="272416128"/>
      </c:lineChart>
      <c:dateAx>
        <c:axId val="272414592"/>
        <c:scaling>
          <c:orientation val="minMax"/>
        </c:scaling>
        <c:delete val="0"/>
        <c:axPos val="b"/>
        <c:numFmt formatCode="mmm\-yy" sourceLinked="1"/>
        <c:majorTickMark val="out"/>
        <c:minorTickMark val="none"/>
        <c:tickLblPos val="nextTo"/>
        <c:crossAx val="272416128"/>
        <c:crosses val="autoZero"/>
        <c:auto val="1"/>
        <c:lblOffset val="100"/>
        <c:baseTimeUnit val="months"/>
      </c:dateAx>
      <c:valAx>
        <c:axId val="272416128"/>
        <c:scaling>
          <c:orientation val="minMax"/>
        </c:scaling>
        <c:delete val="0"/>
        <c:axPos val="l"/>
        <c:majorGridlines>
          <c:spPr>
            <a:ln>
              <a:solidFill>
                <a:schemeClr val="bg1">
                  <a:lumMod val="75000"/>
                </a:schemeClr>
              </a:solidFill>
            </a:ln>
          </c:spPr>
        </c:majorGridlines>
        <c:numFmt formatCode="&quot;£&quot;#,##0" sourceLinked="1"/>
        <c:majorTickMark val="out"/>
        <c:minorTickMark val="none"/>
        <c:tickLblPos val="nextTo"/>
        <c:crossAx val="272414592"/>
        <c:crosses val="autoZero"/>
        <c:crossBetween val="between"/>
      </c:valAx>
    </c:plotArea>
    <c:legend>
      <c:legendPos val="r"/>
      <c:layout>
        <c:manualLayout>
          <c:xMode val="edge"/>
          <c:yMode val="edge"/>
          <c:x val="0.7695069978871627"/>
          <c:y val="0.32533865398696277"/>
          <c:w val="0.22100221007233886"/>
          <c:h val="0.28698732572159613"/>
        </c:manualLayout>
      </c:layout>
      <c:overlay val="0"/>
      <c:spPr>
        <a:solidFill>
          <a:schemeClr val="bg1"/>
        </a:solidFill>
      </c:spPr>
      <c:txPr>
        <a:bodyPr/>
        <a:lstStyle/>
        <a:p>
          <a:pPr>
            <a:defRPr sz="105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03/12/2021</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03/12/2021</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705420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52864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576244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67984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78354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93372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56"/>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279673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68013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01053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021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4010406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4980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8833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82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456079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4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860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3.png"/><Relationship Id="rId5" Type="http://schemas.openxmlformats.org/officeDocument/2006/relationships/slideLayout" Target="../slideLayouts/slideLayout20.xml"/><Relationship Id="rId10" Type="http://schemas.openxmlformats.org/officeDocument/2006/relationships/theme" Target="../theme/theme4.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4481090"/>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sp>
        <p:nvSpPr>
          <p:cNvPr id="5" name="Subtitle 4"/>
          <p:cNvSpPr>
            <a:spLocks noGrp="1"/>
          </p:cNvSpPr>
          <p:nvPr>
            <p:ph type="subTitle" idx="1"/>
          </p:nvPr>
        </p:nvSpPr>
        <p:spPr>
          <a:xfrm>
            <a:off x="1371600" y="3266016"/>
            <a:ext cx="6400800" cy="1314450"/>
          </a:xfrm>
        </p:spPr>
        <p:txBody>
          <a:bodyPr vert="horz" lIns="91438" tIns="45719" rIns="91438" bIns="45719" rtlCol="0" anchor="t">
            <a:normAutofit fontScale="92500" lnSpcReduction="10000"/>
          </a:bodyPr>
          <a:lstStyle/>
          <a:p>
            <a:endParaRPr lang="en-GB" dirty="0"/>
          </a:p>
          <a:p>
            <a:endParaRPr lang="en-GB" dirty="0"/>
          </a:p>
          <a:p>
            <a:r>
              <a:rPr lang="en-GB" dirty="0">
                <a:latin typeface="Arial"/>
                <a:cs typeface="Arial"/>
              </a:rPr>
              <a:t>December 2021</a:t>
            </a:r>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Tree>
    <p:extLst>
      <p:ext uri="{BB962C8B-B14F-4D97-AF65-F5344CB8AC3E}">
        <p14:creationId xmlns:p14="http://schemas.microsoft.com/office/powerpoint/2010/main" val="3324695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7DA7ADCF-F3B8-4033-A306-6FD935F25AC3}"/>
              </a:ext>
            </a:extLst>
          </p:cNvPr>
          <p:cNvGraphicFramePr>
            <a:graphicFrameLocks noGrp="1"/>
          </p:cNvGraphicFramePr>
          <p:nvPr>
            <p:extLst>
              <p:ext uri="{D42A27DB-BD31-4B8C-83A1-F6EECF244321}">
                <p14:modId xmlns:p14="http://schemas.microsoft.com/office/powerpoint/2010/main" val="166143715"/>
              </p:ext>
            </p:extLst>
          </p:nvPr>
        </p:nvGraphicFramePr>
        <p:xfrm>
          <a:off x="104455" y="821008"/>
          <a:ext cx="8830719" cy="1377295"/>
        </p:xfrm>
        <a:graphic>
          <a:graphicData uri="http://schemas.openxmlformats.org/drawingml/2006/table">
            <a:tbl>
              <a:tblPr firstRow="1" bandRow="1">
                <a:tableStyleId>{5C22544A-7EE6-4342-B048-85BDC9FD1C3A}</a:tableStyleId>
              </a:tblPr>
              <a:tblGrid>
                <a:gridCol w="6110891">
                  <a:extLst>
                    <a:ext uri="{9D8B030D-6E8A-4147-A177-3AD203B41FA5}">
                      <a16:colId xmlns:a16="http://schemas.microsoft.com/office/drawing/2014/main" val="997061046"/>
                    </a:ext>
                  </a:extLst>
                </a:gridCol>
                <a:gridCol w="621937">
                  <a:extLst>
                    <a:ext uri="{9D8B030D-6E8A-4147-A177-3AD203B41FA5}">
                      <a16:colId xmlns:a16="http://schemas.microsoft.com/office/drawing/2014/main" val="2723771934"/>
                    </a:ext>
                  </a:extLst>
                </a:gridCol>
                <a:gridCol w="643633">
                  <a:extLst>
                    <a:ext uri="{9D8B030D-6E8A-4147-A177-3AD203B41FA5}">
                      <a16:colId xmlns:a16="http://schemas.microsoft.com/office/drawing/2014/main" val="194189712"/>
                    </a:ext>
                  </a:extLst>
                </a:gridCol>
                <a:gridCol w="1454258">
                  <a:extLst>
                    <a:ext uri="{9D8B030D-6E8A-4147-A177-3AD203B41FA5}">
                      <a16:colId xmlns:a16="http://schemas.microsoft.com/office/drawing/2014/main" val="3065248341"/>
                    </a:ext>
                  </a:extLst>
                </a:gridCol>
              </a:tblGrid>
              <a:tr h="177130">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249177">
                <a:tc>
                  <a:txBody>
                    <a:bodyPr/>
                    <a:lstStyle/>
                    <a:p>
                      <a:pPr marL="0" algn="l" fontAlgn="b"/>
                      <a:r>
                        <a:rPr lang="en-US" sz="800" b="0" i="0" u="none" strike="noStrike" dirty="0">
                          <a:solidFill>
                            <a:srgbClr val="000000"/>
                          </a:solidFill>
                          <a:effectLst/>
                          <a:latin typeface="+mj-lt"/>
                          <a:ea typeface="+mn-ea"/>
                          <a:cs typeface="+mn-cs"/>
                        </a:rPr>
                        <a:t>Feasibility study on potential to update Domestic Premises Indicator (DPI) electricity flags to reflect license status during </a:t>
                      </a:r>
                      <a:r>
                        <a:rPr lang="en-US" sz="800" b="0" i="0" u="none" strike="noStrike" kern="1200" dirty="0" err="1">
                          <a:solidFill>
                            <a:srgbClr val="000000"/>
                          </a:solidFill>
                          <a:effectLst/>
                          <a:latin typeface="+mj-lt"/>
                          <a:ea typeface="+mn-ea"/>
                          <a:cs typeface="+mn-cs"/>
                        </a:rPr>
                        <a:t>transtion</a:t>
                      </a:r>
                      <a:r>
                        <a:rPr lang="en-US" sz="800" b="0" i="0" u="none" strike="noStrike" dirty="0">
                          <a:solidFill>
                            <a:srgbClr val="000000"/>
                          </a:solidFill>
                          <a:effectLst/>
                          <a:latin typeface="+mj-lt"/>
                          <a:ea typeface="+mn-ea"/>
                          <a:cs typeface="+mn-cs"/>
                        </a:rPr>
                        <a:t> stages, 1, 2 &amp; 3 </a:t>
                      </a:r>
                    </a:p>
                  </a:txBody>
                  <a:tcPr marL="0" marR="0" marT="0" marB="0" anchor="b">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CR-D093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07446940"/>
                  </a:ext>
                </a:extLst>
              </a:tr>
              <a:tr h="252884">
                <a:tc>
                  <a:txBody>
                    <a:bodyPr/>
                    <a:lstStyle/>
                    <a:p>
                      <a:pPr marL="0" algn="l" fontAlgn="b"/>
                      <a:r>
                        <a:rPr lang="en-GB" sz="800" b="0" i="0" u="none" strike="noStrike" dirty="0">
                          <a:solidFill>
                            <a:srgbClr val="000000"/>
                          </a:solidFill>
                          <a:effectLst/>
                          <a:latin typeface="+mj-lt"/>
                          <a:ea typeface="+mn-ea"/>
                          <a:cs typeface="+mn-cs"/>
                        </a:rPr>
                        <a:t>Changes to Operational Testing</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CR-D094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96158325"/>
                  </a:ext>
                </a:extLst>
              </a:tr>
              <a:tr h="133830">
                <a:tc>
                  <a:txBody>
                    <a:bodyPr/>
                    <a:lstStyle/>
                    <a:p>
                      <a:pPr marL="0" algn="l" fontAlgn="b"/>
                      <a:r>
                        <a:rPr lang="en-US" sz="800" b="0" i="0" u="none" strike="noStrike" dirty="0">
                          <a:solidFill>
                            <a:srgbClr val="000000"/>
                          </a:solidFill>
                          <a:effectLst/>
                          <a:latin typeface="+mj-lt"/>
                          <a:ea typeface="+mn-ea"/>
                          <a:cs typeface="+mn-cs"/>
                        </a:rPr>
                        <a:t>Changes to milestone date for L3-TE720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CR-D096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29/07/2021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48710997"/>
                  </a:ext>
                </a:extLst>
              </a:tr>
              <a:tr h="198514">
                <a:tc>
                  <a:txBody>
                    <a:bodyPr/>
                    <a:lstStyle/>
                    <a:p>
                      <a:pPr marL="0" algn="l" fontAlgn="b"/>
                      <a:r>
                        <a:rPr lang="en-US" sz="800" b="0" i="0" u="none" strike="noStrike">
                          <a:solidFill>
                            <a:srgbClr val="000000"/>
                          </a:solidFill>
                          <a:effectLst/>
                          <a:latin typeface="+mj-lt"/>
                          <a:ea typeface="+mn-ea"/>
                          <a:cs typeface="+mn-cs"/>
                        </a:rPr>
                        <a:t>Further consquential changes to DB4 and related artefacts following CR-D071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CR-D100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06/08/2021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959222981"/>
                  </a:ext>
                </a:extLst>
              </a:tr>
              <a:tr h="0">
                <a:tc>
                  <a:txBody>
                    <a:bodyPr/>
                    <a:lstStyle/>
                    <a:p>
                      <a:pPr marL="0" algn="l" fontAlgn="b"/>
                      <a:r>
                        <a:rPr lang="en-US" sz="800" b="0" i="0" u="none" strike="noStrike" dirty="0">
                          <a:solidFill>
                            <a:srgbClr val="000000"/>
                          </a:solidFill>
                          <a:effectLst/>
                          <a:latin typeface="+mj-lt"/>
                          <a:ea typeface="+mn-ea"/>
                          <a:cs typeface="+mn-cs"/>
                        </a:rPr>
                        <a:t>CSS Stage 1 ECOES Interface Specification Uplift to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CR-D102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0372966"/>
                  </a:ext>
                </a:extLst>
              </a:tr>
              <a:tr h="14096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kern="1200" dirty="0">
                          <a:solidFill>
                            <a:srgbClr val="000000"/>
                          </a:solidFill>
                          <a:effectLst/>
                          <a:latin typeface="+mj-lt"/>
                          <a:ea typeface="+mn-ea"/>
                          <a:cs typeface="+mn-cs"/>
                        </a:rPr>
                        <a:t>Addition of assumption on MAD Log in relation to earliest possible Go-Live date</a:t>
                      </a:r>
                    </a:p>
                    <a:p>
                      <a:pPr marL="0" algn="l" fontAlgn="b"/>
                      <a:endParaRPr lang="en-US" sz="800" b="0" i="0" u="none" strike="noStrike" dirty="0">
                        <a:solidFill>
                          <a:srgbClr val="000000"/>
                        </a:solidFill>
                        <a:effectLst/>
                        <a:latin typeface="+mj-lt"/>
                        <a:ea typeface="+mn-ea"/>
                        <a:cs typeface="+mn-cs"/>
                      </a:endParaRP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800" b="0" i="0" u="none" strike="noStrike" dirty="0">
                          <a:solidFill>
                            <a:srgbClr val="000000"/>
                          </a:solidFill>
                          <a:effectLst/>
                          <a:latin typeface="+mj-lt"/>
                        </a:rPr>
                        <a:t>CR-D103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800" b="0" i="0" u="none" strike="noStrike" dirty="0">
                          <a:solidFill>
                            <a:srgbClr val="000000"/>
                          </a:solidFill>
                          <a:effectLst/>
                          <a:latin typeface="+mj-lt"/>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8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851594187"/>
                  </a:ext>
                </a:extLst>
              </a:tr>
            </a:tbl>
          </a:graphicData>
        </a:graphic>
      </p:graphicFrame>
      <p:sp>
        <p:nvSpPr>
          <p:cNvPr id="5" name="Title 1">
            <a:extLst>
              <a:ext uri="{FF2B5EF4-FFF2-40B4-BE49-F238E27FC236}">
                <a16:creationId xmlns:a16="http://schemas.microsoft.com/office/drawing/2014/main" id="{B5F4CFBB-6E36-4A6F-9055-5E323705E668}"/>
              </a:ext>
            </a:extLst>
          </p:cNvPr>
          <p:cNvSpPr txBox="1">
            <a:spLocks/>
          </p:cNvSpPr>
          <p:nvPr/>
        </p:nvSpPr>
        <p:spPr>
          <a:xfrm>
            <a:off x="251353" y="94119"/>
            <a:ext cx="8641293" cy="802206"/>
          </a:xfrm>
          <a:prstGeom prst="rect">
            <a:avLst/>
          </a:prstGeom>
        </p:spPr>
        <p:txBody>
          <a:bodyPr vert="horz" lIns="91325" tIns="45663" rIns="91325" bIns="45663"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defTabSz="913281" fontAlgn="auto">
              <a:spcAft>
                <a:spcPts val="0"/>
              </a:spcAft>
            </a:pPr>
            <a:r>
              <a:rPr lang="en-GB" sz="1600" dirty="0">
                <a:solidFill>
                  <a:schemeClr val="accent1"/>
                </a:solidFill>
                <a:latin typeface="+mn-lt"/>
                <a:cs typeface="Arial"/>
              </a:rPr>
              <a:t>Switching Programme CR Position – CRs not impacting Xoserve (Cost Implication)</a:t>
            </a:r>
          </a:p>
        </p:txBody>
      </p:sp>
      <p:graphicFrame>
        <p:nvGraphicFramePr>
          <p:cNvPr id="3" name="Table 2">
            <a:extLst>
              <a:ext uri="{FF2B5EF4-FFF2-40B4-BE49-F238E27FC236}">
                <a16:creationId xmlns:a16="http://schemas.microsoft.com/office/drawing/2014/main" id="{C3534F1A-6D62-4F85-8CB2-0DD08B5C3A24}"/>
              </a:ext>
            </a:extLst>
          </p:cNvPr>
          <p:cNvGraphicFramePr>
            <a:graphicFrameLocks noGrp="1"/>
          </p:cNvGraphicFramePr>
          <p:nvPr>
            <p:extLst>
              <p:ext uri="{D42A27DB-BD31-4B8C-83A1-F6EECF244321}">
                <p14:modId xmlns:p14="http://schemas.microsoft.com/office/powerpoint/2010/main" val="91692009"/>
              </p:ext>
            </p:extLst>
          </p:nvPr>
        </p:nvGraphicFramePr>
        <p:xfrm>
          <a:off x="97368" y="2207175"/>
          <a:ext cx="9039544" cy="2673622"/>
        </p:xfrm>
        <a:graphic>
          <a:graphicData uri="http://schemas.openxmlformats.org/drawingml/2006/table">
            <a:tbl>
              <a:tblPr firstRow="1" bandRow="1">
                <a:tableStyleId>{5C22544A-7EE6-4342-B048-85BDC9FD1C3A}</a:tableStyleId>
              </a:tblPr>
              <a:tblGrid>
                <a:gridCol w="6126223">
                  <a:extLst>
                    <a:ext uri="{9D8B030D-6E8A-4147-A177-3AD203B41FA5}">
                      <a16:colId xmlns:a16="http://schemas.microsoft.com/office/drawing/2014/main" val="1816243147"/>
                    </a:ext>
                  </a:extLst>
                </a:gridCol>
                <a:gridCol w="559981">
                  <a:extLst>
                    <a:ext uri="{9D8B030D-6E8A-4147-A177-3AD203B41FA5}">
                      <a16:colId xmlns:a16="http://schemas.microsoft.com/office/drawing/2014/main" val="1050241065"/>
                    </a:ext>
                  </a:extLst>
                </a:gridCol>
                <a:gridCol w="723014">
                  <a:extLst>
                    <a:ext uri="{9D8B030D-6E8A-4147-A177-3AD203B41FA5}">
                      <a16:colId xmlns:a16="http://schemas.microsoft.com/office/drawing/2014/main" val="1405695724"/>
                    </a:ext>
                  </a:extLst>
                </a:gridCol>
                <a:gridCol w="1630326">
                  <a:extLst>
                    <a:ext uri="{9D8B030D-6E8A-4147-A177-3AD203B41FA5}">
                      <a16:colId xmlns:a16="http://schemas.microsoft.com/office/drawing/2014/main" val="589345199"/>
                    </a:ext>
                  </a:extLst>
                </a:gridCol>
              </a:tblGrid>
              <a:tr h="196918">
                <a:tc>
                  <a:txBody>
                    <a:bodyPr/>
                    <a:lstStyle/>
                    <a:p>
                      <a:pPr marL="0" algn="l" fontAlgn="t"/>
                      <a:r>
                        <a:rPr lang="en-GB" sz="800" b="0" i="0" u="none" strike="noStrike" dirty="0">
                          <a:solidFill>
                            <a:srgbClr val="000000"/>
                          </a:solidFill>
                          <a:effectLst/>
                          <a:latin typeface="+mj-lt"/>
                          <a:ea typeface="+mn-ea"/>
                          <a:cs typeface="+mn-cs"/>
                        </a:rPr>
                        <a:t>Elaborations for Service Management Requirements DB4</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CR-D104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98548036"/>
                  </a:ext>
                </a:extLst>
              </a:tr>
              <a:tr h="207242">
                <a:tc>
                  <a:txBody>
                    <a:bodyPr/>
                    <a:lstStyle/>
                    <a:p>
                      <a:pPr marL="0" algn="l" fontAlgn="t"/>
                      <a:r>
                        <a:rPr lang="en-US" sz="800" b="0" i="0" u="none" strike="noStrike" dirty="0">
                          <a:solidFill>
                            <a:srgbClr val="000000"/>
                          </a:solidFill>
                          <a:effectLst/>
                          <a:latin typeface="+mj-lt"/>
                          <a:ea typeface="+mn-ea"/>
                          <a:cs typeface="+mn-cs"/>
                        </a:rPr>
                        <a:t>Update of the Code of Connection Document to reflect the Enduring PKI Process Updates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CR-D106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22/09/2021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03175107"/>
                  </a:ext>
                </a:extLst>
              </a:tr>
              <a:tr h="180695">
                <a:tc>
                  <a:txBody>
                    <a:bodyPr/>
                    <a:lstStyle/>
                    <a:p>
                      <a:pPr marL="0" algn="l" fontAlgn="t"/>
                      <a:r>
                        <a:rPr lang="en-US" sz="800" b="0" i="0" u="none" strike="noStrike" dirty="0">
                          <a:solidFill>
                            <a:schemeClr val="bg1"/>
                          </a:solidFill>
                          <a:effectLst/>
                          <a:highlight>
                            <a:srgbClr val="000000"/>
                          </a:highlight>
                          <a:latin typeface="+mj-lt"/>
                          <a:ea typeface="+mn-ea"/>
                          <a:cs typeface="+mn-cs"/>
                        </a:rPr>
                        <a:t>Addition of assumption on MAD Log in relation to earliest possible Go-Live date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CR-D107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15/09/2021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87901912"/>
                  </a:ext>
                </a:extLst>
              </a:tr>
              <a:tr h="227433">
                <a:tc>
                  <a:txBody>
                    <a:bodyPr/>
                    <a:lstStyle/>
                    <a:p>
                      <a:pPr marL="0" algn="l" fontAlgn="t"/>
                      <a:r>
                        <a:rPr lang="en-US" sz="800" b="0" i="0" u="none" strike="noStrike" dirty="0">
                          <a:solidFill>
                            <a:srgbClr val="000000"/>
                          </a:solidFill>
                          <a:effectLst/>
                          <a:latin typeface="+mj-lt"/>
                          <a:ea typeface="+mn-ea"/>
                          <a:cs typeface="+mn-cs"/>
                        </a:rPr>
                        <a:t>Change to Data Migration and Transition artefacts following the completion of CR-D093</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CR-D108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15/09/2021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016850558"/>
                  </a:ext>
                </a:extLst>
              </a:tr>
              <a:tr h="126448">
                <a:tc>
                  <a:txBody>
                    <a:bodyPr/>
                    <a:lstStyle/>
                    <a:p>
                      <a:pPr marL="0" algn="l" fontAlgn="t"/>
                      <a:r>
                        <a:rPr lang="en-US" sz="800" b="0" i="0" u="none" strike="noStrike" dirty="0">
                          <a:solidFill>
                            <a:srgbClr val="000000"/>
                          </a:solidFill>
                          <a:effectLst/>
                          <a:latin typeface="+mj-lt"/>
                          <a:ea typeface="+mn-ea"/>
                          <a:cs typeface="+mn-cs"/>
                        </a:rPr>
                        <a:t>Change to EES requirements to bring REL search and retrieval into closer alignment with GES and assessment of </a:t>
                      </a:r>
                      <a:r>
                        <a:rPr lang="en-US" sz="800" b="0" i="0" u="none" strike="noStrike" dirty="0" err="1">
                          <a:solidFill>
                            <a:srgbClr val="000000"/>
                          </a:solidFill>
                          <a:effectLst/>
                          <a:latin typeface="+mj-lt"/>
                          <a:ea typeface="+mn-ea"/>
                          <a:cs typeface="+mn-cs"/>
                        </a:rPr>
                        <a:t>programme</a:t>
                      </a:r>
                      <a:r>
                        <a:rPr lang="en-US" sz="800" b="0" i="0" u="none" strike="noStrike" dirty="0">
                          <a:solidFill>
                            <a:srgbClr val="000000"/>
                          </a:solidFill>
                          <a:effectLst/>
                          <a:latin typeface="+mj-lt"/>
                          <a:ea typeface="+mn-ea"/>
                          <a:cs typeface="+mn-cs"/>
                        </a:rPr>
                        <a:t>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CR-D109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15/09/2021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93430288"/>
                  </a:ext>
                </a:extLst>
              </a:tr>
              <a:tr h="126448">
                <a:tc>
                  <a:txBody>
                    <a:bodyPr/>
                    <a:lstStyle/>
                    <a:p>
                      <a:pPr marL="0" algn="l" fontAlgn="t"/>
                      <a:r>
                        <a:rPr lang="en-US" sz="800" b="0" i="0" u="none" strike="noStrike" dirty="0">
                          <a:solidFill>
                            <a:srgbClr val="000000"/>
                          </a:solidFill>
                          <a:effectLst/>
                          <a:latin typeface="+mj-lt"/>
                          <a:ea typeface="+mn-ea"/>
                          <a:cs typeface="+mn-cs"/>
                        </a:rPr>
                        <a:t>Changes and additions to PIWG and CWG governed MAD Log v2.4 milestones to address timing and clarity issues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CR-D110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22/09/2021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820372"/>
                  </a:ext>
                </a:extLst>
              </a:tr>
              <a:tr h="227433">
                <a:tc>
                  <a:txBody>
                    <a:bodyPr/>
                    <a:lstStyle/>
                    <a:p>
                      <a:pPr marL="0" algn="l" fontAlgn="t"/>
                      <a:r>
                        <a:rPr lang="en-US" sz="800" b="0" i="0" u="none" strike="noStrike" dirty="0">
                          <a:solidFill>
                            <a:srgbClr val="000000"/>
                          </a:solidFill>
                          <a:effectLst/>
                          <a:latin typeface="+mj-lt"/>
                          <a:ea typeface="+mn-ea"/>
                          <a:cs typeface="+mn-cs"/>
                        </a:rPr>
                        <a:t>Transition Stage 1 – CSS ad-hoc data removal solution development based on Source Data Provider in response to DI-1655 remedial solution]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CR-D111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14/10/2021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42234829"/>
                  </a:ext>
                </a:extLst>
              </a:tr>
              <a:tr h="227433">
                <a:tc>
                  <a:txBody>
                    <a:bodyPr/>
                    <a:lstStyle/>
                    <a:p>
                      <a:pPr marL="0" algn="l" fontAlgn="t"/>
                      <a:r>
                        <a:rPr lang="en-US" sz="800" b="0" i="0" u="none" strike="noStrike" dirty="0">
                          <a:solidFill>
                            <a:srgbClr val="000000"/>
                          </a:solidFill>
                          <a:effectLst/>
                          <a:latin typeface="+mj-lt"/>
                          <a:ea typeface="+mn-ea"/>
                          <a:cs typeface="+mn-cs"/>
                        </a:rPr>
                        <a:t>End to End Test Exit Criteria refinement and clarification of the decision making process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CR-D112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01/10/2021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81040155"/>
                  </a:ext>
                </a:extLst>
              </a:tr>
              <a:tr h="227433">
                <a:tc>
                  <a:txBody>
                    <a:bodyPr/>
                    <a:lstStyle/>
                    <a:p>
                      <a:pPr marL="0" algn="l" fontAlgn="t"/>
                      <a:r>
                        <a:rPr lang="en-US" sz="800" b="0" i="0" u="none" strike="noStrike" dirty="0">
                          <a:solidFill>
                            <a:srgbClr val="000000"/>
                          </a:solidFill>
                          <a:effectLst/>
                          <a:latin typeface="+mj-lt"/>
                          <a:ea typeface="+mn-ea"/>
                          <a:cs typeface="+mn-cs"/>
                        </a:rPr>
                        <a:t>Update to E2E Transition Inflight Switches Management Approach Document</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CR-D116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27/10/2021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37789179"/>
                  </a:ext>
                </a:extLst>
              </a:tr>
              <a:tr h="227433">
                <a:tc>
                  <a:txBody>
                    <a:bodyPr/>
                    <a:lstStyle/>
                    <a:p>
                      <a:pPr marL="0" algn="l" fontAlgn="t"/>
                      <a:r>
                        <a:rPr lang="en-US" sz="800" b="0" i="0" u="none" strike="noStrike" dirty="0">
                          <a:solidFill>
                            <a:srgbClr val="000000"/>
                          </a:solidFill>
                          <a:effectLst/>
                          <a:latin typeface="+mj-lt"/>
                          <a:ea typeface="+mn-ea"/>
                          <a:cs typeface="+mn-cs"/>
                        </a:rPr>
                        <a:t>Operational Change Window and Type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CR-D117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25/10/2021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537170710"/>
                  </a:ext>
                </a:extLst>
              </a:tr>
              <a:tr h="227433">
                <a:tc>
                  <a:txBody>
                    <a:bodyPr/>
                    <a:lstStyle/>
                    <a:p>
                      <a:pPr marL="0" algn="l" fontAlgn="t"/>
                      <a:r>
                        <a:rPr lang="en-US" sz="800" b="0" i="0" u="none" strike="noStrike" dirty="0">
                          <a:solidFill>
                            <a:srgbClr val="000000"/>
                          </a:solidFill>
                          <a:effectLst/>
                          <a:latin typeface="+mj-lt"/>
                          <a:ea typeface="+mn-ea"/>
                          <a:cs typeface="+mn-cs"/>
                        </a:rPr>
                        <a:t>Change to effect a Gas Supplier of Last Resort (</a:t>
                      </a:r>
                      <a:r>
                        <a:rPr lang="en-US" sz="800" b="0" i="0" u="none" strike="noStrike" dirty="0" err="1">
                          <a:solidFill>
                            <a:srgbClr val="000000"/>
                          </a:solidFill>
                          <a:effectLst/>
                          <a:latin typeface="+mj-lt"/>
                          <a:ea typeface="+mn-ea"/>
                          <a:cs typeface="+mn-cs"/>
                        </a:rPr>
                        <a:t>SoLR</a:t>
                      </a:r>
                      <a:r>
                        <a:rPr lang="en-US" sz="800" b="0" i="0" u="none" strike="noStrike" dirty="0">
                          <a:solidFill>
                            <a:srgbClr val="000000"/>
                          </a:solidFill>
                          <a:effectLst/>
                          <a:latin typeface="+mj-lt"/>
                          <a:ea typeface="+mn-ea"/>
                          <a:cs typeface="+mn-cs"/>
                        </a:rPr>
                        <a:t>)</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CR-D118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03/11/2021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103502429"/>
                  </a:ext>
                </a:extLst>
              </a:tr>
              <a:tr h="227433">
                <a:tc>
                  <a:txBody>
                    <a:bodyPr/>
                    <a:lstStyle/>
                    <a:p>
                      <a:pPr marL="0" algn="l" fontAlgn="t"/>
                      <a:r>
                        <a:rPr lang="en-GB" sz="800" b="0" i="0" u="none" strike="noStrike" dirty="0">
                          <a:solidFill>
                            <a:srgbClr val="000000"/>
                          </a:solidFill>
                          <a:effectLst/>
                          <a:latin typeface="+mj-lt"/>
                          <a:ea typeface="+mn-ea"/>
                          <a:cs typeface="+mn-cs"/>
                        </a:rPr>
                        <a:t>GES Data Refresh SLA</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CR-D119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10/11/2021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309325558"/>
                  </a:ext>
                </a:extLst>
              </a:tr>
              <a:tr h="227433">
                <a:tc>
                  <a:txBody>
                    <a:bodyPr/>
                    <a:lstStyle/>
                    <a:p>
                      <a:pPr marL="0" algn="l" fontAlgn="t"/>
                      <a:r>
                        <a:rPr lang="en-US" sz="800" b="0" i="0" u="none" strike="noStrike" dirty="0">
                          <a:solidFill>
                            <a:srgbClr val="000000"/>
                          </a:solidFill>
                          <a:effectLst/>
                          <a:latin typeface="+mj-lt"/>
                          <a:ea typeface="+mn-ea"/>
                          <a:cs typeface="+mn-cs"/>
                        </a:rPr>
                        <a:t>Updates to NCT-0188 REL Testing Gap Analysis Report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CR-D120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10/11/2021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79132977"/>
                  </a:ext>
                </a:extLst>
              </a:tr>
            </a:tbl>
          </a:graphicData>
        </a:graphic>
      </p:graphicFrame>
    </p:spTree>
    <p:extLst>
      <p:ext uri="{BB962C8B-B14F-4D97-AF65-F5344CB8AC3E}">
        <p14:creationId xmlns:p14="http://schemas.microsoft.com/office/powerpoint/2010/main" val="762531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20CD1FCB-0691-41BB-97EA-09F5C9FB7888}"/>
              </a:ext>
            </a:extLst>
          </p:cNvPr>
          <p:cNvGraphicFramePr>
            <a:graphicFrameLocks/>
          </p:cNvGraphicFramePr>
          <p:nvPr>
            <p:extLst>
              <p:ext uri="{D42A27DB-BD31-4B8C-83A1-F6EECF244321}">
                <p14:modId xmlns:p14="http://schemas.microsoft.com/office/powerpoint/2010/main" val="1271970085"/>
              </p:ext>
            </p:extLst>
          </p:nvPr>
        </p:nvGraphicFramePr>
        <p:xfrm>
          <a:off x="153619" y="234086"/>
          <a:ext cx="8851392" cy="44879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8309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49034070"/>
              </p:ext>
            </p:extLst>
          </p:nvPr>
        </p:nvGraphicFramePr>
        <p:xfrm>
          <a:off x="157427" y="144420"/>
          <a:ext cx="9036000" cy="4594108"/>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36143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bg1"/>
                          </a:solidFill>
                          <a:latin typeface="+mn-lt"/>
                          <a:ea typeface="+mn-ea"/>
                          <a:cs typeface="+mn-cs"/>
                        </a:rPr>
                        <a:t>Programme 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198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Overall Programme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rowSpan="4"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The programme remains at a Green </a:t>
                      </a:r>
                      <a:r>
                        <a:rPr lang="en-US" sz="900" b="0" kern="1200" baseline="0" dirty="0">
                          <a:solidFill>
                            <a:schemeClr val="tx1"/>
                          </a:solidFill>
                          <a:latin typeface="+mn-lt"/>
                          <a:ea typeface="+mn-ea"/>
                          <a:cs typeface="Arial"/>
                        </a:rPr>
                        <a:t>status and all Programme activities remain on track with all key internal and eternal milestones being met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198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Programme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198076">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Risk Profile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577796">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Resources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dk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14970">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2056448">
                <a:tc gridSpan="4">
                  <a:txBody>
                    <a:bodyPr/>
                    <a:lstStyle/>
                    <a:p>
                      <a:pPr marL="0" marR="0" lvl="0" indent="0" algn="l">
                        <a:lnSpc>
                          <a:spcPct val="100000"/>
                        </a:lnSpc>
                        <a:spcBef>
                          <a:spcPts val="0"/>
                        </a:spcBef>
                        <a:spcAft>
                          <a:spcPts val="0"/>
                        </a:spcAft>
                        <a:buFont typeface="Arial" panose="020B0604020202020204" pitchFamily="34" charset="0"/>
                        <a:buNone/>
                      </a:pPr>
                      <a:r>
                        <a:rPr lang="en-GB" sz="1000" b="0" kern="1200" baseline="0" dirty="0">
                          <a:solidFill>
                            <a:schemeClr val="tx1"/>
                          </a:solidFill>
                          <a:latin typeface="+mn-lt"/>
                          <a:ea typeface="+mn-ea"/>
                          <a:cs typeface="Arial"/>
                        </a:rPr>
                        <a:t>Key Programme Updates:</a:t>
                      </a:r>
                    </a:p>
                    <a:p>
                      <a:pPr marL="0" marR="0" lvl="0" indent="0" algn="l">
                        <a:lnSpc>
                          <a:spcPct val="100000"/>
                        </a:lnSpc>
                        <a:spcBef>
                          <a:spcPts val="0"/>
                        </a:spcBef>
                        <a:spcAft>
                          <a:spcPts val="0"/>
                        </a:spcAft>
                        <a:buFont typeface="Arial" panose="020B0604020202020204" pitchFamily="34" charset="0"/>
                        <a:buNone/>
                      </a:pPr>
                      <a:endParaRPr lang="en-US" sz="1000" b="0" dirty="0">
                        <a:solidFill>
                          <a:schemeClr val="tx1"/>
                        </a:solidFill>
                      </a:endParaRPr>
                    </a:p>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GB" sz="900" b="1" kern="1200" dirty="0">
                          <a:solidFill>
                            <a:schemeClr val="tx1"/>
                          </a:solidFill>
                          <a:effectLst/>
                          <a:latin typeface="+mn-lt"/>
                          <a:ea typeface="+mn-ea"/>
                          <a:cs typeface="+mn-cs"/>
                        </a:rPr>
                        <a:t>Transition</a:t>
                      </a:r>
                      <a:r>
                        <a:rPr lang="en-GB" sz="900" b="0" kern="1200" dirty="0">
                          <a:solidFill>
                            <a:schemeClr val="tx1"/>
                          </a:solidFill>
                          <a:effectLst/>
                          <a:latin typeface="+mn-lt"/>
                          <a:ea typeface="+mn-ea"/>
                          <a:cs typeface="+mn-cs"/>
                        </a:rPr>
                        <a:t>:</a:t>
                      </a:r>
                      <a:r>
                        <a:rPr lang="en-US" sz="900" b="0" i="0" u="none" strike="noStrike" kern="1200" baseline="0" dirty="0">
                          <a:solidFill>
                            <a:schemeClr val="tx1"/>
                          </a:solidFill>
                          <a:latin typeface="+mn-lt"/>
                          <a:ea typeface="+mn-ea"/>
                          <a:cs typeface="+mn-cs"/>
                        </a:rPr>
                        <a:t> </a:t>
                      </a:r>
                      <a:r>
                        <a:rPr lang="en-US" sz="800" b="0" i="0" u="none" strike="noStrike" kern="1200" baseline="0" dirty="0">
                          <a:solidFill>
                            <a:schemeClr val="tx1"/>
                          </a:solidFill>
                          <a:latin typeface="+mn-lt"/>
                          <a:ea typeface="+mn-ea"/>
                          <a:cs typeface="+mn-cs"/>
                        </a:rPr>
                        <a:t> </a:t>
                      </a:r>
                      <a:r>
                        <a:rPr lang="en-US" sz="900" b="0" i="0" u="none" strike="noStrike" kern="1200" baseline="0" dirty="0">
                          <a:solidFill>
                            <a:schemeClr val="tx1"/>
                          </a:solidFill>
                          <a:latin typeface="+mn-lt"/>
                          <a:ea typeface="+mn-ea"/>
                          <a:cs typeface="+mn-cs"/>
                        </a:rPr>
                        <a:t>A preliminary Go Live date of the 18</a:t>
                      </a:r>
                      <a:r>
                        <a:rPr lang="en-US" sz="900" b="0" i="0" u="none" strike="noStrike" kern="1200" baseline="30000" dirty="0">
                          <a:solidFill>
                            <a:schemeClr val="tx1"/>
                          </a:solidFill>
                          <a:latin typeface="+mn-lt"/>
                          <a:ea typeface="+mn-ea"/>
                          <a:cs typeface="+mn-cs"/>
                        </a:rPr>
                        <a:t>th</a:t>
                      </a:r>
                      <a:r>
                        <a:rPr lang="en-US" sz="900" b="0" i="0" u="none" strike="noStrike" kern="1200" baseline="0" dirty="0">
                          <a:solidFill>
                            <a:schemeClr val="tx1"/>
                          </a:solidFill>
                          <a:latin typeface="+mn-lt"/>
                          <a:ea typeface="+mn-ea"/>
                          <a:cs typeface="+mn-cs"/>
                        </a:rPr>
                        <a:t> July has been released by Ofgem.  The Programme has also confirmed a ‘firebreak’ period of six weeks which will be added to transition phase 2 timelines.  This means that the current transition timelines remain ‘as is’ and do not ‘lift and shift’ with the change in Go Live date from the June date that has been used for transition/cutover planning.  Industry has been consulted on both the Go Live date and the firebreak.  Xoserve have supported both aspects in principle but have called out impacts, for which we have proposed mitigations and are pending Ofgem approval/discussion.</a:t>
                      </a:r>
                      <a:endParaRPr lang="en-US" sz="900" b="0" i="0" u="none" strike="noStrike" kern="1200" baseline="0" dirty="0">
                        <a:solidFill>
                          <a:schemeClr val="tx1"/>
                        </a:solidFill>
                        <a:effectLst/>
                        <a:latin typeface="+mn-lt"/>
                        <a:ea typeface="+mn-ea"/>
                        <a:cs typeface="+mn-cs"/>
                      </a:endParaRPr>
                    </a:p>
                    <a:p>
                      <a:pPr marL="0" marR="0" lvl="0" indent="0" algn="l" rtl="0" eaLnBrk="1" fontAlgn="auto" latinLnBrk="0" hangingPunct="1">
                        <a:lnSpc>
                          <a:spcPct val="100000"/>
                        </a:lnSpc>
                        <a:spcBef>
                          <a:spcPts val="0"/>
                        </a:spcBef>
                        <a:spcAft>
                          <a:spcPts val="0"/>
                        </a:spcAft>
                        <a:buFont typeface="Arial" panose="020B0604020202020204" pitchFamily="34" charset="0"/>
                        <a:buNone/>
                      </a:pPr>
                      <a:endParaRPr lang="en-US" sz="900" b="0" i="0" kern="1200" dirty="0">
                        <a:solidFill>
                          <a:schemeClr val="dk1"/>
                        </a:solidFill>
                        <a:effectLst/>
                        <a:latin typeface="+mn-lt"/>
                        <a:ea typeface="+mn-ea"/>
                        <a:cs typeface="+mn-cs"/>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baseline="0" dirty="0">
                          <a:solidFill>
                            <a:schemeClr val="tx1"/>
                          </a:solidFill>
                          <a:effectLst/>
                          <a:latin typeface="+mn-lt"/>
                          <a:ea typeface="+mn-ea"/>
                          <a:cs typeface="+mn-cs"/>
                        </a:rPr>
                        <a:t>Internal &amp; External Testing: </a:t>
                      </a:r>
                      <a:r>
                        <a:rPr lang="en-US" sz="900" b="0" kern="1200" baseline="0" dirty="0">
                          <a:solidFill>
                            <a:schemeClr val="tx1"/>
                          </a:solidFill>
                          <a:effectLst/>
                          <a:latin typeface="+mn-lt"/>
                          <a:ea typeface="+mn-ea"/>
                          <a:cs typeface="Arial"/>
                        </a:rPr>
                        <a:t>UEPT has completed, </a:t>
                      </a:r>
                      <a:r>
                        <a:rPr lang="en-US" sz="900" b="0" kern="1200" baseline="0" dirty="0">
                          <a:solidFill>
                            <a:schemeClr val="tx1"/>
                          </a:solidFill>
                          <a:latin typeface="+mn-lt"/>
                          <a:ea typeface="+mn-ea"/>
                          <a:cs typeface="Arial"/>
                        </a:rPr>
                        <a:t>E2E is nearing it’s final stages of Programme testing.  A CR has been approved at Programme delivery group to allow the continuation of testing on the UIT environment for new participants and low priority support.  The SI confirmed that this continuation presently is contained to one participant and would require support from two DNO’s only.</a:t>
                      </a: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dirty="0"/>
                    </a:p>
                    <a:p>
                      <a:pPr marL="0" lvl="0" indent="0">
                        <a:buFont typeface="Arial" panose="020B0604020202020204" pitchFamily="34" charset="0"/>
                        <a:buNone/>
                      </a:pPr>
                      <a:r>
                        <a:rPr lang="en-GB" sz="900" b="1" dirty="0"/>
                        <a:t>Data Migration: </a:t>
                      </a:r>
                      <a:r>
                        <a:rPr lang="en-GB" sz="900" b="0" dirty="0"/>
                        <a:t>REL Cycle 5 was delivered on track to Landmark last week.  Landmark have confirmed receipt.  Landmark are now in the process of providing the REL analysis reports on the back of REL cycle 4.  Portfolios will be prepared and issued to customers for investigation into sites where a REL is failing to be identified.</a:t>
                      </a:r>
                    </a:p>
                    <a:p>
                      <a:pPr marL="0" lvl="0" indent="0">
                        <a:buFont typeface="Arial" panose="020B0604020202020204" pitchFamily="34" charset="0"/>
                        <a:buNone/>
                      </a:pPr>
                      <a:endParaRPr lang="en-GB" sz="900" b="0" kern="1200" dirty="0">
                        <a:solidFill>
                          <a:schemeClr val="tx1"/>
                        </a:solidFill>
                        <a:latin typeface="+mn-lt"/>
                        <a:ea typeface="+mn-ea"/>
                        <a:cs typeface="+mn-cs"/>
                      </a:endParaRPr>
                    </a:p>
                    <a:p>
                      <a:pPr marL="0" lvl="0" indent="0">
                        <a:buFont typeface="Arial" panose="020B0604020202020204" pitchFamily="34" charset="0"/>
                        <a:buNone/>
                      </a:pPr>
                      <a:r>
                        <a:rPr lang="en-GB" sz="900" b="1" kern="1200" dirty="0">
                          <a:solidFill>
                            <a:schemeClr val="tx1"/>
                          </a:solidFill>
                          <a:latin typeface="+mn-lt"/>
                          <a:ea typeface="+mn-ea"/>
                          <a:cs typeface="+mn-cs"/>
                        </a:rPr>
                        <a:t>SOLR: </a:t>
                      </a:r>
                      <a:r>
                        <a:rPr lang="en-GB" sz="900" b="0" kern="1200" dirty="0">
                          <a:solidFill>
                            <a:schemeClr val="tx1"/>
                          </a:solidFill>
                          <a:latin typeface="+mn-lt"/>
                          <a:ea typeface="+mn-ea"/>
                          <a:cs typeface="+mn-cs"/>
                        </a:rPr>
                        <a:t>The CR is now out for Industry consultation and is due to be tabled for recommendation for approval at the Ofgem Design Forum on the 6</a:t>
                      </a:r>
                      <a:r>
                        <a:rPr lang="en-GB" sz="900" b="0" kern="1200" baseline="30000" dirty="0">
                          <a:solidFill>
                            <a:schemeClr val="tx1"/>
                          </a:solidFill>
                          <a:latin typeface="+mn-lt"/>
                          <a:ea typeface="+mn-ea"/>
                          <a:cs typeface="+mn-cs"/>
                        </a:rPr>
                        <a:t>th</a:t>
                      </a:r>
                      <a:r>
                        <a:rPr lang="en-GB" sz="900" b="0" kern="1200" dirty="0">
                          <a:solidFill>
                            <a:schemeClr val="tx1"/>
                          </a:solidFill>
                          <a:latin typeface="+mn-lt"/>
                          <a:ea typeface="+mn-ea"/>
                          <a:cs typeface="+mn-cs"/>
                        </a:rPr>
                        <a:t> December.</a:t>
                      </a:r>
                      <a:endParaRPr lang="en-GB" sz="900" b="1" kern="1200" dirty="0">
                        <a:solidFill>
                          <a:schemeClr val="tx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1" i="0" u="none" strike="noStrike" kern="1200" dirty="0">
                          <a:solidFill>
                            <a:schemeClr val="tx1"/>
                          </a:solidFill>
                          <a:effectLst/>
                          <a:latin typeface="+mn-lt"/>
                          <a:ea typeface="+mn-ea"/>
                          <a:cs typeface="+mn-cs"/>
                        </a:rPr>
                        <a:t>Transition</a:t>
                      </a:r>
                      <a:r>
                        <a:rPr lang="en-GB" sz="1000" b="0" i="0" u="none" strike="noStrike" kern="1200" dirty="0">
                          <a:solidFill>
                            <a:schemeClr val="tx1"/>
                          </a:solidFill>
                          <a:effectLst/>
                          <a:latin typeface="+mn-lt"/>
                          <a:ea typeface="+mn-ea"/>
                          <a:cs typeface="+mn-cs"/>
                        </a:rPr>
                        <a:t>: Completion of transition testing stage 1 and commencement of stage 2. </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1" i="0" u="none" strike="noStrike" kern="1200" dirty="0">
                          <a:solidFill>
                            <a:schemeClr val="tx1"/>
                          </a:solidFill>
                          <a:effectLst/>
                          <a:latin typeface="+mn-lt"/>
                          <a:ea typeface="+mn-ea"/>
                          <a:cs typeface="+mn-cs"/>
                        </a:rPr>
                        <a:t>Testing: </a:t>
                      </a:r>
                      <a:r>
                        <a:rPr lang="en-GB" sz="1000" b="0" i="0" u="none" strike="noStrike" kern="1200" dirty="0">
                          <a:solidFill>
                            <a:schemeClr val="tx1"/>
                          </a:solidFill>
                          <a:effectLst/>
                          <a:latin typeface="+mn-lt"/>
                          <a:ea typeface="+mn-ea"/>
                          <a:cs typeface="+mn-cs"/>
                        </a:rPr>
                        <a:t>Completion of E2E testing until end of phase.  Continue to review programme CR’s and defect fixes to Programme release plan</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1" kern="1200" baseline="0" dirty="0">
                          <a:solidFill>
                            <a:schemeClr val="tx1"/>
                          </a:solidFill>
                          <a:effectLst/>
                          <a:latin typeface="+mn-lt"/>
                          <a:ea typeface="+mn-ea"/>
                          <a:cs typeface="+mn-cs"/>
                        </a:rPr>
                        <a:t>DES: </a:t>
                      </a:r>
                      <a:r>
                        <a:rPr lang="en-GB" sz="1000" b="0" kern="1200" baseline="0" dirty="0">
                          <a:solidFill>
                            <a:schemeClr val="tx1"/>
                          </a:solidFill>
                          <a:effectLst/>
                          <a:latin typeface="+mn-lt"/>
                          <a:ea typeface="+mn-ea"/>
                          <a:cs typeface="+mn-cs"/>
                        </a:rPr>
                        <a:t>CR has been raised by Xoserve to clarify the NFR around how quickly CSS data will be displayed in DES.  This CR is being tabled on the 6</a:t>
                      </a:r>
                      <a:r>
                        <a:rPr lang="en-GB" sz="1000" b="0" kern="1200" baseline="30000" dirty="0">
                          <a:solidFill>
                            <a:schemeClr val="tx1"/>
                          </a:solidFill>
                          <a:effectLst/>
                          <a:latin typeface="+mn-lt"/>
                          <a:ea typeface="+mn-ea"/>
                          <a:cs typeface="+mn-cs"/>
                        </a:rPr>
                        <a:t>th</a:t>
                      </a:r>
                      <a:r>
                        <a:rPr lang="en-GB" sz="1000" b="0" kern="1200" baseline="0" dirty="0">
                          <a:solidFill>
                            <a:schemeClr val="tx1"/>
                          </a:solidFill>
                          <a:effectLst/>
                          <a:latin typeface="+mn-lt"/>
                          <a:ea typeface="+mn-ea"/>
                          <a:cs typeface="+mn-cs"/>
                        </a:rPr>
                        <a:t> December at Ofgem Forum with recommendation for approval.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0" kern="1200" baseline="0" dirty="0">
                        <a:solidFill>
                          <a:schemeClr val="tx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36562"/>
            <a:ext cx="8229600" cy="504000"/>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rgbClr val="3E5AA8"/>
                </a:solidFill>
                <a:effectLst/>
                <a:uLnTx/>
                <a:uFillTx/>
                <a:latin typeface="Arial" panose="020B0604020202020204" pitchFamily="34" charset="0"/>
                <a:ea typeface="+mj-ea"/>
                <a:cs typeface="Arial" panose="020B0604020202020204" pitchFamily="34" charset="0"/>
              </a:rPr>
              <a:t>Programme Update</a:t>
            </a:r>
          </a:p>
        </p:txBody>
      </p:sp>
    </p:spTree>
    <p:extLst>
      <p:ext uri="{BB962C8B-B14F-4D97-AF65-F5344CB8AC3E}">
        <p14:creationId xmlns:p14="http://schemas.microsoft.com/office/powerpoint/2010/main" val="326600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FB592-139D-4CB0-9645-9CA8D04940FF}"/>
              </a:ext>
            </a:extLst>
          </p:cNvPr>
          <p:cNvGraphicFramePr>
            <a:graphicFrameLocks noGrp="1"/>
          </p:cNvGraphicFramePr>
          <p:nvPr>
            <p:extLst>
              <p:ext uri="{D42A27DB-BD31-4B8C-83A1-F6EECF244321}">
                <p14:modId xmlns:p14="http://schemas.microsoft.com/office/powerpoint/2010/main" val="2727584856"/>
              </p:ext>
            </p:extLst>
          </p:nvPr>
        </p:nvGraphicFramePr>
        <p:xfrm>
          <a:off x="0" y="446380"/>
          <a:ext cx="9125999" cy="4535519"/>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20000"/>
                    </a:ext>
                  </a:extLst>
                </a:gridCol>
                <a:gridCol w="574855">
                  <a:extLst>
                    <a:ext uri="{9D8B030D-6E8A-4147-A177-3AD203B41FA5}">
                      <a16:colId xmlns:a16="http://schemas.microsoft.com/office/drawing/2014/main" val="2467489139"/>
                    </a:ext>
                  </a:extLst>
                </a:gridCol>
                <a:gridCol w="910223">
                  <a:extLst>
                    <a:ext uri="{9D8B030D-6E8A-4147-A177-3AD203B41FA5}">
                      <a16:colId xmlns:a16="http://schemas.microsoft.com/office/drawing/2014/main" val="20001"/>
                    </a:ext>
                  </a:extLst>
                </a:gridCol>
                <a:gridCol w="7006576">
                  <a:extLst>
                    <a:ext uri="{9D8B030D-6E8A-4147-A177-3AD203B41FA5}">
                      <a16:colId xmlns:a16="http://schemas.microsoft.com/office/drawing/2014/main" val="20002"/>
                    </a:ext>
                  </a:extLst>
                </a:gridCol>
              </a:tblGrid>
              <a:tr h="734720">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WORK</a:t>
                      </a:r>
                    </a:p>
                    <a:p>
                      <a:pPr algn="ctr"/>
                      <a:r>
                        <a:rPr lang="en-GB" sz="800"/>
                        <a:t>STREAM</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SUMMARY</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7322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r>
                        <a:rPr lang="en-US" altLang="en-US" sz="1000" b="1" kern="1200" baseline="0" dirty="0">
                          <a:solidFill>
                            <a:schemeClr val="tx1"/>
                          </a:solidFill>
                          <a:latin typeface="+mn-lt"/>
                          <a:ea typeface="+mn-ea"/>
                          <a:cs typeface="+mn-cs"/>
                        </a:rPr>
                        <a:t>DES &amp; Secondary API</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r>
                        <a:rPr lang="en-GB" sz="800" b="0" i="0" u="none" strike="noStrike" kern="1200" noProof="0" dirty="0"/>
                        <a:t>UEPT/E2E support continues. Defects raised via external testing phases have been fixed and release within the Programme releases.  </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743038979"/>
                  </a:ext>
                </a:extLst>
              </a:tr>
              <a:tr h="67322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GB" sz="1000" b="1" kern="1200" baseline="0" noProof="0" dirty="0">
                          <a:solidFill>
                            <a:schemeClr val="tx1"/>
                          </a:solidFill>
                          <a:latin typeface="+mn-lt"/>
                          <a:ea typeface="+mn-ea"/>
                          <a:cs typeface="+mn-cs"/>
                        </a:rPr>
                        <a:t>Testing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en-US" sz="800" b="0" i="0" u="none" strike="noStrike" kern="1200" noProof="0" dirty="0">
                          <a:solidFill>
                            <a:schemeClr val="dk1"/>
                          </a:solidFill>
                          <a:effectLst/>
                          <a:latin typeface="+mn-lt"/>
                          <a:ea typeface="+mn-ea"/>
                          <a:cs typeface="+mn-cs"/>
                        </a:rPr>
                        <a:t>UEPT has completed.  E2E is in the final stages of this testing phase.  CR approved to continue low level support testing but at the moment this is related to one party only and requires only DNO support.</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5468078"/>
                  </a:ext>
                </a:extLst>
              </a:tr>
              <a:tr h="596648">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1000" b="1">
                          <a:solidFill>
                            <a:schemeClr val="tx1"/>
                          </a:solidFill>
                          <a:latin typeface="+mn-lt"/>
                        </a:rPr>
                        <a:t>Service Management</a:t>
                      </a:r>
                      <a:endParaRPr kumimoji="0" lang="en-GB" sz="1000" b="1"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lvl="0" indent="0">
                        <a:buFont typeface="Arial" panose="020B0604020202020204" pitchFamily="34" charset="0"/>
                        <a:buNone/>
                      </a:pPr>
                      <a:r>
                        <a:rPr lang="en-GB" sz="800" b="0" dirty="0"/>
                        <a:t>Continued operational readiness support.  Internal workshops being held with relevant business teams to continue to work through scenarios.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99251782"/>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US" altLang="en-US" sz="1000" b="1" kern="1200" baseline="0">
                          <a:solidFill>
                            <a:schemeClr val="tx1"/>
                          </a:solidFill>
                          <a:latin typeface="+mn-lt"/>
                          <a:ea typeface="+mn-ea"/>
                          <a:cs typeface="Arial"/>
                        </a:rPr>
                        <a:t>Batch</a:t>
                      </a:r>
                      <a:endParaRPr kumimoji="0" lang="en-GB" sz="1000" b="1" i="0" u="none" strike="noStrike" kern="1200" cap="none" spc="0" normalizeH="0" baseline="0" noProof="0">
                        <a:ln>
                          <a:noFill/>
                        </a:ln>
                        <a:solidFill>
                          <a:prstClr val="black"/>
                        </a:solidFill>
                        <a:effectLst/>
                        <a:uLnTx/>
                        <a:uFillTx/>
                        <a:latin typeface="+mn-lt"/>
                        <a:ea typeface="+mn-ea"/>
                        <a:cs typeface="Aria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0" fontAlgn="auto" latinLnBrk="0" hangingPunct="0">
                        <a:lnSpc>
                          <a:spcPct val="100000"/>
                        </a:lnSpc>
                        <a:spcBef>
                          <a:spcPts val="85"/>
                        </a:spcBef>
                        <a:spcAft>
                          <a:spcPts val="85"/>
                        </a:spcAft>
                        <a:buFont typeface="Arial" panose="020B0604020202020204" pitchFamily="34" charset="0"/>
                        <a:buNone/>
                      </a:pPr>
                      <a:r>
                        <a:rPr lang="en-US" altLang="en-US" sz="800" i="0" baseline="0" dirty="0">
                          <a:solidFill>
                            <a:schemeClr val="tx1"/>
                          </a:solidFill>
                          <a:latin typeface="+mn-lt"/>
                          <a:cs typeface="Arial"/>
                        </a:rPr>
                        <a:t>All internal activities are on track and being managed across workstreams as well as working with other </a:t>
                      </a:r>
                      <a:r>
                        <a:rPr lang="en-US" altLang="en-US" sz="800" i="0" baseline="0" dirty="0" err="1">
                          <a:solidFill>
                            <a:schemeClr val="tx1"/>
                          </a:solidFill>
                          <a:latin typeface="+mn-lt"/>
                          <a:cs typeface="Arial"/>
                        </a:rPr>
                        <a:t>Programmes</a:t>
                      </a:r>
                      <a:r>
                        <a:rPr lang="en-US" altLang="en-US" sz="800" i="0" baseline="0" dirty="0">
                          <a:solidFill>
                            <a:schemeClr val="tx1"/>
                          </a:solidFill>
                          <a:latin typeface="+mn-lt"/>
                          <a:cs typeface="Arial"/>
                        </a:rPr>
                        <a:t> where activities require monitoring and regression tests.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345169"/>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1000" b="1">
                          <a:solidFill>
                            <a:schemeClr val="tx1"/>
                          </a:solidFill>
                          <a:latin typeface="+mn-lt"/>
                        </a:rPr>
                        <a:t>Gemini</a:t>
                      </a:r>
                      <a:endParaRPr lang="en-US" sz="1000" b="1">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rtl="0" eaLnBrk="0" fontAlgn="auto" latinLnBrk="0" hangingPunct="0">
                        <a:lnSpc>
                          <a:spcPct val="100000"/>
                        </a:lnSpc>
                        <a:spcBef>
                          <a:spcPts val="85"/>
                        </a:spcBef>
                        <a:spcAft>
                          <a:spcPts val="85"/>
                        </a:spcAft>
                        <a:buFont typeface="Arial" panose="020B0604020202020204" pitchFamily="34" charset="0"/>
                        <a:buNone/>
                      </a:pPr>
                      <a:r>
                        <a:rPr lang="en-US" altLang="en-US" sz="800" i="0" kern="1200" baseline="0" dirty="0">
                          <a:solidFill>
                            <a:schemeClr val="tx1"/>
                          </a:solidFill>
                          <a:latin typeface="+mn-lt"/>
                          <a:ea typeface="+mn-ea"/>
                          <a:cs typeface="Arial"/>
                        </a:rPr>
                        <a:t>There are currently no Shippers registered to test the new ACT file. Information has been provided to Shippers but as yet there is still no uptake for anybody to test this file.  We have one Shipper who has been granted access to the testing but they are not testing the ACT file or Exit Zone change scenario. </a:t>
                      </a:r>
                      <a:endParaRPr lang="en-US" altLang="en-US" sz="800" i="0" baseline="0" dirty="0">
                        <a:solidFill>
                          <a:schemeClr val="tx1"/>
                        </a:solidFill>
                        <a:latin typeface="+mn-lt"/>
                        <a:cs typeface="Arial"/>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060194420"/>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kern="1200" baseline="0" noProof="0">
                          <a:solidFill>
                            <a:schemeClr val="tx1"/>
                          </a:solidFill>
                          <a:latin typeface="+mn-lt"/>
                          <a:ea typeface="+mn-ea"/>
                          <a:cs typeface="+mn-cs"/>
                        </a:rPr>
                        <a:t>Reporting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784"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800" b="0" i="0" u="none" strike="noStrike" kern="1200" cap="none" spc="0" normalizeH="0" baseline="0" dirty="0">
                          <a:ln>
                            <a:noFill/>
                          </a:ln>
                          <a:solidFill>
                            <a:schemeClr val="tx1"/>
                          </a:solidFill>
                          <a:effectLst/>
                          <a:uLnTx/>
                          <a:uFillTx/>
                          <a:latin typeface="+mn-lt"/>
                          <a:ea typeface="+mn-ea"/>
                          <a:cs typeface="Arial" panose="020B0604020202020204" pitchFamily="34" charset="0"/>
                        </a:rPr>
                        <a:t>Internal CR is being progressed to incorporate known changes to current reporting suites in readiness for Programme Go Live.  Continued review with business teams to identify any further reporting requirement change.</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0238991"/>
                  </a:ext>
                </a:extLst>
              </a:tr>
              <a:tr h="729939">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r>
                        <a:rPr lang="en-US" altLang="en-US" sz="1000" b="1" kern="1200" baseline="0">
                          <a:solidFill>
                            <a:schemeClr val="tx1"/>
                          </a:solidFill>
                          <a:latin typeface="+mn-lt"/>
                          <a:ea typeface="+mn-ea"/>
                          <a:cs typeface="+mn-cs"/>
                        </a:rPr>
                        <a:t>UK Link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defTabSz="914355" rtl="0" eaLnBrk="1" fontAlgn="base" latinLnBrk="0" hangingPunct="1">
                        <a:lnSpc>
                          <a:spcPct val="100000"/>
                        </a:lnSpc>
                        <a:spcBef>
                          <a:spcPts val="0"/>
                        </a:spcBef>
                        <a:spcAft>
                          <a:spcPts val="0"/>
                        </a:spcAft>
                        <a:buClrTx/>
                        <a:buSzTx/>
                        <a:buFont typeface="Arial" panose="020B0604020202020204" pitchFamily="34" charset="0"/>
                        <a:buNone/>
                        <a:tabLst/>
                        <a:defRPr/>
                      </a:pPr>
                      <a:r>
                        <a:rPr lang="en-US" altLang="en-US" sz="800" b="0" i="0" u="none" strike="noStrike" kern="1200" dirty="0">
                          <a:solidFill>
                            <a:srgbClr val="1E1246"/>
                          </a:solidFill>
                          <a:effectLst/>
                          <a:latin typeface="+mn-lt"/>
                          <a:ea typeface="+mn-ea"/>
                          <a:cs typeface="+mn-cs"/>
                        </a:rPr>
                        <a:t>We are working on a revised retrofit delivery plan for post Jan 2022.  We continue to work on the approval and implementation of internal CR’s within the Programme release timelines</a:t>
                      </a:r>
                      <a:endParaRPr lang="en-GB" sz="800" b="0" i="0" u="none" strike="noStrike" kern="1200" noProof="0" dirty="0">
                        <a:solidFill>
                          <a:srgbClr val="1E1246"/>
                        </a:solidFill>
                        <a:effectLst/>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454093302"/>
                  </a:ext>
                </a:extLst>
              </a:tr>
            </a:tbl>
          </a:graphicData>
        </a:graphic>
      </p:graphicFrame>
      <p:sp>
        <p:nvSpPr>
          <p:cNvPr id="2" name="Title 1"/>
          <p:cNvSpPr>
            <a:spLocks noGrp="1"/>
          </p:cNvSpPr>
          <p:nvPr>
            <p:ph type="title"/>
          </p:nvPr>
        </p:nvSpPr>
        <p:spPr>
          <a:xfrm>
            <a:off x="457200" y="0"/>
            <a:ext cx="8229600" cy="559203"/>
          </a:xfrm>
        </p:spPr>
        <p:txBody>
          <a:bodyPr>
            <a:normAutofit/>
          </a:bodyPr>
          <a:lstStyle/>
          <a:p>
            <a:r>
              <a:rPr lang="en-GB" sz="2400" dirty="0"/>
              <a:t>Green Workstream Updates</a:t>
            </a:r>
          </a:p>
        </p:txBody>
      </p:sp>
    </p:spTree>
    <p:extLst>
      <p:ext uri="{BB962C8B-B14F-4D97-AF65-F5344CB8AC3E}">
        <p14:creationId xmlns:p14="http://schemas.microsoft.com/office/powerpoint/2010/main" val="365193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FB592-139D-4CB0-9645-9CA8D04940FF}"/>
              </a:ext>
            </a:extLst>
          </p:cNvPr>
          <p:cNvGraphicFramePr>
            <a:graphicFrameLocks noGrp="1"/>
          </p:cNvGraphicFramePr>
          <p:nvPr>
            <p:extLst>
              <p:ext uri="{D42A27DB-BD31-4B8C-83A1-F6EECF244321}">
                <p14:modId xmlns:p14="http://schemas.microsoft.com/office/powerpoint/2010/main" val="335441152"/>
              </p:ext>
            </p:extLst>
          </p:nvPr>
        </p:nvGraphicFramePr>
        <p:xfrm>
          <a:off x="0" y="744083"/>
          <a:ext cx="9125999" cy="3068019"/>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20000"/>
                    </a:ext>
                  </a:extLst>
                </a:gridCol>
                <a:gridCol w="574855">
                  <a:extLst>
                    <a:ext uri="{9D8B030D-6E8A-4147-A177-3AD203B41FA5}">
                      <a16:colId xmlns:a16="http://schemas.microsoft.com/office/drawing/2014/main" val="2467489139"/>
                    </a:ext>
                  </a:extLst>
                </a:gridCol>
                <a:gridCol w="1149371">
                  <a:extLst>
                    <a:ext uri="{9D8B030D-6E8A-4147-A177-3AD203B41FA5}">
                      <a16:colId xmlns:a16="http://schemas.microsoft.com/office/drawing/2014/main" val="20001"/>
                    </a:ext>
                  </a:extLst>
                </a:gridCol>
                <a:gridCol w="6767428">
                  <a:extLst>
                    <a:ext uri="{9D8B030D-6E8A-4147-A177-3AD203B41FA5}">
                      <a16:colId xmlns:a16="http://schemas.microsoft.com/office/drawing/2014/main" val="20002"/>
                    </a:ext>
                  </a:extLst>
                </a:gridCol>
              </a:tblGrid>
              <a:tr h="594664">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a:t>WORK</a:t>
                      </a:r>
                    </a:p>
                    <a:p>
                      <a:pPr algn="ctr"/>
                      <a:r>
                        <a:rPr lang="en-GB" sz="800" dirty="0"/>
                        <a:t>STREAM</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a:t>SUMMARY</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0431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REC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defTabSz="91429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i="0" u="none" strike="noStrike" kern="1200" baseline="0" noProof="0" dirty="0">
                          <a:solidFill>
                            <a:schemeClr val="tx1"/>
                          </a:solidFill>
                          <a:latin typeface="+mn-lt"/>
                          <a:ea typeface="+mn-ea"/>
                          <a:cs typeface="+mn-cs"/>
                        </a:rPr>
                        <a:t>REC version 3 consultation is complete.</a:t>
                      </a:r>
                      <a:endParaRPr lang="en-US" sz="900" b="0" i="0" u="none" strike="noStrike" kern="1200" baseline="0" noProof="0" dirty="0">
                        <a:solidFill>
                          <a:schemeClr val="tx1"/>
                        </a:solidFill>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3716675911"/>
                  </a:ext>
                </a:extLst>
              </a:tr>
              <a:tr h="57626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kern="1200" baseline="0" noProof="0" dirty="0">
                          <a:solidFill>
                            <a:schemeClr val="tx1"/>
                          </a:solidFill>
                          <a:latin typeface="+mn-lt"/>
                          <a:ea typeface="+mn-ea"/>
                          <a:cs typeface="+mn-cs"/>
                        </a:rPr>
                        <a:t>Data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1" kern="1200" baseline="0" noProof="0" dirty="0">
                        <a:solidFill>
                          <a:schemeClr val="tx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i="0" u="none" strike="noStrike" kern="1200" dirty="0">
                          <a:solidFill>
                            <a:srgbClr val="1E1246"/>
                          </a:solidFill>
                          <a:effectLst/>
                          <a:latin typeface="+mn-lt"/>
                          <a:ea typeface="+mn-ea"/>
                          <a:cs typeface="+mn-cs"/>
                        </a:rPr>
                        <a:t>REL Cycle 5 has been delivered to Landmark in advance of the delivery milestone.  Landmark are working on providing the REL cycle 4 analysis reports.  Once </a:t>
                      </a:r>
                      <a:r>
                        <a:rPr lang="en-US" sz="900" b="0" i="0" u="none" strike="noStrike" kern="1200" dirty="0" err="1">
                          <a:solidFill>
                            <a:srgbClr val="1E1246"/>
                          </a:solidFill>
                          <a:effectLst/>
                          <a:latin typeface="+mn-lt"/>
                          <a:ea typeface="+mn-ea"/>
                          <a:cs typeface="+mn-cs"/>
                        </a:rPr>
                        <a:t>analysed</a:t>
                      </a:r>
                      <a:r>
                        <a:rPr lang="en-US" sz="900" b="0" i="0" u="none" strike="noStrike" kern="1200" dirty="0">
                          <a:solidFill>
                            <a:srgbClr val="1E1246"/>
                          </a:solidFill>
                          <a:effectLst/>
                          <a:latin typeface="+mn-lt"/>
                          <a:ea typeface="+mn-ea"/>
                          <a:cs typeface="+mn-cs"/>
                        </a:rPr>
                        <a:t> we will issue to the wider industry for industry cleanse.  Continue to work with transition workstream for planning for cutover and transition.</a:t>
                      </a:r>
                    </a:p>
                    <a:p>
                      <a:pPr marL="0" lvl="0" indent="0">
                        <a:buFont typeface="Arial" panose="020B0604020202020204" pitchFamily="34" charset="0"/>
                        <a:buNone/>
                      </a:pPr>
                      <a:endParaRPr lang="en-GB" sz="900" b="0" kern="1200" dirty="0">
                        <a:solidFill>
                          <a:schemeClr val="dk1"/>
                        </a:solidFill>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7209085"/>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a:solidFill>
                            <a:schemeClr val="tx1"/>
                          </a:solidFill>
                          <a:latin typeface="+mn-lt"/>
                          <a:ea typeface="+mn-ea"/>
                          <a:cs typeface="+mn-cs"/>
                        </a:rPr>
                        <a:t>Environments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US" sz="900" b="0" i="0" u="none" strike="noStrike" kern="1200" dirty="0">
                          <a:solidFill>
                            <a:schemeClr val="tx1"/>
                          </a:solidFill>
                          <a:effectLst/>
                          <a:latin typeface="Arial" panose="020B0604020202020204" pitchFamily="34" charset="0"/>
                          <a:ea typeface="+mn-ea"/>
                          <a:cs typeface="Arial" panose="020B0604020202020204" pitchFamily="34" charset="0"/>
                        </a:rPr>
                        <a:t>All activities continuing to track to plan for all upcoming activities. Environment readiness for Transition is in progress.  Environment requirements will continue to be assessed in line with the Cloud Programme for combined activities.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3140292"/>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MAP C</a:t>
                      </a:r>
                    </a:p>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(XRN-4780C)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effectLst/>
                          <a:latin typeface="+mn-lt"/>
                          <a:ea typeface="+mn-ea"/>
                          <a:cs typeface="+mn-cs"/>
                        </a:rPr>
                        <a:t>Detailed delivery updates are being provided as part of November 21</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7164328"/>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err="1">
                          <a:solidFill>
                            <a:schemeClr val="tx1"/>
                          </a:solidFill>
                          <a:latin typeface="+mn-lt"/>
                          <a:ea typeface="+mn-ea"/>
                          <a:cs typeface="+mn-cs"/>
                        </a:rPr>
                        <a:t>SoLR</a:t>
                      </a:r>
                      <a:r>
                        <a:rPr lang="en-US" sz="1050" b="1" kern="1200" baseline="0" dirty="0">
                          <a:solidFill>
                            <a:schemeClr val="tx1"/>
                          </a:solidFill>
                          <a:latin typeface="+mn-lt"/>
                          <a:ea typeface="+mn-ea"/>
                          <a:cs typeface="+mn-cs"/>
                        </a:rPr>
                        <a:t> (XRN-5144)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GB" sz="900" b="0" kern="1200" dirty="0">
                          <a:solidFill>
                            <a:schemeClr val="tx1"/>
                          </a:solidFill>
                          <a:latin typeface="+mn-lt"/>
                          <a:ea typeface="+mn-ea"/>
                          <a:cs typeface="+mn-cs"/>
                        </a:rPr>
                        <a:t>The CR is now out for Industry consultation and is due to be tabled for recommendation for approval at the Ofgem Design Forum on the 6</a:t>
                      </a:r>
                      <a:r>
                        <a:rPr lang="en-GB" sz="900" b="0" kern="1200" baseline="30000" dirty="0">
                          <a:solidFill>
                            <a:schemeClr val="tx1"/>
                          </a:solidFill>
                          <a:latin typeface="+mn-lt"/>
                          <a:ea typeface="+mn-ea"/>
                          <a:cs typeface="+mn-cs"/>
                        </a:rPr>
                        <a:t>th</a:t>
                      </a:r>
                      <a:r>
                        <a:rPr lang="en-GB" sz="900" b="0" kern="1200" dirty="0">
                          <a:solidFill>
                            <a:schemeClr val="tx1"/>
                          </a:solidFill>
                          <a:latin typeface="+mn-lt"/>
                          <a:ea typeface="+mn-ea"/>
                          <a:cs typeface="+mn-cs"/>
                        </a:rPr>
                        <a:t> December.</a:t>
                      </a:r>
                      <a:endParaRPr lang="en-US" sz="9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3904655"/>
                  </a:ext>
                </a:extLst>
              </a:tr>
            </a:tbl>
          </a:graphicData>
        </a:graphic>
      </p:graphicFrame>
      <p:sp>
        <p:nvSpPr>
          <p:cNvPr id="2" name="Title 1"/>
          <p:cNvSpPr>
            <a:spLocks noGrp="1"/>
          </p:cNvSpPr>
          <p:nvPr>
            <p:ph type="title"/>
          </p:nvPr>
        </p:nvSpPr>
        <p:spPr>
          <a:xfrm>
            <a:off x="457200" y="0"/>
            <a:ext cx="8229600" cy="559203"/>
          </a:xfrm>
        </p:spPr>
        <p:txBody>
          <a:bodyPr>
            <a:normAutofit/>
          </a:bodyPr>
          <a:lstStyle/>
          <a:p>
            <a:r>
              <a:rPr lang="en-GB" sz="2400" dirty="0"/>
              <a:t>Green Workstream Updates</a:t>
            </a:r>
          </a:p>
        </p:txBody>
      </p:sp>
    </p:spTree>
    <p:extLst>
      <p:ext uri="{BB962C8B-B14F-4D97-AF65-F5344CB8AC3E}">
        <p14:creationId xmlns:p14="http://schemas.microsoft.com/office/powerpoint/2010/main" val="133021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dirty="0">
                <a:latin typeface="Arial"/>
                <a:cs typeface="Arial"/>
              </a:rPr>
              <a:t>Key Programme Risks (1/2)</a:t>
            </a:r>
          </a:p>
        </p:txBody>
      </p:sp>
      <p:graphicFrame>
        <p:nvGraphicFramePr>
          <p:cNvPr id="4" name="Table 3">
            <a:extLst>
              <a:ext uri="{FF2B5EF4-FFF2-40B4-BE49-F238E27FC236}">
                <a16:creationId xmlns:a16="http://schemas.microsoft.com/office/drawing/2014/main" id="{E995F62F-2964-4B8F-B8B8-E7B85A14F4E7}"/>
              </a:ext>
            </a:extLst>
          </p:cNvPr>
          <p:cNvGraphicFramePr>
            <a:graphicFrameLocks noGrp="1"/>
          </p:cNvGraphicFramePr>
          <p:nvPr>
            <p:extLst>
              <p:ext uri="{D42A27DB-BD31-4B8C-83A1-F6EECF244321}">
                <p14:modId xmlns:p14="http://schemas.microsoft.com/office/powerpoint/2010/main" val="3495352596"/>
              </p:ext>
            </p:extLst>
          </p:nvPr>
        </p:nvGraphicFramePr>
        <p:xfrm>
          <a:off x="16808" y="714044"/>
          <a:ext cx="9127191" cy="338652"/>
        </p:xfrm>
        <a:graphic>
          <a:graphicData uri="http://schemas.openxmlformats.org/drawingml/2006/table">
            <a:tbl>
              <a:tblPr firstRow="1" bandRow="1">
                <a:tableStyleId>{5C22544A-7EE6-4342-B048-85BDC9FD1C3A}</a:tableStyleId>
              </a:tblPr>
              <a:tblGrid>
                <a:gridCol w="485809">
                  <a:extLst>
                    <a:ext uri="{9D8B030D-6E8A-4147-A177-3AD203B41FA5}">
                      <a16:colId xmlns:a16="http://schemas.microsoft.com/office/drawing/2014/main" val="4143460512"/>
                    </a:ext>
                  </a:extLst>
                </a:gridCol>
                <a:gridCol w="254337">
                  <a:extLst>
                    <a:ext uri="{9D8B030D-6E8A-4147-A177-3AD203B41FA5}">
                      <a16:colId xmlns:a16="http://schemas.microsoft.com/office/drawing/2014/main" val="3886787746"/>
                    </a:ext>
                  </a:extLst>
                </a:gridCol>
                <a:gridCol w="641540">
                  <a:extLst>
                    <a:ext uri="{9D8B030D-6E8A-4147-A177-3AD203B41FA5}">
                      <a16:colId xmlns:a16="http://schemas.microsoft.com/office/drawing/2014/main" val="1615208885"/>
                    </a:ext>
                  </a:extLst>
                </a:gridCol>
                <a:gridCol w="2989089">
                  <a:extLst>
                    <a:ext uri="{9D8B030D-6E8A-4147-A177-3AD203B41FA5}">
                      <a16:colId xmlns:a16="http://schemas.microsoft.com/office/drawing/2014/main" val="2939424069"/>
                    </a:ext>
                  </a:extLst>
                </a:gridCol>
                <a:gridCol w="2082373">
                  <a:extLst>
                    <a:ext uri="{9D8B030D-6E8A-4147-A177-3AD203B41FA5}">
                      <a16:colId xmlns:a16="http://schemas.microsoft.com/office/drawing/2014/main" val="2575209674"/>
                    </a:ext>
                  </a:extLst>
                </a:gridCol>
                <a:gridCol w="1958726">
                  <a:extLst>
                    <a:ext uri="{9D8B030D-6E8A-4147-A177-3AD203B41FA5}">
                      <a16:colId xmlns:a16="http://schemas.microsoft.com/office/drawing/2014/main" val="4262794956"/>
                    </a:ext>
                  </a:extLst>
                </a:gridCol>
                <a:gridCol w="715317">
                  <a:extLst>
                    <a:ext uri="{9D8B030D-6E8A-4147-A177-3AD203B41FA5}">
                      <a16:colId xmlns:a16="http://schemas.microsoft.com/office/drawing/2014/main" val="1738064881"/>
                    </a:ext>
                  </a:extLst>
                </a:gridCol>
              </a:tblGrid>
              <a:tr h="338652">
                <a:tc>
                  <a:txBody>
                    <a:bodyPr/>
                    <a:lstStyle/>
                    <a:p>
                      <a:pPr algn="ctr"/>
                      <a:r>
                        <a:rPr lang="en-GB" sz="700" dirty="0">
                          <a:solidFill>
                            <a:schemeClr val="accent5"/>
                          </a:solidFill>
                        </a:rPr>
                        <a:t>RTC</a:t>
                      </a:r>
                    </a:p>
                  </a:txBody>
                  <a:tcPr marL="36000" marR="36000" marT="36000" marB="36000" anchor="ctr">
                    <a:lnL w="635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RAG</a:t>
                      </a:r>
                    </a:p>
                  </a:txBody>
                  <a:tcPr marL="36000" marR="36000" marT="36000" marB="36000" vert="vert27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a:solidFill>
                            <a:schemeClr val="accent5"/>
                          </a:solidFill>
                        </a:rPr>
                        <a:t>Workstream</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u="none">
                          <a:solidFill>
                            <a:schemeClr val="accent5"/>
                          </a:solidFill>
                        </a:rPr>
                        <a:t>Description</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Mitigation Strategy</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Latest Update</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dirty="0">
                          <a:solidFill>
                            <a:schemeClr val="accent5"/>
                          </a:solidFill>
                        </a:rPr>
                        <a:t>Resolution</a:t>
                      </a:r>
                    </a:p>
                    <a:p>
                      <a:pPr algn="ctr"/>
                      <a:r>
                        <a:rPr lang="en-GB" sz="700" dirty="0">
                          <a:solidFill>
                            <a:schemeClr val="accent5"/>
                          </a:solidFill>
                        </a:rPr>
                        <a:t>Date</a:t>
                      </a:r>
                    </a:p>
                  </a:txBody>
                  <a:tcPr marL="36000" marR="36000" marT="36000" marB="36000" anchor="ctr">
                    <a:lnT w="63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25805408"/>
                  </a:ext>
                </a:extLst>
              </a:tr>
            </a:tbl>
          </a:graphicData>
        </a:graphic>
      </p:graphicFrame>
      <p:graphicFrame>
        <p:nvGraphicFramePr>
          <p:cNvPr id="3" name="Table 2">
            <a:extLst>
              <a:ext uri="{FF2B5EF4-FFF2-40B4-BE49-F238E27FC236}">
                <a16:creationId xmlns:a16="http://schemas.microsoft.com/office/drawing/2014/main" id="{D5B527E8-4FB9-4B6B-AD3A-23B388C7596E}"/>
              </a:ext>
            </a:extLst>
          </p:cNvPr>
          <p:cNvGraphicFramePr>
            <a:graphicFrameLocks noGrp="1"/>
          </p:cNvGraphicFramePr>
          <p:nvPr>
            <p:extLst>
              <p:ext uri="{D42A27DB-BD31-4B8C-83A1-F6EECF244321}">
                <p14:modId xmlns:p14="http://schemas.microsoft.com/office/powerpoint/2010/main" val="1870288623"/>
              </p:ext>
            </p:extLst>
          </p:nvPr>
        </p:nvGraphicFramePr>
        <p:xfrm>
          <a:off x="16809" y="1038242"/>
          <a:ext cx="9127191" cy="1211964"/>
        </p:xfrm>
        <a:graphic>
          <a:graphicData uri="http://schemas.openxmlformats.org/drawingml/2006/table">
            <a:tbl>
              <a:tblPr firstRow="1" bandRow="1">
                <a:tableStyleId>{5C22544A-7EE6-4342-B048-85BDC9FD1C3A}</a:tableStyleId>
              </a:tblPr>
              <a:tblGrid>
                <a:gridCol w="477461">
                  <a:extLst>
                    <a:ext uri="{9D8B030D-6E8A-4147-A177-3AD203B41FA5}">
                      <a16:colId xmlns:a16="http://schemas.microsoft.com/office/drawing/2014/main" val="2829503204"/>
                    </a:ext>
                  </a:extLst>
                </a:gridCol>
                <a:gridCol w="259492">
                  <a:extLst>
                    <a:ext uri="{9D8B030D-6E8A-4147-A177-3AD203B41FA5}">
                      <a16:colId xmlns:a16="http://schemas.microsoft.com/office/drawing/2014/main" val="2154220820"/>
                    </a:ext>
                  </a:extLst>
                </a:gridCol>
                <a:gridCol w="644733">
                  <a:extLst>
                    <a:ext uri="{9D8B030D-6E8A-4147-A177-3AD203B41FA5}">
                      <a16:colId xmlns:a16="http://schemas.microsoft.com/office/drawing/2014/main" val="1457576149"/>
                    </a:ext>
                  </a:extLst>
                </a:gridCol>
                <a:gridCol w="2989089">
                  <a:extLst>
                    <a:ext uri="{9D8B030D-6E8A-4147-A177-3AD203B41FA5}">
                      <a16:colId xmlns:a16="http://schemas.microsoft.com/office/drawing/2014/main" val="1029585687"/>
                    </a:ext>
                  </a:extLst>
                </a:gridCol>
                <a:gridCol w="2082373">
                  <a:extLst>
                    <a:ext uri="{9D8B030D-6E8A-4147-A177-3AD203B41FA5}">
                      <a16:colId xmlns:a16="http://schemas.microsoft.com/office/drawing/2014/main" val="3933464255"/>
                    </a:ext>
                  </a:extLst>
                </a:gridCol>
                <a:gridCol w="1958726">
                  <a:extLst>
                    <a:ext uri="{9D8B030D-6E8A-4147-A177-3AD203B41FA5}">
                      <a16:colId xmlns:a16="http://schemas.microsoft.com/office/drawing/2014/main" val="1665782537"/>
                    </a:ext>
                  </a:extLst>
                </a:gridCol>
                <a:gridCol w="715317">
                  <a:extLst>
                    <a:ext uri="{9D8B030D-6E8A-4147-A177-3AD203B41FA5}">
                      <a16:colId xmlns:a16="http://schemas.microsoft.com/office/drawing/2014/main" val="805381888"/>
                    </a:ext>
                  </a:extLst>
                </a:gridCol>
              </a:tblGrid>
              <a:tr h="629221">
                <a:tc>
                  <a:txBody>
                    <a:bodyPr/>
                    <a:lstStyle/>
                    <a:p>
                      <a:pPr marL="0" algn="ctr" defTabSz="914378" rtl="0" eaLnBrk="1" fontAlgn="ctr" latinLnBrk="0" hangingPunct="1"/>
                      <a:r>
                        <a:rPr lang="en-GB" sz="650" b="1" i="0" u="none" strike="noStrike" kern="1200" dirty="0">
                          <a:solidFill>
                            <a:schemeClr val="tx1"/>
                          </a:solidFill>
                          <a:effectLst/>
                          <a:latin typeface="+mj-lt"/>
                          <a:ea typeface="+mn-ea"/>
                          <a:cs typeface="+mn-cs"/>
                        </a:rPr>
                        <a:t>64171</a:t>
                      </a:r>
                    </a:p>
                  </a:txBody>
                  <a:tcPr marL="6350" marR="6350" marT="635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C000"/>
                    </a:solidFill>
                  </a:tcPr>
                </a:tc>
                <a:tc>
                  <a:txBody>
                    <a:bodyPr/>
                    <a:lstStyle/>
                    <a:p>
                      <a:pPr marL="0" marR="0" lvl="0" indent="0" algn="ctr" defTabSz="914378"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j-lt"/>
                          <a:ea typeface="+mn-ea"/>
                          <a:cs typeface="+mn-cs"/>
                        </a:rPr>
                        <a:t>Transition and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a:t>
                      </a:r>
                      <a:r>
                        <a:rPr lang="en-US" sz="650" b="0" i="0" u="none" strike="noStrike" dirty="0" err="1">
                          <a:solidFill>
                            <a:schemeClr val="tx1"/>
                          </a:solidFill>
                          <a:effectLst/>
                          <a:latin typeface="+mj-lt"/>
                        </a:rPr>
                        <a:t>SoLR</a:t>
                      </a:r>
                      <a:r>
                        <a:rPr lang="en-US" sz="650" b="0" i="0" u="none" strike="noStrike" dirty="0">
                          <a:solidFill>
                            <a:schemeClr val="tx1"/>
                          </a:solidFill>
                          <a:effectLst/>
                          <a:latin typeface="+mj-lt"/>
                        </a:rPr>
                        <a:t> process might kick off during the transition period because of a supplier going out of business at that time leading to Landmark needing to cater to additional volumes and also the potential for additional requirements for PUIs to undertake to ensure Transition timelines are maintained</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rPr>
                        <a:t>Raise the risk with Ofgem and SI to understand what non-functional considerations have been applied to enable Landmark to manage the increased volumes</a:t>
                      </a:r>
                    </a:p>
                    <a:p>
                      <a:pPr algn="l" fontAlgn="ctr"/>
                      <a:r>
                        <a:rPr lang="en-US" sz="650" b="0" i="0" u="none" strike="noStrike" dirty="0">
                          <a:solidFill>
                            <a:schemeClr val="tx1"/>
                          </a:solidFill>
                          <a:effectLst/>
                          <a:latin typeface="+mj-lt"/>
                        </a:rPr>
                        <a:t>Raise with the SI to include a transition test scenario if relevant to mitigate this possibility</a:t>
                      </a:r>
                    </a:p>
                  </a:txBody>
                  <a:tcPr marL="0" marR="0" marT="0" marB="0" anchor="ctr">
                    <a:solidFill>
                      <a:srgbClr val="E8EAF1"/>
                    </a:solidFill>
                  </a:tcPr>
                </a:tc>
                <a:tc>
                  <a:txBody>
                    <a:bodyPr/>
                    <a:lstStyle/>
                    <a:p>
                      <a:r>
                        <a:rPr lang="en-US" sz="650" b="0" i="0" u="none" strike="noStrike" kern="1200" dirty="0">
                          <a:solidFill>
                            <a:schemeClr val="tx1"/>
                          </a:solidFill>
                          <a:effectLst/>
                          <a:latin typeface="+mj-lt"/>
                          <a:ea typeface="+mn-ea"/>
                          <a:cs typeface="+mn-cs"/>
                        </a:rPr>
                        <a:t>There is a potential that </a:t>
                      </a:r>
                      <a:r>
                        <a:rPr lang="en-US" sz="650" b="0" i="0" u="none" strike="noStrike" kern="1200" dirty="0" err="1">
                          <a:solidFill>
                            <a:schemeClr val="tx1"/>
                          </a:solidFill>
                          <a:effectLst/>
                          <a:latin typeface="+mj-lt"/>
                          <a:ea typeface="+mn-ea"/>
                          <a:cs typeface="+mn-cs"/>
                        </a:rPr>
                        <a:t>SoLR</a:t>
                      </a:r>
                      <a:r>
                        <a:rPr lang="en-US" sz="650" b="0" i="0" u="none" strike="noStrike" kern="1200" dirty="0">
                          <a:solidFill>
                            <a:schemeClr val="tx1"/>
                          </a:solidFill>
                          <a:effectLst/>
                          <a:latin typeface="+mj-lt"/>
                          <a:ea typeface="+mn-ea"/>
                          <a:cs typeface="+mn-cs"/>
                        </a:rPr>
                        <a:t> related implications during Transition may be considered for Transition Testing. Currently expected to be discussed in September. Dates have been aligned accordingly</a:t>
                      </a:r>
                      <a:endParaRPr lang="en-GB" sz="650" b="0" i="0" u="none" strike="noStrike" kern="1200" dirty="0">
                        <a:solidFill>
                          <a:schemeClr val="tx1"/>
                        </a:solidFill>
                        <a:effectLst/>
                        <a:latin typeface="+mj-lt"/>
                        <a:ea typeface="+mn-ea"/>
                        <a:cs typeface="+mn-cs"/>
                      </a:endParaRPr>
                    </a:p>
                  </a:txBody>
                  <a:tcPr marL="36000" marR="36000" marT="36000" marB="36000" anchor="ctr">
                    <a:solidFill>
                      <a:srgbClr val="E8EAF1"/>
                    </a:solidFill>
                  </a:tcPr>
                </a:tc>
                <a:tc>
                  <a:txBody>
                    <a:bodyPr/>
                    <a:lstStyle/>
                    <a:p>
                      <a:pPr algn="ctr" fontAlgn="ctr"/>
                      <a:r>
                        <a:rPr lang="en-GB" sz="650" b="0" i="0" u="none" strike="noStrike" kern="1200" dirty="0">
                          <a:solidFill>
                            <a:schemeClr val="tx1"/>
                          </a:solidFill>
                          <a:effectLst/>
                          <a:latin typeface="+mj-lt"/>
                          <a:ea typeface="+mn-ea"/>
                          <a:cs typeface="+mn-cs"/>
                        </a:rPr>
                        <a:t>30/12/21</a:t>
                      </a:r>
                    </a:p>
                  </a:txBody>
                  <a:tcPr marL="0" marR="0" marT="0" marB="0" anchor="ctr">
                    <a:solidFill>
                      <a:srgbClr val="E8EAF1"/>
                    </a:solidFill>
                  </a:tcPr>
                </a:tc>
                <a:extLst>
                  <a:ext uri="{0D108BD9-81ED-4DB2-BD59-A6C34878D82A}">
                    <a16:rowId xmlns:a16="http://schemas.microsoft.com/office/drawing/2014/main" val="2468297499"/>
                  </a:ext>
                </a:extLst>
              </a:tr>
              <a:tr h="582743">
                <a:tc>
                  <a:txBody>
                    <a:bodyPr/>
                    <a:lstStyle/>
                    <a:p>
                      <a:pPr algn="ctr" fontAlgn="ctr"/>
                      <a:r>
                        <a:rPr lang="en-GB" sz="650" b="1" i="0" u="none" strike="noStrike" dirty="0">
                          <a:solidFill>
                            <a:schemeClr val="tx1"/>
                          </a:solidFill>
                          <a:effectLst/>
                          <a:latin typeface="+mj-lt"/>
                        </a:rPr>
                        <a:t>64513</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algn="ctr" fontAlgn="b"/>
                      <a:r>
                        <a:rPr lang="en-GB" sz="650" b="0" i="0" u="none" strike="noStrike" kern="1200" dirty="0">
                          <a:solidFill>
                            <a:schemeClr val="tx1"/>
                          </a:solidFill>
                          <a:effectLst/>
                          <a:latin typeface="+mj-lt"/>
                          <a:ea typeface="+mn-ea"/>
                          <a:cs typeface="+mn-cs"/>
                        </a:rPr>
                        <a:t>Data</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ea typeface="+mn-ea"/>
                          <a:cs typeface="+mn-cs"/>
                        </a:rPr>
                        <a:t>There is a risk that data cleansing requirements may not be met because </a:t>
                      </a:r>
                      <a:r>
                        <a:rPr lang="en-US" sz="650" b="0" i="0" u="none" strike="noStrike" dirty="0" err="1">
                          <a:solidFill>
                            <a:schemeClr val="tx1"/>
                          </a:solidFill>
                          <a:effectLst/>
                          <a:latin typeface="+mj-lt"/>
                          <a:ea typeface="+mn-ea"/>
                          <a:cs typeface="+mn-cs"/>
                        </a:rPr>
                        <a:t>Xoserve</a:t>
                      </a:r>
                      <a:r>
                        <a:rPr lang="en-US" sz="650" b="0" i="0" u="none" strike="noStrike" dirty="0">
                          <a:solidFill>
                            <a:schemeClr val="tx1"/>
                          </a:solidFill>
                          <a:effectLst/>
                          <a:latin typeface="+mj-lt"/>
                          <a:ea typeface="+mn-ea"/>
                          <a:cs typeface="+mn-cs"/>
                        </a:rPr>
                        <a:t> are not responsible for the data in UK Link, and can't compel shippers / GTs / </a:t>
                      </a:r>
                      <a:r>
                        <a:rPr lang="en-US" sz="650" b="0" i="0" u="none" strike="noStrike" dirty="0" err="1">
                          <a:solidFill>
                            <a:schemeClr val="tx1"/>
                          </a:solidFill>
                          <a:effectLst/>
                          <a:latin typeface="+mj-lt"/>
                          <a:ea typeface="+mn-ea"/>
                          <a:cs typeface="+mn-cs"/>
                        </a:rPr>
                        <a:t>iGTs</a:t>
                      </a:r>
                      <a:r>
                        <a:rPr lang="en-US" sz="650" b="0" i="0" u="none" strike="noStrike" dirty="0">
                          <a:solidFill>
                            <a:schemeClr val="tx1"/>
                          </a:solidFill>
                          <a:effectLst/>
                          <a:latin typeface="+mj-lt"/>
                          <a:ea typeface="+mn-ea"/>
                          <a:cs typeface="+mn-cs"/>
                        </a:rPr>
                        <a:t> to correct their data leading to incorrect data at the point of go live.</a:t>
                      </a:r>
                      <a:endParaRPr lang="en-US" sz="650" b="0" i="0" u="none" strike="noStrike" dirty="0">
                        <a:solidFill>
                          <a:schemeClr val="tx1"/>
                        </a:solidFill>
                        <a:effectLst/>
                        <a:latin typeface="+mj-lt"/>
                      </a:endParaRPr>
                    </a:p>
                  </a:txBody>
                  <a:tcPr marL="0" marR="0" marT="0" marB="0" anchor="ctr">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Communicate requirements through DSG and track progress</a:t>
                      </a:r>
                    </a:p>
                  </a:txBody>
                  <a:tcPr marL="0" marR="0" marT="0" marB="0" anchor="ctr">
                    <a:solidFill>
                      <a:srgbClr val="E8EAF1"/>
                    </a:solidFill>
                  </a:tcPr>
                </a:tc>
                <a:tc>
                  <a:txBody>
                    <a:bodyPr/>
                    <a:lstStyle/>
                    <a:p>
                      <a:pPr algn="l" rtl="0" fontAlgn="ctr"/>
                      <a:r>
                        <a:rPr lang="en-US" sz="650" b="0" i="0" u="none" strike="noStrike" dirty="0">
                          <a:solidFill>
                            <a:schemeClr val="tx1"/>
                          </a:solidFill>
                          <a:effectLst/>
                          <a:latin typeface="+mj-lt"/>
                          <a:ea typeface="+mn-ea"/>
                          <a:cs typeface="+mn-cs"/>
                        </a:rPr>
                        <a:t> MDD data cleansing is with Customer Advocates to process. Additionally, further work is ongoing on REL reports</a:t>
                      </a:r>
                      <a:endParaRPr lang="en-GB" sz="650" b="0" i="0" u="none" strike="noStrike" dirty="0">
                        <a:solidFill>
                          <a:schemeClr val="tx1"/>
                        </a:solidFill>
                        <a:effectLst/>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30/12/22</a:t>
                      </a:r>
                    </a:p>
                  </a:txBody>
                  <a:tcPr marL="0" marR="0" marT="0" marB="0" anchor="ctr">
                    <a:solidFill>
                      <a:srgbClr val="E8EAF1"/>
                    </a:solidFill>
                  </a:tcPr>
                </a:tc>
                <a:extLst>
                  <a:ext uri="{0D108BD9-81ED-4DB2-BD59-A6C34878D82A}">
                    <a16:rowId xmlns:a16="http://schemas.microsoft.com/office/drawing/2014/main" val="312046787"/>
                  </a:ext>
                </a:extLst>
              </a:tr>
            </a:tbl>
          </a:graphicData>
        </a:graphic>
      </p:graphicFrame>
    </p:spTree>
    <p:extLst>
      <p:ext uri="{BB962C8B-B14F-4D97-AF65-F5344CB8AC3E}">
        <p14:creationId xmlns:p14="http://schemas.microsoft.com/office/powerpoint/2010/main" val="2731515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EDBD9CC-8BE1-427A-97EA-91B018535AB2}"/>
              </a:ext>
            </a:extLst>
          </p:cNvPr>
          <p:cNvSpPr txBox="1">
            <a:spLocks/>
          </p:cNvSpPr>
          <p:nvPr/>
        </p:nvSpPr>
        <p:spPr>
          <a:xfrm>
            <a:off x="457200" y="774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High Level Plan</a:t>
            </a:r>
          </a:p>
        </p:txBody>
      </p:sp>
      <p:pic>
        <p:nvPicPr>
          <p:cNvPr id="4" name="Picture 3">
            <a:extLst>
              <a:ext uri="{FF2B5EF4-FFF2-40B4-BE49-F238E27FC236}">
                <a16:creationId xmlns:a16="http://schemas.microsoft.com/office/drawing/2014/main" id="{EA9EB250-EE39-44D4-9C68-EC8A8F1E2846}"/>
              </a:ext>
            </a:extLst>
          </p:cNvPr>
          <p:cNvPicPr>
            <a:picLocks/>
          </p:cNvPicPr>
          <p:nvPr/>
        </p:nvPicPr>
        <p:blipFill>
          <a:blip r:embed="rId3"/>
          <a:stretch>
            <a:fillRect/>
          </a:stretch>
        </p:blipFill>
        <p:spPr>
          <a:xfrm>
            <a:off x="243852" y="496301"/>
            <a:ext cx="8656296" cy="4653549"/>
          </a:xfrm>
          <a:prstGeom prst="rect">
            <a:avLst/>
          </a:prstGeom>
          <a:solidFill>
            <a:scrgbClr r="0" g="0" b="0"/>
          </a:solidFill>
        </p:spPr>
      </p:pic>
    </p:spTree>
    <p:extLst>
      <p:ext uri="{BB962C8B-B14F-4D97-AF65-F5344CB8AC3E}">
        <p14:creationId xmlns:p14="http://schemas.microsoft.com/office/powerpoint/2010/main" val="1464886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569649" y="-81503"/>
            <a:ext cx="7876975" cy="638401"/>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impacting </a:t>
            </a:r>
            <a:r>
              <a:rPr lang="en-GB" sz="1998" dirty="0" err="1">
                <a:solidFill>
                  <a:schemeClr val="accent1"/>
                </a:solidFill>
                <a:latin typeface="+mn-lt"/>
                <a:cs typeface="Arial"/>
              </a:rPr>
              <a:t>Xoserve</a:t>
            </a:r>
            <a:endParaRPr lang="en-GB" sz="1998" dirty="0">
              <a:solidFill>
                <a:schemeClr val="accent1"/>
              </a:solidFill>
              <a:latin typeface="+mn-lt"/>
              <a:cs typeface="Arial"/>
            </a:endParaRP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1994982555"/>
              </p:ext>
            </p:extLst>
          </p:nvPr>
        </p:nvGraphicFramePr>
        <p:xfrm>
          <a:off x="114506" y="396589"/>
          <a:ext cx="8960142" cy="4759386"/>
        </p:xfrm>
        <a:graphic>
          <a:graphicData uri="http://schemas.openxmlformats.org/drawingml/2006/table">
            <a:tbl>
              <a:tblPr firstRow="1" bandRow="1">
                <a:tableStyleId>{5C22544A-7EE6-4342-B048-85BDC9FD1C3A}</a:tableStyleId>
              </a:tblPr>
              <a:tblGrid>
                <a:gridCol w="4500486">
                  <a:extLst>
                    <a:ext uri="{9D8B030D-6E8A-4147-A177-3AD203B41FA5}">
                      <a16:colId xmlns:a16="http://schemas.microsoft.com/office/drawing/2014/main" val="997061046"/>
                    </a:ext>
                  </a:extLst>
                </a:gridCol>
                <a:gridCol w="838481">
                  <a:extLst>
                    <a:ext uri="{9D8B030D-6E8A-4147-A177-3AD203B41FA5}">
                      <a16:colId xmlns:a16="http://schemas.microsoft.com/office/drawing/2014/main" val="2723771934"/>
                    </a:ext>
                  </a:extLst>
                </a:gridCol>
                <a:gridCol w="831252">
                  <a:extLst>
                    <a:ext uri="{9D8B030D-6E8A-4147-A177-3AD203B41FA5}">
                      <a16:colId xmlns:a16="http://schemas.microsoft.com/office/drawing/2014/main" val="3830117845"/>
                    </a:ext>
                  </a:extLst>
                </a:gridCol>
                <a:gridCol w="744513">
                  <a:extLst>
                    <a:ext uri="{9D8B030D-6E8A-4147-A177-3AD203B41FA5}">
                      <a16:colId xmlns:a16="http://schemas.microsoft.com/office/drawing/2014/main" val="194189712"/>
                    </a:ext>
                  </a:extLst>
                </a:gridCol>
                <a:gridCol w="2045410">
                  <a:extLst>
                    <a:ext uri="{9D8B030D-6E8A-4147-A177-3AD203B41FA5}">
                      <a16:colId xmlns:a16="http://schemas.microsoft.com/office/drawing/2014/main" val="3065248341"/>
                    </a:ext>
                  </a:extLst>
                </a:gridCol>
              </a:tblGrid>
              <a:tr h="217854">
                <a:tc>
                  <a:txBody>
                    <a:bodyPr/>
                    <a:lstStyle/>
                    <a:p>
                      <a:pPr algn="l"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lnB w="38100" cmpd="sng">
                      <a:noFill/>
                    </a:lnB>
                  </a:tcPr>
                </a:tc>
                <a:tc>
                  <a:txBody>
                    <a:bodyPr/>
                    <a:lstStyle/>
                    <a:p>
                      <a:pPr algn="l" rtl="0" fontAlgn="ctr"/>
                      <a:r>
                        <a:rPr lang="en-US" sz="700" b="1" i="0" u="none" strike="noStrike" dirty="0">
                          <a:solidFill>
                            <a:srgbClr val="FFFFFF"/>
                          </a:solidFill>
                          <a:effectLst/>
                          <a:latin typeface="+mj-lt"/>
                          <a:cs typeface="Arial" panose="020B0604020202020204" pitchFamily="34" charset="0"/>
                        </a:rPr>
                        <a:t>High Level Cost IA Cost</a:t>
                      </a:r>
                    </a:p>
                  </a:txBody>
                  <a:tcPr marL="4757" marR="4757" marT="4757"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lnB w="38100" cmpd="sng">
                      <a:noFill/>
                    </a:lnB>
                  </a:tcPr>
                </a:tc>
                <a:extLst>
                  <a:ext uri="{0D108BD9-81ED-4DB2-BD59-A6C34878D82A}">
                    <a16:rowId xmlns:a16="http://schemas.microsoft.com/office/drawing/2014/main" val="4029148686"/>
                  </a:ext>
                </a:extLst>
              </a:tr>
              <a:tr h="136991">
                <a:tc>
                  <a:txBody>
                    <a:bodyPr/>
                    <a:lstStyle/>
                    <a:p>
                      <a:pPr algn="l" fontAlgn="t"/>
                      <a:r>
                        <a:rPr lang="en-GB" sz="900" b="0" i="0" u="none" strike="noStrike" dirty="0">
                          <a:solidFill>
                            <a:srgbClr val="000000"/>
                          </a:solidFill>
                          <a:effectLst/>
                          <a:latin typeface="+mj-lt"/>
                        </a:rPr>
                        <a:t>Programme Plan Re-Baseline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dirty="0">
                          <a:solidFill>
                            <a:srgbClr val="000000"/>
                          </a:solidFill>
                          <a:effectLst/>
                          <a:latin typeface="+mj-lt"/>
                        </a:rPr>
                        <a:t>CR-D002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dirty="0">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dirty="0">
                          <a:solidFill>
                            <a:srgbClr val="000000"/>
                          </a:solidFill>
                          <a:effectLst/>
                          <a:latin typeface="+mj-lt"/>
                        </a:rPr>
                        <a:t>07/11/2019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dirty="0">
                          <a:solidFill>
                            <a:srgbClr val="000000"/>
                          </a:solidFill>
                          <a:effectLst/>
                          <a:latin typeface="+mj-lt"/>
                        </a:rPr>
                        <a:t>Approved - Complete</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1528655"/>
                  </a:ext>
                </a:extLst>
              </a:tr>
              <a:tr h="136991">
                <a:tc>
                  <a:txBody>
                    <a:bodyPr/>
                    <a:lstStyle/>
                    <a:p>
                      <a:pPr algn="l" fontAlgn="t"/>
                      <a:r>
                        <a:rPr lang="en-US" sz="900" b="0" i="0" u="none" strike="noStrike" dirty="0">
                          <a:solidFill>
                            <a:srgbClr val="000000"/>
                          </a:solidFill>
                          <a:effectLst/>
                          <a:latin typeface="+mj-lt"/>
                        </a:rPr>
                        <a:t>Updates to the CSS Physical Interface Design (</a:t>
                      </a:r>
                      <a:r>
                        <a:rPr lang="en-US" sz="900" b="0" i="0" u="none" strike="noStrike" dirty="0" err="1">
                          <a:solidFill>
                            <a:srgbClr val="000000"/>
                          </a:solidFill>
                          <a:effectLst/>
                          <a:latin typeface="+mj-lt"/>
                        </a:rPr>
                        <a:t>PhID</a:t>
                      </a:r>
                      <a:r>
                        <a:rPr lang="en-US" sz="900" b="0" i="0" u="none" strike="noStrike" dirty="0">
                          <a:solidFill>
                            <a:srgbClr val="000000"/>
                          </a:solidFill>
                          <a:effectLst/>
                          <a:latin typeface="+mj-lt"/>
                        </a:rPr>
                        <a:t>).</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CR-D008</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£17,250.00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22/01/2020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7258831"/>
                  </a:ext>
                </a:extLst>
              </a:tr>
              <a:tr h="136991">
                <a:tc>
                  <a:txBody>
                    <a:bodyPr/>
                    <a:lstStyle/>
                    <a:p>
                      <a:pPr algn="l" fontAlgn="t"/>
                      <a:r>
                        <a:rPr lang="en-GB" sz="900" b="0" i="0" u="none" strike="noStrike" dirty="0">
                          <a:solidFill>
                            <a:srgbClr val="000000"/>
                          </a:solidFill>
                          <a:effectLst/>
                          <a:latin typeface="+mj-lt"/>
                        </a:rPr>
                        <a:t>CSS_Exception_Handling_Strategy_v0.2</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CR-D014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26/02/2020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9646371"/>
                  </a:ext>
                </a:extLst>
              </a:tr>
              <a:tr h="136991">
                <a:tc>
                  <a:txBody>
                    <a:bodyPr/>
                    <a:lstStyle/>
                    <a:p>
                      <a:pPr algn="l" fontAlgn="t"/>
                      <a:r>
                        <a:rPr lang="en-US" sz="900" b="0" i="0" u="none" strike="noStrike" dirty="0" err="1">
                          <a:solidFill>
                            <a:srgbClr val="000000"/>
                          </a:solidFill>
                          <a:effectLst/>
                          <a:latin typeface="+mj-lt"/>
                        </a:rPr>
                        <a:t>Provide_CSS_RegistrationID_to_PUI_and_LPs</a:t>
                      </a:r>
                      <a:endParaRPr lang="en-US" sz="900" b="0" i="0" u="none" strike="noStrike" dirty="0">
                        <a:solidFill>
                          <a:srgbClr val="000000"/>
                        </a:solidFill>
                        <a:effectLst/>
                        <a:latin typeface="+mj-lt"/>
                      </a:endParaRP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CR-D016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£12,643.00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07/08/2020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7945083"/>
                  </a:ext>
                </a:extLst>
              </a:tr>
              <a:tr h="136991">
                <a:tc>
                  <a:txBody>
                    <a:bodyPr/>
                    <a:lstStyle/>
                    <a:p>
                      <a:pPr algn="l" fontAlgn="t"/>
                      <a:r>
                        <a:rPr lang="en-US" sz="900" b="0" i="0" u="none" strike="noStrike" dirty="0" err="1">
                          <a:solidFill>
                            <a:srgbClr val="000000"/>
                          </a:solidFill>
                          <a:effectLst/>
                          <a:latin typeface="+mj-lt"/>
                        </a:rPr>
                        <a:t>Licence</a:t>
                      </a:r>
                      <a:r>
                        <a:rPr lang="en-US" sz="900" b="0" i="0" u="none" strike="noStrike" dirty="0">
                          <a:solidFill>
                            <a:srgbClr val="000000"/>
                          </a:solidFill>
                          <a:effectLst/>
                          <a:latin typeface="+mj-lt"/>
                        </a:rPr>
                        <a:t> Exempt Network Customer Identifier – ABACUS Data Model update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CR-E51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29/10/2019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Complete</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668744"/>
                  </a:ext>
                </a:extLst>
              </a:tr>
              <a:tr h="136991">
                <a:tc>
                  <a:txBody>
                    <a:bodyPr/>
                    <a:lstStyle/>
                    <a:p>
                      <a:pPr algn="l" fontAlgn="t"/>
                      <a:r>
                        <a:rPr lang="en-US" sz="900" b="0" i="0" u="none" strike="noStrike" dirty="0">
                          <a:solidFill>
                            <a:srgbClr val="000000"/>
                          </a:solidFill>
                          <a:effectLst/>
                          <a:latin typeface="+mj-lt"/>
                        </a:rPr>
                        <a:t>Amendments to the DMS artefact suite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£6,500.00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16/03/2020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7033543"/>
                  </a:ext>
                </a:extLst>
              </a:tr>
              <a:tr h="136991">
                <a:tc>
                  <a:txBody>
                    <a:bodyPr/>
                    <a:lstStyle/>
                    <a:p>
                      <a:pPr algn="l" fontAlgn="t"/>
                      <a:r>
                        <a:rPr lang="en-US" sz="900" b="0" i="0" u="none" strike="noStrike" dirty="0">
                          <a:solidFill>
                            <a:srgbClr val="000000"/>
                          </a:solidFill>
                          <a:effectLst/>
                          <a:latin typeface="+mj-lt"/>
                        </a:rPr>
                        <a:t>Migration of Terminated Gas RMPS</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CR-D022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10/06/2020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077588"/>
                  </a:ext>
                </a:extLst>
              </a:tr>
              <a:tr h="273982">
                <a:tc>
                  <a:txBody>
                    <a:bodyPr/>
                    <a:lstStyle/>
                    <a:p>
                      <a:pPr algn="l" fontAlgn="t"/>
                      <a:r>
                        <a:rPr lang="en-US" sz="900" b="0" i="0" u="none" strike="noStrike" dirty="0">
                          <a:solidFill>
                            <a:srgbClr val="000000"/>
                          </a:solidFill>
                          <a:effectLst/>
                          <a:latin typeface="+mj-lt"/>
                        </a:rPr>
                        <a:t>Amendments to the NC-0079 for REL (Retail Energy Location) Data Migration and Reconciliation</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CR-D024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06/07/2020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3703546"/>
                  </a:ext>
                </a:extLst>
              </a:tr>
              <a:tr h="136991">
                <a:tc>
                  <a:txBody>
                    <a:bodyPr/>
                    <a:lstStyle/>
                    <a:p>
                      <a:pPr algn="l" fontAlgn="b"/>
                      <a:r>
                        <a:rPr lang="en-GB" sz="900" b="0" i="0" u="none" strike="noStrike" dirty="0">
                          <a:solidFill>
                            <a:srgbClr val="000000"/>
                          </a:solidFill>
                          <a:effectLst/>
                          <a:latin typeface="+mj-lt"/>
                        </a:rPr>
                        <a:t>DMS - PHID Alignment Parties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06/07/2020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5974469"/>
                  </a:ext>
                </a:extLst>
              </a:tr>
              <a:tr h="136991">
                <a:tc>
                  <a:txBody>
                    <a:bodyPr/>
                    <a:lstStyle/>
                    <a:p>
                      <a:pPr algn="l" fontAlgn="b"/>
                      <a:r>
                        <a:rPr lang="en-US" sz="900" b="0" i="0" u="none" strike="noStrike">
                          <a:solidFill>
                            <a:srgbClr val="000000"/>
                          </a:solidFill>
                          <a:effectLst/>
                          <a:latin typeface="+mj-lt"/>
                        </a:rPr>
                        <a:t>Request For a New or Upgraded DMT Environment</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£256,009.00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07/08/2020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3742555"/>
                  </a:ext>
                </a:extLst>
              </a:tr>
              <a:tr h="136991">
                <a:tc>
                  <a:txBody>
                    <a:bodyPr/>
                    <a:lstStyle/>
                    <a:p>
                      <a:pPr algn="l" fontAlgn="b"/>
                      <a:r>
                        <a:rPr lang="en-US" sz="900" b="0" i="0" u="none" strike="noStrike">
                          <a:solidFill>
                            <a:srgbClr val="000000"/>
                          </a:solidFill>
                          <a:effectLst/>
                          <a:latin typeface="+mj-lt"/>
                        </a:rPr>
                        <a:t>Enable TLS connection pooling for all directly connected parties to CSS]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13/07/2020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3898194"/>
                  </a:ext>
                </a:extLst>
              </a:tr>
              <a:tr h="136991">
                <a:tc>
                  <a:txBody>
                    <a:bodyPr/>
                    <a:lstStyle/>
                    <a:p>
                      <a:pPr algn="l" fontAlgn="b"/>
                      <a:r>
                        <a:rPr lang="en-GB" sz="900" b="0" i="0" u="none" strike="noStrike">
                          <a:solidFill>
                            <a:srgbClr val="000000"/>
                          </a:solidFill>
                          <a:effectLst/>
                          <a:latin typeface="+mj-lt"/>
                        </a:rPr>
                        <a:t>Message Header Format for PKI Certificate Identification]</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13/07/2020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377997"/>
                  </a:ext>
                </a:extLst>
              </a:tr>
              <a:tr h="136991">
                <a:tc>
                  <a:txBody>
                    <a:bodyPr/>
                    <a:lstStyle/>
                    <a:p>
                      <a:pPr algn="l" fontAlgn="b"/>
                      <a:r>
                        <a:rPr lang="en-US" sz="900" b="0" i="0" u="none" strike="noStrike">
                          <a:solidFill>
                            <a:srgbClr val="000000"/>
                          </a:solidFill>
                          <a:effectLst/>
                          <a:latin typeface="+mj-lt"/>
                        </a:rPr>
                        <a:t>SIT Functional Test Re Plan  Enabling Parallel Testing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£56,000.00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20/07/2020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708138"/>
                  </a:ext>
                </a:extLst>
              </a:tr>
              <a:tr h="136991">
                <a:tc>
                  <a:txBody>
                    <a:bodyPr/>
                    <a:lstStyle/>
                    <a:p>
                      <a:pPr algn="l" fontAlgn="b"/>
                      <a:r>
                        <a:rPr lang="fr-FR" sz="900" b="0" i="0" u="none" strike="noStrike">
                          <a:solidFill>
                            <a:srgbClr val="000000"/>
                          </a:solidFill>
                          <a:effectLst/>
                          <a:latin typeface="+mj-lt"/>
                        </a:rPr>
                        <a:t>DM_Validation Catalogue_Shipper_Effective_Date_Change_</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03/08/2020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9725783"/>
                  </a:ext>
                </a:extLst>
              </a:tr>
              <a:tr h="136991">
                <a:tc>
                  <a:txBody>
                    <a:bodyPr/>
                    <a:lstStyle/>
                    <a:p>
                      <a:pPr algn="l" fontAlgn="b"/>
                      <a:r>
                        <a:rPr lang="en-GB" sz="900" b="0" i="0" u="none" strike="noStrike">
                          <a:solidFill>
                            <a:srgbClr val="000000"/>
                          </a:solidFill>
                          <a:effectLst/>
                          <a:latin typeface="+mj-lt"/>
                        </a:rPr>
                        <a:t>Compression During Data Migration</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09/09/2020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325048"/>
                  </a:ext>
                </a:extLst>
              </a:tr>
              <a:tr h="136991">
                <a:tc>
                  <a:txBody>
                    <a:bodyPr/>
                    <a:lstStyle/>
                    <a:p>
                      <a:pPr algn="l" fontAlgn="b"/>
                      <a:r>
                        <a:rPr lang="en-US" sz="900" b="0" i="0" u="none" strike="noStrike">
                          <a:solidFill>
                            <a:srgbClr val="000000"/>
                          </a:solidFill>
                          <a:effectLst/>
                          <a:latin typeface="+mj-lt"/>
                        </a:rPr>
                        <a:t>Uplift to the CSS Interface Specifications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£70,000.00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07/10/2020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0169379"/>
                  </a:ext>
                </a:extLst>
              </a:tr>
              <a:tr h="136991">
                <a:tc>
                  <a:txBody>
                    <a:bodyPr/>
                    <a:lstStyle/>
                    <a:p>
                      <a:pPr algn="l" fontAlgn="b"/>
                      <a:r>
                        <a:rPr lang="en-US" sz="900" b="0" i="0" u="none" strike="noStrike">
                          <a:solidFill>
                            <a:srgbClr val="000000"/>
                          </a:solidFill>
                          <a:effectLst/>
                          <a:latin typeface="+mj-lt"/>
                        </a:rPr>
                        <a:t>Uplift to Business Data Validation Rules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9581709"/>
                  </a:ext>
                </a:extLst>
              </a:tr>
              <a:tr h="136991">
                <a:tc>
                  <a:txBody>
                    <a:bodyPr/>
                    <a:lstStyle/>
                    <a:p>
                      <a:pPr algn="l" fontAlgn="b"/>
                      <a:r>
                        <a:rPr lang="en-GB" sz="900" b="0" i="0" u="none" strike="noStrike">
                          <a:solidFill>
                            <a:srgbClr val="000000"/>
                          </a:solidFill>
                          <a:effectLst/>
                          <a:latin typeface="+mj-lt"/>
                        </a:rPr>
                        <a:t>Programme Plan Re-Baseline</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CR-D042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£14,913,000.00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28/09/2020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6307551"/>
                  </a:ext>
                </a:extLst>
              </a:tr>
              <a:tr h="136991">
                <a:tc>
                  <a:txBody>
                    <a:bodyPr/>
                    <a:lstStyle/>
                    <a:p>
                      <a:pPr algn="l" fontAlgn="b"/>
                      <a:r>
                        <a:rPr lang="en-US" sz="900" b="0" i="0" u="none" strike="noStrike">
                          <a:solidFill>
                            <a:srgbClr val="000000"/>
                          </a:solidFill>
                          <a:effectLst/>
                          <a:latin typeface="+mj-lt"/>
                        </a:rPr>
                        <a:t>Changes to Support Energy Company Data</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CR-D059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£37,500.00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782153"/>
                  </a:ext>
                </a:extLst>
              </a:tr>
              <a:tr h="136991">
                <a:tc>
                  <a:txBody>
                    <a:bodyPr/>
                    <a:lstStyle/>
                    <a:p>
                      <a:pPr algn="l" fontAlgn="b"/>
                      <a:r>
                        <a:rPr lang="en-GB" sz="900" b="0" i="0" u="none" strike="noStrike">
                          <a:solidFill>
                            <a:srgbClr val="000000"/>
                          </a:solidFill>
                          <a:effectLst/>
                          <a:latin typeface="+mj-lt"/>
                        </a:rPr>
                        <a:t>Operational Choreography Detection 0.5</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CR-D060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£308,205.00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0541801"/>
                  </a:ext>
                </a:extLst>
              </a:tr>
              <a:tr h="149422">
                <a:tc>
                  <a:txBody>
                    <a:bodyPr/>
                    <a:lstStyle/>
                    <a:p>
                      <a:pPr algn="l" fontAlgn="b"/>
                      <a:r>
                        <a:rPr lang="en-GB" sz="900" b="0" i="0" u="none" strike="noStrike">
                          <a:solidFill>
                            <a:srgbClr val="000000"/>
                          </a:solidFill>
                          <a:effectLst/>
                          <a:latin typeface="+mj-lt"/>
                        </a:rPr>
                        <a:t>Operational Choreography Rectification 0.3</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CR-D061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1576077"/>
                  </a:ext>
                </a:extLst>
              </a:tr>
              <a:tr h="273982">
                <a:tc>
                  <a:txBody>
                    <a:bodyPr/>
                    <a:lstStyle/>
                    <a:p>
                      <a:pPr algn="l" fontAlgn="b"/>
                      <a:r>
                        <a:rPr lang="en-US" sz="900" b="0" i="0" u="none" strike="noStrike">
                          <a:solidFill>
                            <a:srgbClr val="000000"/>
                          </a:solidFill>
                          <a:effectLst/>
                          <a:latin typeface="+mj-lt"/>
                        </a:rPr>
                        <a:t>Amendment of Data Migration Solution to Protect Programme Timescales - Removal of Transition Stage 1 Delta files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CR-D062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£83,490.00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25/02/2021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9267783"/>
                  </a:ext>
                </a:extLst>
              </a:tr>
              <a:tr h="136991">
                <a:tc>
                  <a:txBody>
                    <a:bodyPr/>
                    <a:lstStyle/>
                    <a:p>
                      <a:pPr algn="l" fontAlgn="b"/>
                      <a:r>
                        <a:rPr lang="en-US" sz="900" b="0" i="0" u="none" strike="noStrike">
                          <a:solidFill>
                            <a:srgbClr val="000000"/>
                          </a:solidFill>
                          <a:effectLst/>
                          <a:latin typeface="+mj-lt"/>
                        </a:rPr>
                        <a:t>Change to Management of In-Flight Switches Approach</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CR-D071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9916139"/>
                  </a:ext>
                </a:extLst>
              </a:tr>
              <a:tr h="136991">
                <a:tc>
                  <a:txBody>
                    <a:bodyPr/>
                    <a:lstStyle/>
                    <a:p>
                      <a:pPr algn="l" fontAlgn="t"/>
                      <a:r>
                        <a:rPr lang="en-US" sz="900" b="0" i="0" u="none" strike="noStrike">
                          <a:solidFill>
                            <a:srgbClr val="000000"/>
                          </a:solidFill>
                          <a:effectLst/>
                          <a:latin typeface="+mj-lt"/>
                        </a:rPr>
                        <a:t>Increase Cadence of Data cuts</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CR-D080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£24,600.00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10/05/2021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0893854"/>
                  </a:ext>
                </a:extLst>
              </a:tr>
              <a:tr h="268466">
                <a:tc>
                  <a:txBody>
                    <a:bodyPr/>
                    <a:lstStyle/>
                    <a:p>
                      <a:pPr algn="l" fontAlgn="b"/>
                      <a:r>
                        <a:rPr lang="en-US" sz="900" b="0" i="0" u="none" strike="noStrike">
                          <a:solidFill>
                            <a:srgbClr val="000000"/>
                          </a:solidFill>
                          <a:effectLst/>
                          <a:latin typeface="+mj-lt"/>
                        </a:rPr>
                        <a:t>Amendment to Assumptions as a result of analysis undertaken during CP1 v0.4]</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CR-D083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Approved - Complete</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4170076"/>
                  </a:ext>
                </a:extLst>
              </a:tr>
              <a:tr h="136991">
                <a:tc>
                  <a:txBody>
                    <a:bodyPr/>
                    <a:lstStyle/>
                    <a:p>
                      <a:pPr algn="l" fontAlgn="b"/>
                      <a:r>
                        <a:rPr lang="en-US" sz="900" b="0" i="0" u="none" strike="noStrike">
                          <a:solidFill>
                            <a:srgbClr val="000000"/>
                          </a:solidFill>
                          <a:effectLst/>
                          <a:latin typeface="+mj-lt"/>
                        </a:rPr>
                        <a:t>TT Remediation &amp; Paper-Based Testing Workshop</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CR-D095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£34,000.00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Pending PIA</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5997686"/>
                  </a:ext>
                </a:extLst>
              </a:tr>
              <a:tr h="145741">
                <a:tc>
                  <a:txBody>
                    <a:bodyPr/>
                    <a:lstStyle/>
                    <a:p>
                      <a:pPr algn="l" fontAlgn="b"/>
                      <a:r>
                        <a:rPr lang="en-US" sz="900" b="0" i="0" u="none" strike="noStrike" dirty="0">
                          <a:solidFill>
                            <a:srgbClr val="000000"/>
                          </a:solidFill>
                          <a:effectLst/>
                          <a:latin typeface="+mj-lt"/>
                        </a:rPr>
                        <a:t>Continuation of support for UEPT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CR-D098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£308,000.00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5768496"/>
                  </a:ext>
                </a:extLst>
              </a:tr>
              <a:tr h="273982">
                <a:tc>
                  <a:txBody>
                    <a:bodyPr/>
                    <a:lstStyle/>
                    <a:p>
                      <a:pPr algn="l" fontAlgn="b"/>
                      <a:r>
                        <a:rPr lang="en-US" sz="900" b="0" i="0" u="none" strike="noStrike">
                          <a:solidFill>
                            <a:srgbClr val="000000"/>
                          </a:solidFill>
                          <a:effectLst/>
                          <a:latin typeface="+mj-lt"/>
                        </a:rPr>
                        <a:t>Documentation only updates to NCT-0134 DMT Live Rehearsal Test Plan and NCD-0012 Data Migration Solution Design Catalogue</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CR-D103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Pending PIA</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1458322"/>
                  </a:ext>
                </a:extLst>
              </a:tr>
              <a:tr h="136991">
                <a:tc>
                  <a:txBody>
                    <a:bodyPr/>
                    <a:lstStyle/>
                    <a:p>
                      <a:pPr algn="l" fontAlgn="b"/>
                      <a:r>
                        <a:rPr lang="en-GB" sz="900" b="0" i="0" u="none" strike="noStrike" dirty="0">
                          <a:solidFill>
                            <a:srgbClr val="000000"/>
                          </a:solidFill>
                          <a:effectLst/>
                          <a:latin typeface="+mj-lt"/>
                        </a:rPr>
                        <a:t>Elaborations for Service Management Requirements DB4</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dirty="0">
                          <a:solidFill>
                            <a:srgbClr val="000000"/>
                          </a:solidFill>
                          <a:effectLst/>
                          <a:latin typeface="+mj-lt"/>
                        </a:rPr>
                        <a:t>CR-D104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dirty="0">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Pending SI Response</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6498678"/>
                  </a:ext>
                </a:extLst>
              </a:tr>
            </a:tbl>
          </a:graphicData>
        </a:graphic>
      </p:graphicFrame>
    </p:spTree>
    <p:extLst>
      <p:ext uri="{BB962C8B-B14F-4D97-AF65-F5344CB8AC3E}">
        <p14:creationId xmlns:p14="http://schemas.microsoft.com/office/powerpoint/2010/main" val="566117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600" dirty="0">
                <a:solidFill>
                  <a:schemeClr val="accent1"/>
                </a:solidFill>
                <a:latin typeface="+mn-lt"/>
                <a:cs typeface="Arial"/>
              </a:rPr>
              <a:t>Switching Programme CR Position – CRs not impacting Xoserve ((Cost Implication) </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1590519824"/>
              </p:ext>
            </p:extLst>
          </p:nvPr>
        </p:nvGraphicFramePr>
        <p:xfrm>
          <a:off x="5638" y="304897"/>
          <a:ext cx="9132724" cy="4841540"/>
        </p:xfrm>
        <a:graphic>
          <a:graphicData uri="http://schemas.openxmlformats.org/drawingml/2006/table">
            <a:tbl>
              <a:tblPr firstRow="1" bandRow="1">
                <a:tableStyleId>{5C22544A-7EE6-4342-B048-85BDC9FD1C3A}</a:tableStyleId>
              </a:tblPr>
              <a:tblGrid>
                <a:gridCol w="5734501">
                  <a:extLst>
                    <a:ext uri="{9D8B030D-6E8A-4147-A177-3AD203B41FA5}">
                      <a16:colId xmlns:a16="http://schemas.microsoft.com/office/drawing/2014/main" val="997061046"/>
                    </a:ext>
                  </a:extLst>
                </a:gridCol>
                <a:gridCol w="630088">
                  <a:extLst>
                    <a:ext uri="{9D8B030D-6E8A-4147-A177-3AD203B41FA5}">
                      <a16:colId xmlns:a16="http://schemas.microsoft.com/office/drawing/2014/main" val="2723771934"/>
                    </a:ext>
                  </a:extLst>
                </a:gridCol>
                <a:gridCol w="877874">
                  <a:extLst>
                    <a:ext uri="{9D8B030D-6E8A-4147-A177-3AD203B41FA5}">
                      <a16:colId xmlns:a16="http://schemas.microsoft.com/office/drawing/2014/main" val="194189712"/>
                    </a:ext>
                  </a:extLst>
                </a:gridCol>
                <a:gridCol w="1890261">
                  <a:extLst>
                    <a:ext uri="{9D8B030D-6E8A-4147-A177-3AD203B41FA5}">
                      <a16:colId xmlns:a16="http://schemas.microsoft.com/office/drawing/2014/main" val="3065248341"/>
                    </a:ext>
                  </a:extLst>
                </a:gridCol>
              </a:tblGrid>
              <a:tr h="178100">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136991">
                <a:tc>
                  <a:txBody>
                    <a:bodyPr/>
                    <a:lstStyle/>
                    <a:p>
                      <a:pPr marL="0" algn="l" fontAlgn="t"/>
                      <a:r>
                        <a:rPr lang="it-IT" sz="900" b="0" i="0" u="none" strike="noStrike" dirty="0">
                          <a:solidFill>
                            <a:srgbClr val="000000"/>
                          </a:solidFill>
                          <a:effectLst/>
                          <a:latin typeface="+mj-lt"/>
                          <a:ea typeface="+mn-ea"/>
                          <a:cs typeface="+mn-cs"/>
                        </a:rPr>
                        <a:t>Non_Mandatory_MPAS_Metered_Indicator_v0.4</a:t>
                      </a:r>
                    </a:p>
                  </a:txBody>
                  <a:tcPr marL="0" marR="0" marT="0" marB="0">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dirty="0">
                          <a:solidFill>
                            <a:srgbClr val="000000"/>
                          </a:solidFill>
                          <a:effectLst/>
                          <a:latin typeface="+mj-lt"/>
                          <a:ea typeface="+mn-ea"/>
                          <a:cs typeface="+mn-cs"/>
                        </a:rPr>
                        <a:t>CR-D001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27/01/2020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11819855"/>
                  </a:ext>
                </a:extLst>
              </a:tr>
              <a:tr h="136991">
                <a:tc>
                  <a:txBody>
                    <a:bodyPr/>
                    <a:lstStyle/>
                    <a:p>
                      <a:pPr marL="0" algn="l" fontAlgn="t"/>
                      <a:r>
                        <a:rPr lang="en-GB" sz="900" b="0" i="0" u="none" strike="noStrike" dirty="0">
                          <a:solidFill>
                            <a:srgbClr val="000000"/>
                          </a:solidFill>
                          <a:effectLst/>
                          <a:latin typeface="+mj-lt"/>
                          <a:ea typeface="+mn-ea"/>
                          <a:cs typeface="+mn-cs"/>
                        </a:rPr>
                        <a:t>REC Manager Procurement Timelines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02/12/2019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74087473"/>
                  </a:ext>
                </a:extLst>
              </a:tr>
              <a:tr h="136991">
                <a:tc>
                  <a:txBody>
                    <a:bodyPr/>
                    <a:lstStyle/>
                    <a:p>
                      <a:pPr marL="0" algn="l" fontAlgn="t"/>
                      <a:r>
                        <a:rPr lang="en-GB" sz="900" b="0" i="0" u="none" strike="noStrike" dirty="0">
                          <a:solidFill>
                            <a:srgbClr val="000000"/>
                          </a:solidFill>
                          <a:effectLst/>
                          <a:latin typeface="+mj-lt"/>
                          <a:ea typeface="+mn-ea"/>
                          <a:cs typeface="+mn-cs"/>
                        </a:rPr>
                        <a:t>MPAS Related MPAN Disconnection</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 </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8032825"/>
                  </a:ext>
                </a:extLst>
              </a:tr>
              <a:tr h="136991">
                <a:tc>
                  <a:txBody>
                    <a:bodyPr/>
                    <a:lstStyle/>
                    <a:p>
                      <a:pPr marL="0" algn="l" fontAlgn="t"/>
                      <a:r>
                        <a:rPr lang="en-US" sz="900" b="0" i="0" u="none" strike="noStrike" dirty="0">
                          <a:solidFill>
                            <a:srgbClr val="000000"/>
                          </a:solidFill>
                          <a:effectLst/>
                          <a:latin typeface="+mj-lt"/>
                          <a:ea typeface="+mn-ea"/>
                          <a:cs typeface="+mn-cs"/>
                        </a:rPr>
                        <a:t>Introduction of Validation Message to Logical Mode</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CR-D005</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25/11/2019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5213109"/>
                  </a:ext>
                </a:extLst>
              </a:tr>
              <a:tr h="136991">
                <a:tc>
                  <a:txBody>
                    <a:bodyPr/>
                    <a:lstStyle/>
                    <a:p>
                      <a:pPr marL="0" algn="l" fontAlgn="t"/>
                      <a:r>
                        <a:rPr lang="en-US" sz="900" b="0" i="0" u="none" strike="noStrike">
                          <a:solidFill>
                            <a:srgbClr val="000000"/>
                          </a:solidFill>
                          <a:effectLst/>
                          <a:latin typeface="+mj-lt"/>
                          <a:ea typeface="+mn-ea"/>
                          <a:cs typeface="+mn-cs"/>
                        </a:rPr>
                        <a:t>Modification of Related MPAN Cleanse Checkpoint Milestones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27/11/2019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0102098"/>
                  </a:ext>
                </a:extLst>
              </a:tr>
              <a:tr h="136991">
                <a:tc>
                  <a:txBody>
                    <a:bodyPr/>
                    <a:lstStyle/>
                    <a:p>
                      <a:pPr marL="0" algn="l" fontAlgn="t"/>
                      <a:r>
                        <a:rPr lang="en-GB" sz="900" b="0" i="0" u="none" strike="noStrike" dirty="0">
                          <a:solidFill>
                            <a:srgbClr val="000000"/>
                          </a:solidFill>
                          <a:effectLst/>
                          <a:latin typeface="+mj-lt"/>
                          <a:ea typeface="+mn-ea"/>
                          <a:cs typeface="+mn-cs"/>
                        </a:rPr>
                        <a:t>ABACUS Corrections and Re-alignments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CR-D007</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04/12/2019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632140284"/>
                  </a:ext>
                </a:extLst>
              </a:tr>
              <a:tr h="136991">
                <a:tc>
                  <a:txBody>
                    <a:bodyPr/>
                    <a:lstStyle/>
                    <a:p>
                      <a:pPr marL="0" algn="l" fontAlgn="t"/>
                      <a:r>
                        <a:rPr lang="en-GB" sz="900" b="0" i="0" u="none" strike="noStrike">
                          <a:solidFill>
                            <a:srgbClr val="000000"/>
                          </a:solidFill>
                          <a:effectLst/>
                          <a:latin typeface="+mj-lt"/>
                          <a:ea typeface="+mn-ea"/>
                          <a:cs typeface="+mn-cs"/>
                        </a:rPr>
                        <a:t>ECOES REL API Webmethod</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17/12/2019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58110140"/>
                  </a:ext>
                </a:extLst>
              </a:tr>
              <a:tr h="136991">
                <a:tc>
                  <a:txBody>
                    <a:bodyPr/>
                    <a:lstStyle/>
                    <a:p>
                      <a:pPr marL="0" algn="l" fontAlgn="t"/>
                      <a:r>
                        <a:rPr lang="en-GB" sz="900" b="0" i="0" u="none" strike="noStrike">
                          <a:solidFill>
                            <a:srgbClr val="000000"/>
                          </a:solidFill>
                          <a:effectLst/>
                          <a:latin typeface="+mj-lt"/>
                          <a:ea typeface="+mn-ea"/>
                          <a:cs typeface="+mn-cs"/>
                        </a:rPr>
                        <a:t>CSSIA Uplift to Implement IG Recommendations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17/12/2019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45035956"/>
                  </a:ext>
                </a:extLst>
              </a:tr>
              <a:tr h="136991">
                <a:tc>
                  <a:txBody>
                    <a:bodyPr/>
                    <a:lstStyle/>
                    <a:p>
                      <a:pPr marL="0" algn="l" fontAlgn="t"/>
                      <a:r>
                        <a:rPr lang="en-US" sz="900" b="0" i="0" u="none" strike="noStrike">
                          <a:solidFill>
                            <a:srgbClr val="000000"/>
                          </a:solidFill>
                          <a:effectLst/>
                          <a:latin typeface="+mj-lt"/>
                          <a:ea typeface="+mn-ea"/>
                          <a:cs typeface="+mn-cs"/>
                        </a:rPr>
                        <a:t>Update 3 E2Es to align to CSSIA</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10/06/2020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5348462"/>
                  </a:ext>
                </a:extLst>
              </a:tr>
              <a:tr h="136991">
                <a:tc>
                  <a:txBody>
                    <a:bodyPr/>
                    <a:lstStyle/>
                    <a:p>
                      <a:pPr marL="0" algn="l" fontAlgn="t"/>
                      <a:r>
                        <a:rPr lang="en-US" sz="900" b="0" i="0" u="none" strike="noStrike" dirty="0">
                          <a:solidFill>
                            <a:srgbClr val="000000"/>
                          </a:solidFill>
                          <a:effectLst/>
                          <a:latin typeface="+mj-lt"/>
                          <a:ea typeface="+mn-ea"/>
                          <a:cs typeface="+mn-cs"/>
                        </a:rPr>
                        <a:t>CSS_Physical_Interface_Design_Updates_mpxn_v0.2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30/01/2020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73975057"/>
                  </a:ext>
                </a:extLst>
              </a:tr>
              <a:tr h="136991">
                <a:tc>
                  <a:txBody>
                    <a:bodyPr/>
                    <a:lstStyle/>
                    <a:p>
                      <a:pPr marL="0" algn="l" fontAlgn="t"/>
                      <a:r>
                        <a:rPr lang="en-US" sz="900" b="0" i="0" u="none" strike="noStrike">
                          <a:solidFill>
                            <a:srgbClr val="000000"/>
                          </a:solidFill>
                          <a:effectLst/>
                          <a:latin typeface="+mj-lt"/>
                          <a:ea typeface="+mn-ea"/>
                          <a:cs typeface="+mn-cs"/>
                        </a:rPr>
                        <a:t>Messaging_Requirements_Revisions_REC_Code_Manager_and_CSS_v0.1 Clean</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28/01/2020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77690090"/>
                  </a:ext>
                </a:extLst>
              </a:tr>
              <a:tr h="136991">
                <a:tc>
                  <a:txBody>
                    <a:bodyPr/>
                    <a:lstStyle/>
                    <a:p>
                      <a:pPr marL="0" algn="l" fontAlgn="t"/>
                      <a:r>
                        <a:rPr lang="en-US" sz="900" b="0" i="0" u="none" strike="noStrike" dirty="0">
                          <a:solidFill>
                            <a:srgbClr val="000000"/>
                          </a:solidFill>
                          <a:effectLst/>
                          <a:latin typeface="+mj-lt"/>
                          <a:ea typeface="+mn-ea"/>
                          <a:cs typeface="+mn-cs"/>
                        </a:rPr>
                        <a:t>Amendment_of_Xoserve_Consequential_Change_Milestone_Delivery_Dates_v0.2[DRAFT]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CR-D015</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26/02/2020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46893484"/>
                  </a:ext>
                </a:extLst>
              </a:tr>
              <a:tr h="136991">
                <a:tc>
                  <a:txBody>
                    <a:bodyPr/>
                    <a:lstStyle/>
                    <a:p>
                      <a:pPr marL="0" algn="l" fontAlgn="t"/>
                      <a:r>
                        <a:rPr lang="en-US" sz="900" b="0" i="0" u="none" strike="noStrike" dirty="0">
                          <a:solidFill>
                            <a:srgbClr val="000000"/>
                          </a:solidFill>
                          <a:effectLst/>
                          <a:latin typeface="+mj-lt"/>
                          <a:ea typeface="+mn-ea"/>
                          <a:cs typeface="+mn-cs"/>
                        </a:rPr>
                        <a:t>CSS_Handling_of_MPAS_Business_Dates_v0.2[DRAFT]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CR-D017</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20/07/2020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66126654"/>
                  </a:ext>
                </a:extLst>
              </a:tr>
              <a:tr h="136991">
                <a:tc>
                  <a:txBody>
                    <a:bodyPr/>
                    <a:lstStyle/>
                    <a:p>
                      <a:pPr marL="0" algn="l" fontAlgn="t"/>
                      <a:r>
                        <a:rPr lang="en-GB" sz="900" b="0" i="0" u="none" strike="noStrike" dirty="0">
                          <a:solidFill>
                            <a:srgbClr val="000000"/>
                          </a:solidFill>
                          <a:effectLst/>
                          <a:latin typeface="+mj-lt"/>
                          <a:ea typeface="+mn-ea"/>
                          <a:cs typeface="+mn-cs"/>
                        </a:rPr>
                        <a:t>Confirmation_Responses_to_Outbound_Synchronisations_v0.2[DRAFT]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CR-D018</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02/03/2020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509274947"/>
                  </a:ext>
                </a:extLst>
              </a:tr>
              <a:tr h="136991">
                <a:tc>
                  <a:txBody>
                    <a:bodyPr/>
                    <a:lstStyle/>
                    <a:p>
                      <a:pPr marL="0" algn="l" fontAlgn="t"/>
                      <a:r>
                        <a:rPr lang="en-US" sz="900" b="0" i="0" u="none" strike="noStrike">
                          <a:solidFill>
                            <a:srgbClr val="000000"/>
                          </a:solidFill>
                          <a:effectLst/>
                          <a:latin typeface="+mj-lt"/>
                          <a:ea typeface="+mn-ea"/>
                          <a:cs typeface="+mn-cs"/>
                        </a:rPr>
                        <a:t>Regulatory Workstream – Programme Milestones Refresh </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dirty="0">
                          <a:solidFill>
                            <a:srgbClr val="000000"/>
                          </a:solidFill>
                          <a:effectLst/>
                          <a:latin typeface="+mj-lt"/>
                          <a:ea typeface="+mn-ea"/>
                          <a:cs typeface="+mn-cs"/>
                        </a:rPr>
                        <a:t>CR-D020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16/03/2020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67834030"/>
                  </a:ext>
                </a:extLst>
              </a:tr>
              <a:tr h="136991">
                <a:tc>
                  <a:txBody>
                    <a:bodyPr/>
                    <a:lstStyle/>
                    <a:p>
                      <a:pPr marL="0" algn="l" fontAlgn="t"/>
                      <a:r>
                        <a:rPr lang="en-GB" sz="900" b="0" i="0" u="none" strike="noStrike">
                          <a:solidFill>
                            <a:srgbClr val="000000"/>
                          </a:solidFill>
                          <a:effectLst/>
                          <a:latin typeface="+mj-lt"/>
                          <a:ea typeface="+mn-ea"/>
                          <a:cs typeface="+mn-cs"/>
                        </a:rPr>
                        <a:t>Remove MPAS Interface</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29/04/2020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10396467"/>
                  </a:ext>
                </a:extLst>
              </a:tr>
              <a:tr h="136991">
                <a:tc>
                  <a:txBody>
                    <a:bodyPr/>
                    <a:lstStyle/>
                    <a:p>
                      <a:pPr marL="0" algn="l" fontAlgn="t"/>
                      <a:r>
                        <a:rPr lang="en-US" sz="900" b="0" i="0" u="none" strike="noStrike">
                          <a:solidFill>
                            <a:srgbClr val="000000"/>
                          </a:solidFill>
                          <a:effectLst/>
                          <a:latin typeface="+mj-lt"/>
                          <a:ea typeface="+mn-ea"/>
                          <a:cs typeface="+mn-cs"/>
                        </a:rPr>
                        <a:t>DSP_Specific_ SIT_ Functional_Exit_Criteria</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29/05/2020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45421300"/>
                  </a:ext>
                </a:extLst>
              </a:tr>
              <a:tr h="136991">
                <a:tc>
                  <a:txBody>
                    <a:bodyPr/>
                    <a:lstStyle/>
                    <a:p>
                      <a:pPr marL="0" algn="l" fontAlgn="t"/>
                      <a:r>
                        <a:rPr lang="en-GB" sz="900" b="0" i="0" u="none" strike="noStrike">
                          <a:solidFill>
                            <a:srgbClr val="000000"/>
                          </a:solidFill>
                          <a:effectLst/>
                          <a:latin typeface="+mj-lt"/>
                          <a:ea typeface="+mn-ea"/>
                          <a:cs typeface="+mn-cs"/>
                        </a:rPr>
                        <a:t>Changes to support enhanced Solar arrangements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30068183"/>
                  </a:ext>
                </a:extLst>
              </a:tr>
              <a:tr h="136991">
                <a:tc>
                  <a:txBody>
                    <a:bodyPr/>
                    <a:lstStyle/>
                    <a:p>
                      <a:pPr marL="0" algn="l" fontAlgn="t"/>
                      <a:r>
                        <a:rPr lang="en-US" sz="900" b="0" i="0" u="none" strike="noStrike" dirty="0">
                          <a:solidFill>
                            <a:srgbClr val="000000"/>
                          </a:solidFill>
                          <a:effectLst/>
                          <a:latin typeface="+mj-lt"/>
                          <a:ea typeface="+mn-ea"/>
                          <a:cs typeface="+mn-cs"/>
                        </a:rPr>
                        <a:t>CSS Role-based access control (RBAC)</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24/07/2020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3314440"/>
                  </a:ext>
                </a:extLst>
              </a:tr>
              <a:tr h="136991">
                <a:tc>
                  <a:txBody>
                    <a:bodyPr/>
                    <a:lstStyle/>
                    <a:p>
                      <a:pPr marL="0" algn="l" fontAlgn="t"/>
                      <a:r>
                        <a:rPr lang="en-US" sz="900" b="0" i="0" u="none" strike="noStrike" dirty="0">
                          <a:solidFill>
                            <a:srgbClr val="000000"/>
                          </a:solidFill>
                          <a:effectLst/>
                          <a:latin typeface="+mj-lt"/>
                          <a:ea typeface="+mn-ea"/>
                          <a:cs typeface="+mn-cs"/>
                        </a:rPr>
                        <a:t>A Quality Analysis Activity of the Data being used for the DMT Non-Functional Test Phase​​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57581971"/>
                  </a:ext>
                </a:extLst>
              </a:tr>
              <a:tr h="136991">
                <a:tc>
                  <a:txBody>
                    <a:bodyPr/>
                    <a:lstStyle/>
                    <a:p>
                      <a:pPr marL="0" algn="l" fontAlgn="t"/>
                      <a:r>
                        <a:rPr lang="en-US" sz="900" b="0" i="0" u="none" strike="noStrike">
                          <a:solidFill>
                            <a:srgbClr val="000000"/>
                          </a:solidFill>
                          <a:effectLst/>
                          <a:latin typeface="+mj-lt"/>
                          <a:ea typeface="+mn-ea"/>
                          <a:cs typeface="+mn-cs"/>
                        </a:rPr>
                        <a:t>CSS Change from UTC to Local Time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22/09/2020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56559762"/>
                  </a:ext>
                </a:extLst>
              </a:tr>
              <a:tr h="136991">
                <a:tc>
                  <a:txBody>
                    <a:bodyPr/>
                    <a:lstStyle/>
                    <a:p>
                      <a:pPr marL="0" algn="l" fontAlgn="t"/>
                      <a:r>
                        <a:rPr lang="fr-FR" sz="900" b="0" i="0" u="none" strike="noStrike" dirty="0" err="1">
                          <a:solidFill>
                            <a:srgbClr val="000000"/>
                          </a:solidFill>
                          <a:effectLst/>
                          <a:latin typeface="+mj-lt"/>
                          <a:ea typeface="+mn-ea"/>
                          <a:cs typeface="+mn-cs"/>
                        </a:rPr>
                        <a:t>Xoserve</a:t>
                      </a:r>
                      <a:r>
                        <a:rPr lang="fr-FR" sz="900" b="0" i="0" u="none" strike="noStrike" dirty="0">
                          <a:solidFill>
                            <a:srgbClr val="000000"/>
                          </a:solidFill>
                          <a:effectLst/>
                          <a:latin typeface="+mj-lt"/>
                          <a:ea typeface="+mn-ea"/>
                          <a:cs typeface="+mn-cs"/>
                        </a:rPr>
                        <a:t> CR for DES AI Removal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24/09/2020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30309836"/>
                  </a:ext>
                </a:extLst>
              </a:tr>
              <a:tr h="136991">
                <a:tc>
                  <a:txBody>
                    <a:bodyPr/>
                    <a:lstStyle/>
                    <a:p>
                      <a:pPr marL="0" algn="l" fontAlgn="t"/>
                      <a:r>
                        <a:rPr lang="en-US" sz="900" b="0" i="0" u="none" strike="noStrike">
                          <a:solidFill>
                            <a:srgbClr val="000000"/>
                          </a:solidFill>
                          <a:effectLst/>
                          <a:latin typeface="+mj-lt"/>
                          <a:ea typeface="+mn-ea"/>
                          <a:cs typeface="+mn-cs"/>
                        </a:rPr>
                        <a:t>Provide_CSS_RegistrationID_to_LPs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06/10/2020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85427181"/>
                  </a:ext>
                </a:extLst>
              </a:tr>
              <a:tr h="136991">
                <a:tc>
                  <a:txBody>
                    <a:bodyPr/>
                    <a:lstStyle/>
                    <a:p>
                      <a:pPr marL="0" algn="l" fontAlgn="t"/>
                      <a:r>
                        <a:rPr lang="en-GB" sz="900" b="0" i="0" u="none" strike="noStrike" dirty="0">
                          <a:solidFill>
                            <a:srgbClr val="000000"/>
                          </a:solidFill>
                          <a:effectLst/>
                          <a:latin typeface="+mj-lt"/>
                          <a:ea typeface="+mn-ea"/>
                          <a:cs typeface="+mn-cs"/>
                        </a:rPr>
                        <a:t>UEPT Tranche Regulatory Change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CR-D040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N/A</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6263028"/>
                  </a:ext>
                </a:extLst>
              </a:tr>
              <a:tr h="136991">
                <a:tc>
                  <a:txBody>
                    <a:bodyPr/>
                    <a:lstStyle/>
                    <a:p>
                      <a:pPr marL="0" algn="l" fontAlgn="t"/>
                      <a:r>
                        <a:rPr lang="en-US" sz="900" b="0" i="0" u="none" strike="noStrike">
                          <a:solidFill>
                            <a:srgbClr val="000000"/>
                          </a:solidFill>
                          <a:effectLst/>
                          <a:latin typeface="+mj-lt"/>
                          <a:ea typeface="+mn-ea"/>
                          <a:cs typeface="+mn-cs"/>
                        </a:rPr>
                        <a:t>NCT-0073 Functional Script Master Changes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CR-D041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25/09/2020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53268397"/>
                  </a:ext>
                </a:extLst>
              </a:tr>
              <a:tr h="136991">
                <a:tc>
                  <a:txBody>
                    <a:bodyPr/>
                    <a:lstStyle/>
                    <a:p>
                      <a:pPr marL="0" algn="l" fontAlgn="b"/>
                      <a:r>
                        <a:rPr lang="en-US" sz="900" b="0" i="0" u="none" strike="noStrike" dirty="0">
                          <a:solidFill>
                            <a:srgbClr val="000000"/>
                          </a:solidFill>
                          <a:effectLst/>
                          <a:latin typeface="+mj-lt"/>
                          <a:ea typeface="+mn-ea"/>
                          <a:cs typeface="+mn-cs"/>
                        </a:rPr>
                        <a:t> Update to the End to End Testing Plan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CR-D043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b"/>
                      <a:r>
                        <a:rPr lang="en-GB" sz="900" b="0" i="0" u="none" strike="noStrike" dirty="0">
                          <a:solidFill>
                            <a:srgbClr val="000000"/>
                          </a:solidFill>
                          <a:effectLst/>
                          <a:latin typeface="+mj-lt"/>
                          <a:ea typeface="+mn-ea"/>
                          <a:cs typeface="+mn-cs"/>
                        </a:rPr>
                        <a:t>05/10/2020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68158442"/>
                  </a:ext>
                </a:extLst>
              </a:tr>
              <a:tr h="136991">
                <a:tc>
                  <a:txBody>
                    <a:bodyPr/>
                    <a:lstStyle/>
                    <a:p>
                      <a:pPr algn="l" fontAlgn="b"/>
                      <a:r>
                        <a:rPr lang="en-US" sz="900" b="0" i="0" u="none" strike="noStrike" dirty="0">
                          <a:solidFill>
                            <a:srgbClr val="000000"/>
                          </a:solidFill>
                          <a:effectLst/>
                          <a:latin typeface="+mj-lt"/>
                          <a:ea typeface="+mn-ea"/>
                          <a:cs typeface="+mn-cs"/>
                        </a:rPr>
                        <a:t>Request For a New DMT Environment for DMT Live Rehearsal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23/10/2020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33753599"/>
                  </a:ext>
                </a:extLst>
              </a:tr>
              <a:tr h="136991">
                <a:tc>
                  <a:txBody>
                    <a:bodyPr/>
                    <a:lstStyle/>
                    <a:p>
                      <a:pPr algn="l" fontAlgn="b"/>
                      <a:r>
                        <a:rPr lang="en-US" sz="900" b="0" i="0" u="none" strike="noStrike" dirty="0">
                          <a:solidFill>
                            <a:srgbClr val="000000"/>
                          </a:solidFill>
                          <a:effectLst/>
                          <a:latin typeface="+mj-lt"/>
                          <a:ea typeface="+mn-ea"/>
                          <a:cs typeface="+mn-cs"/>
                        </a:rPr>
                        <a:t>NC-0079 Adding Post Load Integrity Check Document</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07446940"/>
                  </a:ext>
                </a:extLst>
              </a:tr>
              <a:tr h="136991">
                <a:tc>
                  <a:txBody>
                    <a:bodyPr/>
                    <a:lstStyle/>
                    <a:p>
                      <a:pPr algn="l" fontAlgn="b"/>
                      <a:r>
                        <a:rPr lang="en-US" sz="900" b="0" i="0" u="none" strike="noStrike" dirty="0">
                          <a:solidFill>
                            <a:srgbClr val="000000"/>
                          </a:solidFill>
                          <a:effectLst/>
                          <a:latin typeface="+mj-lt"/>
                          <a:ea typeface="+mn-ea"/>
                          <a:cs typeface="+mn-cs"/>
                        </a:rPr>
                        <a:t>Uplift to the Code of Connection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CR-0046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96158325"/>
                  </a:ext>
                </a:extLst>
              </a:tr>
              <a:tr h="136991">
                <a:tc>
                  <a:txBody>
                    <a:bodyPr/>
                    <a:lstStyle/>
                    <a:p>
                      <a:pPr algn="l" fontAlgn="b"/>
                      <a:r>
                        <a:rPr lang="en-US" sz="900" b="0" i="0" u="none" strike="noStrike">
                          <a:solidFill>
                            <a:srgbClr val="000000"/>
                          </a:solidFill>
                          <a:effectLst/>
                          <a:latin typeface="+mj-lt"/>
                          <a:ea typeface="+mn-ea"/>
                          <a:cs typeface="+mn-cs"/>
                        </a:rPr>
                        <a:t>Correctional Changes to MAD Log v2.0 &amp; POAP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13/11/2020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48710997"/>
                  </a:ext>
                </a:extLst>
              </a:tr>
              <a:tr h="136991">
                <a:tc>
                  <a:txBody>
                    <a:bodyPr/>
                    <a:lstStyle/>
                    <a:p>
                      <a:pPr algn="l" fontAlgn="b"/>
                      <a:r>
                        <a:rPr lang="en-US" sz="900" b="0" i="0" u="none" strike="noStrike" dirty="0">
                          <a:solidFill>
                            <a:srgbClr val="000000"/>
                          </a:solidFill>
                          <a:effectLst/>
                          <a:latin typeface="+mj-lt"/>
                          <a:ea typeface="+mn-ea"/>
                          <a:cs typeface="+mn-cs"/>
                        </a:rPr>
                        <a:t>Changes to Data Milestones in MAD Log v2.0 &amp; POAP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959222981"/>
                  </a:ext>
                </a:extLst>
              </a:tr>
              <a:tr h="136991">
                <a:tc>
                  <a:txBody>
                    <a:bodyPr/>
                    <a:lstStyle/>
                    <a:p>
                      <a:pPr algn="l" fontAlgn="b"/>
                      <a:r>
                        <a:rPr lang="en-US" sz="900" b="0" i="0" u="none" strike="noStrike">
                          <a:solidFill>
                            <a:srgbClr val="000000"/>
                          </a:solidFill>
                          <a:effectLst/>
                          <a:latin typeface="+mj-lt"/>
                          <a:ea typeface="+mn-ea"/>
                          <a:cs typeface="+mn-cs"/>
                        </a:rPr>
                        <a:t>Consequential Changes to Testing Milestones in MAD Log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13/11/2020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0372966"/>
                  </a:ext>
                </a:extLst>
              </a:tr>
              <a:tr h="136991">
                <a:tc>
                  <a:txBody>
                    <a:bodyPr/>
                    <a:lstStyle/>
                    <a:p>
                      <a:pPr algn="l" fontAlgn="b"/>
                      <a:r>
                        <a:rPr lang="en-US" sz="900" b="0" i="0" u="none" strike="noStrike">
                          <a:solidFill>
                            <a:srgbClr val="000000"/>
                          </a:solidFill>
                          <a:effectLst/>
                          <a:latin typeface="+mj-lt"/>
                          <a:ea typeface="+mn-ea"/>
                          <a:cs typeface="+mn-cs"/>
                        </a:rPr>
                        <a:t>CSS Environments for Faster Switching Enduring Service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837569194"/>
                  </a:ext>
                </a:extLst>
              </a:tr>
              <a:tr h="136991">
                <a:tc>
                  <a:txBody>
                    <a:bodyPr/>
                    <a:lstStyle/>
                    <a:p>
                      <a:pPr algn="l" fontAlgn="b"/>
                      <a:r>
                        <a:rPr lang="en-US" sz="900" b="0" i="0" u="none" strike="noStrike" dirty="0">
                          <a:solidFill>
                            <a:srgbClr val="000000"/>
                          </a:solidFill>
                          <a:effectLst/>
                          <a:latin typeface="+mj-lt"/>
                          <a:ea typeface="+mn-ea"/>
                          <a:cs typeface="+mn-cs"/>
                        </a:rPr>
                        <a:t>Changes to Data Validation Rules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30/11/2020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932388377"/>
                  </a:ext>
                </a:extLst>
              </a:tr>
            </a:tbl>
          </a:graphicData>
        </a:graphic>
      </p:graphicFrame>
    </p:spTree>
    <p:extLst>
      <p:ext uri="{BB962C8B-B14F-4D97-AF65-F5344CB8AC3E}">
        <p14:creationId xmlns:p14="http://schemas.microsoft.com/office/powerpoint/2010/main" val="3659283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600" dirty="0">
                <a:solidFill>
                  <a:schemeClr val="accent1"/>
                </a:solidFill>
                <a:latin typeface="+mn-lt"/>
                <a:cs typeface="Arial"/>
              </a:rPr>
              <a:t>Switching Programme CR Position – CRs not impacting Xoserve (Cost Implication)</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2029028268"/>
              </p:ext>
            </p:extLst>
          </p:nvPr>
        </p:nvGraphicFramePr>
        <p:xfrm>
          <a:off x="5638" y="421011"/>
          <a:ext cx="9132724" cy="4422773"/>
        </p:xfrm>
        <a:graphic>
          <a:graphicData uri="http://schemas.openxmlformats.org/drawingml/2006/table">
            <a:tbl>
              <a:tblPr firstRow="1" bandRow="1">
                <a:tableStyleId>{5C22544A-7EE6-4342-B048-85BDC9FD1C3A}</a:tableStyleId>
              </a:tblPr>
              <a:tblGrid>
                <a:gridCol w="5982288">
                  <a:extLst>
                    <a:ext uri="{9D8B030D-6E8A-4147-A177-3AD203B41FA5}">
                      <a16:colId xmlns:a16="http://schemas.microsoft.com/office/drawing/2014/main" val="997061046"/>
                    </a:ext>
                  </a:extLst>
                </a:gridCol>
                <a:gridCol w="608848">
                  <a:extLst>
                    <a:ext uri="{9D8B030D-6E8A-4147-A177-3AD203B41FA5}">
                      <a16:colId xmlns:a16="http://schemas.microsoft.com/office/drawing/2014/main" val="2723771934"/>
                    </a:ext>
                  </a:extLst>
                </a:gridCol>
                <a:gridCol w="630088">
                  <a:extLst>
                    <a:ext uri="{9D8B030D-6E8A-4147-A177-3AD203B41FA5}">
                      <a16:colId xmlns:a16="http://schemas.microsoft.com/office/drawing/2014/main" val="194189712"/>
                    </a:ext>
                  </a:extLst>
                </a:gridCol>
                <a:gridCol w="1911500">
                  <a:extLst>
                    <a:ext uri="{9D8B030D-6E8A-4147-A177-3AD203B41FA5}">
                      <a16:colId xmlns:a16="http://schemas.microsoft.com/office/drawing/2014/main" val="3065248341"/>
                    </a:ext>
                  </a:extLst>
                </a:gridCol>
              </a:tblGrid>
              <a:tr h="111306">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152328">
                <a:tc>
                  <a:txBody>
                    <a:bodyPr/>
                    <a:lstStyle/>
                    <a:p>
                      <a:pPr algn="l" fontAlgn="b"/>
                      <a:r>
                        <a:rPr lang="en-US" sz="900" b="0" i="0" u="none" strike="noStrike" dirty="0">
                          <a:solidFill>
                            <a:srgbClr val="000000"/>
                          </a:solidFill>
                          <a:effectLst/>
                          <a:latin typeface="+mj-lt"/>
                          <a:ea typeface="+mn-ea"/>
                          <a:cs typeface="+mn-cs"/>
                        </a:rPr>
                        <a:t>Additional and Further Correctional Changes to MAD Log v2.0</a:t>
                      </a:r>
                    </a:p>
                  </a:txBody>
                  <a:tcPr marL="0" marR="0" marT="0" marB="0" anchor="b">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dirty="0">
                          <a:solidFill>
                            <a:srgbClr val="000000"/>
                          </a:solidFill>
                          <a:effectLst/>
                          <a:latin typeface="+mj-lt"/>
                          <a:ea typeface="+mn-ea"/>
                          <a:cs typeface="+mn-cs"/>
                        </a:rPr>
                        <a:t>CR-D052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dirty="0">
                          <a:solidFill>
                            <a:srgbClr val="000000"/>
                          </a:solidFill>
                          <a:effectLst/>
                          <a:latin typeface="+mj-lt"/>
                          <a:ea typeface="+mn-ea"/>
                          <a:cs typeface="+mn-cs"/>
                        </a:rPr>
                        <a:t>05/12/2020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11819855"/>
                  </a:ext>
                </a:extLst>
              </a:tr>
              <a:tr h="152328">
                <a:tc>
                  <a:txBody>
                    <a:bodyPr/>
                    <a:lstStyle/>
                    <a:p>
                      <a:pPr algn="l" fontAlgn="b"/>
                      <a:r>
                        <a:rPr lang="en-US" sz="900" b="0" i="0" u="none" strike="noStrike" dirty="0">
                          <a:solidFill>
                            <a:srgbClr val="000000"/>
                          </a:solidFill>
                          <a:effectLst/>
                          <a:latin typeface="+mj-lt"/>
                          <a:ea typeface="+mn-ea"/>
                          <a:cs typeface="+mn-cs"/>
                        </a:rPr>
                        <a:t> Additional Onward Dependencies for MAD Log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74087473"/>
                  </a:ext>
                </a:extLst>
              </a:tr>
              <a:tr h="152328">
                <a:tc>
                  <a:txBody>
                    <a:bodyPr/>
                    <a:lstStyle/>
                    <a:p>
                      <a:pPr algn="l" fontAlgn="b"/>
                      <a:r>
                        <a:rPr lang="en-US" sz="900" b="0" i="0" u="none" strike="noStrike">
                          <a:solidFill>
                            <a:srgbClr val="000000"/>
                          </a:solidFill>
                          <a:effectLst/>
                          <a:latin typeface="+mj-lt"/>
                          <a:ea typeface="+mn-ea"/>
                          <a:cs typeface="+mn-cs"/>
                        </a:rPr>
                        <a:t>Changing from GetOrganised to Landmark SFTP for SI receiving files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8032825"/>
                  </a:ext>
                </a:extLst>
              </a:tr>
              <a:tr h="152328">
                <a:tc>
                  <a:txBody>
                    <a:bodyPr/>
                    <a:lstStyle/>
                    <a:p>
                      <a:pPr algn="l" fontAlgn="b"/>
                      <a:r>
                        <a:rPr lang="en-US" sz="900" b="0" i="0" u="none" strike="noStrike">
                          <a:solidFill>
                            <a:srgbClr val="000000"/>
                          </a:solidFill>
                          <a:effectLst/>
                          <a:latin typeface="+mj-lt"/>
                          <a:ea typeface="+mn-ea"/>
                          <a:cs typeface="+mn-cs"/>
                        </a:rPr>
                        <a:t>Amendments to the Data Cleansing Catalogue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5213109"/>
                  </a:ext>
                </a:extLst>
              </a:tr>
              <a:tr h="152328">
                <a:tc>
                  <a:txBody>
                    <a:bodyPr/>
                    <a:lstStyle/>
                    <a:p>
                      <a:pPr algn="l" fontAlgn="b"/>
                      <a:r>
                        <a:rPr lang="en-GB" sz="900" b="0" i="0" u="none" strike="noStrike">
                          <a:solidFill>
                            <a:srgbClr val="000000"/>
                          </a:solidFill>
                          <a:effectLst/>
                          <a:latin typeface="+mj-lt"/>
                          <a:ea typeface="+mn-ea"/>
                          <a:cs typeface="+mn-cs"/>
                        </a:rPr>
                        <a:t>MAD Log Changes for UIT Environment Verification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0102098"/>
                  </a:ext>
                </a:extLst>
              </a:tr>
              <a:tr h="152328">
                <a:tc>
                  <a:txBody>
                    <a:bodyPr/>
                    <a:lstStyle/>
                    <a:p>
                      <a:pPr algn="l" fontAlgn="b"/>
                      <a:r>
                        <a:rPr lang="en-GB" sz="900" b="0" i="0" u="none" strike="noStrike">
                          <a:solidFill>
                            <a:srgbClr val="000000"/>
                          </a:solidFill>
                          <a:effectLst/>
                          <a:latin typeface="+mj-lt"/>
                          <a:ea typeface="+mn-ea"/>
                          <a:cs typeface="+mn-cs"/>
                        </a:rPr>
                        <a:t>Discontinuance of Xoserve Consequential Change Market Trials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632140284"/>
                  </a:ext>
                </a:extLst>
              </a:tr>
              <a:tr h="152328">
                <a:tc>
                  <a:txBody>
                    <a:bodyPr/>
                    <a:lstStyle/>
                    <a:p>
                      <a:pPr algn="l" fontAlgn="b"/>
                      <a:r>
                        <a:rPr lang="en-GB" sz="900" b="0" i="0" u="none" strike="noStrike">
                          <a:solidFill>
                            <a:srgbClr val="000000"/>
                          </a:solidFill>
                          <a:effectLst/>
                          <a:latin typeface="+mj-lt"/>
                          <a:ea typeface="+mn-ea"/>
                          <a:cs typeface="+mn-cs"/>
                        </a:rPr>
                        <a:t>Uplift to SMS CoCo</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58110140"/>
                  </a:ext>
                </a:extLst>
              </a:tr>
              <a:tr h="152328">
                <a:tc>
                  <a:txBody>
                    <a:bodyPr/>
                    <a:lstStyle/>
                    <a:p>
                      <a:pPr algn="l" fontAlgn="b"/>
                      <a:r>
                        <a:rPr lang="en-US" sz="900" b="0" i="0" u="none" strike="noStrike">
                          <a:solidFill>
                            <a:srgbClr val="000000"/>
                          </a:solidFill>
                          <a:effectLst/>
                          <a:latin typeface="+mj-lt"/>
                          <a:ea typeface="+mn-ea"/>
                          <a:cs typeface="+mn-cs"/>
                        </a:rPr>
                        <a:t>Changes to SIT Functional Test Scenarios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45035956"/>
                  </a:ext>
                </a:extLst>
              </a:tr>
              <a:tr h="152328">
                <a:tc>
                  <a:txBody>
                    <a:bodyPr/>
                    <a:lstStyle/>
                    <a:p>
                      <a:pPr algn="l" fontAlgn="b"/>
                      <a:r>
                        <a:rPr lang="en-US" sz="900" b="0" i="0" u="none" strike="noStrike" dirty="0">
                          <a:solidFill>
                            <a:srgbClr val="000000"/>
                          </a:solidFill>
                          <a:effectLst/>
                          <a:latin typeface="+mj-lt"/>
                          <a:ea typeface="+mn-ea"/>
                          <a:cs typeface="+mn-cs"/>
                        </a:rPr>
                        <a:t>Uplift to the Code of Connection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5348462"/>
                  </a:ext>
                </a:extLst>
              </a:tr>
              <a:tr h="136991">
                <a:tc>
                  <a:txBody>
                    <a:bodyPr/>
                    <a:lstStyle/>
                    <a:p>
                      <a:pPr algn="l" fontAlgn="b"/>
                      <a:r>
                        <a:rPr lang="en-GB" sz="900" b="0" i="0" u="none" strike="noStrike">
                          <a:solidFill>
                            <a:srgbClr val="000000"/>
                          </a:solidFill>
                          <a:effectLst/>
                          <a:latin typeface="+mj-lt"/>
                          <a:ea typeface="+mn-ea"/>
                          <a:cs typeface="+mn-cs"/>
                        </a:rPr>
                        <a:t>In-Flight Reg ID Dissemination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73975057"/>
                  </a:ext>
                </a:extLst>
              </a:tr>
              <a:tr h="152328">
                <a:tc>
                  <a:txBody>
                    <a:bodyPr/>
                    <a:lstStyle/>
                    <a:p>
                      <a:pPr algn="l" fontAlgn="b"/>
                      <a:r>
                        <a:rPr lang="en-US" sz="900" b="0" i="0" u="none" strike="noStrike">
                          <a:solidFill>
                            <a:srgbClr val="000000"/>
                          </a:solidFill>
                          <a:effectLst/>
                          <a:latin typeface="+mj-lt"/>
                          <a:ea typeface="+mn-ea"/>
                          <a:cs typeface="+mn-cs"/>
                        </a:rPr>
                        <a:t>Uplift to the CSS Business Data Validation Rules Doc</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19/03/2021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77690090"/>
                  </a:ext>
                </a:extLst>
              </a:tr>
              <a:tr h="152328">
                <a:tc>
                  <a:txBody>
                    <a:bodyPr/>
                    <a:lstStyle/>
                    <a:p>
                      <a:pPr algn="l" fontAlgn="b"/>
                      <a:r>
                        <a:rPr lang="en-US" sz="900" b="0" i="0" u="none" strike="noStrike">
                          <a:solidFill>
                            <a:srgbClr val="000000"/>
                          </a:solidFill>
                          <a:effectLst/>
                          <a:latin typeface="+mj-lt"/>
                          <a:ea typeface="+mn-ea"/>
                          <a:cs typeface="+mn-cs"/>
                        </a:rPr>
                        <a:t>Uplift to the CSS Interface Specification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46893484"/>
                  </a:ext>
                </a:extLst>
              </a:tr>
              <a:tr h="152328">
                <a:tc>
                  <a:txBody>
                    <a:bodyPr/>
                    <a:lstStyle/>
                    <a:p>
                      <a:pPr algn="l" fontAlgn="b"/>
                      <a:r>
                        <a:rPr lang="en-US" sz="900" b="0" i="0" u="none" strike="noStrike">
                          <a:solidFill>
                            <a:srgbClr val="000000"/>
                          </a:solidFill>
                          <a:effectLst/>
                          <a:latin typeface="+mj-lt"/>
                          <a:ea typeface="+mn-ea"/>
                          <a:cs typeface="+mn-cs"/>
                        </a:rPr>
                        <a:t>REL Dissemination to iDNO and DNO</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66126654"/>
                  </a:ext>
                </a:extLst>
              </a:tr>
              <a:tr h="273982">
                <a:tc>
                  <a:txBody>
                    <a:bodyPr/>
                    <a:lstStyle/>
                    <a:p>
                      <a:pPr algn="l" fontAlgn="b"/>
                      <a:r>
                        <a:rPr lang="en-US" sz="900" b="0" i="0" u="none" strike="noStrike" dirty="0">
                          <a:solidFill>
                            <a:srgbClr val="000000"/>
                          </a:solidFill>
                          <a:effectLst/>
                          <a:latin typeface="+mj-lt"/>
                          <a:ea typeface="+mn-ea"/>
                          <a:cs typeface="+mn-cs"/>
                        </a:rPr>
                        <a:t>Removal of UEPT Stage 1 Data Allocation and Verification for Tranche 3 and 4 Participants and delivery acceleration of Stage 2 Data Allocation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05/03/2021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509274947"/>
                  </a:ext>
                </a:extLst>
              </a:tr>
              <a:tr h="152328">
                <a:tc>
                  <a:txBody>
                    <a:bodyPr/>
                    <a:lstStyle/>
                    <a:p>
                      <a:pPr algn="l" fontAlgn="b"/>
                      <a:r>
                        <a:rPr lang="en-US" sz="900" b="0" i="0" u="none" strike="noStrike">
                          <a:solidFill>
                            <a:srgbClr val="000000"/>
                          </a:solidFill>
                          <a:effectLst/>
                          <a:latin typeface="+mj-lt"/>
                          <a:ea typeface="+mn-ea"/>
                          <a:cs typeface="+mn-cs"/>
                        </a:rPr>
                        <a:t>Re-align Switching Programme Response SLAs with Xoserve response SLAs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07/05/2021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67834030"/>
                  </a:ext>
                </a:extLst>
              </a:tr>
              <a:tr h="152328">
                <a:tc>
                  <a:txBody>
                    <a:bodyPr/>
                    <a:lstStyle/>
                    <a:p>
                      <a:pPr algn="l" fontAlgn="b"/>
                      <a:r>
                        <a:rPr lang="en-US" sz="900" b="0" i="0" u="none" strike="noStrike">
                          <a:solidFill>
                            <a:srgbClr val="000000"/>
                          </a:solidFill>
                          <a:effectLst/>
                          <a:latin typeface="+mj-lt"/>
                          <a:ea typeface="+mn-ea"/>
                          <a:cs typeface="+mn-cs"/>
                        </a:rPr>
                        <a:t>Changes to MAD Log v2.2 to rectify incorrect milestone descriptions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10396467"/>
                  </a:ext>
                </a:extLst>
              </a:tr>
              <a:tr h="152328">
                <a:tc>
                  <a:txBody>
                    <a:bodyPr/>
                    <a:lstStyle/>
                    <a:p>
                      <a:pPr algn="l" fontAlgn="t"/>
                      <a:r>
                        <a:rPr lang="en-GB" sz="900" b="0" i="0" u="none" strike="noStrike" dirty="0">
                          <a:solidFill>
                            <a:srgbClr val="000000"/>
                          </a:solidFill>
                          <a:effectLst/>
                          <a:latin typeface="+mj-lt"/>
                          <a:ea typeface="+mn-ea"/>
                          <a:cs typeface="+mn-cs"/>
                        </a:rPr>
                        <a:t>Update Service Management Baseline Requirement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900" b="0" i="0" u="none" strike="noStrike">
                          <a:solidFill>
                            <a:srgbClr val="000000"/>
                          </a:solidFill>
                          <a:effectLst/>
                          <a:latin typeface="+mj-lt"/>
                          <a:ea typeface="+mn-ea"/>
                          <a:cs typeface="+mn-cs"/>
                        </a:rPr>
                        <a:t>CR-D076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900" b="0" i="0" u="none" strike="noStrike">
                          <a:solidFill>
                            <a:srgbClr val="000000"/>
                          </a:solidFill>
                          <a:effectLst/>
                          <a:latin typeface="+mj-lt"/>
                          <a:ea typeface="+mn-ea"/>
                          <a:cs typeface="+mn-cs"/>
                        </a:rPr>
                        <a:t>20/04/2021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45421300"/>
                  </a:ext>
                </a:extLst>
              </a:tr>
              <a:tr h="152328">
                <a:tc>
                  <a:txBody>
                    <a:bodyPr/>
                    <a:lstStyle/>
                    <a:p>
                      <a:pPr algn="l" fontAlgn="b"/>
                      <a:r>
                        <a:rPr lang="en-US" sz="900" b="0" i="0" u="none" strike="noStrike">
                          <a:solidFill>
                            <a:srgbClr val="000000"/>
                          </a:solidFill>
                          <a:effectLst/>
                          <a:latin typeface="+mj-lt"/>
                          <a:ea typeface="+mn-ea"/>
                          <a:cs typeface="+mn-cs"/>
                        </a:rPr>
                        <a:t>Amend the Transition Testing Milestones TR210 &amp; TR220 for PUI Production Data Cuts v0.4</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dirty="0">
                          <a:solidFill>
                            <a:srgbClr val="000000"/>
                          </a:solidFill>
                          <a:effectLst/>
                          <a:latin typeface="+mj-lt"/>
                          <a:ea typeface="+mn-ea"/>
                          <a:cs typeface="+mn-cs"/>
                        </a:rPr>
                        <a:t>CR-D078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30068183"/>
                  </a:ext>
                </a:extLst>
              </a:tr>
              <a:tr h="152328">
                <a:tc>
                  <a:txBody>
                    <a:bodyPr/>
                    <a:lstStyle/>
                    <a:p>
                      <a:pPr marL="0" algn="l" fontAlgn="b"/>
                      <a:r>
                        <a:rPr lang="en-US" sz="900" b="0" i="0" u="none" strike="noStrike" dirty="0">
                          <a:solidFill>
                            <a:srgbClr val="000000"/>
                          </a:solidFill>
                          <a:effectLst/>
                          <a:latin typeface="+mj-lt"/>
                          <a:ea typeface="+mn-ea"/>
                          <a:cs typeface="+mn-cs"/>
                        </a:rPr>
                        <a:t>Removal of SMS005 from UEPT Test Scenarios 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14/05/2021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3314440"/>
                  </a:ext>
                </a:extLst>
              </a:tr>
              <a:tr h="136991">
                <a:tc>
                  <a:txBody>
                    <a:bodyPr/>
                    <a:lstStyle/>
                    <a:p>
                      <a:pPr marL="0" algn="l" fontAlgn="b"/>
                      <a:r>
                        <a:rPr lang="en-US" sz="900" b="0" i="0" u="none" strike="noStrike" dirty="0">
                          <a:solidFill>
                            <a:srgbClr val="000000"/>
                          </a:solidFill>
                          <a:effectLst/>
                          <a:latin typeface="+mj-lt"/>
                          <a:ea typeface="+mn-ea"/>
                          <a:cs typeface="+mn-cs"/>
                        </a:rPr>
                        <a:t> Engagement for Early E2E Testing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57581971"/>
                  </a:ext>
                </a:extLst>
              </a:tr>
              <a:tr h="152328">
                <a:tc>
                  <a:txBody>
                    <a:bodyPr/>
                    <a:lstStyle/>
                    <a:p>
                      <a:pPr marL="0" algn="l" fontAlgn="b"/>
                      <a:r>
                        <a:rPr lang="en-US" sz="900" b="0" i="0" u="none" strike="noStrike" dirty="0">
                          <a:solidFill>
                            <a:srgbClr val="000000"/>
                          </a:solidFill>
                          <a:effectLst/>
                          <a:latin typeface="+mj-lt"/>
                          <a:ea typeface="+mn-ea"/>
                          <a:cs typeface="+mn-cs"/>
                        </a:rPr>
                        <a:t>Change to Transition Stage 3 File-Based Migration Sequencing 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26/05/2021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56559762"/>
                  </a:ext>
                </a:extLst>
              </a:tr>
              <a:tr h="136991">
                <a:tc>
                  <a:txBody>
                    <a:bodyPr/>
                    <a:lstStyle/>
                    <a:p>
                      <a:pPr marL="0" algn="l" fontAlgn="b"/>
                      <a:r>
                        <a:rPr lang="en-US" sz="900" b="0" i="0" u="none" strike="noStrike" dirty="0">
                          <a:solidFill>
                            <a:srgbClr val="000000"/>
                          </a:solidFill>
                          <a:effectLst/>
                          <a:latin typeface="+mj-lt"/>
                          <a:ea typeface="+mn-ea"/>
                          <a:cs typeface="+mn-cs"/>
                        </a:rPr>
                        <a:t>Request for an additional Data Reconciliation Activity at the end of DMT Live Rehearsal Cycle 2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30309836"/>
                  </a:ext>
                </a:extLst>
              </a:tr>
              <a:tr h="273982">
                <a:tc>
                  <a:txBody>
                    <a:bodyPr/>
                    <a:lstStyle/>
                    <a:p>
                      <a:pPr marL="0" algn="l" fontAlgn="b"/>
                      <a:r>
                        <a:rPr lang="en-US" sz="900" b="0" i="0" u="none" strike="noStrike" dirty="0">
                          <a:solidFill>
                            <a:srgbClr val="000000"/>
                          </a:solidFill>
                          <a:effectLst/>
                          <a:latin typeface="+mj-lt"/>
                          <a:ea typeface="+mn-ea"/>
                          <a:cs typeface="+mn-cs"/>
                        </a:rPr>
                        <a:t>Update to UIT E2E Plan and Artefacts to incorporate the additional scope identified on the outcome of REL Gap Analysis v0.7</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17/06/2021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85427181"/>
                  </a:ext>
                </a:extLst>
              </a:tr>
              <a:tr h="152328">
                <a:tc>
                  <a:txBody>
                    <a:bodyPr/>
                    <a:lstStyle/>
                    <a:p>
                      <a:pPr marL="0" algn="l" fontAlgn="b"/>
                      <a:r>
                        <a:rPr lang="en-US" sz="900" b="0" i="0" u="none" strike="noStrike">
                          <a:solidFill>
                            <a:srgbClr val="000000"/>
                          </a:solidFill>
                          <a:effectLst/>
                          <a:latin typeface="+mj-lt"/>
                          <a:ea typeface="+mn-ea"/>
                          <a:cs typeface="+mn-cs"/>
                        </a:rPr>
                        <a:t>Elevation of L2-TR070 (Transition Stage 1 Start) to a L1 milestone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6263028"/>
                  </a:ext>
                </a:extLst>
              </a:tr>
              <a:tr h="152328">
                <a:tc>
                  <a:txBody>
                    <a:bodyPr/>
                    <a:lstStyle/>
                    <a:p>
                      <a:pPr marL="0" algn="l" fontAlgn="b"/>
                      <a:r>
                        <a:rPr lang="en-US" sz="900" b="0" i="0" u="none" strike="noStrike">
                          <a:solidFill>
                            <a:srgbClr val="000000"/>
                          </a:solidFill>
                          <a:effectLst/>
                          <a:latin typeface="+mj-lt"/>
                          <a:ea typeface="+mn-ea"/>
                          <a:cs typeface="+mn-cs"/>
                        </a:rPr>
                        <a:t>NC-0107 Master Handover Pack Purpose Change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53268397"/>
                  </a:ext>
                </a:extLst>
              </a:tr>
              <a:tr h="152328">
                <a:tc>
                  <a:txBody>
                    <a:bodyPr/>
                    <a:lstStyle/>
                    <a:p>
                      <a:pPr marL="0" algn="l" fontAlgn="b"/>
                      <a:r>
                        <a:rPr lang="en-GB" sz="900" b="0" i="0" u="none" strike="noStrike">
                          <a:solidFill>
                            <a:srgbClr val="000000"/>
                          </a:solidFill>
                          <a:effectLst/>
                          <a:latin typeface="+mj-lt"/>
                          <a:ea typeface="+mn-ea"/>
                          <a:cs typeface="+mn-cs"/>
                        </a:rPr>
                        <a:t>REC Code Manager Market Intelligence Reporting</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CR-D090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68158442"/>
                  </a:ext>
                </a:extLst>
              </a:tr>
              <a:tr h="152328">
                <a:tc>
                  <a:txBody>
                    <a:bodyPr/>
                    <a:lstStyle/>
                    <a:p>
                      <a:pPr marL="0" algn="l" fontAlgn="b"/>
                      <a:r>
                        <a:rPr lang="en-US" sz="900" b="0" i="0" u="none" strike="noStrike" dirty="0">
                          <a:solidFill>
                            <a:srgbClr val="000000"/>
                          </a:solidFill>
                          <a:effectLst/>
                          <a:latin typeface="+mj-lt"/>
                          <a:ea typeface="+mn-ea"/>
                          <a:cs typeface="+mn-cs"/>
                        </a:rPr>
                        <a:t>Removal of Transition Test Artefacts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CR-D091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24/06/2021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33753599"/>
                  </a:ext>
                </a:extLst>
              </a:tr>
            </a:tbl>
          </a:graphicData>
        </a:graphic>
      </p:graphicFrame>
    </p:spTree>
    <p:extLst>
      <p:ext uri="{BB962C8B-B14F-4D97-AF65-F5344CB8AC3E}">
        <p14:creationId xmlns:p14="http://schemas.microsoft.com/office/powerpoint/2010/main" val="4147420316"/>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Xoserve PowerPoint Template Clean">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A44E67DF-7C7B-405D-B6A8-4C463CBCF6D1}"/>
</file>

<file path=customXml/itemProps2.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3.xml><?xml version="1.0" encoding="utf-8"?>
<ds:datastoreItem xmlns:ds="http://schemas.openxmlformats.org/officeDocument/2006/customXml" ds:itemID="{F8545E1A-EA83-463B-B744-ADE3D05E8049}">
  <ds:schemaRefs>
    <ds:schemaRef ds:uri="b5d8c402-b464-4f85-b954-cddb3da0df20"/>
    <ds:schemaRef ds:uri="http://schemas.openxmlformats.org/package/2006/metadata/core-properties"/>
    <ds:schemaRef ds:uri="http://schemas.microsoft.com/office/infopath/2007/PartnerControls"/>
    <ds:schemaRef ds:uri="http://purl.org/dc/terms/"/>
    <ds:schemaRef ds:uri="afe9fadc-cf94-4dd1-a692-a3c9fbf85351"/>
    <ds:schemaRef ds:uri="http://schemas.microsoft.com/office/2006/metadata/properties"/>
    <ds:schemaRef ds:uri="http://schemas.microsoft.com/office/2006/documentManagement/type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7502</TotalTime>
  <Words>2871</Words>
  <Application>Microsoft Office PowerPoint</Application>
  <PresentationFormat>On-screen Show (16:9)</PresentationFormat>
  <Paragraphs>598</Paragraphs>
  <Slides>11</Slides>
  <Notes>5</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11</vt:i4>
      </vt:variant>
    </vt:vector>
  </HeadingPairs>
  <TitlesOfParts>
    <vt:vector size="19" baseType="lpstr">
      <vt:lpstr>ＭＳ Ｐゴシック</vt:lpstr>
      <vt:lpstr>Arial</vt:lpstr>
      <vt:lpstr>Calibri</vt:lpstr>
      <vt:lpstr>Wingdings</vt:lpstr>
      <vt:lpstr>xoserve templates</vt:lpstr>
      <vt:lpstr>Office Theme</vt:lpstr>
      <vt:lpstr>1_xoserve templates</vt:lpstr>
      <vt:lpstr>Xoserve PowerPoint Template Clean</vt:lpstr>
      <vt:lpstr>CSSC Programme Dashboard</vt:lpstr>
      <vt:lpstr>PowerPoint Presentation</vt:lpstr>
      <vt:lpstr>Green Workstream Updates</vt:lpstr>
      <vt:lpstr>Green Workstream Updates</vt:lpstr>
      <vt:lpstr>Key Programme Risks (1/2)</vt:lpstr>
      <vt:lpstr>PowerPoint Presentation</vt:lpstr>
      <vt:lpstr>Switching Programme CR Position – CRs impacting Xoserve</vt:lpstr>
      <vt:lpstr>Switching Programme CR Position – CRs not impacting Xoserve ((Cost Implication) </vt:lpstr>
      <vt:lpstr>Switching Programme CR Position – CRs not impacting Xoserve (Cost Implication)</vt:lpstr>
      <vt:lpstr>PowerPoint Presentation</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Emma J Lyndon</cp:lastModifiedBy>
  <cp:revision>45</cp:revision>
  <cp:lastPrinted>2019-12-17T14:02:10Z</cp:lastPrinted>
  <dcterms:created xsi:type="dcterms:W3CDTF">2011-09-20T14:58:41Z</dcterms:created>
  <dcterms:modified xsi:type="dcterms:W3CDTF">2021-12-03T09:21:05Z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0x01010050FB9CDCC5328344A3162B2D7C8A4CE2</vt:lpwstr>
  </property>
</Properties>
</file>