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10"/>
  </p:notesMasterIdLst>
  <p:handoutMasterIdLst>
    <p:handoutMasterId r:id="rId11"/>
  </p:handoutMasterIdLst>
  <p:sldIdLst>
    <p:sldId id="493" r:id="rId5"/>
    <p:sldId id="529" r:id="rId6"/>
    <p:sldId id="531" r:id="rId7"/>
    <p:sldId id="532" r:id="rId8"/>
    <p:sldId id="442" r:id="rId9"/>
  </p:sldIdLst>
  <p:sldSz cx="9144000" cy="5143500" type="screen16x9"/>
  <p:notesSz cx="6797675" cy="9928225"/>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521415D9-36F7-43E2-AB2F-B90AF26B5E84}">
      <p14:sectionLst xmlns:p14="http://schemas.microsoft.com/office/powerpoint/2010/main">
        <p14:section name="Presentation" id="{C1D72732-30A0-4DD7-AAAA-D59555EE7C85}">
          <p14:sldIdLst>
            <p14:sldId id="493"/>
            <p14:sldId id="529"/>
            <p14:sldId id="531"/>
            <p14:sldId id="532"/>
            <p14:sldId id="442"/>
          </p14:sldIdLst>
        </p14:section>
      </p14:sectionLst>
    </p:ext>
    <p:ext uri="{EFAFB233-063F-42B5-8137-9DF3F51BA10A}">
      <p15:sldGuideLst xmlns:p15="http://schemas.microsoft.com/office/powerpoint/2012/main">
        <p15:guide id="1" orient="horz" pos="962" userDrawn="1">
          <p15:clr>
            <a:srgbClr val="A4A3A4"/>
          </p15:clr>
        </p15:guide>
        <p15:guide id="2" pos="748" userDrawn="1">
          <p15:clr>
            <a:srgbClr val="A4A3A4"/>
          </p15:clr>
        </p15:guide>
        <p15:guide id="3" orient="horz" pos="22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2" clrIdx="0">
    <p:extLst>
      <p:ext uri="{19B8F6BF-5375-455C-9EA6-DF929625EA0E}">
        <p15:presenceInfo xmlns:p15="http://schemas.microsoft.com/office/powerpoint/2012/main" userId="S-1-5-21-4161563473-2938609101-4020916863-1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3A683-66D5-4796-A2D9-F1E538E91AD0}" v="3" dt="2021-12-22T15:17:19.01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249" autoAdjust="0"/>
  </p:normalViewPr>
  <p:slideViewPr>
    <p:cSldViewPr snapToGrid="0">
      <p:cViewPr varScale="1">
        <p:scale>
          <a:sx n="79" d="100"/>
          <a:sy n="79" d="100"/>
        </p:scale>
        <p:origin x="752" y="52"/>
      </p:cViewPr>
      <p:guideLst>
        <p:guide orient="horz" pos="962"/>
        <p:guide pos="748"/>
        <p:guide orient="horz" pos="2255"/>
      </p:guideLst>
    </p:cSldViewPr>
  </p:slideViewPr>
  <p:outlineViewPr>
    <p:cViewPr>
      <p:scale>
        <a:sx n="33" d="100"/>
        <a:sy n="33" d="100"/>
      </p:scale>
      <p:origin x="0" y="-171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2"/>
            <a:ext cx="2945955" cy="495754"/>
          </a:xfrm>
          <a:prstGeom prst="rect">
            <a:avLst/>
          </a:prstGeom>
          <a:noFill/>
          <a:ln w="9525">
            <a:noFill/>
            <a:miter lim="800000"/>
            <a:headEnd/>
            <a:tailEnd/>
          </a:ln>
          <a:effectLst/>
        </p:spPr>
        <p:txBody>
          <a:bodyPr vert="horz" wrap="square" lIns="92973" tIns="46487" rIns="92973" bIns="46487" numCol="1" anchor="t"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3851723" y="2"/>
            <a:ext cx="2945954" cy="495754"/>
          </a:xfrm>
          <a:prstGeom prst="rect">
            <a:avLst/>
          </a:prstGeom>
          <a:noFill/>
          <a:ln w="9525">
            <a:noFill/>
            <a:miter lim="800000"/>
            <a:headEnd/>
            <a:tailEnd/>
          </a:ln>
          <a:effectLst/>
        </p:spPr>
        <p:txBody>
          <a:bodyPr vert="horz" wrap="square" lIns="92973" tIns="46487" rIns="92973" bIns="46487"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22/12/2021</a:t>
            </a:fld>
            <a:endParaRPr lang="en-US" dirty="0"/>
          </a:p>
        </p:txBody>
      </p:sp>
      <p:sp>
        <p:nvSpPr>
          <p:cNvPr id="9220" name="Rectangle 1028"/>
          <p:cNvSpPr>
            <a:spLocks noGrp="1" noChangeArrowheads="1"/>
          </p:cNvSpPr>
          <p:nvPr>
            <p:ph type="ftr" sz="quarter" idx="2"/>
          </p:nvPr>
        </p:nvSpPr>
        <p:spPr bwMode="auto">
          <a:xfrm>
            <a:off x="1" y="9432473"/>
            <a:ext cx="2945955" cy="495754"/>
          </a:xfrm>
          <a:prstGeom prst="rect">
            <a:avLst/>
          </a:prstGeom>
          <a:noFill/>
          <a:ln w="9525">
            <a:noFill/>
            <a:miter lim="800000"/>
            <a:headEnd/>
            <a:tailEnd/>
          </a:ln>
          <a:effectLst/>
        </p:spPr>
        <p:txBody>
          <a:bodyPr vert="horz" wrap="square" lIns="92973" tIns="46487" rIns="92973" bIns="46487" numCol="1" anchor="b"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3851723" y="9432473"/>
            <a:ext cx="2945954" cy="495754"/>
          </a:xfrm>
          <a:prstGeom prst="rect">
            <a:avLst/>
          </a:prstGeom>
          <a:noFill/>
          <a:ln w="9525">
            <a:noFill/>
            <a:miter lim="800000"/>
            <a:headEnd/>
            <a:tailEnd/>
          </a:ln>
          <a:effectLst/>
        </p:spPr>
        <p:txBody>
          <a:bodyPr vert="horz" wrap="square" lIns="92973" tIns="46487" rIns="92973" bIns="46487"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dirty="0"/>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2"/>
            <a:ext cx="2945955" cy="49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3" tIns="46487" rIns="92973" bIns="46487" numCol="1" anchor="t" anchorCtr="0" compatLnSpc="1">
            <a:prstTxWarp prst="textNoShape">
              <a:avLst/>
            </a:prstTxWarp>
          </a:bodyPr>
          <a:lstStyle>
            <a:lvl1pPr>
              <a:defRPr sz="1200"/>
            </a:lvl1pPr>
          </a:lstStyle>
          <a:p>
            <a:endParaRPr lang="en-GB" dirty="0"/>
          </a:p>
        </p:txBody>
      </p:sp>
      <p:sp>
        <p:nvSpPr>
          <p:cNvPr id="108547" name="Rectangle 3"/>
          <p:cNvSpPr>
            <a:spLocks noGrp="1" noChangeArrowheads="1"/>
          </p:cNvSpPr>
          <p:nvPr>
            <p:ph type="dt" idx="1"/>
          </p:nvPr>
        </p:nvSpPr>
        <p:spPr bwMode="auto">
          <a:xfrm>
            <a:off x="3850246" y="2"/>
            <a:ext cx="2945955" cy="49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3" tIns="46487" rIns="92973" bIns="46487" numCol="1" anchor="t" anchorCtr="0" compatLnSpc="1">
            <a:prstTxWarp prst="textNoShape">
              <a:avLst/>
            </a:prstTxWarp>
          </a:bodyPr>
          <a:lstStyle>
            <a:lvl1pPr algn="r">
              <a:defRPr sz="1200"/>
            </a:lvl1pPr>
          </a:lstStyle>
          <a:p>
            <a:fld id="{C31C4EFE-BC34-5643-BA96-233A28E9007A}" type="datetime1">
              <a:rPr lang="en-GB" smtClean="0"/>
              <a:t>22/12/2021</a:t>
            </a:fld>
            <a:endParaRPr lang="en-GB" dirty="0"/>
          </a:p>
        </p:txBody>
      </p:sp>
      <p:sp>
        <p:nvSpPr>
          <p:cNvPr id="108548" name="Rectangle 4"/>
          <p:cNvSpPr>
            <a:spLocks noGrp="1" noRot="1" noChangeAspect="1" noChangeArrowheads="1" noTextEdit="1"/>
          </p:cNvSpPr>
          <p:nvPr>
            <p:ph type="sldImg" idx="2"/>
          </p:nvPr>
        </p:nvSpPr>
        <p:spPr bwMode="auto">
          <a:xfrm>
            <a:off x="92075" y="746125"/>
            <a:ext cx="6613525" cy="37195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80065" y="4716237"/>
            <a:ext cx="5437550" cy="446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3" tIns="46487" rIns="92973" bIns="4648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1" y="9430833"/>
            <a:ext cx="2945955" cy="49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3" tIns="46487" rIns="92973" bIns="46487" numCol="1" anchor="b" anchorCtr="0" compatLnSpc="1">
            <a:prstTxWarp prst="textNoShape">
              <a:avLst/>
            </a:prstTxWarp>
          </a:bodyPr>
          <a:lstStyle>
            <a:lvl1pPr>
              <a:defRPr sz="1200"/>
            </a:lvl1pPr>
          </a:lstStyle>
          <a:p>
            <a:endParaRPr lang="en-GB" dirty="0"/>
          </a:p>
        </p:txBody>
      </p:sp>
      <p:sp>
        <p:nvSpPr>
          <p:cNvPr id="108551" name="Rectangle 7"/>
          <p:cNvSpPr>
            <a:spLocks noGrp="1" noChangeArrowheads="1"/>
          </p:cNvSpPr>
          <p:nvPr>
            <p:ph type="sldNum" sz="quarter" idx="5"/>
          </p:nvPr>
        </p:nvSpPr>
        <p:spPr bwMode="auto">
          <a:xfrm>
            <a:off x="3850246" y="9430833"/>
            <a:ext cx="2945955" cy="49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3" tIns="46487" rIns="92973" bIns="46487" numCol="1" anchor="b" anchorCtr="0" compatLnSpc="1">
            <a:prstTxWarp prst="textNoShape">
              <a:avLst/>
            </a:prstTxWarp>
          </a:bodyPr>
          <a:lstStyle>
            <a:lvl1pPr algn="r">
              <a:defRPr sz="1200"/>
            </a:lvl1pPr>
          </a:lstStyle>
          <a:p>
            <a:fld id="{DD779895-3E67-4CB8-BE0C-23F3FD5FF7F3}" type="slidenum">
              <a:rPr lang="en-GB"/>
              <a:pPr/>
              <a:t>‹#›</a:t>
            </a:fld>
            <a:endParaRPr lang="en-GB" dirty="0"/>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79895-3E67-4CB8-BE0C-23F3FD5FF7F3}" type="slidenum">
              <a:rPr lang="en-GB"/>
              <a:pPr/>
              <a:t>1</a:t>
            </a:fld>
            <a:endParaRPr lang="en-GB" dirty="0"/>
          </a:p>
        </p:txBody>
      </p:sp>
    </p:spTree>
    <p:extLst>
      <p:ext uri="{BB962C8B-B14F-4D97-AF65-F5344CB8AC3E}">
        <p14:creationId xmlns:p14="http://schemas.microsoft.com/office/powerpoint/2010/main" val="1926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dirty="0">
                <a:solidFill>
                  <a:schemeClr val="accent1"/>
                </a:solidFill>
                <a:cs typeface="+mn-cs"/>
              </a:rPr>
              <a:t>A of up to 0.01μg.m-3 was factored in when liquefaction was taking place on the NTS due to gaseous Hg condensing out and potentially damaging aluminium based cryogenic heat exchangers (LNG Sites). </a:t>
            </a:r>
            <a:r>
              <a:rPr lang="en-GB" sz="800" b="0" dirty="0"/>
              <a:t> </a:t>
            </a:r>
          </a:p>
          <a:p>
            <a:endParaRPr lang="en-US" dirty="0"/>
          </a:p>
        </p:txBody>
      </p:sp>
      <p:sp>
        <p:nvSpPr>
          <p:cNvPr id="4" name="Slide Number Placeholder 3"/>
          <p:cNvSpPr>
            <a:spLocks noGrp="1"/>
          </p:cNvSpPr>
          <p:nvPr>
            <p:ph type="sldNum" sz="quarter" idx="5"/>
          </p:nvPr>
        </p:nvSpPr>
        <p:spPr/>
        <p:txBody>
          <a:bodyPr/>
          <a:lstStyle/>
          <a:p>
            <a:fld id="{DD779895-3E67-4CB8-BE0C-23F3FD5FF7F3}" type="slidenum">
              <a:rPr lang="en-GB" smtClean="0"/>
              <a:pPr/>
              <a:t>2</a:t>
            </a:fld>
            <a:endParaRPr lang="en-GB" dirty="0"/>
          </a:p>
        </p:txBody>
      </p:sp>
    </p:spTree>
    <p:extLst>
      <p:ext uri="{BB962C8B-B14F-4D97-AF65-F5344CB8AC3E}">
        <p14:creationId xmlns:p14="http://schemas.microsoft.com/office/powerpoint/2010/main" val="105816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fr-FR" dirty="0"/>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dirty="0"/>
              <a:t>1</a:t>
            </a:r>
            <a:endParaRPr lang="en-GB" dirty="0"/>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dirty="0"/>
              <a:t>1</a:t>
            </a:r>
            <a:endParaRPr lang="en-GB" dirty="0"/>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dirty="0"/>
              <a:t>1</a:t>
            </a:r>
            <a:endParaRPr lang="en-GB" dirty="0"/>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10" name="Picture 9"/>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6476317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dirty="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4550112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dirty="0"/>
              <a:t>| [Insert document title] | [Insert date]</a:t>
            </a:r>
          </a:p>
        </p:txBody>
      </p:sp>
    </p:spTree>
    <p:extLst>
      <p:ext uri="{BB962C8B-B14F-4D97-AF65-F5344CB8AC3E}">
        <p14:creationId xmlns:p14="http://schemas.microsoft.com/office/powerpoint/2010/main" val="7855971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fr-FR" dirty="0"/>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329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7408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dirty="0"/>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dirty="0"/>
              <a:t>| [Insert document title] | [Insert date]</a:t>
            </a: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Tree>
    <p:extLst>
      <p:ext uri="{BB962C8B-B14F-4D97-AF65-F5344CB8AC3E}">
        <p14:creationId xmlns:p14="http://schemas.microsoft.com/office/powerpoint/2010/main" val="147894130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pic>
        <p:nvPicPr>
          <p:cNvPr id="11" name="Picture 10"/>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5883081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dirty="0"/>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dirty="0"/>
              <a:t>National Grid </a:t>
            </a:r>
          </a:p>
        </p:txBody>
      </p:sp>
    </p:spTree>
  </p:cSld>
  <p:clrMap bg1="lt1" tx1="dk1" bg2="lt2" tx2="dk2" accent1="accent1" accent2="accent2" accent3="accent3" accent4="accent4" accent5="accent5" accent6="accent6" hlink="hlink" folHlink="folHlink"/>
  <p:sldLayoutIdLst>
    <p:sldLayoutId id="2147483785" r:id="rId1"/>
    <p:sldLayoutId id="2147483813" r:id="rId2"/>
    <p:sldLayoutId id="2147483786" r:id="rId3"/>
    <p:sldLayoutId id="2147483814" r:id="rId4"/>
    <p:sldLayoutId id="2147483817" r:id="rId5"/>
    <p:sldLayoutId id="2147483795" r:id="rId6"/>
    <p:sldLayoutId id="2147483796" r:id="rId7"/>
    <p:sldLayoutId id="2147483815" r:id="rId8"/>
    <p:sldLayoutId id="2147483794" r:id="rId9"/>
    <p:sldLayoutId id="2147483797" r:id="rId10"/>
    <p:sldLayoutId id="2147483798" r:id="rId11"/>
    <p:sldLayoutId id="2147483816" r:id="rId12"/>
    <p:sldLayoutId id="2147483784" r:id="rId13"/>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userDrawn="1">
          <p15:clr>
            <a:srgbClr val="F26B43"/>
          </p15:clr>
        </p15:guide>
        <p15:guide id="4" pos="5556" userDrawn="1">
          <p15:clr>
            <a:srgbClr val="F26B43"/>
          </p15:clr>
        </p15:guide>
        <p15:guide id="6" orient="horz" pos="2845" userDrawn="1">
          <p15:clr>
            <a:srgbClr val="F26B43"/>
          </p15:clr>
        </p15:guide>
        <p15:guide id="8" pos="204" userDrawn="1">
          <p15:clr>
            <a:srgbClr val="F26B43"/>
          </p15:clr>
        </p15:guide>
        <p15:guide id="13" pos="2993" userDrawn="1">
          <p15:clr>
            <a:srgbClr val="F26B43"/>
          </p15:clr>
        </p15:guide>
        <p15:guide id="14" orient="horz" pos="350" userDrawn="1">
          <p15:clr>
            <a:srgbClr val="F26B43"/>
          </p15:clr>
        </p15:guide>
        <p15:guide id="15" orient="horz" pos="667" userDrawn="1">
          <p15:clr>
            <a:srgbClr val="F26B43"/>
          </p15:clr>
        </p15:guide>
        <p15:guide id="16" pos="2064" userDrawn="1">
          <p15:clr>
            <a:srgbClr val="F26B43"/>
          </p15:clr>
        </p15:guide>
        <p15:guide id="17" pos="3923" userDrawn="1">
          <p15:clr>
            <a:srgbClr val="F26B43"/>
          </p15:clr>
        </p15:guide>
        <p15:guide id="18" pos="3696" userDrawn="1">
          <p15:clr>
            <a:srgbClr val="F26B43"/>
          </p15:clr>
        </p15:guide>
        <p15:guide id="19" pos="183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hilip.Hobbins@nationalgrid.com" TargetMode="External"/><Relationship Id="rId2" Type="http://schemas.openxmlformats.org/officeDocument/2006/relationships/hyperlink" Target="mailto:Philip.Hobbins@nationalgrid.com" TargetMode="External"/><Relationship Id="rId1" Type="http://schemas.openxmlformats.org/officeDocument/2006/relationships/slideLayout" Target="../slideLayouts/slideLayout3.xml"/><Relationship Id="rId4" Type="http://schemas.openxmlformats.org/officeDocument/2006/relationships/hyperlink" Target="mailto:nicola.lond@nationalgrid.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20D7A5C-41FB-4A52-9B12-B489A9754A5D}"/>
              </a:ext>
            </a:extLst>
          </p:cNvPr>
          <p:cNvSpPr>
            <a:spLocks noGrp="1"/>
          </p:cNvSpPr>
          <p:nvPr>
            <p:ph type="title"/>
          </p:nvPr>
        </p:nvSpPr>
        <p:spPr>
          <a:xfrm>
            <a:off x="292095" y="1670331"/>
            <a:ext cx="4033839" cy="1604237"/>
          </a:xfrm>
        </p:spPr>
        <p:txBody>
          <a:bodyPr/>
          <a:lstStyle/>
          <a:p>
            <a:r>
              <a:rPr lang="en-GB" sz="2400" dirty="0"/>
              <a:t>NTS Specification for Mercury</a:t>
            </a:r>
          </a:p>
        </p:txBody>
      </p:sp>
      <p:sp>
        <p:nvSpPr>
          <p:cNvPr id="19" name="Text Placeholder 18">
            <a:extLst>
              <a:ext uri="{FF2B5EF4-FFF2-40B4-BE49-F238E27FC236}">
                <a16:creationId xmlns:a16="http://schemas.microsoft.com/office/drawing/2014/main" id="{948126CF-A5B8-47CE-AA62-DD2EDDE837D6}"/>
              </a:ext>
            </a:extLst>
          </p:cNvPr>
          <p:cNvSpPr>
            <a:spLocks noGrp="1"/>
          </p:cNvSpPr>
          <p:nvPr>
            <p:ph type="body" sz="quarter" idx="10"/>
          </p:nvPr>
        </p:nvSpPr>
        <p:spPr>
          <a:xfrm>
            <a:off x="330195" y="2600550"/>
            <a:ext cx="4033839" cy="1354217"/>
          </a:xfrm>
        </p:spPr>
        <p:txBody>
          <a:bodyPr/>
          <a:lstStyle/>
          <a:p>
            <a:endParaRPr lang="en-US" dirty="0"/>
          </a:p>
          <a:p>
            <a:pPr lvl="1"/>
            <a:r>
              <a:rPr lang="en-GB" dirty="0"/>
              <a:t>Transmission Workgroup</a:t>
            </a:r>
          </a:p>
          <a:p>
            <a:pPr lvl="1"/>
            <a:r>
              <a:rPr lang="en-GB" dirty="0"/>
              <a:t>6</a:t>
            </a:r>
            <a:r>
              <a:rPr lang="en-GB" baseline="30000" dirty="0"/>
              <a:t>th</a:t>
            </a:r>
            <a:r>
              <a:rPr lang="en-GB" dirty="0"/>
              <a:t> January 2022</a:t>
            </a:r>
          </a:p>
          <a:p>
            <a:endParaRPr lang="en-GB" dirty="0"/>
          </a:p>
        </p:txBody>
      </p:sp>
      <p:pic>
        <p:nvPicPr>
          <p:cNvPr id="28" name="Picture Placeholder 27">
            <a:extLst>
              <a:ext uri="{FF2B5EF4-FFF2-40B4-BE49-F238E27FC236}">
                <a16:creationId xmlns:a16="http://schemas.microsoft.com/office/drawing/2014/main" id="{19050CF7-7E77-48FC-B2F9-DF612A6BFFD3}"/>
              </a:ext>
            </a:extLst>
          </p:cNvPr>
          <p:cNvPicPr>
            <a:picLocks noGrp="1" noChangeAspect="1"/>
          </p:cNvPicPr>
          <p:nvPr>
            <p:ph type="pic" sz="quarter" idx="11"/>
          </p:nvPr>
        </p:nvPicPr>
        <p:blipFill rotWithShape="1">
          <a:blip r:embed="rId3"/>
          <a:srcRect l="16477" t="23428" r="479" b="14332"/>
          <a:stretch/>
        </p:blipFill>
        <p:spPr bwMode="gray">
          <a:xfrm>
            <a:off x="3891611" y="0"/>
            <a:ext cx="4960294" cy="2480147"/>
          </a:xfrm>
        </p:spPr>
      </p:pic>
      <p:pic>
        <p:nvPicPr>
          <p:cNvPr id="40" name="Picture Placeholder 39">
            <a:extLst>
              <a:ext uri="{FF2B5EF4-FFF2-40B4-BE49-F238E27FC236}">
                <a16:creationId xmlns:a16="http://schemas.microsoft.com/office/drawing/2014/main" id="{17C80F3B-2751-4F7E-8E96-61213AFB6A6F}"/>
              </a:ext>
            </a:extLst>
          </p:cNvPr>
          <p:cNvPicPr>
            <a:picLocks noGrp="1" noChangeAspect="1"/>
          </p:cNvPicPr>
          <p:nvPr>
            <p:ph type="pic" sz="quarter" idx="13"/>
          </p:nvPr>
        </p:nvPicPr>
        <p:blipFill rotWithShape="1">
          <a:blip r:embed="rId4"/>
          <a:srcRect l="26276" r="7108"/>
          <a:stretch/>
        </p:blipFill>
        <p:spPr bwMode="gray">
          <a:xfrm>
            <a:off x="4846035" y="1851623"/>
            <a:ext cx="1440000" cy="1440000"/>
          </a:xfrm>
        </p:spPr>
      </p:pic>
      <p:pic>
        <p:nvPicPr>
          <p:cNvPr id="38" name="Picture Placeholder 37">
            <a:extLst>
              <a:ext uri="{FF2B5EF4-FFF2-40B4-BE49-F238E27FC236}">
                <a16:creationId xmlns:a16="http://schemas.microsoft.com/office/drawing/2014/main" id="{AADC93F4-E146-4883-9E0C-0D655FBAF86D}"/>
              </a:ext>
            </a:extLst>
          </p:cNvPr>
          <p:cNvPicPr>
            <a:picLocks noGrp="1" noChangeAspect="1"/>
          </p:cNvPicPr>
          <p:nvPr>
            <p:ph type="pic" sz="quarter" idx="12"/>
          </p:nvPr>
        </p:nvPicPr>
        <p:blipFill>
          <a:blip r:embed="rId5"/>
          <a:srcRect t="12527" b="12527"/>
          <a:stretch>
            <a:fillRect/>
          </a:stretch>
        </p:blipFill>
        <p:spPr bwMode="gray"/>
      </p:pic>
    </p:spTree>
    <p:extLst>
      <p:ext uri="{BB962C8B-B14F-4D97-AF65-F5344CB8AC3E}">
        <p14:creationId xmlns:p14="http://schemas.microsoft.com/office/powerpoint/2010/main" val="2874908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1"/>
          </p:nvPr>
        </p:nvSpPr>
        <p:spPr>
          <a:xfrm>
            <a:off x="322780" y="813255"/>
            <a:ext cx="8570011" cy="4462760"/>
          </a:xfrm>
        </p:spPr>
        <p:txBody>
          <a:bodyPr/>
          <a:lstStyle/>
          <a:p>
            <a:pPr marL="285750" lvl="1" indent="-285750">
              <a:buFont typeface="Arial" panose="020B0604020202020204" pitchFamily="34" charset="0"/>
              <a:buChar char="•"/>
            </a:pPr>
            <a:r>
              <a:rPr lang="en-GB" b="1" dirty="0">
                <a:solidFill>
                  <a:schemeClr val="accent1"/>
                </a:solidFill>
                <a:cs typeface="+mn-cs"/>
              </a:rPr>
              <a:t>Since the LNG storage sites closed, mercury content has not been a concern for NTS assets</a:t>
            </a:r>
          </a:p>
          <a:p>
            <a:pPr marL="285750" lvl="1" indent="-285750">
              <a:buFont typeface="Arial" panose="020B0604020202020204" pitchFamily="34" charset="0"/>
              <a:buChar char="•"/>
            </a:pPr>
            <a:r>
              <a:rPr lang="en-GB" b="1" dirty="0">
                <a:solidFill>
                  <a:schemeClr val="accent1"/>
                </a:solidFill>
                <a:cs typeface="+mn-cs"/>
              </a:rPr>
              <a:t>We have recently received enquiries from upstream operators about what level we would regard as acceptable</a:t>
            </a:r>
          </a:p>
          <a:p>
            <a:pPr marL="285750" lvl="1" indent="-285750">
              <a:buFont typeface="Arial" panose="020B0604020202020204" pitchFamily="34" charset="0"/>
              <a:buChar char="•"/>
            </a:pPr>
            <a:r>
              <a:rPr lang="en-GB" b="1" dirty="0">
                <a:solidFill>
                  <a:schemeClr val="accent1"/>
                </a:solidFill>
                <a:cs typeface="+mn-cs"/>
              </a:rPr>
              <a:t>Our understanding is that a limit of </a:t>
            </a:r>
            <a:r>
              <a:rPr lang="en-GB" b="1" dirty="0">
                <a:solidFill>
                  <a:schemeClr val="accent1"/>
                </a:solidFill>
              </a:rPr>
              <a:t>10 </a:t>
            </a:r>
            <a:r>
              <a:rPr lang="en-GB" b="1" dirty="0" err="1">
                <a:solidFill>
                  <a:schemeClr val="accent1"/>
                </a:solidFill>
              </a:rPr>
              <a:t>μg</a:t>
            </a:r>
            <a:r>
              <a:rPr lang="en-GB" b="1" dirty="0">
                <a:solidFill>
                  <a:schemeClr val="accent1"/>
                </a:solidFill>
              </a:rPr>
              <a:t>/m</a:t>
            </a:r>
            <a:r>
              <a:rPr lang="en-GB" b="1" baseline="30000" dirty="0">
                <a:solidFill>
                  <a:schemeClr val="accent1"/>
                </a:solidFill>
              </a:rPr>
              <a:t>3 </a:t>
            </a:r>
            <a:r>
              <a:rPr lang="en-GB" b="1" dirty="0">
                <a:solidFill>
                  <a:schemeClr val="accent1"/>
                </a:solidFill>
                <a:cs typeface="+mn-cs"/>
              </a:rPr>
              <a:t>is typically specified </a:t>
            </a:r>
            <a:r>
              <a:rPr lang="en-GB" b="1" dirty="0">
                <a:solidFill>
                  <a:schemeClr val="accent1"/>
                </a:solidFill>
              </a:rPr>
              <a:t>for heat exchangers in industrial and power plant which are often constructed of aluminium alloys</a:t>
            </a:r>
          </a:p>
          <a:p>
            <a:pPr marL="285750" lvl="1" indent="-285750">
              <a:buFont typeface="Arial" panose="020B0604020202020204" pitchFamily="34" charset="0"/>
              <a:buChar char="•"/>
            </a:pPr>
            <a:r>
              <a:rPr lang="en-GB" b="1" dirty="0">
                <a:solidFill>
                  <a:schemeClr val="accent1"/>
                </a:solidFill>
                <a:cs typeface="+mn-cs"/>
              </a:rPr>
              <a:t>We therefore included a guidance limit in the latest Gas Ten Year Statement of         10 </a:t>
            </a:r>
            <a:r>
              <a:rPr lang="en-GB" b="1" dirty="0" err="1">
                <a:solidFill>
                  <a:schemeClr val="accent1"/>
                </a:solidFill>
                <a:cs typeface="+mn-cs"/>
              </a:rPr>
              <a:t>μg</a:t>
            </a:r>
            <a:r>
              <a:rPr lang="en-GB" b="1" dirty="0">
                <a:solidFill>
                  <a:schemeClr val="accent1"/>
                </a:solidFill>
                <a:cs typeface="+mn-cs"/>
              </a:rPr>
              <a:t>/</a:t>
            </a:r>
            <a:r>
              <a:rPr lang="en-GB" b="1">
                <a:solidFill>
                  <a:schemeClr val="accent1"/>
                </a:solidFill>
                <a:cs typeface="+mn-cs"/>
              </a:rPr>
              <a:t>m</a:t>
            </a:r>
            <a:r>
              <a:rPr lang="en-GB" b="1" baseline="30000">
                <a:solidFill>
                  <a:schemeClr val="accent1"/>
                </a:solidFill>
                <a:cs typeface="+mn-cs"/>
              </a:rPr>
              <a:t>3</a:t>
            </a:r>
            <a:r>
              <a:rPr lang="en-GB" b="1">
                <a:solidFill>
                  <a:schemeClr val="accent1"/>
                </a:solidFill>
                <a:cs typeface="+mn-cs"/>
              </a:rPr>
              <a:t> although we </a:t>
            </a:r>
            <a:r>
              <a:rPr lang="en-GB" b="1" dirty="0">
                <a:solidFill>
                  <a:schemeClr val="accent1"/>
                </a:solidFill>
                <a:cs typeface="+mn-cs"/>
              </a:rPr>
              <a:t>do not at present specify a limit for mercury content in our connection agreements with NTS terminal operators</a:t>
            </a:r>
          </a:p>
          <a:p>
            <a:pPr marL="285750" lvl="1" indent="-285750">
              <a:buFont typeface="Arial" panose="020B0604020202020204" pitchFamily="34" charset="0"/>
              <a:buChar char="•"/>
            </a:pPr>
            <a:endParaRPr lang="en-GB" b="1" dirty="0">
              <a:solidFill>
                <a:schemeClr val="accent1"/>
              </a:solidFill>
              <a:cs typeface="+mn-cs"/>
            </a:endParaRPr>
          </a:p>
          <a:p>
            <a:r>
              <a:rPr lang="en-GB" sz="1600" dirty="0"/>
              <a:t> </a:t>
            </a:r>
          </a:p>
          <a:p>
            <a:pPr marL="285750" lvl="1" indent="-285750">
              <a:buFont typeface="Arial" panose="020B0604020202020204" pitchFamily="34" charset="0"/>
              <a:buChar char="•"/>
            </a:pPr>
            <a:endParaRPr lang="en-GB" b="1" dirty="0">
              <a:solidFill>
                <a:schemeClr val="accent1"/>
              </a:solidFill>
              <a:cs typeface="+mn-cs"/>
            </a:endParaRPr>
          </a:p>
          <a:p>
            <a:pPr marL="285750" lvl="1" indent="-285750">
              <a:buFont typeface="Arial" panose="020B0604020202020204" pitchFamily="34" charset="0"/>
              <a:buChar char="•"/>
            </a:pPr>
            <a:endParaRPr lang="en-GB" sz="1200" dirty="0"/>
          </a:p>
        </p:txBody>
      </p:sp>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a:xfrm>
            <a:off x="322780" y="208196"/>
            <a:ext cx="8497370" cy="430887"/>
          </a:xfrm>
        </p:spPr>
        <p:txBody>
          <a:bodyPr/>
          <a:lstStyle/>
          <a:p>
            <a:r>
              <a:rPr lang="en-GB" dirty="0"/>
              <a:t>Background</a:t>
            </a:r>
          </a:p>
        </p:txBody>
      </p:sp>
    </p:spTree>
    <p:extLst>
      <p:ext uri="{BB962C8B-B14F-4D97-AF65-F5344CB8AC3E}">
        <p14:creationId xmlns:p14="http://schemas.microsoft.com/office/powerpoint/2010/main" val="276603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CD12C7-C87F-4D91-B84A-AD72AF2C27F7}"/>
              </a:ext>
            </a:extLst>
          </p:cNvPr>
          <p:cNvSpPr>
            <a:spLocks noGrp="1"/>
          </p:cNvSpPr>
          <p:nvPr>
            <p:ph type="body" sz="quarter" idx="11"/>
          </p:nvPr>
        </p:nvSpPr>
        <p:spPr>
          <a:xfrm>
            <a:off x="322780" y="1068388"/>
            <a:ext cx="8107473" cy="2246769"/>
          </a:xfrm>
        </p:spPr>
        <p:txBody>
          <a:bodyPr/>
          <a:lstStyle/>
          <a:p>
            <a:r>
              <a:rPr lang="en-GB" dirty="0"/>
              <a:t>GS(M)R does not contain a specific limit for mercury content in natural gas</a:t>
            </a:r>
          </a:p>
          <a:p>
            <a:r>
              <a:rPr lang="en-GB" dirty="0"/>
              <a:t>Rather it is included within the following statement on impurities</a:t>
            </a:r>
          </a:p>
          <a:p>
            <a:r>
              <a:rPr lang="en-GB" b="0" i="1" dirty="0"/>
              <a:t>“[the gas conveyed] shall not contain solid or liquid material which may interfere with the integrity or operation of pipes or any gas appliance (within the meaning of regulation 2(1) of the 1994 Regulations) which a consumer could reasonably be expected to operate”.</a:t>
            </a:r>
            <a:r>
              <a:rPr lang="en-GB" i="1" dirty="0"/>
              <a:t> </a:t>
            </a:r>
          </a:p>
        </p:txBody>
      </p:sp>
      <p:sp>
        <p:nvSpPr>
          <p:cNvPr id="4" name="Title 3">
            <a:extLst>
              <a:ext uri="{FF2B5EF4-FFF2-40B4-BE49-F238E27FC236}">
                <a16:creationId xmlns:a16="http://schemas.microsoft.com/office/drawing/2014/main" id="{AD99AB91-0A54-4D57-B624-DB3C06D41FFF}"/>
              </a:ext>
            </a:extLst>
          </p:cNvPr>
          <p:cNvSpPr>
            <a:spLocks noGrp="1"/>
          </p:cNvSpPr>
          <p:nvPr>
            <p:ph type="title"/>
          </p:nvPr>
        </p:nvSpPr>
        <p:spPr/>
        <p:txBody>
          <a:bodyPr/>
          <a:lstStyle/>
          <a:p>
            <a:r>
              <a:rPr lang="en-GB" dirty="0"/>
              <a:t>GS(M)R Requirements</a:t>
            </a:r>
          </a:p>
        </p:txBody>
      </p:sp>
    </p:spTree>
    <p:extLst>
      <p:ext uri="{BB962C8B-B14F-4D97-AF65-F5344CB8AC3E}">
        <p14:creationId xmlns:p14="http://schemas.microsoft.com/office/powerpoint/2010/main" val="28659326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428C11-DE0E-44FA-A804-F065729CB36D}"/>
              </a:ext>
            </a:extLst>
          </p:cNvPr>
          <p:cNvSpPr>
            <a:spLocks noGrp="1"/>
          </p:cNvSpPr>
          <p:nvPr>
            <p:ph type="body" sz="quarter" idx="11"/>
          </p:nvPr>
        </p:nvSpPr>
        <p:spPr>
          <a:xfrm>
            <a:off x="322780" y="1068388"/>
            <a:ext cx="8629834" cy="2246769"/>
          </a:xfrm>
        </p:spPr>
        <p:txBody>
          <a:bodyPr/>
          <a:lstStyle/>
          <a:p>
            <a:r>
              <a:rPr lang="en-GB" dirty="0"/>
              <a:t>We are therefore interested to know whether mercury content in natural gas presents any risks to customers’ operations downstream of the NTS and, if so, at what concentration</a:t>
            </a:r>
          </a:p>
          <a:p>
            <a:r>
              <a:rPr lang="en-GB" dirty="0"/>
              <a:t>We propose to issue a short on-line questionnaire to the industry later in the month to obtain feedback and inform our next steps on this topic </a:t>
            </a:r>
          </a:p>
          <a:p>
            <a:r>
              <a:rPr lang="en-GB" dirty="0"/>
              <a:t>For any queries, please contact either </a:t>
            </a:r>
            <a:r>
              <a:rPr lang="en-GB" dirty="0">
                <a:hlinkClick r:id="rId2"/>
              </a:rPr>
              <a:t>P</a:t>
            </a:r>
            <a:r>
              <a:rPr lang="en-GB" dirty="0">
                <a:hlinkClick r:id="rId3"/>
              </a:rPr>
              <a:t>hilip.Hobbins@nationalgrid.com</a:t>
            </a:r>
            <a:r>
              <a:rPr lang="en-GB" dirty="0"/>
              <a:t> or </a:t>
            </a:r>
            <a:r>
              <a:rPr lang="en-GB" dirty="0">
                <a:hlinkClick r:id="rId4"/>
              </a:rPr>
              <a:t>nicola.lond@nationalgrid.com</a:t>
            </a:r>
            <a:r>
              <a:rPr lang="en-GB" dirty="0"/>
              <a:t> </a:t>
            </a:r>
          </a:p>
        </p:txBody>
      </p:sp>
      <p:sp>
        <p:nvSpPr>
          <p:cNvPr id="4" name="Title 3">
            <a:extLst>
              <a:ext uri="{FF2B5EF4-FFF2-40B4-BE49-F238E27FC236}">
                <a16:creationId xmlns:a16="http://schemas.microsoft.com/office/drawing/2014/main" id="{31C77029-0C30-4AD7-9AFE-4E730180AFEB}"/>
              </a:ext>
            </a:extLst>
          </p:cNvPr>
          <p:cNvSpPr>
            <a:spLocks noGrp="1"/>
          </p:cNvSpPr>
          <p:nvPr>
            <p:ph type="title"/>
          </p:nvPr>
        </p:nvSpPr>
        <p:spPr/>
        <p:txBody>
          <a:bodyPr/>
          <a:lstStyle/>
          <a:p>
            <a:r>
              <a:rPr lang="en-GB" dirty="0"/>
              <a:t>Proposed Next Steps</a:t>
            </a:r>
          </a:p>
        </p:txBody>
      </p:sp>
    </p:spTree>
    <p:extLst>
      <p:ext uri="{BB962C8B-B14F-4D97-AF65-F5344CB8AC3E}">
        <p14:creationId xmlns:p14="http://schemas.microsoft.com/office/powerpoint/2010/main" val="23145665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66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4" id="{85AC2519-D6CF-4F26-9BCF-3D10C0290733}" vid="{CBAF9061-B6A7-4BBD-9B08-E2B4F8A48FC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E7E51364CDAF48BFA8F72B122B6752" ma:contentTypeVersion="11" ma:contentTypeDescription="Create a new document." ma:contentTypeScope="" ma:versionID="9bf41808bd42ea4d59e2985e9bb939dd">
  <xsd:schema xmlns:xsd="http://www.w3.org/2001/XMLSchema" xmlns:xs="http://www.w3.org/2001/XMLSchema" xmlns:p="http://schemas.microsoft.com/office/2006/metadata/properties" xmlns:ns3="7ec5484a-628e-40d1-8982-92325c165b0f" xmlns:ns4="6221adfa-a320-4a02-9c7a-69923587712b" targetNamespace="http://schemas.microsoft.com/office/2006/metadata/properties" ma:root="true" ma:fieldsID="602e6047241b34db7d7b0514b72c0927" ns3:_="" ns4:_="">
    <xsd:import namespace="7ec5484a-628e-40d1-8982-92325c165b0f"/>
    <xsd:import namespace="6221adfa-a320-4a02-9c7a-69923587712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5484a-628e-40d1-8982-92325c165b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21adfa-a320-4a02-9c7a-69923587712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DE0F8E-DE8E-4EFD-BE71-87A888C27C2C}">
  <ds:schemaRefs>
    <ds:schemaRef ds:uri="http://schemas.microsoft.com/sharepoint/v3/contenttype/forms"/>
  </ds:schemaRefs>
</ds:datastoreItem>
</file>

<file path=customXml/itemProps2.xml><?xml version="1.0" encoding="utf-8"?>
<ds:datastoreItem xmlns:ds="http://schemas.openxmlformats.org/officeDocument/2006/customXml" ds:itemID="{73E96EBB-86C8-43C1-9F59-0C6631463DC6}">
  <ds:schemaRefs>
    <ds:schemaRef ds:uri="http://purl.org/dc/dcmitype/"/>
    <ds:schemaRef ds:uri="http://purl.org/dc/terms/"/>
    <ds:schemaRef ds:uri="7ec5484a-628e-40d1-8982-92325c165b0f"/>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6221adfa-a320-4a02-9c7a-69923587712b"/>
    <ds:schemaRef ds:uri="http://purl.org/dc/elements/1.1/"/>
  </ds:schemaRefs>
</ds:datastoreItem>
</file>

<file path=customXml/itemProps3.xml><?xml version="1.0" encoding="utf-8"?>
<ds:datastoreItem xmlns:ds="http://schemas.openxmlformats.org/officeDocument/2006/customXml" ds:itemID="{ECB11052-909A-4EDD-B3D6-10958DDA6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5484a-628e-40d1-8982-92325c165b0f"/>
    <ds:schemaRef ds:uri="6221adfa-a320-4a02-9c7a-699235877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NG PowerPoint Template 16x9 2018</Template>
  <TotalTime>3609</TotalTime>
  <Words>313</Words>
  <Application>Microsoft Office PowerPoint</Application>
  <PresentationFormat>On-screen Show (16:9)</PresentationFormat>
  <Paragraphs>22</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NG_PPT_16x9_Generic_template-blue</vt:lpstr>
      <vt:lpstr>NTS Specification for Mercury</vt:lpstr>
      <vt:lpstr>Background</vt:lpstr>
      <vt:lpstr>GS(M)R Requirements</vt:lpstr>
      <vt:lpstr>Proposed Next Steps</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dc:title>
  <dc:creator>Williams, Angharad</dc:creator>
  <cp:lastModifiedBy>Helen Cuin</cp:lastModifiedBy>
  <cp:revision>9</cp:revision>
  <cp:lastPrinted>2020-02-19T08:29:35Z</cp:lastPrinted>
  <dcterms:created xsi:type="dcterms:W3CDTF">2018-09-19T12:22:46Z</dcterms:created>
  <dcterms:modified xsi:type="dcterms:W3CDTF">2021-12-22T15:55:41Z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0x0101004EE7E51364CDAF48BFA8F72B122B6752</vt:lpwstr>
  </property>
</Properties>
</file>