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1" r:id="rId6"/>
    <p:sldId id="258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90" d="100"/>
          <a:sy n="90" d="100"/>
        </p:scale>
        <p:origin x="5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A87A6-B3EE-461B-837A-B7FE5F3586B5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9C4C-015C-4461-8198-4D0E0D11A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8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C28B5-5840-49EE-BB35-DD70156C64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D6D7CBEE-E46F-4246-9990-730225B3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93" y="0"/>
            <a:ext cx="6399007" cy="51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6F95E5E5-0036-4367-8524-A333B0A298E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47298" y="4626610"/>
            <a:ext cx="3310301" cy="2451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12686" marR="0" lvl="0" indent="0" fontAlgn="auto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tabLst/>
              <a:defRPr lang="en-GB" sz="999" b="0" i="0" u="none" strike="noStrike" cap="none" spc="0" baseline="0">
                <a:solidFill>
                  <a:srgbClr val="1E1246"/>
                </a:solidFill>
                <a:uFillTx/>
                <a:latin typeface="Poppins Light"/>
              </a:defRPr>
            </a:lvl1pPr>
            <a:lvl2pPr marL="12686" marR="0" lvl="0" indent="0" fontAlgn="auto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tabLst/>
              <a:defRPr lang="en-GB" sz="999" b="0" i="0" u="none" strike="noStrike" cap="none" spc="0" baseline="0">
                <a:solidFill>
                  <a:srgbClr val="1E1246"/>
                </a:solidFill>
                <a:uFillTx/>
                <a:latin typeface="Poppins Light"/>
              </a:defRPr>
            </a:lvl2pPr>
          </a:lstStyle>
          <a:p>
            <a:pPr lvl="0"/>
            <a:r>
              <a:rPr lang="en-GB"/>
              <a:t>Presentation Title | 88/88/2021</a:t>
            </a:r>
          </a:p>
          <a:p>
            <a:pPr lvl="0"/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8EC4DE-5190-4B6D-B489-7B00B783636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28600" y="1201839"/>
            <a:ext cx="2133596" cy="2045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98" b="0" i="0" u="none" strike="noStrike" kern="0" cap="none" spc="0" baseline="0">
                <a:solidFill>
                  <a:srgbClr val="000000"/>
                </a:solidFill>
                <a:uFillTx/>
                <a:latin typeface="Poppins Medium"/>
              </a:defRPr>
            </a:lvl1pPr>
          </a:lstStyle>
          <a:p>
            <a:pPr lvl="0"/>
            <a:r>
              <a:rPr lang="en-US"/>
              <a:t>“Insert key quote or main message here”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3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py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A085661C-DB15-497E-A8A2-E7A0C0D53F8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95535" y="260493"/>
            <a:ext cx="4691064" cy="4764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12686" marR="5078" lvl="0" indent="0" fontAlgn="auto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GB" sz="2597" b="0" i="0" u="none" strike="noStrike" kern="0" cap="none" spc="0" baseline="0">
                <a:solidFill>
                  <a:srgbClr val="FFBA1A"/>
                </a:solidFill>
                <a:uFillTx/>
                <a:latin typeface="Poppins-Light"/>
              </a:defRPr>
            </a:lvl1pPr>
          </a:lstStyle>
          <a:p>
            <a:pPr lvl="0"/>
            <a:r>
              <a:rPr lang="en-GB"/>
              <a:t>Simple content heavy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9B894-D351-4015-85EB-BC404215690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897418"/>
            <a:ext cx="8305796" cy="38814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99" b="0" i="0" u="none" strike="noStrike" kern="0" cap="none" spc="0" baseline="0">
                <a:solidFill>
                  <a:srgbClr val="1E1246"/>
                </a:solidFill>
                <a:uFillTx/>
                <a:latin typeface="Poppins Medium"/>
              </a:defRPr>
            </a:lvl1pPr>
            <a:lvl2pPr marL="456651" marR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99" b="0" i="0" u="none" strike="noStrike" kern="0" cap="none" spc="0" baseline="0">
                <a:solidFill>
                  <a:srgbClr val="1E1246"/>
                </a:solidFill>
                <a:uFillTx/>
                <a:latin typeface="Poppins Medium"/>
              </a:defRPr>
            </a:lvl2pPr>
            <a:lvl3pPr marL="913303" marR="0" lvl="2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99" b="0" i="0" u="none" strike="noStrike" kern="0" cap="none" spc="0" baseline="0">
                <a:solidFill>
                  <a:srgbClr val="1E1246"/>
                </a:solidFill>
                <a:uFillTx/>
                <a:latin typeface="Poppins Medium"/>
              </a:defRPr>
            </a:lvl3pPr>
            <a:lvl4pPr marL="1369954" marR="0" lvl="3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99" b="0" i="0" u="none" strike="noStrike" kern="0" cap="none" spc="0" baseline="0">
                <a:solidFill>
                  <a:srgbClr val="1E1246"/>
                </a:solidFill>
                <a:uFillTx/>
                <a:latin typeface="Poppins Medium"/>
              </a:defRPr>
            </a:lvl4pPr>
            <a:lvl5pPr marL="1826605" marR="0" lvl="4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99" b="0" i="0" u="none" strike="noStrike" kern="0" cap="none" spc="0" baseline="0">
                <a:solidFill>
                  <a:srgbClr val="1E1246"/>
                </a:solidFill>
                <a:uFillTx/>
                <a:latin typeface="Poppins Medium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443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E4E3-7569-41A6-9DB1-88C42157B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2685" marR="5074" indent="0" defTabSz="983070">
              <a:lnSpc>
                <a:spcPts val="2996"/>
              </a:lnSpc>
              <a:spcBef>
                <a:spcPts val="499"/>
              </a:spcBef>
            </a:pPr>
            <a:r>
              <a:rPr lang="en-GB" dirty="0">
                <a:solidFill>
                  <a:srgbClr val="1E1246"/>
                </a:solidFill>
                <a:latin typeface="+mj-lt"/>
              </a:rPr>
              <a:t>Q1 2022 </a:t>
            </a:r>
            <a:br>
              <a:rPr lang="en-GB" dirty="0">
                <a:solidFill>
                  <a:srgbClr val="1E1246"/>
                </a:solidFill>
                <a:latin typeface="+mj-lt"/>
              </a:rPr>
            </a:br>
            <a:r>
              <a:rPr lang="en-GB" dirty="0">
                <a:solidFill>
                  <a:srgbClr val="1E1246"/>
                </a:solidFill>
                <a:latin typeface="+mj-lt"/>
              </a:rPr>
              <a:t>Change &amp; Operations Deliverability Confidence</a:t>
            </a:r>
            <a:endParaRPr lang="en-GB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1EE2D-61C9-4FB8-BE51-AC6498DE75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6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64D8-BCCA-48DC-B5A8-688DE32C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C59FDE-B644-4CE9-A8DB-6EAB57FF5C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1201738"/>
            <a:ext cx="8165364" cy="2044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400" dirty="0"/>
              <a:t>There is a significant amount of change planned between January and April 2022.  This brings inherent risk into our delivery and support of critical production services and processes.</a:t>
            </a:r>
          </a:p>
          <a:p>
            <a:r>
              <a:rPr lang="en-GB" sz="2400" dirty="0"/>
              <a:t>This deck pulls out the levels of change congestion, BAU activities during the period and what contingency options exist.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445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46">
            <a:extLst>
              <a:ext uri="{FF2B5EF4-FFF2-40B4-BE49-F238E27FC236}">
                <a16:creationId xmlns:a16="http://schemas.microsoft.com/office/drawing/2014/main" id="{1DAEBABA-DE05-421A-84E0-5645BA94F2D0}"/>
              </a:ext>
            </a:extLst>
          </p:cNvPr>
          <p:cNvSpPr/>
          <p:nvPr/>
        </p:nvSpPr>
        <p:spPr>
          <a:xfrm>
            <a:off x="1473535" y="3340556"/>
            <a:ext cx="3005880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Build and Test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8577783-B2E9-4008-9798-E40A884F139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98219" y="173128"/>
            <a:ext cx="4685280" cy="4918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27" tIns="45664" rIns="91327" bIns="45664" rtlCol="0" anchor="t" anchorCtr="1" compatLnSpc="1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2597" kern="0" dirty="0">
                <a:solidFill>
                  <a:srgbClr val="FFBA1A"/>
                </a:solidFill>
                <a:latin typeface="+mn-lt"/>
              </a:rPr>
              <a:t>High Level POAP</a:t>
            </a:r>
          </a:p>
        </p:txBody>
      </p:sp>
      <p:sp>
        <p:nvSpPr>
          <p:cNvPr id="32" name="Isosceles Triangle 48">
            <a:extLst>
              <a:ext uri="{FF2B5EF4-FFF2-40B4-BE49-F238E27FC236}">
                <a16:creationId xmlns:a16="http://schemas.microsoft.com/office/drawing/2014/main" id="{AFC1135D-0F28-4510-8095-FFD66E231BAF}"/>
              </a:ext>
            </a:extLst>
          </p:cNvPr>
          <p:cNvSpPr/>
          <p:nvPr/>
        </p:nvSpPr>
        <p:spPr>
          <a:xfrm>
            <a:off x="7802285" y="3321534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24</a:t>
            </a:r>
          </a:p>
        </p:txBody>
      </p:sp>
      <p:cxnSp>
        <p:nvCxnSpPr>
          <p:cNvPr id="2" name="Straight Connector 26">
            <a:extLst>
              <a:ext uri="{FF2B5EF4-FFF2-40B4-BE49-F238E27FC236}">
                <a16:creationId xmlns:a16="http://schemas.microsoft.com/office/drawing/2014/main" id="{D700AE3F-05AA-4588-958E-E430F9EF0C1B}"/>
              </a:ext>
            </a:extLst>
          </p:cNvPr>
          <p:cNvCxnSpPr/>
          <p:nvPr/>
        </p:nvCxnSpPr>
        <p:spPr>
          <a:xfrm>
            <a:off x="3181396" y="1067335"/>
            <a:ext cx="28793" cy="3026926"/>
          </a:xfrm>
          <a:prstGeom prst="straightConnector1">
            <a:avLst/>
          </a:prstGeom>
          <a:noFill/>
          <a:ln w="9528" cap="flat">
            <a:solidFill>
              <a:srgbClr val="1C1045"/>
            </a:solidFill>
            <a:prstDash val="solid"/>
          </a:ln>
        </p:spPr>
      </p:cxnSp>
      <p:cxnSp>
        <p:nvCxnSpPr>
          <p:cNvPr id="3" name="Straight Connector 27">
            <a:extLst>
              <a:ext uri="{FF2B5EF4-FFF2-40B4-BE49-F238E27FC236}">
                <a16:creationId xmlns:a16="http://schemas.microsoft.com/office/drawing/2014/main" id="{43520C18-5271-4C4B-8E56-3D8BBB222CAA}"/>
              </a:ext>
            </a:extLst>
          </p:cNvPr>
          <p:cNvCxnSpPr/>
          <p:nvPr/>
        </p:nvCxnSpPr>
        <p:spPr>
          <a:xfrm>
            <a:off x="4899863" y="1067335"/>
            <a:ext cx="28803" cy="3026926"/>
          </a:xfrm>
          <a:prstGeom prst="straightConnector1">
            <a:avLst/>
          </a:prstGeom>
          <a:noFill/>
          <a:ln w="9528" cap="flat">
            <a:solidFill>
              <a:srgbClr val="1C1045"/>
            </a:solidFill>
            <a:prstDash val="solid"/>
          </a:ln>
        </p:spPr>
      </p:cxnSp>
      <p:cxnSp>
        <p:nvCxnSpPr>
          <p:cNvPr id="4" name="Straight Connector 28">
            <a:extLst>
              <a:ext uri="{FF2B5EF4-FFF2-40B4-BE49-F238E27FC236}">
                <a16:creationId xmlns:a16="http://schemas.microsoft.com/office/drawing/2014/main" id="{116B564E-B44F-49F4-A662-9317CB900BB9}"/>
              </a:ext>
            </a:extLst>
          </p:cNvPr>
          <p:cNvCxnSpPr/>
          <p:nvPr/>
        </p:nvCxnSpPr>
        <p:spPr>
          <a:xfrm>
            <a:off x="6618331" y="1078025"/>
            <a:ext cx="28803" cy="3026935"/>
          </a:xfrm>
          <a:prstGeom prst="straightConnector1">
            <a:avLst/>
          </a:prstGeom>
          <a:noFill/>
          <a:ln w="9528" cap="flat">
            <a:solidFill>
              <a:srgbClr val="1C1045"/>
            </a:solidFill>
            <a:prstDash val="solid"/>
          </a:ln>
        </p:spPr>
      </p:cxnSp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873A26ED-7E5C-4E94-AE09-D58AB9A4AD0F}"/>
              </a:ext>
            </a:extLst>
          </p:cNvPr>
          <p:cNvSpPr/>
          <p:nvPr/>
        </p:nvSpPr>
        <p:spPr>
          <a:xfrm>
            <a:off x="363680" y="1078853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November 21 Release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33123826-9112-4ED5-AE49-9E9A0C32AB89}"/>
              </a:ext>
            </a:extLst>
          </p:cNvPr>
          <p:cNvSpPr/>
          <p:nvPr/>
        </p:nvSpPr>
        <p:spPr>
          <a:xfrm>
            <a:off x="363671" y="3722806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FWACV</a:t>
            </a:r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54258196-466D-4F82-B7AA-C332D1CFCA6D}"/>
              </a:ext>
            </a:extLst>
          </p:cNvPr>
          <p:cNvSpPr/>
          <p:nvPr/>
        </p:nvSpPr>
        <p:spPr>
          <a:xfrm>
            <a:off x="362966" y="2180549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EFT Upgrade</a:t>
            </a:r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F46AC5D4-BDA0-4F44-8AF1-4425640DB401}"/>
              </a:ext>
            </a:extLst>
          </p:cNvPr>
          <p:cNvSpPr/>
          <p:nvPr/>
        </p:nvSpPr>
        <p:spPr>
          <a:xfrm>
            <a:off x="370144" y="1822962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M2C</a:t>
            </a:r>
          </a:p>
        </p:txBody>
      </p:sp>
      <p:sp>
        <p:nvSpPr>
          <p:cNvPr id="10" name="Rectangle: Rounded Corners 18">
            <a:extLst>
              <a:ext uri="{FF2B5EF4-FFF2-40B4-BE49-F238E27FC236}">
                <a16:creationId xmlns:a16="http://schemas.microsoft.com/office/drawing/2014/main" id="{B58FC6E6-16F8-4233-ACCF-75FF12455774}"/>
              </a:ext>
            </a:extLst>
          </p:cNvPr>
          <p:cNvSpPr/>
          <p:nvPr/>
        </p:nvSpPr>
        <p:spPr>
          <a:xfrm>
            <a:off x="363680" y="2572455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CSSC DM Out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7B340921-D1D3-42DF-94EA-6AAA54A1B98F}"/>
              </a:ext>
            </a:extLst>
          </p:cNvPr>
          <p:cNvSpPr/>
          <p:nvPr/>
        </p:nvSpPr>
        <p:spPr>
          <a:xfrm>
            <a:off x="363680" y="2953493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CSSC DM In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E5021540-4968-456B-9477-337642103DB0}"/>
              </a:ext>
            </a:extLst>
          </p:cNvPr>
          <p:cNvSpPr/>
          <p:nvPr/>
        </p:nvSpPr>
        <p:spPr>
          <a:xfrm>
            <a:off x="363671" y="4107467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Gemini Regulatory</a:t>
            </a:r>
          </a:p>
        </p:txBody>
      </p:sp>
      <p:sp>
        <p:nvSpPr>
          <p:cNvPr id="13" name="Rectangle: Rounded Corners 21">
            <a:extLst>
              <a:ext uri="{FF2B5EF4-FFF2-40B4-BE49-F238E27FC236}">
                <a16:creationId xmlns:a16="http://schemas.microsoft.com/office/drawing/2014/main" id="{C9F7DB39-EDAD-4FB9-AF4D-002628126BD1}"/>
              </a:ext>
            </a:extLst>
          </p:cNvPr>
          <p:cNvSpPr/>
          <p:nvPr/>
        </p:nvSpPr>
        <p:spPr>
          <a:xfrm>
            <a:off x="363680" y="3334532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Gemini Sustain</a:t>
            </a:r>
          </a:p>
        </p:txBody>
      </p: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96303852-F512-4A77-A691-22C940B17943}"/>
              </a:ext>
            </a:extLst>
          </p:cNvPr>
          <p:cNvSpPr/>
          <p:nvPr/>
        </p:nvSpPr>
        <p:spPr>
          <a:xfrm>
            <a:off x="1394527" y="720996"/>
            <a:ext cx="6897882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08BCC"/>
          </a:solidFill>
          <a:ln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 	JAN		FEB		MAR		APR</a:t>
            </a: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C6D9343C-EA51-45A2-AD1B-BD5A59C85D95}"/>
              </a:ext>
            </a:extLst>
          </p:cNvPr>
          <p:cNvCxnSpPr/>
          <p:nvPr/>
        </p:nvCxnSpPr>
        <p:spPr>
          <a:xfrm>
            <a:off x="1394527" y="1043364"/>
            <a:ext cx="28794" cy="3026935"/>
          </a:xfrm>
          <a:prstGeom prst="straightConnector1">
            <a:avLst/>
          </a:prstGeom>
          <a:noFill/>
          <a:ln w="9528" cap="flat">
            <a:solidFill>
              <a:srgbClr val="1C1045"/>
            </a:solidFill>
            <a:prstDash val="solid"/>
          </a:ln>
        </p:spPr>
      </p:cxnSp>
      <p:sp>
        <p:nvSpPr>
          <p:cNvPr id="16" name="Rectangle: Rounded Corners 29">
            <a:extLst>
              <a:ext uri="{FF2B5EF4-FFF2-40B4-BE49-F238E27FC236}">
                <a16:creationId xmlns:a16="http://schemas.microsoft.com/office/drawing/2014/main" id="{B604D7D7-C6D0-4175-A9A4-E6FF95715DAD}"/>
              </a:ext>
            </a:extLst>
          </p:cNvPr>
          <p:cNvSpPr/>
          <p:nvPr/>
        </p:nvSpPr>
        <p:spPr>
          <a:xfrm>
            <a:off x="1455721" y="1078853"/>
            <a:ext cx="1108847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IDR</a:t>
            </a:r>
          </a:p>
        </p:txBody>
      </p:sp>
      <p:sp>
        <p:nvSpPr>
          <p:cNvPr id="17" name="Isosceles Triangle 31">
            <a:extLst>
              <a:ext uri="{FF2B5EF4-FFF2-40B4-BE49-F238E27FC236}">
                <a16:creationId xmlns:a16="http://schemas.microsoft.com/office/drawing/2014/main" id="{684466B5-A489-46CE-8570-2CA7C7005FB2}"/>
              </a:ext>
            </a:extLst>
          </p:cNvPr>
          <p:cNvSpPr/>
          <p:nvPr/>
        </p:nvSpPr>
        <p:spPr>
          <a:xfrm>
            <a:off x="2594566" y="1078853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22</a:t>
            </a:r>
          </a:p>
        </p:txBody>
      </p:sp>
      <p:sp>
        <p:nvSpPr>
          <p:cNvPr id="18" name="Rectangle: Rounded Corners 32">
            <a:extLst>
              <a:ext uri="{FF2B5EF4-FFF2-40B4-BE49-F238E27FC236}">
                <a16:creationId xmlns:a16="http://schemas.microsoft.com/office/drawing/2014/main" id="{A87DB08E-B35A-48B1-A06F-0E9BA47E6A63}"/>
              </a:ext>
            </a:extLst>
          </p:cNvPr>
          <p:cNvSpPr/>
          <p:nvPr/>
        </p:nvSpPr>
        <p:spPr>
          <a:xfrm>
            <a:off x="3229195" y="1822962"/>
            <a:ext cx="3379900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IDR</a:t>
            </a:r>
          </a:p>
        </p:txBody>
      </p:sp>
      <p:sp>
        <p:nvSpPr>
          <p:cNvPr id="19" name="Isosceles Triangle 33">
            <a:extLst>
              <a:ext uri="{FF2B5EF4-FFF2-40B4-BE49-F238E27FC236}">
                <a16:creationId xmlns:a16="http://schemas.microsoft.com/office/drawing/2014/main" id="{3ED6ACFA-C565-4DDF-AE27-6853FFB91099}"/>
              </a:ext>
            </a:extLst>
          </p:cNvPr>
          <p:cNvSpPr/>
          <p:nvPr/>
        </p:nvSpPr>
        <p:spPr>
          <a:xfrm>
            <a:off x="7586546" y="1810513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16</a:t>
            </a:r>
          </a:p>
        </p:txBody>
      </p:sp>
      <p:sp>
        <p:nvSpPr>
          <p:cNvPr id="20" name="Rectangle: Rounded Corners 34">
            <a:extLst>
              <a:ext uri="{FF2B5EF4-FFF2-40B4-BE49-F238E27FC236}">
                <a16:creationId xmlns:a16="http://schemas.microsoft.com/office/drawing/2014/main" id="{8E37A734-8A65-46CE-8468-2944CAFE9563}"/>
              </a:ext>
            </a:extLst>
          </p:cNvPr>
          <p:cNvSpPr/>
          <p:nvPr/>
        </p:nvSpPr>
        <p:spPr>
          <a:xfrm>
            <a:off x="6656369" y="1822962"/>
            <a:ext cx="91117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Cutover</a:t>
            </a:r>
          </a:p>
        </p:txBody>
      </p:sp>
      <p:sp>
        <p:nvSpPr>
          <p:cNvPr id="21" name="Isosceles Triangle 35">
            <a:extLst>
              <a:ext uri="{FF2B5EF4-FFF2-40B4-BE49-F238E27FC236}">
                <a16:creationId xmlns:a16="http://schemas.microsoft.com/office/drawing/2014/main" id="{00700D05-506C-4BA3-A7D0-A50DCE0A751E}"/>
              </a:ext>
            </a:extLst>
          </p:cNvPr>
          <p:cNvSpPr/>
          <p:nvPr/>
        </p:nvSpPr>
        <p:spPr>
          <a:xfrm>
            <a:off x="6112658" y="2572446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26</a:t>
            </a:r>
          </a:p>
        </p:txBody>
      </p:sp>
      <p:sp>
        <p:nvSpPr>
          <p:cNvPr id="22" name="Isosceles Triangle 36">
            <a:extLst>
              <a:ext uri="{FF2B5EF4-FFF2-40B4-BE49-F238E27FC236}">
                <a16:creationId xmlns:a16="http://schemas.microsoft.com/office/drawing/2014/main" id="{A6BD6BDC-AB0F-4C2B-962E-C96B4514FAE3}"/>
              </a:ext>
            </a:extLst>
          </p:cNvPr>
          <p:cNvSpPr/>
          <p:nvPr/>
        </p:nvSpPr>
        <p:spPr>
          <a:xfrm>
            <a:off x="7813578" y="4107467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24</a:t>
            </a:r>
          </a:p>
        </p:txBody>
      </p:sp>
      <p:sp>
        <p:nvSpPr>
          <p:cNvPr id="23" name="Isosceles Triangle 37">
            <a:extLst>
              <a:ext uri="{FF2B5EF4-FFF2-40B4-BE49-F238E27FC236}">
                <a16:creationId xmlns:a16="http://schemas.microsoft.com/office/drawing/2014/main" id="{D35EE4F7-1402-464F-827C-BEF549BF7CE6}"/>
              </a:ext>
            </a:extLst>
          </p:cNvPr>
          <p:cNvSpPr/>
          <p:nvPr/>
        </p:nvSpPr>
        <p:spPr>
          <a:xfrm>
            <a:off x="6638422" y="2572446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</a:t>
            </a:r>
          </a:p>
        </p:txBody>
      </p:sp>
      <p:sp>
        <p:nvSpPr>
          <p:cNvPr id="24" name="Isosceles Triangle 38">
            <a:extLst>
              <a:ext uri="{FF2B5EF4-FFF2-40B4-BE49-F238E27FC236}">
                <a16:creationId xmlns:a16="http://schemas.microsoft.com/office/drawing/2014/main" id="{841824D0-1357-4EBE-9EFE-DAA0F4EA7803}"/>
              </a:ext>
            </a:extLst>
          </p:cNvPr>
          <p:cNvSpPr/>
          <p:nvPr/>
        </p:nvSpPr>
        <p:spPr>
          <a:xfrm>
            <a:off x="7016433" y="2572446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9</a:t>
            </a:r>
          </a:p>
        </p:txBody>
      </p:sp>
      <p:sp>
        <p:nvSpPr>
          <p:cNvPr id="25" name="Isosceles Triangle 39">
            <a:extLst>
              <a:ext uri="{FF2B5EF4-FFF2-40B4-BE49-F238E27FC236}">
                <a16:creationId xmlns:a16="http://schemas.microsoft.com/office/drawing/2014/main" id="{CA89D0B7-F0FF-4FF2-809A-74B9A9F742D0}"/>
              </a:ext>
            </a:extLst>
          </p:cNvPr>
          <p:cNvSpPr/>
          <p:nvPr/>
        </p:nvSpPr>
        <p:spPr>
          <a:xfrm>
            <a:off x="7385741" y="2572446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16</a:t>
            </a:r>
          </a:p>
        </p:txBody>
      </p:sp>
      <p:sp>
        <p:nvSpPr>
          <p:cNvPr id="26" name="Isosceles Triangle 40">
            <a:extLst>
              <a:ext uri="{FF2B5EF4-FFF2-40B4-BE49-F238E27FC236}">
                <a16:creationId xmlns:a16="http://schemas.microsoft.com/office/drawing/2014/main" id="{008E22FD-00B2-45DF-86C7-B8EA08A2EF09}"/>
              </a:ext>
            </a:extLst>
          </p:cNvPr>
          <p:cNvSpPr/>
          <p:nvPr/>
        </p:nvSpPr>
        <p:spPr>
          <a:xfrm>
            <a:off x="7567541" y="2953493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19</a:t>
            </a:r>
          </a:p>
        </p:txBody>
      </p:sp>
      <p:cxnSp>
        <p:nvCxnSpPr>
          <p:cNvPr id="27" name="Connector: Elbow 42">
            <a:extLst>
              <a:ext uri="{FF2B5EF4-FFF2-40B4-BE49-F238E27FC236}">
                <a16:creationId xmlns:a16="http://schemas.microsoft.com/office/drawing/2014/main" id="{95D86111-ED8C-4D86-A545-E117E7851338}"/>
              </a:ext>
            </a:extLst>
          </p:cNvPr>
          <p:cNvCxnSpPr>
            <a:cxnSpLocks/>
            <a:stCxn id="21" idx="9"/>
            <a:endCxn id="19" idx="2"/>
          </p:cNvCxnSpPr>
          <p:nvPr/>
        </p:nvCxnSpPr>
        <p:spPr>
          <a:xfrm flipV="1">
            <a:off x="6396165" y="2132889"/>
            <a:ext cx="1379386" cy="600745"/>
          </a:xfrm>
          <a:prstGeom prst="bentConnector2">
            <a:avLst/>
          </a:prstGeom>
          <a:noFill/>
          <a:ln w="12700" cap="flat">
            <a:solidFill>
              <a:srgbClr val="FF0000"/>
            </a:solidFill>
            <a:prstDash val="solid"/>
          </a:ln>
        </p:spPr>
      </p:cxnSp>
      <p:sp>
        <p:nvSpPr>
          <p:cNvPr id="28" name="Isosceles Triangle 44">
            <a:extLst>
              <a:ext uri="{FF2B5EF4-FFF2-40B4-BE49-F238E27FC236}">
                <a16:creationId xmlns:a16="http://schemas.microsoft.com/office/drawing/2014/main" id="{34430AB2-B8CF-4952-A491-525E23515253}"/>
              </a:ext>
            </a:extLst>
          </p:cNvPr>
          <p:cNvSpPr/>
          <p:nvPr/>
        </p:nvSpPr>
        <p:spPr>
          <a:xfrm>
            <a:off x="4479414" y="2177533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27</a:t>
            </a:r>
          </a:p>
        </p:txBody>
      </p:sp>
      <p:sp>
        <p:nvSpPr>
          <p:cNvPr id="29" name="Rectangle: Rounded Corners 45">
            <a:extLst>
              <a:ext uri="{FF2B5EF4-FFF2-40B4-BE49-F238E27FC236}">
                <a16:creationId xmlns:a16="http://schemas.microsoft.com/office/drawing/2014/main" id="{2FF8F4D2-4DC0-4557-A030-06AB47CF90EE}"/>
              </a:ext>
            </a:extLst>
          </p:cNvPr>
          <p:cNvSpPr/>
          <p:nvPr/>
        </p:nvSpPr>
        <p:spPr>
          <a:xfrm>
            <a:off x="2318444" y="2180549"/>
            <a:ext cx="21216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IDR</a:t>
            </a:r>
          </a:p>
        </p:txBody>
      </p:sp>
      <p:sp>
        <p:nvSpPr>
          <p:cNvPr id="30" name="Rectangle: Rounded Corners 46">
            <a:extLst>
              <a:ext uri="{FF2B5EF4-FFF2-40B4-BE49-F238E27FC236}">
                <a16:creationId xmlns:a16="http://schemas.microsoft.com/office/drawing/2014/main" id="{78147432-5A8B-4BCE-9DB5-CC66CF92FC01}"/>
              </a:ext>
            </a:extLst>
          </p:cNvPr>
          <p:cNvSpPr/>
          <p:nvPr/>
        </p:nvSpPr>
        <p:spPr>
          <a:xfrm>
            <a:off x="1451522" y="4107467"/>
            <a:ext cx="5265815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Test</a:t>
            </a:r>
          </a:p>
        </p:txBody>
      </p:sp>
      <p:sp>
        <p:nvSpPr>
          <p:cNvPr id="31" name="Rectangle: Rounded Corners 47">
            <a:extLst>
              <a:ext uri="{FF2B5EF4-FFF2-40B4-BE49-F238E27FC236}">
                <a16:creationId xmlns:a16="http://schemas.microsoft.com/office/drawing/2014/main" id="{D9FC79E8-24DE-4895-9843-EA93C69BE334}"/>
              </a:ext>
            </a:extLst>
          </p:cNvPr>
          <p:cNvSpPr/>
          <p:nvPr/>
        </p:nvSpPr>
        <p:spPr>
          <a:xfrm>
            <a:off x="6754914" y="4107467"/>
            <a:ext cx="1058673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IDR</a:t>
            </a:r>
          </a:p>
        </p:txBody>
      </p:sp>
      <p:sp>
        <p:nvSpPr>
          <p:cNvPr id="33" name="TextBox 51">
            <a:extLst>
              <a:ext uri="{FF2B5EF4-FFF2-40B4-BE49-F238E27FC236}">
                <a16:creationId xmlns:a16="http://schemas.microsoft.com/office/drawing/2014/main" id="{A8EED7F9-F256-40D6-9BC0-910AC9D48F10}"/>
              </a:ext>
            </a:extLst>
          </p:cNvPr>
          <p:cNvSpPr txBox="1"/>
          <p:nvPr/>
        </p:nvSpPr>
        <p:spPr>
          <a:xfrm>
            <a:off x="7101710" y="3694113"/>
            <a:ext cx="889580" cy="227996"/>
          </a:xfrm>
          <a:prstGeom prst="rect">
            <a:avLst/>
          </a:prstGeom>
          <a:solidFill>
            <a:srgbClr val="F5F5F5"/>
          </a:solidFill>
          <a:ln w="9528">
            <a:solidFill>
              <a:srgbClr val="002060"/>
            </a:solidFill>
            <a:prstDash val="solid"/>
          </a:ln>
        </p:spPr>
        <p:txBody>
          <a:bodyPr vert="horz" wrap="square" lIns="0" tIns="12685" rIns="0" bIns="0" anchor="t" anchorCtr="0" compatLnSpc="1">
            <a:spAutoFit/>
          </a:bodyPr>
          <a:lstStyle/>
          <a:p>
            <a:pPr marL="12046" defTabSz="913303">
              <a:spcBef>
                <a:spcPts val="100"/>
              </a:spcBef>
              <a:tabLst>
                <a:tab pos="16235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002060"/>
                </a:solidFill>
                <a:cs typeface="Poppins-Medium"/>
              </a:rPr>
              <a:t>Single Sign On (likely to move right)</a:t>
            </a:r>
          </a:p>
        </p:txBody>
      </p:sp>
      <p:cxnSp>
        <p:nvCxnSpPr>
          <p:cNvPr id="34" name="Straight Arrow Connector 54">
            <a:extLst>
              <a:ext uri="{FF2B5EF4-FFF2-40B4-BE49-F238E27FC236}">
                <a16:creationId xmlns:a16="http://schemas.microsoft.com/office/drawing/2014/main" id="{2D0B0A88-CE67-49C1-A26E-134780D92ABC}"/>
              </a:ext>
            </a:extLst>
          </p:cNvPr>
          <p:cNvCxnSpPr>
            <a:cxnSpLocks/>
            <a:stCxn id="32" idx="9"/>
          </p:cNvCxnSpPr>
          <p:nvPr/>
        </p:nvCxnSpPr>
        <p:spPr>
          <a:xfrm>
            <a:off x="8085801" y="3482722"/>
            <a:ext cx="561573" cy="0"/>
          </a:xfrm>
          <a:prstGeom prst="straightConnector1">
            <a:avLst/>
          </a:prstGeom>
          <a:noFill/>
          <a:ln w="9528" cap="flat">
            <a:solidFill>
              <a:srgbClr val="1C1045"/>
            </a:solidFill>
            <a:prstDash val="solid"/>
            <a:tailEnd type="arrow"/>
          </a:ln>
        </p:spPr>
      </p:cxnSp>
      <p:sp>
        <p:nvSpPr>
          <p:cNvPr id="35" name="Isosceles Triangle 56">
            <a:extLst>
              <a:ext uri="{FF2B5EF4-FFF2-40B4-BE49-F238E27FC236}">
                <a16:creationId xmlns:a16="http://schemas.microsoft.com/office/drawing/2014/main" id="{E3412783-26F6-4968-94C3-60D182EBE684}"/>
              </a:ext>
            </a:extLst>
          </p:cNvPr>
          <p:cNvSpPr/>
          <p:nvPr/>
        </p:nvSpPr>
        <p:spPr>
          <a:xfrm>
            <a:off x="4506170" y="3334532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27</a:t>
            </a:r>
          </a:p>
        </p:txBody>
      </p:sp>
      <p:sp>
        <p:nvSpPr>
          <p:cNvPr id="36" name="Isosceles Triangle 57">
            <a:extLst>
              <a:ext uri="{FF2B5EF4-FFF2-40B4-BE49-F238E27FC236}">
                <a16:creationId xmlns:a16="http://schemas.microsoft.com/office/drawing/2014/main" id="{D7D4B845-87DF-415C-ADE3-F2A50546BAB8}"/>
              </a:ext>
            </a:extLst>
          </p:cNvPr>
          <p:cNvSpPr/>
          <p:nvPr/>
        </p:nvSpPr>
        <p:spPr>
          <a:xfrm>
            <a:off x="5374818" y="3340558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13</a:t>
            </a:r>
          </a:p>
        </p:txBody>
      </p:sp>
      <p:sp>
        <p:nvSpPr>
          <p:cNvPr id="37" name="Isosceles Triangle 58">
            <a:extLst>
              <a:ext uri="{FF2B5EF4-FFF2-40B4-BE49-F238E27FC236}">
                <a16:creationId xmlns:a16="http://schemas.microsoft.com/office/drawing/2014/main" id="{80E3C110-9D80-4115-A464-D5BDBD0B28EE}"/>
              </a:ext>
            </a:extLst>
          </p:cNvPr>
          <p:cNvSpPr/>
          <p:nvPr/>
        </p:nvSpPr>
        <p:spPr>
          <a:xfrm>
            <a:off x="4938371" y="3337755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6</a:t>
            </a:r>
          </a:p>
        </p:txBody>
      </p:sp>
      <p:sp>
        <p:nvSpPr>
          <p:cNvPr id="38" name="Isosceles Triangle 59">
            <a:extLst>
              <a:ext uri="{FF2B5EF4-FFF2-40B4-BE49-F238E27FC236}">
                <a16:creationId xmlns:a16="http://schemas.microsoft.com/office/drawing/2014/main" id="{3B99E73D-8364-4AB6-A9C5-DBEEB6F80FB1}"/>
              </a:ext>
            </a:extLst>
          </p:cNvPr>
          <p:cNvSpPr/>
          <p:nvPr/>
        </p:nvSpPr>
        <p:spPr>
          <a:xfrm>
            <a:off x="5807151" y="3340558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20</a:t>
            </a:r>
          </a:p>
        </p:txBody>
      </p:sp>
      <p:sp>
        <p:nvSpPr>
          <p:cNvPr id="39" name="Right Brace 60">
            <a:extLst>
              <a:ext uri="{FF2B5EF4-FFF2-40B4-BE49-F238E27FC236}">
                <a16:creationId xmlns:a16="http://schemas.microsoft.com/office/drawing/2014/main" id="{8090195F-7C47-4A00-B1F0-F92D0184E0C5}"/>
              </a:ext>
            </a:extLst>
          </p:cNvPr>
          <p:cNvSpPr/>
          <p:nvPr/>
        </p:nvSpPr>
        <p:spPr>
          <a:xfrm rot="16200004">
            <a:off x="5263823" y="2536822"/>
            <a:ext cx="152917" cy="1442504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9528" cap="flat">
            <a:solidFill>
              <a:srgbClr val="1C1045"/>
            </a:solidFill>
            <a:prstDash val="solid"/>
          </a:ln>
        </p:spPr>
        <p:txBody>
          <a:bodyPr vert="horz" wrap="square" lIns="91327" tIns="45664" rIns="91327" bIns="45664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99">
              <a:solidFill>
                <a:srgbClr val="F5F5F5"/>
              </a:solidFill>
            </a:endParaRPr>
          </a:p>
        </p:txBody>
      </p:sp>
      <p:sp>
        <p:nvSpPr>
          <p:cNvPr id="40" name="TextBox 62">
            <a:extLst>
              <a:ext uri="{FF2B5EF4-FFF2-40B4-BE49-F238E27FC236}">
                <a16:creationId xmlns:a16="http://schemas.microsoft.com/office/drawing/2014/main" id="{F38383CF-144B-41E1-96FF-35688041A993}"/>
              </a:ext>
            </a:extLst>
          </p:cNvPr>
          <p:cNvSpPr txBox="1"/>
          <p:nvPr/>
        </p:nvSpPr>
        <p:spPr>
          <a:xfrm>
            <a:off x="4840383" y="3068907"/>
            <a:ext cx="1130245" cy="227988"/>
          </a:xfrm>
          <a:prstGeom prst="rect">
            <a:avLst/>
          </a:prstGeom>
          <a:solidFill>
            <a:srgbClr val="F5F5F5"/>
          </a:solidFill>
          <a:ln w="9528">
            <a:solidFill>
              <a:srgbClr val="002060"/>
            </a:solidFill>
            <a:prstDash val="solid"/>
          </a:ln>
        </p:spPr>
        <p:txBody>
          <a:bodyPr vert="horz" wrap="square" lIns="0" tIns="12685" rIns="0" bIns="0" anchor="t" anchorCtr="0" compatLnSpc="1">
            <a:spAutoFit/>
          </a:bodyPr>
          <a:lstStyle/>
          <a:p>
            <a:pPr marL="12046" defTabSz="913303">
              <a:spcBef>
                <a:spcPts val="100"/>
              </a:spcBef>
              <a:tabLst>
                <a:tab pos="16235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002060"/>
                </a:solidFill>
                <a:cs typeface="Poppins-Medium"/>
              </a:rPr>
              <a:t>SiteMinder Upgrade (4 nodes)</a:t>
            </a:r>
          </a:p>
        </p:txBody>
      </p:sp>
      <p:sp>
        <p:nvSpPr>
          <p:cNvPr id="43" name="Isosceles Triangle 68">
            <a:extLst>
              <a:ext uri="{FF2B5EF4-FFF2-40B4-BE49-F238E27FC236}">
                <a16:creationId xmlns:a16="http://schemas.microsoft.com/office/drawing/2014/main" id="{C3AD30C5-BE82-4799-8D81-43550E18B4EA}"/>
              </a:ext>
            </a:extLst>
          </p:cNvPr>
          <p:cNvSpPr/>
          <p:nvPr/>
        </p:nvSpPr>
        <p:spPr>
          <a:xfrm>
            <a:off x="6264758" y="3738809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27</a:t>
            </a:r>
          </a:p>
        </p:txBody>
      </p:sp>
      <p:cxnSp>
        <p:nvCxnSpPr>
          <p:cNvPr id="44" name="Connector: Elbow 70">
            <a:extLst>
              <a:ext uri="{FF2B5EF4-FFF2-40B4-BE49-F238E27FC236}">
                <a16:creationId xmlns:a16="http://schemas.microsoft.com/office/drawing/2014/main" id="{90AB6ED1-5441-49E3-A4B1-0794734FD234}"/>
              </a:ext>
            </a:extLst>
          </p:cNvPr>
          <p:cNvCxnSpPr>
            <a:cxnSpLocks/>
          </p:cNvCxnSpPr>
          <p:nvPr/>
        </p:nvCxnSpPr>
        <p:spPr>
          <a:xfrm>
            <a:off x="4789712" y="3482514"/>
            <a:ext cx="3212906" cy="611747"/>
          </a:xfrm>
          <a:prstGeom prst="bentConnector2">
            <a:avLst/>
          </a:prstGeom>
          <a:noFill/>
          <a:ln w="12701" cap="flat">
            <a:solidFill>
              <a:srgbClr val="FF0000"/>
            </a:solidFill>
            <a:prstDash val="solid"/>
          </a:ln>
        </p:spPr>
      </p:cxnSp>
      <p:sp>
        <p:nvSpPr>
          <p:cNvPr id="45" name="Rectangle: Rounded Corners 72">
            <a:extLst>
              <a:ext uri="{FF2B5EF4-FFF2-40B4-BE49-F238E27FC236}">
                <a16:creationId xmlns:a16="http://schemas.microsoft.com/office/drawing/2014/main" id="{AD398C54-55EF-4ADC-A10C-479C59D9930E}"/>
              </a:ext>
            </a:extLst>
          </p:cNvPr>
          <p:cNvSpPr/>
          <p:nvPr/>
        </p:nvSpPr>
        <p:spPr>
          <a:xfrm>
            <a:off x="362966" y="1452735"/>
            <a:ext cx="964841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Minor Release 11 TBC</a:t>
            </a:r>
          </a:p>
        </p:txBody>
      </p:sp>
      <p:sp>
        <p:nvSpPr>
          <p:cNvPr id="46" name="Isosceles Triangle 73">
            <a:extLst>
              <a:ext uri="{FF2B5EF4-FFF2-40B4-BE49-F238E27FC236}">
                <a16:creationId xmlns:a16="http://schemas.microsoft.com/office/drawing/2014/main" id="{F5242B9F-72A8-4536-877F-80F30A982080}"/>
              </a:ext>
            </a:extLst>
          </p:cNvPr>
          <p:cNvSpPr/>
          <p:nvPr/>
        </p:nvSpPr>
        <p:spPr>
          <a:xfrm>
            <a:off x="6150927" y="1454826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22</a:t>
            </a:r>
          </a:p>
        </p:txBody>
      </p:sp>
      <p:sp>
        <p:nvSpPr>
          <p:cNvPr id="49" name="Callout: Double Bent Line 48">
            <a:extLst>
              <a:ext uri="{FF2B5EF4-FFF2-40B4-BE49-F238E27FC236}">
                <a16:creationId xmlns:a16="http://schemas.microsoft.com/office/drawing/2014/main" id="{CAAECCF1-FD18-4D4B-AF2A-296F71F33ACB}"/>
              </a:ext>
            </a:extLst>
          </p:cNvPr>
          <p:cNvSpPr/>
          <p:nvPr/>
        </p:nvSpPr>
        <p:spPr>
          <a:xfrm>
            <a:off x="4118144" y="2682434"/>
            <a:ext cx="693872" cy="35360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4309"/>
              <a:gd name="adj6" fmla="val -14717"/>
              <a:gd name="adj7" fmla="val -50498"/>
              <a:gd name="adj8" fmla="val 89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">
                <a:cs typeface="Poppins Light" panose="00000400000000000000" pitchFamily="2" charset="0"/>
              </a:rPr>
              <a:t>Delay to Post M2C means additional testing</a:t>
            </a:r>
          </a:p>
        </p:txBody>
      </p:sp>
      <p:sp>
        <p:nvSpPr>
          <p:cNvPr id="50" name="Callout: Double Bent Line 49">
            <a:extLst>
              <a:ext uri="{FF2B5EF4-FFF2-40B4-BE49-F238E27FC236}">
                <a16:creationId xmlns:a16="http://schemas.microsoft.com/office/drawing/2014/main" id="{77EDE056-880C-420D-9F10-3A7A27A5DB44}"/>
              </a:ext>
            </a:extLst>
          </p:cNvPr>
          <p:cNvSpPr/>
          <p:nvPr/>
        </p:nvSpPr>
        <p:spPr>
          <a:xfrm>
            <a:off x="6701107" y="2972367"/>
            <a:ext cx="854516" cy="45051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5232"/>
              <a:gd name="adj8" fmla="val -26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">
                <a:cs typeface="Poppins Light" panose="00000400000000000000" pitchFamily="2" charset="0"/>
              </a:rPr>
              <a:t>FWACV Consequential Changes to Gemini</a:t>
            </a:r>
          </a:p>
        </p:txBody>
      </p:sp>
      <p:sp>
        <p:nvSpPr>
          <p:cNvPr id="53" name="Rectangle: Rounded Corners 47">
            <a:extLst>
              <a:ext uri="{FF2B5EF4-FFF2-40B4-BE49-F238E27FC236}">
                <a16:creationId xmlns:a16="http://schemas.microsoft.com/office/drawing/2014/main" id="{45923DC4-50B1-46BD-A4CA-FDE6F40EAA8C}"/>
              </a:ext>
            </a:extLst>
          </p:cNvPr>
          <p:cNvSpPr/>
          <p:nvPr/>
        </p:nvSpPr>
        <p:spPr>
          <a:xfrm>
            <a:off x="5787698" y="3738809"/>
            <a:ext cx="484256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IDR</a:t>
            </a:r>
          </a:p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22/03/22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9A582546-D84B-43A6-9A7F-1212DC021F03}"/>
              </a:ext>
            </a:extLst>
          </p:cNvPr>
          <p:cNvCxnSpPr>
            <a:cxnSpLocks/>
            <a:stCxn id="32" idx="5"/>
          </p:cNvCxnSpPr>
          <p:nvPr/>
        </p:nvCxnSpPr>
        <p:spPr>
          <a:xfrm rot="10800000" flipV="1">
            <a:off x="6451175" y="3482722"/>
            <a:ext cx="1445611" cy="21365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32">
            <a:extLst>
              <a:ext uri="{FF2B5EF4-FFF2-40B4-BE49-F238E27FC236}">
                <a16:creationId xmlns:a16="http://schemas.microsoft.com/office/drawing/2014/main" id="{6B39E9E3-54C4-4CE3-8A84-A5BD86354CD9}"/>
              </a:ext>
            </a:extLst>
          </p:cNvPr>
          <p:cNvSpPr/>
          <p:nvPr/>
        </p:nvSpPr>
        <p:spPr>
          <a:xfrm>
            <a:off x="1455591" y="1452735"/>
            <a:ext cx="4654522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 flip="none" rotWithShape="1">
            <a:gsLst>
              <a:gs pos="0">
                <a:srgbClr val="7457D4">
                  <a:tint val="66000"/>
                  <a:satMod val="160000"/>
                </a:srgbClr>
              </a:gs>
              <a:gs pos="50000">
                <a:srgbClr val="7457D4">
                  <a:tint val="44500"/>
                  <a:satMod val="160000"/>
                </a:srgbClr>
              </a:gs>
              <a:gs pos="100000">
                <a:srgbClr val="7457D4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  <a:prstDash val="sysDash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IDR</a:t>
            </a:r>
          </a:p>
        </p:txBody>
      </p:sp>
      <p:sp>
        <p:nvSpPr>
          <p:cNvPr id="48" name="Callout: Double Bent Line 47">
            <a:extLst>
              <a:ext uri="{FF2B5EF4-FFF2-40B4-BE49-F238E27FC236}">
                <a16:creationId xmlns:a16="http://schemas.microsoft.com/office/drawing/2014/main" id="{16B37677-B827-4B9A-86E9-83CD77A18B16}"/>
              </a:ext>
            </a:extLst>
          </p:cNvPr>
          <p:cNvSpPr/>
          <p:nvPr/>
        </p:nvSpPr>
        <p:spPr>
          <a:xfrm>
            <a:off x="6609095" y="1089133"/>
            <a:ext cx="812423" cy="35360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16717"/>
              <a:gd name="adj8" fmla="val 54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">
                <a:cs typeface="Poppins Light" panose="00000400000000000000" pitchFamily="2" charset="0"/>
              </a:rPr>
              <a:t>Delays impact CSSC DM without break of DEP</a:t>
            </a:r>
          </a:p>
        </p:txBody>
      </p:sp>
      <p:sp>
        <p:nvSpPr>
          <p:cNvPr id="56" name="Callout: Double Bent Line 55">
            <a:extLst>
              <a:ext uri="{FF2B5EF4-FFF2-40B4-BE49-F238E27FC236}">
                <a16:creationId xmlns:a16="http://schemas.microsoft.com/office/drawing/2014/main" id="{99271BC6-1778-4D89-B098-CC131814685B}"/>
              </a:ext>
            </a:extLst>
          </p:cNvPr>
          <p:cNvSpPr/>
          <p:nvPr/>
        </p:nvSpPr>
        <p:spPr>
          <a:xfrm>
            <a:off x="7761057" y="1121810"/>
            <a:ext cx="854516" cy="45051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9313"/>
              <a:gd name="adj8" fmla="val -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">
                <a:cs typeface="Poppins Light" panose="00000400000000000000" pitchFamily="2" charset="0"/>
              </a:rPr>
              <a:t>Risk to CSSC Go-Live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5FA152-2A04-40F5-BD32-C1C462370441}"/>
              </a:ext>
            </a:extLst>
          </p:cNvPr>
          <p:cNvSpPr/>
          <p:nvPr/>
        </p:nvSpPr>
        <p:spPr>
          <a:xfrm>
            <a:off x="6018455" y="2523849"/>
            <a:ext cx="1795122" cy="4236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9"/>
          </a:p>
        </p:txBody>
      </p:sp>
      <p:sp>
        <p:nvSpPr>
          <p:cNvPr id="58" name="Callout: Double Bent Line 57">
            <a:extLst>
              <a:ext uri="{FF2B5EF4-FFF2-40B4-BE49-F238E27FC236}">
                <a16:creationId xmlns:a16="http://schemas.microsoft.com/office/drawing/2014/main" id="{9B5E53FD-B4DE-46A4-AEEC-671BB0D782CD}"/>
              </a:ext>
            </a:extLst>
          </p:cNvPr>
          <p:cNvSpPr/>
          <p:nvPr/>
        </p:nvSpPr>
        <p:spPr>
          <a:xfrm>
            <a:off x="8161464" y="2130282"/>
            <a:ext cx="854516" cy="450515"/>
          </a:xfrm>
          <a:prstGeom prst="borderCallout3">
            <a:avLst>
              <a:gd name="adj1" fmla="val 104796"/>
              <a:gd name="adj2" fmla="val 60377"/>
              <a:gd name="adj3" fmla="val 141673"/>
              <a:gd name="adj4" fmla="val 60465"/>
              <a:gd name="adj5" fmla="val 145885"/>
              <a:gd name="adj6" fmla="val -10111"/>
              <a:gd name="adj7" fmla="val 139065"/>
              <a:gd name="adj8" fmla="val -40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">
                <a:cs typeface="Poppins Light" panose="00000400000000000000" pitchFamily="2" charset="0"/>
              </a:rPr>
              <a:t>Subject to movement based on Ofgem discussions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C301C10-9252-47D8-B2CF-374D399B0379}"/>
              </a:ext>
            </a:extLst>
          </p:cNvPr>
          <p:cNvSpPr/>
          <p:nvPr/>
        </p:nvSpPr>
        <p:spPr>
          <a:xfrm>
            <a:off x="1505230" y="4485878"/>
            <a:ext cx="6868865" cy="309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99">
                <a:cs typeface="Poppins Light" panose="00000400000000000000" pitchFamily="2" charset="0"/>
              </a:rPr>
              <a:t>SOLR, Nov 22 Release Design and BAU Processes</a:t>
            </a:r>
          </a:p>
        </p:txBody>
      </p:sp>
      <p:sp>
        <p:nvSpPr>
          <p:cNvPr id="62" name="Isosceles Triangle 59">
            <a:extLst>
              <a:ext uri="{FF2B5EF4-FFF2-40B4-BE49-F238E27FC236}">
                <a16:creationId xmlns:a16="http://schemas.microsoft.com/office/drawing/2014/main" id="{D3187AB7-73D8-444A-9E2C-093F7695C7D1}"/>
              </a:ext>
            </a:extLst>
          </p:cNvPr>
          <p:cNvSpPr/>
          <p:nvPr/>
        </p:nvSpPr>
        <p:spPr>
          <a:xfrm>
            <a:off x="6587894" y="4472779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1</a:t>
            </a:r>
          </a:p>
        </p:txBody>
      </p:sp>
      <p:sp>
        <p:nvSpPr>
          <p:cNvPr id="63" name="Isosceles Triangle 59">
            <a:extLst>
              <a:ext uri="{FF2B5EF4-FFF2-40B4-BE49-F238E27FC236}">
                <a16:creationId xmlns:a16="http://schemas.microsoft.com/office/drawing/2014/main" id="{E25416C4-0EA5-424C-AB0E-FD47914FAB86}"/>
              </a:ext>
            </a:extLst>
          </p:cNvPr>
          <p:cNvSpPr/>
          <p:nvPr/>
        </p:nvSpPr>
        <p:spPr>
          <a:xfrm>
            <a:off x="6172218" y="4483058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249CB9-882E-41E2-B329-1E2F6864A498}"/>
              </a:ext>
            </a:extLst>
          </p:cNvPr>
          <p:cNvSpPr txBox="1"/>
          <p:nvPr/>
        </p:nvSpPr>
        <p:spPr>
          <a:xfrm>
            <a:off x="6065090" y="4821229"/>
            <a:ext cx="592264" cy="33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99">
                <a:cs typeface="Poppins Light" panose="00000400000000000000" pitchFamily="2" charset="0"/>
              </a:rPr>
              <a:t>Clock Change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F1D8D6-5987-43CB-AE44-B51C51C3DE99}"/>
              </a:ext>
            </a:extLst>
          </p:cNvPr>
          <p:cNvSpPr txBox="1"/>
          <p:nvPr/>
        </p:nvSpPr>
        <p:spPr>
          <a:xfrm>
            <a:off x="6504278" y="4820445"/>
            <a:ext cx="545240" cy="33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99" dirty="0">
                <a:cs typeface="Poppins Light" panose="00000400000000000000" pitchFamily="2" charset="0"/>
              </a:rPr>
              <a:t>See Slide 8</a:t>
            </a:r>
          </a:p>
        </p:txBody>
      </p:sp>
      <p:sp>
        <p:nvSpPr>
          <p:cNvPr id="66" name="Isosceles Triangle 59">
            <a:extLst>
              <a:ext uri="{FF2B5EF4-FFF2-40B4-BE49-F238E27FC236}">
                <a16:creationId xmlns:a16="http://schemas.microsoft.com/office/drawing/2014/main" id="{A45A36E5-7BD0-4C79-92B7-DDA8435AF978}"/>
              </a:ext>
            </a:extLst>
          </p:cNvPr>
          <p:cNvSpPr/>
          <p:nvPr/>
        </p:nvSpPr>
        <p:spPr>
          <a:xfrm>
            <a:off x="5791665" y="4483058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>
                <a:solidFill>
                  <a:srgbClr val="F5F5F5"/>
                </a:solidFill>
              </a:rPr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5FD05D-1A2C-4F34-8422-B982A1602886}"/>
              </a:ext>
            </a:extLst>
          </p:cNvPr>
          <p:cNvSpPr txBox="1"/>
          <p:nvPr/>
        </p:nvSpPr>
        <p:spPr>
          <a:xfrm>
            <a:off x="5709397" y="4815467"/>
            <a:ext cx="555361" cy="33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99" dirty="0">
                <a:cs typeface="Poppins Light" panose="00000400000000000000" pitchFamily="2" charset="0"/>
              </a:rPr>
              <a:t>FYAQ Jobs</a:t>
            </a:r>
          </a:p>
        </p:txBody>
      </p:sp>
      <p:sp>
        <p:nvSpPr>
          <p:cNvPr id="71" name="Isosceles Triangle 59">
            <a:extLst>
              <a:ext uri="{FF2B5EF4-FFF2-40B4-BE49-F238E27FC236}">
                <a16:creationId xmlns:a16="http://schemas.microsoft.com/office/drawing/2014/main" id="{7C703D7E-FAAC-4EE1-ADBC-E3D5C94ACF40}"/>
              </a:ext>
            </a:extLst>
          </p:cNvPr>
          <p:cNvSpPr/>
          <p:nvPr/>
        </p:nvSpPr>
        <p:spPr>
          <a:xfrm>
            <a:off x="95607" y="4565153"/>
            <a:ext cx="378010" cy="32237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99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5FC45A-37AB-4DF6-AA67-A25D2D9E4AA2}"/>
              </a:ext>
            </a:extLst>
          </p:cNvPr>
          <p:cNvSpPr txBox="1"/>
          <p:nvPr/>
        </p:nvSpPr>
        <p:spPr>
          <a:xfrm>
            <a:off x="450035" y="4590270"/>
            <a:ext cx="1023500" cy="46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99">
                <a:cs typeface="Poppins Light" panose="00000400000000000000" pitchFamily="2" charset="0"/>
              </a:rPr>
              <a:t>SOLR - Bulb timescales unknown </a:t>
            </a:r>
          </a:p>
        </p:txBody>
      </p:sp>
      <p:cxnSp>
        <p:nvCxnSpPr>
          <p:cNvPr id="42" name="Connector: Elbow 67">
            <a:extLst>
              <a:ext uri="{FF2B5EF4-FFF2-40B4-BE49-F238E27FC236}">
                <a16:creationId xmlns:a16="http://schemas.microsoft.com/office/drawing/2014/main" id="{73EEBE42-FEDF-465A-8724-D149DE3AD2DA}"/>
              </a:ext>
            </a:extLst>
          </p:cNvPr>
          <p:cNvCxnSpPr>
            <a:cxnSpLocks/>
            <a:stCxn id="28" idx="0"/>
            <a:endCxn id="21" idx="0"/>
          </p:cNvCxnSpPr>
          <p:nvPr/>
        </p:nvCxnSpPr>
        <p:spPr>
          <a:xfrm rot="16200000" flipH="1">
            <a:off x="5287584" y="1558367"/>
            <a:ext cx="394913" cy="1633244"/>
          </a:xfrm>
          <a:prstGeom prst="bentConnector3">
            <a:avLst>
              <a:gd name="adj1" fmla="val -143042"/>
            </a:avLst>
          </a:prstGeom>
          <a:noFill/>
          <a:ln w="12701" cap="flat">
            <a:solidFill>
              <a:srgbClr val="FF0000"/>
            </a:solidFill>
            <a:prstDash val="solid"/>
          </a:ln>
        </p:spPr>
      </p:cxnSp>
      <p:sp>
        <p:nvSpPr>
          <p:cNvPr id="73" name="Rectangle: Rounded Corners 32">
            <a:extLst>
              <a:ext uri="{FF2B5EF4-FFF2-40B4-BE49-F238E27FC236}">
                <a16:creationId xmlns:a16="http://schemas.microsoft.com/office/drawing/2014/main" id="{7477BB2D-0359-4E82-A54E-6FAB963EC501}"/>
              </a:ext>
            </a:extLst>
          </p:cNvPr>
          <p:cNvSpPr/>
          <p:nvPr/>
        </p:nvSpPr>
        <p:spPr>
          <a:xfrm>
            <a:off x="1439004" y="1820912"/>
            <a:ext cx="1732687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Test</a:t>
            </a:r>
          </a:p>
        </p:txBody>
      </p:sp>
      <p:sp>
        <p:nvSpPr>
          <p:cNvPr id="74" name="Rectangle: Rounded Corners 46">
            <a:extLst>
              <a:ext uri="{FF2B5EF4-FFF2-40B4-BE49-F238E27FC236}">
                <a16:creationId xmlns:a16="http://schemas.microsoft.com/office/drawing/2014/main" id="{DC3FC69F-2E20-4FCA-9186-E721EF531830}"/>
              </a:ext>
            </a:extLst>
          </p:cNvPr>
          <p:cNvSpPr/>
          <p:nvPr/>
        </p:nvSpPr>
        <p:spPr>
          <a:xfrm>
            <a:off x="1473535" y="3729056"/>
            <a:ext cx="4279293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Parallel run and Test</a:t>
            </a:r>
          </a:p>
        </p:txBody>
      </p:sp>
      <p:sp>
        <p:nvSpPr>
          <p:cNvPr id="51" name="Callout: Double Bent Line 50">
            <a:extLst>
              <a:ext uri="{FF2B5EF4-FFF2-40B4-BE49-F238E27FC236}">
                <a16:creationId xmlns:a16="http://schemas.microsoft.com/office/drawing/2014/main" id="{EA41DFBA-CC50-4EBD-9046-D7F876D629EF}"/>
              </a:ext>
            </a:extLst>
          </p:cNvPr>
          <p:cNvSpPr/>
          <p:nvPr/>
        </p:nvSpPr>
        <p:spPr>
          <a:xfrm>
            <a:off x="3544413" y="3181613"/>
            <a:ext cx="840924" cy="47784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5509"/>
              <a:gd name="adj6" fmla="val -16667"/>
              <a:gd name="adj7" fmla="val 163796"/>
              <a:gd name="adj8" fmla="val 2589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99">
                <a:cs typeface="Poppins Light" panose="00000400000000000000" pitchFamily="2" charset="0"/>
              </a:rPr>
              <a:t>M2C delays into April will impact design and further deployment</a:t>
            </a:r>
          </a:p>
        </p:txBody>
      </p:sp>
      <p:sp>
        <p:nvSpPr>
          <p:cNvPr id="68" name="Rectangle: Rounded Corners 45">
            <a:extLst>
              <a:ext uri="{FF2B5EF4-FFF2-40B4-BE49-F238E27FC236}">
                <a16:creationId xmlns:a16="http://schemas.microsoft.com/office/drawing/2014/main" id="{7AECA7F6-11C4-4F05-BEE6-AC495B0F3CFC}"/>
              </a:ext>
            </a:extLst>
          </p:cNvPr>
          <p:cNvSpPr/>
          <p:nvPr/>
        </p:nvSpPr>
        <p:spPr>
          <a:xfrm>
            <a:off x="1455805" y="2177533"/>
            <a:ext cx="833019" cy="32237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457D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91330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99" dirty="0">
                <a:solidFill>
                  <a:srgbClr val="F5F5F5"/>
                </a:solidFill>
              </a:rPr>
              <a:t>Test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297BB7-BE93-4559-933C-7E2C0C1ECF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98219" y="260493"/>
            <a:ext cx="4685280" cy="476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Key Messages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F163B-8249-4B40-A0B1-A30188E75A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2274" y="897418"/>
            <a:ext cx="8295555" cy="38814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407" indent="-285407"/>
            <a:r>
              <a:rPr lang="en-US" sz="1398" dirty="0"/>
              <a:t>High levels of industry and needed technical change</a:t>
            </a:r>
          </a:p>
          <a:p>
            <a:pPr marL="285407" indent="-285407"/>
            <a:r>
              <a:rPr lang="en-US" sz="1398" dirty="0"/>
              <a:t>Significant levels of key operational (business and technical) involvement in critical BAU processes, transition to introduce change and potential incident management and resolution.</a:t>
            </a:r>
          </a:p>
          <a:p>
            <a:pPr marL="285407" indent="-285407"/>
            <a:r>
              <a:rPr lang="en-US" sz="1398" dirty="0"/>
              <a:t>Significant additional and uncertain workload caused by SOLR; most recently Bulb</a:t>
            </a:r>
          </a:p>
          <a:p>
            <a:pPr marL="285407" indent="-285407"/>
            <a:r>
              <a:rPr lang="en-US" sz="1398" dirty="0"/>
              <a:t>We recommend seeking to minimise the level of change:</a:t>
            </a:r>
          </a:p>
          <a:p>
            <a:pPr marL="742058" lvl="1" indent="-285407">
              <a:buFont typeface="Arial" panose="020B0604020202020204" pitchFamily="34" charset="0"/>
              <a:buChar char="•"/>
            </a:pPr>
            <a:r>
              <a:rPr lang="en-US" sz="1398" dirty="0"/>
              <a:t>Do not commit to MiR11</a:t>
            </a:r>
          </a:p>
          <a:p>
            <a:pPr marL="742058" lvl="1" indent="-285407">
              <a:buFont typeface="Arial" panose="020B0604020202020204" pitchFamily="34" charset="0"/>
              <a:buChar char="•"/>
            </a:pPr>
            <a:r>
              <a:rPr lang="en-US" sz="1398" dirty="0"/>
              <a:t>Deliver FWACV on-premise before M2C and transition to cloud, post cutover of M2C</a:t>
            </a:r>
          </a:p>
          <a:p>
            <a:pPr marL="742058" lvl="1" indent="-285407">
              <a:buFont typeface="Arial" panose="020B0604020202020204" pitchFamily="34" charset="0"/>
              <a:buChar char="•"/>
            </a:pPr>
            <a:r>
              <a:rPr lang="en-US" sz="1398" dirty="0"/>
              <a:t>Move M2C (either Easter or Jubilee weekends to </a:t>
            </a:r>
            <a:r>
              <a:rPr lang="en-US" sz="1398" dirty="0" err="1"/>
              <a:t>utilise</a:t>
            </a:r>
            <a:r>
              <a:rPr lang="en-US" sz="1398" dirty="0"/>
              <a:t> extended non-business days and provide assurance around the plan)</a:t>
            </a:r>
          </a:p>
          <a:p>
            <a:pPr marL="742058" lvl="1" indent="-285407">
              <a:buFont typeface="Arial" panose="020B0604020202020204" pitchFamily="34" charset="0"/>
              <a:buChar char="•"/>
            </a:pPr>
            <a:r>
              <a:rPr lang="en-US" sz="1398" dirty="0"/>
              <a:t>Monitor likely CSS deployments and influence best placement of CSSC deliveries</a:t>
            </a:r>
          </a:p>
          <a:p>
            <a:pPr marL="285407" indent="-285407"/>
            <a:r>
              <a:rPr lang="en-US" sz="1398" dirty="0"/>
              <a:t>All to preserve the integrity of the following UKL and Gemini priorities (either because they're a customer-impacting priority or because they're an upstream dependency to a customer-impacting priority):</a:t>
            </a:r>
          </a:p>
          <a:p>
            <a:pPr marL="742058" lvl="1" indent="-285407">
              <a:buFont typeface="Arial" panose="020B0604020202020204" pitchFamily="34" charset="0"/>
              <a:buChar char="•"/>
            </a:pPr>
            <a:r>
              <a:rPr lang="en-US" sz="1398" dirty="0"/>
              <a:t>UKL: Nov 21, EFT, MTC, CSSC (all deployments)</a:t>
            </a:r>
          </a:p>
          <a:p>
            <a:pPr marL="742058" lvl="1" indent="-285407">
              <a:buFont typeface="Arial" panose="020B0604020202020204" pitchFamily="34" charset="0"/>
              <a:buChar char="•"/>
            </a:pPr>
            <a:r>
              <a:rPr lang="en-US" sz="1398" dirty="0"/>
              <a:t>Gemini: Gemini Sustain and Regulatory modification changes</a:t>
            </a:r>
          </a:p>
          <a:p>
            <a:pPr marL="742058" lvl="1" indent="-285407">
              <a:buFont typeface="Arial" panose="020B0604020202020204" pitchFamily="34" charset="0"/>
              <a:buChar char="•"/>
            </a:pPr>
            <a:r>
              <a:rPr lang="en-US" sz="1398" dirty="0"/>
              <a:t>Flow Weighted Average CV post risk mitigation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857061625"/>
      </p:ext>
    </p:extLst>
  </p:cSld>
  <p:clrMapOvr>
    <a:masterClrMapping/>
  </p:clrMapOvr>
</p:sld>
</file>

<file path=ppt/theme/theme1.xml><?xml version="1.0" encoding="utf-8"?>
<a:theme xmlns:a="http://schemas.openxmlformats.org/drawingml/2006/main" name="Xoserve standard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oserve standard" id="{1087D17C-117B-426D-9924-4707F42037BD}" vid="{8D6BD408-EF88-4D0B-93A9-EF2FB4409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fb0c983-77a3-4edc-9303-e1cb655c76c7" xsi:nil="true"/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3" ma:contentTypeDescription="Create a new document." ma:contentTypeScope="" ma:versionID="9bb224142be6fbbc8b98e1f99454ecd1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54f627d5b449adedc3be3afe57feb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E08FA2-4938-40E6-AD39-393CA90A8285}">
  <ds:schemaRefs>
    <ds:schemaRef ds:uri="http://schemas.microsoft.com/office/2006/metadata/properties"/>
    <ds:schemaRef ds:uri="http://purl.org/dc/dcmitype/"/>
    <ds:schemaRef ds:uri="b50a422f-301f-4fa5-bbd4-d22046ec3c52"/>
    <ds:schemaRef ds:uri="http://purl.org/dc/elements/1.1/"/>
    <ds:schemaRef ds:uri="http://purl.org/dc/terms/"/>
    <ds:schemaRef ds:uri="b554553c-748b-4189-a5a3-c522c630a4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CC29F3-E55A-4AA2-AFE0-FDAF9EE1A0B3}"/>
</file>

<file path=customXml/itemProps3.xml><?xml version="1.0" encoding="utf-8"?>
<ds:datastoreItem xmlns:ds="http://schemas.openxmlformats.org/officeDocument/2006/customXml" ds:itemID="{48AC4486-BC2D-46AE-9698-0183555B4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Xoserve standard</Template>
  <TotalTime>270</TotalTime>
  <Words>363</Words>
  <Application>Microsoft Office PowerPoint</Application>
  <PresentationFormat>On-screen Show (16:9)</PresentationFormat>
  <Paragraphs>74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Poppins Light</vt:lpstr>
      <vt:lpstr>Poppins Medium</vt:lpstr>
      <vt:lpstr>Poppins-Light</vt:lpstr>
      <vt:lpstr>Poppins-Medium</vt:lpstr>
      <vt:lpstr>Xoserve standard</vt:lpstr>
      <vt:lpstr>Q1 2022  Change &amp; Operations Deliverability Confidence</vt:lpstr>
      <vt:lpstr>Overview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 2022  Change &amp; Operations Deliverability Confidence</dc:title>
  <dc:creator>Andy Simpson</dc:creator>
  <cp:lastModifiedBy>James Rigby</cp:lastModifiedBy>
  <cp:revision>3</cp:revision>
  <dcterms:created xsi:type="dcterms:W3CDTF">2021-12-02T10:44:04Z</dcterms:created>
  <dcterms:modified xsi:type="dcterms:W3CDTF">2021-12-09T08:26:55Z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0x01010050FB9CDCC5328344A3162B2D7C8A4CE2</vt:lpwstr>
  </property>
</Properties>
</file>